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5"/>
  </p:notesMasterIdLst>
  <p:sldIdLst>
    <p:sldId id="256" r:id="rId2"/>
    <p:sldId id="257" r:id="rId3"/>
    <p:sldId id="292" r:id="rId4"/>
    <p:sldId id="258" r:id="rId5"/>
    <p:sldId id="259" r:id="rId6"/>
    <p:sldId id="278" r:id="rId7"/>
    <p:sldId id="277" r:id="rId8"/>
    <p:sldId id="262" r:id="rId9"/>
    <p:sldId id="261" r:id="rId10"/>
    <p:sldId id="260" r:id="rId11"/>
    <p:sldId id="290" r:id="rId12"/>
    <p:sldId id="264" r:id="rId13"/>
    <p:sldId id="273" r:id="rId14"/>
    <p:sldId id="276" r:id="rId15"/>
    <p:sldId id="263" r:id="rId16"/>
    <p:sldId id="265" r:id="rId17"/>
    <p:sldId id="266" r:id="rId18"/>
    <p:sldId id="267" r:id="rId19"/>
    <p:sldId id="280" r:id="rId20"/>
    <p:sldId id="269" r:id="rId21"/>
    <p:sldId id="271" r:id="rId22"/>
    <p:sldId id="282" r:id="rId23"/>
    <p:sldId id="283" r:id="rId24"/>
    <p:sldId id="293" r:id="rId25"/>
    <p:sldId id="281" r:id="rId26"/>
    <p:sldId id="286" r:id="rId27"/>
    <p:sldId id="285" r:id="rId28"/>
    <p:sldId id="287" r:id="rId29"/>
    <p:sldId id="289" r:id="rId30"/>
    <p:sldId id="291" r:id="rId31"/>
    <p:sldId id="272" r:id="rId32"/>
    <p:sldId id="268" r:id="rId33"/>
    <p:sldId id="288"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CE0308-935D-476A-9AAC-2710ED847BF6}" v="1" dt="2025-01-24T08:26:42.3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19" autoAdjust="0"/>
    <p:restoredTop sz="65847" autoAdjust="0"/>
  </p:normalViewPr>
  <p:slideViewPr>
    <p:cSldViewPr snapToGrid="0">
      <p:cViewPr varScale="1">
        <p:scale>
          <a:sx n="45" d="100"/>
          <a:sy n="45" d="100"/>
        </p:scale>
        <p:origin x="129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ana antoniou" userId="0c3eab8755a7aa10" providerId="LiveId" clId="{AECE0308-935D-476A-9AAC-2710ED847BF6}"/>
    <pc:docChg chg="custSel modSld">
      <pc:chgData name="christiana antoniou" userId="0c3eab8755a7aa10" providerId="LiveId" clId="{AECE0308-935D-476A-9AAC-2710ED847BF6}" dt="2025-01-30T07:46:47.922" v="206" actId="20577"/>
      <pc:docMkLst>
        <pc:docMk/>
      </pc:docMkLst>
      <pc:sldChg chg="modNotesTx">
        <pc:chgData name="christiana antoniou" userId="0c3eab8755a7aa10" providerId="LiveId" clId="{AECE0308-935D-476A-9AAC-2710ED847BF6}" dt="2025-01-30T07:30:29.282" v="101" actId="20577"/>
        <pc:sldMkLst>
          <pc:docMk/>
          <pc:sldMk cId="2283802904" sldId="256"/>
        </pc:sldMkLst>
      </pc:sldChg>
      <pc:sldChg chg="modNotesTx">
        <pc:chgData name="christiana antoniou" userId="0c3eab8755a7aa10" providerId="LiveId" clId="{AECE0308-935D-476A-9AAC-2710ED847BF6}" dt="2025-01-30T07:33:14.480" v="118" actId="20577"/>
        <pc:sldMkLst>
          <pc:docMk/>
          <pc:sldMk cId="1942602977" sldId="258"/>
        </pc:sldMkLst>
      </pc:sldChg>
      <pc:sldChg chg="modNotesTx">
        <pc:chgData name="christiana antoniou" userId="0c3eab8755a7aa10" providerId="LiveId" clId="{AECE0308-935D-476A-9AAC-2710ED847BF6}" dt="2025-01-30T07:30:17.569" v="100" actId="313"/>
        <pc:sldMkLst>
          <pc:docMk/>
          <pc:sldMk cId="1380220449" sldId="260"/>
        </pc:sldMkLst>
      </pc:sldChg>
      <pc:sldChg chg="modNotesTx">
        <pc:chgData name="christiana antoniou" userId="0c3eab8755a7aa10" providerId="LiveId" clId="{AECE0308-935D-476A-9AAC-2710ED847BF6}" dt="2025-01-30T07:29:22.834" v="96" actId="20577"/>
        <pc:sldMkLst>
          <pc:docMk/>
          <pc:sldMk cId="3431323980" sldId="261"/>
        </pc:sldMkLst>
      </pc:sldChg>
      <pc:sldChg chg="modNotesTx">
        <pc:chgData name="christiana antoniou" userId="0c3eab8755a7aa10" providerId="LiveId" clId="{AECE0308-935D-476A-9AAC-2710ED847BF6}" dt="2025-01-30T07:26:49.315" v="68" actId="20577"/>
        <pc:sldMkLst>
          <pc:docMk/>
          <pc:sldMk cId="3888495909" sldId="262"/>
        </pc:sldMkLst>
      </pc:sldChg>
      <pc:sldChg chg="modNotesTx">
        <pc:chgData name="christiana antoniou" userId="0c3eab8755a7aa10" providerId="LiveId" clId="{AECE0308-935D-476A-9AAC-2710ED847BF6}" dt="2025-01-30T07:35:20.925" v="129" actId="20577"/>
        <pc:sldMkLst>
          <pc:docMk/>
          <pc:sldMk cId="3458731993" sldId="263"/>
        </pc:sldMkLst>
      </pc:sldChg>
      <pc:sldChg chg="modNotesTx">
        <pc:chgData name="christiana antoniou" userId="0c3eab8755a7aa10" providerId="LiveId" clId="{AECE0308-935D-476A-9AAC-2710ED847BF6}" dt="2025-01-30T07:37:46.359" v="130" actId="20577"/>
        <pc:sldMkLst>
          <pc:docMk/>
          <pc:sldMk cId="1267325938" sldId="265"/>
        </pc:sldMkLst>
      </pc:sldChg>
      <pc:sldChg chg="modNotesTx">
        <pc:chgData name="christiana antoniou" userId="0c3eab8755a7aa10" providerId="LiveId" clId="{AECE0308-935D-476A-9AAC-2710ED847BF6}" dt="2025-01-30T07:40:48.014" v="153" actId="20577"/>
        <pc:sldMkLst>
          <pc:docMk/>
          <pc:sldMk cId="2153912319" sldId="269"/>
        </pc:sldMkLst>
      </pc:sldChg>
      <pc:sldChg chg="modSp mod modNotesTx">
        <pc:chgData name="christiana antoniou" userId="0c3eab8755a7aa10" providerId="LiveId" clId="{AECE0308-935D-476A-9AAC-2710ED847BF6}" dt="2025-01-30T07:41:02.001" v="157" actId="20577"/>
        <pc:sldMkLst>
          <pc:docMk/>
          <pc:sldMk cId="742587452" sldId="271"/>
        </pc:sldMkLst>
        <pc:spChg chg="mod">
          <ac:chgData name="christiana antoniou" userId="0c3eab8755a7aa10" providerId="LiveId" clId="{AECE0308-935D-476A-9AAC-2710ED847BF6}" dt="2025-01-30T07:23:15.806" v="41" actId="20577"/>
          <ac:spMkLst>
            <pc:docMk/>
            <pc:sldMk cId="742587452" sldId="271"/>
            <ac:spMk id="11" creationId="{D6F7758B-5E75-3CF9-84FE-0D4FC7AED09D}"/>
          </ac:spMkLst>
        </pc:spChg>
      </pc:sldChg>
      <pc:sldChg chg="modNotesTx">
        <pc:chgData name="christiana antoniou" userId="0c3eab8755a7aa10" providerId="LiveId" clId="{AECE0308-935D-476A-9AAC-2710ED847BF6}" dt="2025-01-30T07:33:51.099" v="122" actId="313"/>
        <pc:sldMkLst>
          <pc:docMk/>
          <pc:sldMk cId="1394724558" sldId="277"/>
        </pc:sldMkLst>
      </pc:sldChg>
      <pc:sldChg chg="modNotesTx">
        <pc:chgData name="christiana antoniou" userId="0c3eab8755a7aa10" providerId="LiveId" clId="{AECE0308-935D-476A-9AAC-2710ED847BF6}" dt="2025-01-30T07:43:06.945" v="165" actId="20577"/>
        <pc:sldMkLst>
          <pc:docMk/>
          <pc:sldMk cId="1947385023" sldId="282"/>
        </pc:sldMkLst>
      </pc:sldChg>
      <pc:sldChg chg="modSp mod">
        <pc:chgData name="christiana antoniou" userId="0c3eab8755a7aa10" providerId="LiveId" clId="{AECE0308-935D-476A-9AAC-2710ED847BF6}" dt="2025-01-30T07:23:55.339" v="43" actId="20577"/>
        <pc:sldMkLst>
          <pc:docMk/>
          <pc:sldMk cId="116600517" sldId="283"/>
        </pc:sldMkLst>
        <pc:spChg chg="mod">
          <ac:chgData name="christiana antoniou" userId="0c3eab8755a7aa10" providerId="LiveId" clId="{AECE0308-935D-476A-9AAC-2710ED847BF6}" dt="2025-01-30T07:23:55.339" v="43" actId="20577"/>
          <ac:spMkLst>
            <pc:docMk/>
            <pc:sldMk cId="116600517" sldId="283"/>
            <ac:spMk id="5" creationId="{00000000-0000-0000-0000-000000000000}"/>
          </ac:spMkLst>
        </pc:spChg>
      </pc:sldChg>
      <pc:sldChg chg="modNotesTx">
        <pc:chgData name="christiana antoniou" userId="0c3eab8755a7aa10" providerId="LiveId" clId="{AECE0308-935D-476A-9AAC-2710ED847BF6}" dt="2025-01-30T07:44:25.588" v="167" actId="20577"/>
        <pc:sldMkLst>
          <pc:docMk/>
          <pc:sldMk cId="2350654207" sldId="286"/>
        </pc:sldMkLst>
      </pc:sldChg>
      <pc:sldChg chg="modSp mod">
        <pc:chgData name="christiana antoniou" userId="0c3eab8755a7aa10" providerId="LiveId" clId="{AECE0308-935D-476A-9AAC-2710ED847BF6}" dt="2025-01-24T09:08:31.727" v="27" actId="20577"/>
        <pc:sldMkLst>
          <pc:docMk/>
          <pc:sldMk cId="1793733211" sldId="288"/>
        </pc:sldMkLst>
        <pc:spChg chg="mod">
          <ac:chgData name="christiana antoniou" userId="0c3eab8755a7aa10" providerId="LiveId" clId="{AECE0308-935D-476A-9AAC-2710ED847BF6}" dt="2025-01-24T09:08:31.727" v="27" actId="20577"/>
          <ac:spMkLst>
            <pc:docMk/>
            <pc:sldMk cId="1793733211" sldId="288"/>
            <ac:spMk id="3" creationId="{00000000-0000-0000-0000-000000000000}"/>
          </ac:spMkLst>
        </pc:spChg>
      </pc:sldChg>
      <pc:sldChg chg="modNotesTx">
        <pc:chgData name="christiana antoniou" userId="0c3eab8755a7aa10" providerId="LiveId" clId="{AECE0308-935D-476A-9AAC-2710ED847BF6}" dt="2025-01-30T07:34:43.382" v="126" actId="313"/>
        <pc:sldMkLst>
          <pc:docMk/>
          <pc:sldMk cId="2630598471" sldId="290"/>
        </pc:sldMkLst>
      </pc:sldChg>
      <pc:sldChg chg="modNotesTx">
        <pc:chgData name="christiana antoniou" userId="0c3eab8755a7aa10" providerId="LiveId" clId="{AECE0308-935D-476A-9AAC-2710ED847BF6}" dt="2025-01-30T07:46:47.922" v="206" actId="20577"/>
        <pc:sldMkLst>
          <pc:docMk/>
          <pc:sldMk cId="4123447263" sldId="291"/>
        </pc:sldMkLst>
      </pc:sldChg>
      <pc:sldChg chg="modNotesTx">
        <pc:chgData name="christiana antoniou" userId="0c3eab8755a7aa10" providerId="LiveId" clId="{AECE0308-935D-476A-9AAC-2710ED847BF6}" dt="2025-01-30T07:31:30.147" v="107" actId="20577"/>
        <pc:sldMkLst>
          <pc:docMk/>
          <pc:sldMk cId="2845806798" sldId="292"/>
        </pc:sldMkLst>
      </pc:sldChg>
      <pc:sldChg chg="modSp mod">
        <pc:chgData name="christiana antoniou" userId="0c3eab8755a7aa10" providerId="LiveId" clId="{AECE0308-935D-476A-9AAC-2710ED847BF6}" dt="2025-01-30T07:24:18.798" v="49" actId="20577"/>
        <pc:sldMkLst>
          <pc:docMk/>
          <pc:sldMk cId="1324586015" sldId="293"/>
        </pc:sldMkLst>
        <pc:spChg chg="mod">
          <ac:chgData name="christiana antoniou" userId="0c3eab8755a7aa10" providerId="LiveId" clId="{AECE0308-935D-476A-9AAC-2710ED847BF6}" dt="2025-01-30T07:24:11.060" v="47" actId="20577"/>
          <ac:spMkLst>
            <pc:docMk/>
            <pc:sldMk cId="1324586015" sldId="293"/>
            <ac:spMk id="6" creationId="{F526160F-7C4B-AA1B-E6F8-9982E783143E}"/>
          </ac:spMkLst>
        </pc:spChg>
        <pc:spChg chg="mod">
          <ac:chgData name="christiana antoniou" userId="0c3eab8755a7aa10" providerId="LiveId" clId="{AECE0308-935D-476A-9AAC-2710ED847BF6}" dt="2025-01-30T07:24:18.798" v="49" actId="20577"/>
          <ac:spMkLst>
            <pc:docMk/>
            <pc:sldMk cId="1324586015" sldId="293"/>
            <ac:spMk id="7" creationId="{4A7A8375-7C66-9CF7-E332-183FD0F7415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95D361-F63D-40E6-8656-82EF991D5E72}" type="datetimeFigureOut">
              <a:rPr lang="en-GB" smtClean="0"/>
              <a:t>02/04/2025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BD473E-0BE5-4CF4-95F2-1CC5637A93B6}" type="slidenum">
              <a:rPr lang="en-GB" smtClean="0"/>
              <a:t>‹#›</a:t>
            </a:fld>
            <a:endParaRPr lang="en-GB"/>
          </a:p>
        </p:txBody>
      </p:sp>
    </p:spTree>
    <p:extLst>
      <p:ext uri="{BB962C8B-B14F-4D97-AF65-F5344CB8AC3E}">
        <p14:creationId xmlns:p14="http://schemas.microsoft.com/office/powerpoint/2010/main" val="1788806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err="1">
                <a:solidFill>
                  <a:schemeClr val="tx1"/>
                </a:solidFill>
                <a:effectLst/>
                <a:latin typeface="+mn-lt"/>
                <a:ea typeface="+mn-ea"/>
                <a:cs typeface="+mn-cs"/>
              </a:rPr>
              <a:t>Στοχευόμενο</a:t>
            </a:r>
            <a:r>
              <a:rPr lang="el-GR" sz="1200" kern="1200" dirty="0">
                <a:solidFill>
                  <a:schemeClr val="tx1"/>
                </a:solidFill>
                <a:effectLst/>
                <a:latin typeface="+mn-lt"/>
                <a:ea typeface="+mn-ea"/>
                <a:cs typeface="+mn-cs"/>
              </a:rPr>
              <a:t> κοινό</a:t>
            </a:r>
            <a:r>
              <a:rPr lang="el-GR" sz="1200" kern="1200" dirty="0" smtClean="0">
                <a:solidFill>
                  <a:schemeClr val="tx1"/>
                </a:solidFill>
                <a:effectLst/>
                <a:latin typeface="+mn-lt"/>
                <a:ea typeface="+mn-ea"/>
                <a:cs typeface="+mn-cs"/>
              </a:rPr>
              <a:t>: παιδιά</a:t>
            </a:r>
            <a:r>
              <a:rPr lang="el-GR" sz="1200" kern="1200" baseline="0" dirty="0" smtClean="0">
                <a:solidFill>
                  <a:schemeClr val="tx1"/>
                </a:solidFill>
                <a:effectLst/>
                <a:latin typeface="+mn-lt"/>
                <a:ea typeface="+mn-ea"/>
                <a:cs typeface="+mn-cs"/>
              </a:rPr>
              <a:t> ηλικίας</a:t>
            </a:r>
            <a:r>
              <a:rPr lang="el-GR" sz="1200" kern="1200" dirty="0" smtClean="0">
                <a:solidFill>
                  <a:schemeClr val="tx1"/>
                </a:solidFill>
                <a:effectLst/>
                <a:latin typeface="+mn-lt"/>
                <a:ea typeface="+mn-ea"/>
                <a:cs typeface="+mn-cs"/>
              </a:rPr>
              <a:t> </a:t>
            </a:r>
            <a:r>
              <a:rPr lang="el-GR" sz="1200" kern="1200" dirty="0">
                <a:solidFill>
                  <a:schemeClr val="tx1"/>
                </a:solidFill>
                <a:effectLst/>
                <a:latin typeface="+mn-lt"/>
                <a:ea typeface="+mn-ea"/>
                <a:cs typeface="+mn-cs"/>
              </a:rPr>
              <a:t>7-</a:t>
            </a:r>
            <a:r>
              <a:rPr lang="el-CY" sz="1200" kern="1200" baseline="0" dirty="0">
                <a:solidFill>
                  <a:schemeClr val="tx1"/>
                </a:solidFill>
                <a:effectLst/>
                <a:latin typeface="+mn-lt"/>
                <a:ea typeface="+mn-ea"/>
                <a:cs typeface="+mn-cs"/>
              </a:rPr>
              <a:t> </a:t>
            </a:r>
            <a:r>
              <a:rPr lang="el-CY" sz="1200" kern="1200" baseline="0" dirty="0" smtClean="0">
                <a:solidFill>
                  <a:schemeClr val="tx1"/>
                </a:solidFill>
                <a:effectLst/>
                <a:latin typeface="+mn-lt"/>
                <a:ea typeface="+mn-ea"/>
                <a:cs typeface="+mn-cs"/>
              </a:rPr>
              <a:t>1</a:t>
            </a:r>
            <a:r>
              <a:rPr lang="el-GR" sz="1200" kern="1200" baseline="0" dirty="0" smtClean="0">
                <a:solidFill>
                  <a:schemeClr val="tx1"/>
                </a:solidFill>
                <a:effectLst/>
                <a:latin typeface="+mn-lt"/>
                <a:ea typeface="+mn-ea"/>
                <a:cs typeface="+mn-cs"/>
              </a:rPr>
              <a:t>2</a:t>
            </a:r>
            <a:r>
              <a:rPr lang="el-CY" sz="1200" kern="1200" baseline="0" dirty="0" smtClean="0">
                <a:solidFill>
                  <a:schemeClr val="tx1"/>
                </a:solidFill>
                <a:effectLst/>
                <a:latin typeface="+mn-lt"/>
                <a:ea typeface="+mn-ea"/>
                <a:cs typeface="+mn-cs"/>
              </a:rPr>
              <a:t> ετών</a:t>
            </a:r>
            <a:endParaRPr lang="el-GR" sz="1200" kern="1200" baseline="0" dirty="0" smtClean="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Στόχο</a:t>
            </a:r>
            <a:r>
              <a:rPr lang="el-CY" sz="1200" kern="1200" dirty="0">
                <a:solidFill>
                  <a:schemeClr val="tx1"/>
                </a:solidFill>
                <a:effectLst/>
                <a:latin typeface="+mn-lt"/>
                <a:ea typeface="+mn-ea"/>
                <a:cs typeface="+mn-cs"/>
              </a:rPr>
              <a:t>ι</a:t>
            </a:r>
            <a:r>
              <a:rPr lang="el-GR" sz="1200" kern="1200" dirty="0">
                <a:solidFill>
                  <a:schemeClr val="tx1"/>
                </a:solidFill>
                <a:effectLst/>
                <a:latin typeface="+mn-lt"/>
                <a:ea typeface="+mn-ea"/>
                <a:cs typeface="+mn-cs"/>
              </a:rPr>
              <a:t>: Μέχρι το τέλος αυτού του μαθήματος, τα παιδιά θα πρέπει να είναι σε θέση </a:t>
            </a:r>
            <a:r>
              <a:rPr lang="el-GR" sz="1200" kern="1200" dirty="0" smtClean="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να </a:t>
            </a:r>
            <a:r>
              <a:rPr lang="el-GR" sz="1200" kern="1200" dirty="0" err="1">
                <a:solidFill>
                  <a:schemeClr val="tx1"/>
                </a:solidFill>
                <a:effectLst/>
                <a:latin typeface="+mn-lt"/>
                <a:ea typeface="+mn-ea"/>
                <a:cs typeface="+mn-cs"/>
              </a:rPr>
              <a:t>αναγνωρί</a:t>
            </a:r>
            <a:r>
              <a:rPr lang="el-CY" sz="1200" kern="1200" dirty="0">
                <a:solidFill>
                  <a:schemeClr val="tx1"/>
                </a:solidFill>
                <a:effectLst/>
                <a:latin typeface="+mn-lt"/>
                <a:ea typeface="+mn-ea"/>
                <a:cs typeface="+mn-cs"/>
              </a:rPr>
              <a:t>ζ</a:t>
            </a:r>
            <a:r>
              <a:rPr lang="el-GR" sz="1200" kern="1200" dirty="0" err="1">
                <a:solidFill>
                  <a:schemeClr val="tx1"/>
                </a:solidFill>
                <a:effectLst/>
                <a:latin typeface="+mn-lt"/>
                <a:ea typeface="+mn-ea"/>
                <a:cs typeface="+mn-cs"/>
              </a:rPr>
              <a:t>ουν</a:t>
            </a:r>
            <a:r>
              <a:rPr lang="el-GR" sz="1200" kern="1200" dirty="0">
                <a:solidFill>
                  <a:schemeClr val="tx1"/>
                </a:solidFill>
                <a:effectLst/>
                <a:latin typeface="+mn-lt"/>
                <a:ea typeface="+mn-ea"/>
                <a:cs typeface="+mn-cs"/>
              </a:rPr>
              <a:t> διαφορετικούς τύπους κουνουπιών (σε επίπεδο γένους), με ιδιαίτερη έμφαση στα κουνούπια </a:t>
            </a:r>
            <a:r>
              <a:rPr lang="en-GB" sz="1200" kern="1200" dirty="0" err="1">
                <a:solidFill>
                  <a:schemeClr val="tx1"/>
                </a:solidFill>
                <a:effectLst/>
                <a:latin typeface="+mn-lt"/>
                <a:ea typeface="+mn-ea"/>
                <a:cs typeface="+mn-cs"/>
              </a:rPr>
              <a:t>Aedes</a:t>
            </a:r>
            <a:r>
              <a:rPr lang="el-GR"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να </a:t>
            </a:r>
            <a:r>
              <a:rPr lang="el-GR" sz="1200" kern="1200" dirty="0" err="1">
                <a:solidFill>
                  <a:schemeClr val="tx1"/>
                </a:solidFill>
                <a:effectLst/>
                <a:latin typeface="+mn-lt"/>
                <a:ea typeface="+mn-ea"/>
                <a:cs typeface="+mn-cs"/>
              </a:rPr>
              <a:t>κατανο</a:t>
            </a:r>
            <a:r>
              <a:rPr lang="el-CY" sz="1200" kern="1200" dirty="0">
                <a:solidFill>
                  <a:schemeClr val="tx1"/>
                </a:solidFill>
                <a:effectLst/>
                <a:latin typeface="+mn-lt"/>
                <a:ea typeface="+mn-ea"/>
                <a:cs typeface="+mn-cs"/>
              </a:rPr>
              <a:t>ούν</a:t>
            </a:r>
            <a:r>
              <a:rPr lang="el-GR" sz="1200" kern="1200" dirty="0">
                <a:solidFill>
                  <a:schemeClr val="tx1"/>
                </a:solidFill>
                <a:effectLst/>
                <a:latin typeface="+mn-lt"/>
                <a:ea typeface="+mn-ea"/>
                <a:cs typeface="+mn-cs"/>
              </a:rPr>
              <a:t> τον κύκλο ζωής των κουνουπιών</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να </a:t>
            </a:r>
            <a:r>
              <a:rPr lang="el-GR" sz="1200" kern="1200" dirty="0" err="1">
                <a:solidFill>
                  <a:schemeClr val="tx1"/>
                </a:solidFill>
                <a:effectLst/>
                <a:latin typeface="+mn-lt"/>
                <a:ea typeface="+mn-ea"/>
                <a:cs typeface="+mn-cs"/>
              </a:rPr>
              <a:t>αναγνωρί</a:t>
            </a:r>
            <a:r>
              <a:rPr lang="el-CY" sz="1200" kern="1200" dirty="0">
                <a:solidFill>
                  <a:schemeClr val="tx1"/>
                </a:solidFill>
                <a:effectLst/>
                <a:latin typeface="+mn-lt"/>
                <a:ea typeface="+mn-ea"/>
                <a:cs typeface="+mn-cs"/>
              </a:rPr>
              <a:t>ζ</a:t>
            </a:r>
            <a:r>
              <a:rPr lang="el-GR" sz="1200" kern="1200" dirty="0" err="1">
                <a:solidFill>
                  <a:schemeClr val="tx1"/>
                </a:solidFill>
                <a:effectLst/>
                <a:latin typeface="+mn-lt"/>
                <a:ea typeface="+mn-ea"/>
                <a:cs typeface="+mn-cs"/>
              </a:rPr>
              <a:t>ουν</a:t>
            </a:r>
            <a:r>
              <a:rPr lang="el-GR" sz="1200" kern="1200" dirty="0">
                <a:solidFill>
                  <a:schemeClr val="tx1"/>
                </a:solidFill>
                <a:effectLst/>
                <a:latin typeface="+mn-lt"/>
                <a:ea typeface="+mn-ea"/>
                <a:cs typeface="+mn-cs"/>
              </a:rPr>
              <a:t> πού ζουν και πως τρέφονται</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να </a:t>
            </a:r>
            <a:r>
              <a:rPr lang="el-GR" sz="1200" kern="1200" dirty="0" err="1">
                <a:solidFill>
                  <a:schemeClr val="tx1"/>
                </a:solidFill>
                <a:effectLst/>
                <a:latin typeface="+mn-lt"/>
                <a:ea typeface="+mn-ea"/>
                <a:cs typeface="+mn-cs"/>
              </a:rPr>
              <a:t>κατανο</a:t>
            </a:r>
            <a:r>
              <a:rPr lang="el-CY" sz="1200" kern="1200" dirty="0">
                <a:solidFill>
                  <a:schemeClr val="tx1"/>
                </a:solidFill>
                <a:effectLst/>
                <a:latin typeface="+mn-lt"/>
                <a:ea typeface="+mn-ea"/>
                <a:cs typeface="+mn-cs"/>
              </a:rPr>
              <a:t>ούν</a:t>
            </a:r>
            <a:r>
              <a:rPr lang="el-GR" sz="1200" kern="1200" dirty="0">
                <a:solidFill>
                  <a:schemeClr val="tx1"/>
                </a:solidFill>
                <a:effectLst/>
                <a:latin typeface="+mn-lt"/>
                <a:ea typeface="+mn-ea"/>
                <a:cs typeface="+mn-cs"/>
              </a:rPr>
              <a:t> τους κινδύνους που ενέχουν και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να </a:t>
            </a:r>
            <a:r>
              <a:rPr lang="el-GR" sz="1200" kern="1200" dirty="0" err="1">
                <a:solidFill>
                  <a:schemeClr val="tx1"/>
                </a:solidFill>
                <a:effectLst/>
                <a:latin typeface="+mn-lt"/>
                <a:ea typeface="+mn-ea"/>
                <a:cs typeface="+mn-cs"/>
              </a:rPr>
              <a:t>ανακαλύ</a:t>
            </a:r>
            <a:r>
              <a:rPr lang="el-CY" sz="1200" kern="1200" dirty="0">
                <a:solidFill>
                  <a:schemeClr val="tx1"/>
                </a:solidFill>
                <a:effectLst/>
                <a:latin typeface="+mn-lt"/>
                <a:ea typeface="+mn-ea"/>
                <a:cs typeface="+mn-cs"/>
              </a:rPr>
              <a:t>πτ</a:t>
            </a:r>
            <a:r>
              <a:rPr lang="el-GR" sz="1200" kern="1200" dirty="0" err="1">
                <a:solidFill>
                  <a:schemeClr val="tx1"/>
                </a:solidFill>
                <a:effectLst/>
                <a:latin typeface="+mn-lt"/>
                <a:ea typeface="+mn-ea"/>
                <a:cs typeface="+mn-cs"/>
              </a:rPr>
              <a:t>ουν</a:t>
            </a:r>
            <a:r>
              <a:rPr lang="el-GR" sz="1200" kern="1200" dirty="0">
                <a:solidFill>
                  <a:schemeClr val="tx1"/>
                </a:solidFill>
                <a:effectLst/>
                <a:latin typeface="+mn-lt"/>
                <a:ea typeface="+mn-ea"/>
                <a:cs typeface="+mn-cs"/>
              </a:rPr>
              <a:t> τρόπους να προστατεύονται από τσιμπήματα των κουνουπιών.</a:t>
            </a:r>
            <a:endParaRPr lang="en-GB" sz="1200" kern="1200" dirty="0">
              <a:solidFill>
                <a:schemeClr val="tx1"/>
              </a:solidFill>
              <a:effectLst/>
              <a:latin typeface="+mn-lt"/>
              <a:ea typeface="+mn-ea"/>
              <a:cs typeface="+mn-cs"/>
            </a:endParaRPr>
          </a:p>
          <a:p>
            <a:r>
              <a:rPr lang="el-GR" sz="1200" kern="1200" dirty="0" smtClean="0">
                <a:solidFill>
                  <a:schemeClr val="tx1"/>
                </a:solidFill>
                <a:effectLst/>
                <a:latin typeface="+mn-lt"/>
                <a:ea typeface="+mn-ea"/>
                <a:cs typeface="+mn-cs"/>
              </a:rPr>
              <a:t>Σημείωση</a:t>
            </a:r>
            <a:r>
              <a:rPr lang="el-GR" sz="1200" kern="1200" dirty="0">
                <a:solidFill>
                  <a:schemeClr val="tx1"/>
                </a:solidFill>
                <a:effectLst/>
                <a:latin typeface="+mn-lt"/>
                <a:ea typeface="+mn-ea"/>
                <a:cs typeface="+mn-cs"/>
              </a:rPr>
              <a:t>: Το φωτογραφικό υλικό είναι ενδεικτικό.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34BD473E-0BE5-4CF4-95F2-1CC5637A93B6}" type="slidenum">
              <a:rPr lang="en-GB" smtClean="0"/>
              <a:t>1</a:t>
            </a:fld>
            <a:endParaRPr lang="en-GB"/>
          </a:p>
        </p:txBody>
      </p:sp>
    </p:spTree>
    <p:extLst>
      <p:ext uri="{BB962C8B-B14F-4D97-AF65-F5344CB8AC3E}">
        <p14:creationId xmlns:p14="http://schemas.microsoft.com/office/powerpoint/2010/main" val="2503285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«Παιδικό </a:t>
            </a:r>
            <a:r>
              <a:rPr lang="el-GR" dirty="0" err="1"/>
              <a:t>βιντεάκι</a:t>
            </a:r>
            <a:r>
              <a:rPr lang="el-GR" dirty="0"/>
              <a:t> για τα </a:t>
            </a:r>
            <a:r>
              <a:rPr lang="el-GR" dirty="0" err="1"/>
              <a:t>εισβλητικά</a:t>
            </a:r>
            <a:r>
              <a:rPr lang="el-GR" dirty="0"/>
              <a:t> κουνούπια Αηδή.»</a:t>
            </a:r>
            <a:endParaRPr lang="en-GB" dirty="0"/>
          </a:p>
        </p:txBody>
      </p:sp>
      <p:sp>
        <p:nvSpPr>
          <p:cNvPr id="4" name="Slide Number Placeholder 3"/>
          <p:cNvSpPr>
            <a:spLocks noGrp="1"/>
          </p:cNvSpPr>
          <p:nvPr>
            <p:ph type="sldNum" sz="quarter" idx="5"/>
          </p:nvPr>
        </p:nvSpPr>
        <p:spPr/>
        <p:txBody>
          <a:bodyPr/>
          <a:lstStyle/>
          <a:p>
            <a:fld id="{34BD473E-0BE5-4CF4-95F2-1CC5637A93B6}" type="slidenum">
              <a:rPr lang="en-GB" smtClean="0"/>
              <a:t>11</a:t>
            </a:fld>
            <a:endParaRPr lang="en-GB"/>
          </a:p>
        </p:txBody>
      </p:sp>
    </p:spTree>
    <p:extLst>
      <p:ext uri="{BB962C8B-B14F-4D97-AF65-F5344CB8AC3E}">
        <p14:creationId xmlns:p14="http://schemas.microsoft.com/office/powerpoint/2010/main" val="3671761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4BD473E-0BE5-4CF4-95F2-1CC5637A93B6}" type="slidenum">
              <a:rPr lang="en-GB" smtClean="0"/>
              <a:t>13</a:t>
            </a:fld>
            <a:endParaRPr lang="en-GB"/>
          </a:p>
        </p:txBody>
      </p:sp>
    </p:spTree>
    <p:extLst>
      <p:ext uri="{BB962C8B-B14F-4D97-AF65-F5344CB8AC3E}">
        <p14:creationId xmlns:p14="http://schemas.microsoft.com/office/powerpoint/2010/main" val="2897155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4BD473E-0BE5-4CF4-95F2-1CC5637A93B6}" type="slidenum">
              <a:rPr lang="en-GB" smtClean="0"/>
              <a:t>14</a:t>
            </a:fld>
            <a:endParaRPr lang="en-GB"/>
          </a:p>
        </p:txBody>
      </p:sp>
    </p:spTree>
    <p:extLst>
      <p:ext uri="{BB962C8B-B14F-4D97-AF65-F5344CB8AC3E}">
        <p14:creationId xmlns:p14="http://schemas.microsoft.com/office/powerpoint/2010/main" val="2259860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Τα κουνούπια ξεκινούν τη ζωή τους στο νερό ως μικροσκοπικά *αυγά*, αφού τα γεννήσουν τα θηλυκά. Όταν τα αυγά εκκολάπτονται γίνονται *προνύμφες*. Οι προνύμφες μοιάζουν με μικροσκοπικά σκουλήκια που τριγυρίζουν στο νερό. Μετά από αυτό, μετατρέπονται σε *νύμφες*. Μοιάζουν με μικρές </a:t>
            </a:r>
            <a:r>
              <a:rPr lang="el-GR" sz="1200" kern="1200" dirty="0" err="1">
                <a:solidFill>
                  <a:schemeClr val="tx1"/>
                </a:solidFill>
                <a:effectLst/>
                <a:latin typeface="+mn-lt"/>
                <a:ea typeface="+mn-ea"/>
                <a:cs typeface="+mn-cs"/>
              </a:rPr>
              <a:t>γαριδούλες</a:t>
            </a:r>
            <a:r>
              <a:rPr lang="el-GR" sz="1200" kern="1200" dirty="0">
                <a:solidFill>
                  <a:schemeClr val="tx1"/>
                </a:solidFill>
                <a:effectLst/>
                <a:latin typeface="+mn-lt"/>
                <a:ea typeface="+mn-ea"/>
                <a:cs typeface="+mn-cs"/>
              </a:rPr>
              <a:t> που επιπλέουν στην επιφάνεια του νερού. Από αυγά σε 10 περίπου ημέρες μεταμορφώνονται σε ενήλικα κουνούπια που μπορούν να πετάξουν (όπως οι μεταξοσκώληκες σε πεταλούδες). Έχουν διάρκεια ζωής περίπου 2-3 εβδομάδες. Ένα θηλυκό κουνούπι μπορεί να γεννήσει μέχρι και 100 αυγά κάθε φορά.</a:t>
            </a:r>
            <a:endParaRPr lang="en-GB"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Τα αυγά των </a:t>
            </a:r>
            <a:r>
              <a:rPr lang="el-GR" sz="1200" kern="1200" dirty="0" err="1">
                <a:solidFill>
                  <a:schemeClr val="tx1"/>
                </a:solidFill>
                <a:effectLst/>
                <a:latin typeface="+mn-lt"/>
                <a:ea typeface="+mn-ea"/>
                <a:cs typeface="+mn-cs"/>
              </a:rPr>
              <a:t>υπερκακων</a:t>
            </a:r>
            <a:r>
              <a:rPr lang="el-GR" sz="1200" kern="1200" dirty="0">
                <a:solidFill>
                  <a:schemeClr val="tx1"/>
                </a:solidFill>
                <a:effectLst/>
                <a:latin typeface="+mn-lt"/>
                <a:ea typeface="+mn-ea"/>
                <a:cs typeface="+mn-cs"/>
              </a:rPr>
              <a:t> Αηδή μοιάζουν με μικροσκοπικά μαύρα σπόρια όπως τα μαύρα σποράκια σησαμιού και είναι εξαιρετικά σκληρά. Ακόμα και αν το νερό στεγνώσει εκεί όπου έχουν γεννηθεί μπορούν να επιβιώσουν χωρίς νερό για μεγάλο χρονικό διάστημα, μερικές φορές ακόμη και ένα χρόνο! Είναι ικανά να περιμένουν και όταν το νερό επανέλθει, τότε τα αυγά μπορούν να εκκολαφθούν. Είναι πολύ δύσκολο να καταπολεμηθούν.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34BD473E-0BE5-4CF4-95F2-1CC5637A93B6}" type="slidenum">
              <a:rPr lang="en-GB" smtClean="0"/>
              <a:t>15</a:t>
            </a:fld>
            <a:endParaRPr lang="en-GB"/>
          </a:p>
        </p:txBody>
      </p:sp>
    </p:spTree>
    <p:extLst>
      <p:ext uri="{BB962C8B-B14F-4D97-AF65-F5344CB8AC3E}">
        <p14:creationId xmlns:p14="http://schemas.microsoft.com/office/powerpoint/2010/main" val="771318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Όλα τα κουνούπια λατρεύουν να πίνουν **νέκταρ**, τον γλυκό χυμό από τα λουλούδια, όπως ακριβώς κάνουν και οι πεταλούδες και οι μέλισσες. Είναι η κύρια τροφή τους. Αλλά στα θηλυκά κουνούπια αρέσει να πίνουν λίγο αίμα από ανθρώπους ή ζώα. Χρειάζονται αυτή τη λίγη επιπλέον τροφή για να αναπτύξουνε και να γεννήσουν τα αυγά τους. </a:t>
            </a:r>
            <a:endParaRPr lang="el-CY"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Τα θηλυκά κουνούπια </a:t>
            </a:r>
            <a:r>
              <a:rPr lang="el-GR" sz="1200" kern="1200" dirty="0" err="1">
                <a:solidFill>
                  <a:schemeClr val="tx1"/>
                </a:solidFill>
                <a:effectLst/>
                <a:latin typeface="+mn-lt"/>
                <a:ea typeface="+mn-ea"/>
                <a:cs typeface="+mn-cs"/>
              </a:rPr>
              <a:t>Aedes</a:t>
            </a:r>
            <a:r>
              <a:rPr lang="el-GR" sz="1200" kern="1200" dirty="0">
                <a:solidFill>
                  <a:schemeClr val="tx1"/>
                </a:solidFill>
                <a:effectLst/>
                <a:latin typeface="+mn-lt"/>
                <a:ea typeface="+mn-ea"/>
                <a:cs typeface="+mn-cs"/>
              </a:rPr>
              <a:t> είναι λίγο επιλεκτικά. Προτιμούν να δαγκώνουν ανθρώπους παρά ζώα και είναι ιδιαίτερα καλά στο να ανιχνεύουν ανθρώπους για να τους τσιμπήσουν. Ελκύονται από τη μυρωδιά του δέρματός μας και το διοξείδιο του άνθρακα που εκπνέουμε, την αναπνοή μας.  Έτσι τα κοριτσάκια κουνούπια Αηδή μπορεί να περιτριγυρίζουν και να τσιμπούν ανθρώπους και τα αγοράκια να κάνουν παρέα με λουλούδια κατά τη διάρκεια της ημέρας ή να ξεκουράζονται σε πρασινάδες. Όλα φυσικά συναντώνται και κάνουν πάρτι γύρω από τις εστίες εκκόλαψης.</a:t>
            </a:r>
            <a:endParaRPr lang="el-CY"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34BD473E-0BE5-4CF4-95F2-1CC5637A93B6}" type="slidenum">
              <a:rPr lang="en-GB" smtClean="0"/>
              <a:t>16</a:t>
            </a:fld>
            <a:endParaRPr lang="en-GB"/>
          </a:p>
        </p:txBody>
      </p:sp>
    </p:spTree>
    <p:extLst>
      <p:ext uri="{BB962C8B-B14F-4D97-AF65-F5344CB8AC3E}">
        <p14:creationId xmlns:p14="http://schemas.microsoft.com/office/powerpoint/2010/main" val="835396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Τα κουνούπια μπορεί να είναι επικίνδυνα γιατί είναι ικανά να εξαπλώσουν ιούς και να μεταδώσουν ασθένειες. </a:t>
            </a:r>
            <a:endParaRPr lang="el-CY"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Δεν αρρωσταίνουμε πάντα όταν μας δαγκώσουν αλλά πρέπει να είμαστε προσεκτικοί για κάθε ενδεχόμενο. Όταν ένα κουνούπι δαγκώσει ένα άτομο ή ένα ζώο που έχει έναν ιό ή μια ασθένεια, μολύνεται και το μεταφέρει στο σώμα του και στη συνέχεια, όταν δαγκώσει κάποιον άλλο, άνθρωπο ή ζώο, μπορεί να του το διαβιβάσει, να το μεταδώσει, σαν να παραδίνει ένα γράμμα.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l-G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kern="1200" dirty="0">
                <a:solidFill>
                  <a:schemeClr val="tx1"/>
                </a:solidFill>
                <a:effectLst/>
                <a:latin typeface="+mn-lt"/>
                <a:ea typeface="+mn-ea"/>
                <a:cs typeface="+mn-cs"/>
              </a:rPr>
              <a:t>**Απλή εξήγηση:** «Σκεφτείτε τα κουνούπια ως μικροσκοπικούς φορείς αλληλογραφίας. Μερικές φορές, μεταφέρουν ένα άσχημο μήνυμα (έναν ιό) που μπορεί να μας αρρωστήσει. Θέλουμε να τα κρατήσουμε μακριά και να μην τα αφήσουμε να μας το παραδώσουν!».</a:t>
            </a:r>
            <a:endParaRPr lang="en-GB" dirty="0"/>
          </a:p>
          <a:p>
            <a:endParaRPr lang="en-GB" dirty="0"/>
          </a:p>
        </p:txBody>
      </p:sp>
      <p:sp>
        <p:nvSpPr>
          <p:cNvPr id="4" name="Slide Number Placeholder 3"/>
          <p:cNvSpPr>
            <a:spLocks noGrp="1"/>
          </p:cNvSpPr>
          <p:nvPr>
            <p:ph type="sldNum" sz="quarter" idx="10"/>
          </p:nvPr>
        </p:nvSpPr>
        <p:spPr/>
        <p:txBody>
          <a:bodyPr/>
          <a:lstStyle/>
          <a:p>
            <a:fld id="{34BD473E-0BE5-4CF4-95F2-1CC5637A93B6}" type="slidenum">
              <a:rPr lang="en-GB" smtClean="0"/>
              <a:t>17</a:t>
            </a:fld>
            <a:endParaRPr lang="en-GB"/>
          </a:p>
        </p:txBody>
      </p:sp>
    </p:spTree>
    <p:extLst>
      <p:ext uri="{BB962C8B-B14F-4D97-AF65-F5344CB8AC3E}">
        <p14:creationId xmlns:p14="http://schemas.microsoft.com/office/powerpoint/2010/main" val="40157595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200" kern="1200" dirty="0">
                <a:solidFill>
                  <a:schemeClr val="tx1"/>
                </a:solidFill>
                <a:effectLst/>
                <a:latin typeface="+mn-lt"/>
                <a:ea typeface="+mn-ea"/>
                <a:cs typeface="+mn-cs"/>
              </a:rPr>
              <a:t>Τα κουνούπια </a:t>
            </a:r>
            <a:r>
              <a:rPr lang="el-GR" sz="1200" kern="1200" dirty="0" err="1">
                <a:solidFill>
                  <a:schemeClr val="tx1"/>
                </a:solidFill>
                <a:effectLst/>
                <a:latin typeface="+mn-lt"/>
                <a:ea typeface="+mn-ea"/>
                <a:cs typeface="+mn-cs"/>
              </a:rPr>
              <a:t>Aedes</a:t>
            </a:r>
            <a:r>
              <a:rPr lang="el-GR" sz="1200" kern="1200" dirty="0">
                <a:solidFill>
                  <a:schemeClr val="tx1"/>
                </a:solidFill>
                <a:effectLst/>
                <a:latin typeface="+mn-lt"/>
                <a:ea typeface="+mn-ea"/>
                <a:cs typeface="+mn-cs"/>
              </a:rPr>
              <a:t> μπορούν να μεταφέρουν ιούς όπως *Δάγκειος πυρετός*, *</a:t>
            </a:r>
            <a:r>
              <a:rPr lang="el-GR" sz="1200" kern="1200" dirty="0" err="1">
                <a:solidFill>
                  <a:schemeClr val="tx1"/>
                </a:solidFill>
                <a:effectLst/>
                <a:latin typeface="+mn-lt"/>
                <a:ea typeface="+mn-ea"/>
                <a:cs typeface="+mn-cs"/>
              </a:rPr>
              <a:t>Ζίκα</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Τσικουνγκούνια</a:t>
            </a:r>
            <a:r>
              <a:rPr lang="el-GR" sz="1200" kern="1200" dirty="0">
                <a:solidFill>
                  <a:schemeClr val="tx1"/>
                </a:solidFill>
                <a:effectLst/>
                <a:latin typeface="+mn-lt"/>
                <a:ea typeface="+mn-ea"/>
                <a:cs typeface="+mn-cs"/>
              </a:rPr>
              <a:t>* και *Κίτρινος πυρετός*. </a:t>
            </a:r>
            <a:endParaRPr lang="el-GR"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effectLst/>
                <a:latin typeface="+mn-lt"/>
                <a:ea typeface="+mn-ea"/>
                <a:cs typeface="+mn-cs"/>
              </a:rPr>
              <a:t>Αυτά </a:t>
            </a:r>
            <a:r>
              <a:rPr lang="el-GR" sz="1200" kern="1200" dirty="0">
                <a:solidFill>
                  <a:schemeClr val="tx1"/>
                </a:solidFill>
                <a:effectLst/>
                <a:latin typeface="+mn-lt"/>
                <a:ea typeface="+mn-ea"/>
                <a:cs typeface="+mn-cs"/>
              </a:rPr>
              <a:t>είναι ονόματα ιών που εάν μας μεταδοθούν μπορούν να μας κάνουν να νιώθουμε πολύ άρρωστοι, κουρασμένοι, με πόνους στο σώμα, υψηλό πυρετό, πονοκεφάλους και εξανθήματα. Επίσης τα κουνούπια Αηδή είναι πολύ έξυπνα, τσιμπάνε συνήθως κοντά στους αστραγάλους και τους αγκώνες όπου το δέρμα μας είναι πιο λεπτό και μπορούν πιο εύκολα να απορροφήσουν αίμα με τις προβοσκίδες τους.  </a:t>
            </a:r>
            <a:endParaRPr lang="en-GB"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Τα κουνούπια </a:t>
            </a:r>
            <a:r>
              <a:rPr lang="el-GR" sz="1200" kern="1200" dirty="0" err="1">
                <a:solidFill>
                  <a:schemeClr val="tx1"/>
                </a:solidFill>
                <a:effectLst/>
                <a:latin typeface="+mn-lt"/>
                <a:ea typeface="+mn-ea"/>
                <a:cs typeface="+mn-cs"/>
              </a:rPr>
              <a:t>Culex</a:t>
            </a:r>
            <a:r>
              <a:rPr lang="el-GR" sz="1200" kern="1200" dirty="0">
                <a:solidFill>
                  <a:schemeClr val="tx1"/>
                </a:solidFill>
                <a:effectLst/>
                <a:latin typeface="+mn-lt"/>
                <a:ea typeface="+mn-ea"/>
                <a:cs typeface="+mn-cs"/>
              </a:rPr>
              <a:t> μπορούν να μεταδώσουν τον *ιό του Δυτικού Νείλου* και τα κουνούπια </a:t>
            </a:r>
            <a:r>
              <a:rPr lang="el-GR" sz="1200" kern="1200" dirty="0" err="1">
                <a:solidFill>
                  <a:schemeClr val="tx1"/>
                </a:solidFill>
                <a:effectLst/>
                <a:latin typeface="+mn-lt"/>
                <a:ea typeface="+mn-ea"/>
                <a:cs typeface="+mn-cs"/>
              </a:rPr>
              <a:t>Ανωφέλη</a:t>
            </a:r>
            <a:r>
              <a:rPr lang="el-GR" sz="1200" kern="1200" dirty="0">
                <a:solidFill>
                  <a:schemeClr val="tx1"/>
                </a:solidFill>
                <a:effectLst/>
                <a:latin typeface="+mn-lt"/>
                <a:ea typeface="+mn-ea"/>
                <a:cs typeface="+mn-cs"/>
              </a:rPr>
              <a:t> είναι γνωστά για τη διάδοση της **ελονοσίας/</a:t>
            </a:r>
            <a:r>
              <a:rPr lang="el-GR" sz="1200" kern="1200" dirty="0" err="1">
                <a:solidFill>
                  <a:schemeClr val="tx1"/>
                </a:solidFill>
                <a:effectLst/>
                <a:latin typeface="+mn-lt"/>
                <a:ea typeface="+mn-ea"/>
                <a:cs typeface="+mn-cs"/>
              </a:rPr>
              <a:t>μαλάριας</a:t>
            </a:r>
            <a:r>
              <a:rPr lang="el-GR" sz="1200" kern="1200" dirty="0">
                <a:solidFill>
                  <a:schemeClr val="tx1"/>
                </a:solidFill>
                <a:effectLst/>
                <a:latin typeface="+mn-lt"/>
                <a:ea typeface="+mn-ea"/>
                <a:cs typeface="+mn-cs"/>
              </a:rPr>
              <a:t>*, επίσης μια ασθένεια που μπορεί να αρρωστήσει πολύ τους ανθρώπους».</a:t>
            </a:r>
            <a:endParaRPr lang="en-US"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4BD473E-0BE5-4CF4-95F2-1CC5637A93B6}" type="slidenum">
              <a:rPr lang="en-GB" smtClean="0"/>
              <a:t>18</a:t>
            </a:fld>
            <a:endParaRPr lang="en-GB"/>
          </a:p>
        </p:txBody>
      </p:sp>
    </p:spTree>
    <p:extLst>
      <p:ext uri="{BB962C8B-B14F-4D97-AF65-F5344CB8AC3E}">
        <p14:creationId xmlns:p14="http://schemas.microsoft.com/office/powerpoint/2010/main" val="619235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Πώς μπορούμε να μείνουμε ασφαλείς και να προστατευτούμε από τα κουνούπια;   </a:t>
            </a:r>
            <a:endParaRPr lang="el-GR" sz="1200" kern="1200" dirty="0" smtClean="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pPr lvl="0"/>
            <a:r>
              <a:rPr lang="el-GR" sz="1200" kern="1200" dirty="0">
                <a:solidFill>
                  <a:schemeClr val="tx1"/>
                </a:solidFill>
                <a:effectLst/>
                <a:latin typeface="+mn-lt"/>
                <a:ea typeface="+mn-ea"/>
                <a:cs typeface="+mn-cs"/>
              </a:rPr>
              <a:t>1. Ντυθείτε έξυπνα, Φορέστε προστατευτικά ρούχα: Όταν παίζετε έξω, ειδικά νωρίς το πρωί ή το βράδυ, φορέστε μακριά μανίκια, παντελόνια και κάλτσες για να καλύψετε το δέρμα σας. Πιο κατάλληλα είναι τα ανοικτόχρωμα (Τα σκούρα χρώματα και ειδικά το μαύρο ελκύει τα κουνούπια).</a:t>
            </a:r>
            <a:endParaRPr lang="en-GB" sz="1200" kern="1200" dirty="0">
              <a:solidFill>
                <a:schemeClr val="tx1"/>
              </a:solidFill>
              <a:effectLst/>
              <a:latin typeface="+mn-lt"/>
              <a:ea typeface="+mn-ea"/>
              <a:cs typeface="+mn-cs"/>
            </a:endParaRPr>
          </a:p>
          <a:p>
            <a:pPr lvl="0"/>
            <a:r>
              <a:rPr lang="el-GR" sz="1200" kern="1200" dirty="0">
                <a:solidFill>
                  <a:schemeClr val="tx1"/>
                </a:solidFill>
                <a:effectLst/>
                <a:latin typeface="+mn-lt"/>
                <a:ea typeface="+mn-ea"/>
                <a:cs typeface="+mn-cs"/>
              </a:rPr>
              <a:t>2. Χρησιμοποιήστε εντομοαπωθητικά</a:t>
            </a:r>
            <a:r>
              <a:rPr lang="en-US" sz="1200" kern="1200" dirty="0">
                <a:solidFill>
                  <a:schemeClr val="tx1"/>
                </a:solidFill>
                <a:effectLst/>
                <a:latin typeface="+mn-lt"/>
                <a:ea typeface="+mn-ea"/>
                <a:cs typeface="+mn-cs"/>
              </a:rPr>
              <a:t> </a:t>
            </a:r>
            <a:r>
              <a:rPr lang="el-GR" sz="1200" kern="1200" dirty="0">
                <a:solidFill>
                  <a:schemeClr val="tx1"/>
                </a:solidFill>
                <a:effectLst/>
                <a:latin typeface="+mn-lt"/>
                <a:ea typeface="+mn-ea"/>
                <a:cs typeface="+mn-cs"/>
              </a:rPr>
              <a:t>και εντομοκτόνα : Αυτά κρατούν τα κουνούπια μακριά από το να σας τσιμπήσουν, επειδή έχουν μια ιδιαίτερη μυρωδιά που δεν τους αρέσει.</a:t>
            </a:r>
            <a:endParaRPr lang="en-GB" sz="1200" kern="1200" dirty="0">
              <a:solidFill>
                <a:schemeClr val="tx1"/>
              </a:solidFill>
              <a:effectLst/>
              <a:latin typeface="+mn-lt"/>
              <a:ea typeface="+mn-ea"/>
              <a:cs typeface="+mn-cs"/>
            </a:endParaRPr>
          </a:p>
          <a:p>
            <a:pPr lvl="0"/>
            <a:r>
              <a:rPr lang="el-GR" sz="1200" kern="1200" dirty="0">
                <a:solidFill>
                  <a:schemeClr val="tx1"/>
                </a:solidFill>
                <a:effectLst/>
                <a:latin typeface="+mn-lt"/>
                <a:ea typeface="+mn-ea"/>
                <a:cs typeface="+mn-cs"/>
              </a:rPr>
              <a:t>3. Διατηρήστε το σπίτι σας εσωτερικά χωρίς κουνούπια: Κλείστε τα παράθυρα και τις πόρτες ή χρησιμοποιήστε </a:t>
            </a:r>
            <a:r>
              <a:rPr lang="el-GR" sz="1200" kern="1200" dirty="0" err="1">
                <a:solidFill>
                  <a:schemeClr val="tx1"/>
                </a:solidFill>
                <a:effectLst/>
                <a:latin typeface="+mn-lt"/>
                <a:ea typeface="+mn-ea"/>
                <a:cs typeface="+mn-cs"/>
              </a:rPr>
              <a:t>αντικουνουπικά</a:t>
            </a:r>
            <a:r>
              <a:rPr lang="el-GR" sz="1200" kern="1200" dirty="0">
                <a:solidFill>
                  <a:schemeClr val="tx1"/>
                </a:solidFill>
                <a:effectLst/>
                <a:latin typeface="+mn-lt"/>
                <a:ea typeface="+mn-ea"/>
                <a:cs typeface="+mn-cs"/>
              </a:rPr>
              <a:t> πλέγματα (σήτες/δίχτυ) για να κρατήσετε τα κουνούπια έξω. Χρησιμοποιείστε ανεμιστήρες  για δροσιά που τα διώχνουν (δυσχεραίνουν την προσέγγιση τους) ή κλιματιστικά για μείωση της δραστηριότητας τους.</a:t>
            </a:r>
            <a:endParaRPr lang="en-GB" sz="1200" kern="1200" dirty="0">
              <a:solidFill>
                <a:schemeClr val="tx1"/>
              </a:solidFill>
              <a:effectLst/>
              <a:latin typeface="+mn-lt"/>
              <a:ea typeface="+mn-ea"/>
              <a:cs typeface="+mn-cs"/>
            </a:endParaRPr>
          </a:p>
          <a:p>
            <a:pPr lvl="0"/>
            <a:r>
              <a:rPr lang="el-GR" sz="1200" kern="1200" dirty="0">
                <a:solidFill>
                  <a:schemeClr val="tx1"/>
                </a:solidFill>
                <a:effectLst/>
                <a:latin typeface="+mn-lt"/>
                <a:ea typeface="+mn-ea"/>
                <a:cs typeface="+mn-cs"/>
              </a:rPr>
              <a:t>4. Αφαιρέστε λιμνάζοντα νερά εξωτερικά του σπιτιού σας: Εφόσον τα κουνούπια γεννούν τα αυγά τους στο νερό, φροντίστε να μην υπάρχει νερό. Μην τα αφήνετε να κάνουν πάρτι στην αυλή ή τον κήπο σας και να σας ενοχλούν. Πετάξτε το νερό.</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34BD473E-0BE5-4CF4-95F2-1CC5637A93B6}" type="slidenum">
              <a:rPr lang="en-GB" smtClean="0"/>
              <a:t>20</a:t>
            </a:fld>
            <a:endParaRPr lang="en-GB"/>
          </a:p>
        </p:txBody>
      </p:sp>
    </p:spTree>
    <p:extLst>
      <p:ext uri="{BB962C8B-B14F-4D97-AF65-F5344CB8AC3E}">
        <p14:creationId xmlns:p14="http://schemas.microsoft.com/office/powerpoint/2010/main" val="16541141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200" kern="1200" dirty="0">
                <a:solidFill>
                  <a:schemeClr val="tx1"/>
                </a:solidFill>
                <a:effectLst/>
                <a:latin typeface="+mn-lt"/>
                <a:ea typeface="+mn-ea"/>
                <a:cs typeface="+mn-cs"/>
              </a:rPr>
              <a:t>5. Βοηθήστε την οικογένειά σας και καθαρίζετε την αυλή ή τον κήπο σας: Αποτρέψετε πιθανούς χώρους συγκράτησης νερού (όπου μπορεί να μαζευτεί νερό) από το γίνουν εστίες. Μαζέψτε τα σκουπίδια για να μην υπάρχουν τυχόν σημεία όπου μπορεί να μαζευτεί νερό.</a:t>
            </a:r>
            <a:endParaRPr lang="en-GB" sz="1200" kern="1200" dirty="0">
              <a:solidFill>
                <a:schemeClr val="tx1"/>
              </a:solidFill>
              <a:effectLst/>
              <a:latin typeface="+mn-lt"/>
              <a:ea typeface="+mn-ea"/>
              <a:cs typeface="+mn-cs"/>
            </a:endParaRPr>
          </a:p>
          <a:p>
            <a:pPr lvl="0"/>
            <a:r>
              <a:rPr lang="el-GR" sz="1200" kern="1200" dirty="0">
                <a:solidFill>
                  <a:schemeClr val="tx1"/>
                </a:solidFill>
                <a:effectLst/>
                <a:latin typeface="+mn-lt"/>
                <a:ea typeface="+mn-ea"/>
                <a:cs typeface="+mn-cs"/>
              </a:rPr>
              <a:t>Αναποδογυρίστε ή μαζέψετε παιχνίδια και κουβάδες για να μην συσσωρεύουν νερό. Μπορείτε με τη βοήθεια ενήλικα να αφαιρέσουμε τα πιατάκια γλαστρών ή να τα αλλάξουμε και να χρησιμοποιούμε πιατάκια με τρύπες. Να τοποθετήσουμε άμμο σε σταθερές εστίες που δεν μπορούν να αφαιρεθούν όπως ανθώνες. Βάζουμε λάδι σε βάζα με νερό για να μην μπορούν να αναπτυχθούν νύμφες. Να σκεπάσουμε ή να καλύψουμε πιθάρια ή μεγάλα βαρέλια με ύφασμα. Εάν έχουμε σιντριβάνι μπορούμε να ζητήσουμε να βάλουμε χρυσόψαρα τα οποία τρέφονται με νύμφες.</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34BD473E-0BE5-4CF4-95F2-1CC5637A93B6}" type="slidenum">
              <a:rPr lang="en-GB" smtClean="0"/>
              <a:t>21</a:t>
            </a:fld>
            <a:endParaRPr lang="en-GB"/>
          </a:p>
        </p:txBody>
      </p:sp>
    </p:spTree>
    <p:extLst>
      <p:ext uri="{BB962C8B-B14F-4D97-AF65-F5344CB8AC3E}">
        <p14:creationId xmlns:p14="http://schemas.microsoft.com/office/powerpoint/2010/main" val="2090861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Μη στάσιμα</a:t>
            </a:r>
            <a:r>
              <a:rPr lang="el-GR" baseline="0" dirty="0"/>
              <a:t> νερά.</a:t>
            </a:r>
            <a:r>
              <a:rPr lang="el-GR" sz="1200" b="0" i="0" u="none" strike="noStrike" kern="1200" baseline="0" dirty="0">
                <a:solidFill>
                  <a:schemeClr val="tx1"/>
                </a:solidFill>
                <a:latin typeface="+mn-lt"/>
                <a:ea typeface="+mn-ea"/>
                <a:cs typeface="+mn-cs"/>
              </a:rPr>
              <a:t> Αναποδογύρισε, κάλυψε, πέταξε.</a:t>
            </a:r>
          </a:p>
          <a:p>
            <a:endParaRPr lang="en-GB" dirty="0"/>
          </a:p>
          <a:p>
            <a:endParaRPr lang="en-GB" dirty="0"/>
          </a:p>
        </p:txBody>
      </p:sp>
      <p:sp>
        <p:nvSpPr>
          <p:cNvPr id="4" name="Slide Number Placeholder 3"/>
          <p:cNvSpPr>
            <a:spLocks noGrp="1"/>
          </p:cNvSpPr>
          <p:nvPr>
            <p:ph type="sldNum" sz="quarter" idx="5"/>
          </p:nvPr>
        </p:nvSpPr>
        <p:spPr/>
        <p:txBody>
          <a:bodyPr/>
          <a:lstStyle/>
          <a:p>
            <a:fld id="{34BD473E-0BE5-4CF4-95F2-1CC5637A93B6}" type="slidenum">
              <a:rPr lang="en-GB" smtClean="0"/>
              <a:t>22</a:t>
            </a:fld>
            <a:endParaRPr lang="en-GB"/>
          </a:p>
        </p:txBody>
      </p:sp>
    </p:spTree>
    <p:extLst>
      <p:ext uri="{BB962C8B-B14F-4D97-AF65-F5344CB8AC3E}">
        <p14:creationId xmlns:p14="http://schemas.microsoft.com/office/powerpoint/2010/main" val="2132297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Ενημέρωση για το θέμα</a:t>
            </a:r>
          </a:p>
          <a:p>
            <a:r>
              <a:rPr lang="el-GR" dirty="0" smtClean="0"/>
              <a:t>Ερώτηση</a:t>
            </a:r>
            <a:r>
              <a:rPr lang="el-GR" baseline="0" dirty="0" smtClean="0"/>
              <a:t> για συζήτηση: Σας έχει τσιμπήσει ποτέ κουνούπι; ( υπάρχουν περιπτώσεις παιδιών που μπορεί να έχουν  και αλλεργία)</a:t>
            </a:r>
            <a:endParaRPr lang="en-GB" dirty="0"/>
          </a:p>
        </p:txBody>
      </p:sp>
      <p:sp>
        <p:nvSpPr>
          <p:cNvPr id="4" name="Slide Number Placeholder 3"/>
          <p:cNvSpPr>
            <a:spLocks noGrp="1"/>
          </p:cNvSpPr>
          <p:nvPr>
            <p:ph type="sldNum" sz="quarter" idx="10"/>
          </p:nvPr>
        </p:nvSpPr>
        <p:spPr/>
        <p:txBody>
          <a:bodyPr/>
          <a:lstStyle/>
          <a:p>
            <a:fld id="{34BD473E-0BE5-4CF4-95F2-1CC5637A93B6}" type="slidenum">
              <a:rPr lang="en-GB" smtClean="0"/>
              <a:t>2</a:t>
            </a:fld>
            <a:endParaRPr lang="en-GB"/>
          </a:p>
        </p:txBody>
      </p:sp>
    </p:spTree>
    <p:extLst>
      <p:ext uri="{BB962C8B-B14F-4D97-AF65-F5344CB8AC3E}">
        <p14:creationId xmlns:p14="http://schemas.microsoft.com/office/powerpoint/2010/main" val="22150231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Γίνε </a:t>
            </a:r>
            <a:r>
              <a:rPr lang="el-GR" sz="1200" kern="1200" dirty="0" err="1" smtClean="0">
                <a:solidFill>
                  <a:schemeClr val="tx1"/>
                </a:solidFill>
                <a:effectLst/>
                <a:latin typeface="+mn-lt"/>
                <a:ea typeface="+mn-ea"/>
                <a:cs typeface="+mn-cs"/>
              </a:rPr>
              <a:t>σουπερ</a:t>
            </a:r>
            <a:r>
              <a:rPr lang="el-GR" sz="1200" kern="1200" dirty="0" smtClean="0">
                <a:solidFill>
                  <a:schemeClr val="tx1"/>
                </a:solidFill>
                <a:effectLst/>
                <a:latin typeface="+mn-lt"/>
                <a:ea typeface="+mn-ea"/>
                <a:cs typeface="+mn-cs"/>
              </a:rPr>
              <a:t>-ήρωας/</a:t>
            </a:r>
            <a:r>
              <a:rPr lang="el-GR" sz="1200" kern="1200" dirty="0" err="1" smtClean="0">
                <a:solidFill>
                  <a:schemeClr val="tx1"/>
                </a:solidFill>
                <a:effectLst/>
                <a:latin typeface="+mn-lt"/>
                <a:ea typeface="+mn-ea"/>
                <a:cs typeface="+mn-cs"/>
              </a:rPr>
              <a:t>ηρωίδα</a:t>
            </a:r>
            <a:r>
              <a:rPr lang="el-GR" sz="1200" kern="1200" dirty="0" smtClean="0">
                <a:solidFill>
                  <a:schemeClr val="tx1"/>
                </a:solidFill>
                <a:effectLst/>
                <a:latin typeface="+mn-lt"/>
                <a:ea typeface="+mn-ea"/>
                <a:cs typeface="+mn-cs"/>
              </a:rPr>
              <a:t> </a:t>
            </a:r>
            <a:r>
              <a:rPr lang="el-GR" sz="1200" kern="1200" dirty="0">
                <a:solidFill>
                  <a:schemeClr val="tx1"/>
                </a:solidFill>
                <a:effectLst/>
                <a:latin typeface="+mn-lt"/>
                <a:ea typeface="+mn-ea"/>
                <a:cs typeface="+mn-cs"/>
              </a:rPr>
              <a:t>καταπολέμησης κουνουπιών!</a:t>
            </a:r>
            <a:endParaRPr lang="en-GB"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Ελέγξτε για εστίες ή στάσιμο νερό. Περπατήστε στην αυλή, την παιδική χαρά σας, την γειτονιά σας και αναζητήστε λιμνάζοντα νερά, εάν βρείτε πετάξτε το. </a:t>
            </a:r>
            <a:endParaRPr lang="en-GB"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Υπενθυμίστε και συμβουλέψτε ενήλικες όταν δείτε κάτι που πρέπει να αλλάξει. Υποδείξτε εστίες σε ενήλικες και με τη βοήθεια τους αποτρέψετε τις από το να γίνουν εστίες όπου τα κουνούπια μπορούν να γεννούν αυγά.</a:t>
            </a:r>
            <a:endParaRPr lang="en-GB"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Μιλήστε στους φίλους σας και την οικογένειά σας, διαδώστε το. Μοιραστείτε όσα μάθατε. Όσο περισσότεροι άνθρωποι γνωρίζουν και ενημερωθούν, τόσο πιο ασφαλείς μπορούμε να είμαστε όλοι.</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K</a:t>
            </a:r>
            <a:r>
              <a:rPr lang="el-GR" sz="1200" kern="1200" dirty="0" err="1">
                <a:solidFill>
                  <a:schemeClr val="tx1"/>
                </a:solidFill>
                <a:effectLst/>
                <a:latin typeface="+mn-lt"/>
                <a:ea typeface="+mn-ea"/>
                <a:cs typeface="+mn-cs"/>
              </a:rPr>
              <a:t>ρατάμε</a:t>
            </a:r>
            <a:r>
              <a:rPr lang="el-GR" sz="1200" kern="1200" dirty="0">
                <a:solidFill>
                  <a:schemeClr val="tx1"/>
                </a:solidFill>
                <a:effectLst/>
                <a:latin typeface="+mn-lt"/>
                <a:ea typeface="+mn-ea"/>
                <a:cs typeface="+mn-cs"/>
              </a:rPr>
              <a:t> τα σπίτια μας ασφαλή και χαρούμενα!</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34BD473E-0BE5-4CF4-95F2-1CC5637A93B6}" type="slidenum">
              <a:rPr lang="en-GB" smtClean="0"/>
              <a:t>23</a:t>
            </a:fld>
            <a:endParaRPr lang="en-GB"/>
          </a:p>
        </p:txBody>
      </p:sp>
    </p:spTree>
    <p:extLst>
      <p:ext uri="{BB962C8B-B14F-4D97-AF65-F5344CB8AC3E}">
        <p14:creationId xmlns:p14="http://schemas.microsoft.com/office/powerpoint/2010/main" val="36753379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 Υπενθυμίστε και συμβουλέψτε ενήλικες όταν δείτε κάτι που πρέπει να αλλάξει. Υποδείξτε εστίες σε ενήλικες και με τη βοήθεια τους αποτρέψετε τις από το να γίνουν εστίες όπου τα κουνούπια μπορούν να γεννούν αυγά.</a:t>
            </a:r>
            <a:endParaRPr lang="en-GB"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Μιλήστε στους φίλους σας και την οικογένειά σας, διαδώστε το. Μοιραστείτε όσα μάθατε. Όσο περισσότεροι άνθρωποι γνωρίζουν και ενημερωθούν, τόσο πιο ασφαλείς μπορούμε να είμαστε όλοι.</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K</a:t>
            </a:r>
            <a:r>
              <a:rPr lang="el-GR" sz="1200" kern="1200" dirty="0" err="1">
                <a:solidFill>
                  <a:schemeClr val="tx1"/>
                </a:solidFill>
                <a:effectLst/>
                <a:latin typeface="+mn-lt"/>
                <a:ea typeface="+mn-ea"/>
                <a:cs typeface="+mn-cs"/>
              </a:rPr>
              <a:t>ρατάμε</a:t>
            </a:r>
            <a:r>
              <a:rPr lang="el-GR" sz="1200" kern="1200" dirty="0">
                <a:solidFill>
                  <a:schemeClr val="tx1"/>
                </a:solidFill>
                <a:effectLst/>
                <a:latin typeface="+mn-lt"/>
                <a:ea typeface="+mn-ea"/>
                <a:cs typeface="+mn-cs"/>
              </a:rPr>
              <a:t> τα σπίτια μας ασφαλή και χαρούμενα!</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34BD473E-0BE5-4CF4-95F2-1CC5637A93B6}" type="slidenum">
              <a:rPr lang="en-GB" smtClean="0"/>
              <a:t>24</a:t>
            </a:fld>
            <a:endParaRPr lang="en-GB"/>
          </a:p>
        </p:txBody>
      </p:sp>
    </p:spTree>
    <p:extLst>
      <p:ext uri="{BB962C8B-B14F-4D97-AF65-F5344CB8AC3E}">
        <p14:creationId xmlns:p14="http://schemas.microsoft.com/office/powerpoint/2010/main" val="22820202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4BD473E-0BE5-4CF4-95F2-1CC5637A93B6}" type="slidenum">
              <a:rPr lang="en-GB" smtClean="0"/>
              <a:t>26</a:t>
            </a:fld>
            <a:endParaRPr lang="en-GB"/>
          </a:p>
        </p:txBody>
      </p:sp>
    </p:spTree>
    <p:extLst>
      <p:ext uri="{BB962C8B-B14F-4D97-AF65-F5344CB8AC3E}">
        <p14:creationId xmlns:p14="http://schemas.microsoft.com/office/powerpoint/2010/main" val="3951128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4BD473E-0BE5-4CF4-95F2-1CC5637A93B6}" type="slidenum">
              <a:rPr lang="en-GB" smtClean="0"/>
              <a:t>27</a:t>
            </a:fld>
            <a:endParaRPr lang="en-GB"/>
          </a:p>
        </p:txBody>
      </p:sp>
    </p:spTree>
    <p:extLst>
      <p:ext uri="{BB962C8B-B14F-4D97-AF65-F5344CB8AC3E}">
        <p14:creationId xmlns:p14="http://schemas.microsoft.com/office/powerpoint/2010/main" val="42148038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Να</a:t>
            </a:r>
            <a:r>
              <a:rPr lang="el-GR" baseline="0" dirty="0" smtClean="0"/>
              <a:t> φτιάξουν στο σπίτι κεράκι με τους γονείς/</a:t>
            </a:r>
            <a:r>
              <a:rPr lang="el-GR" baseline="0" dirty="0" err="1" smtClean="0"/>
              <a:t>κηδομόνες</a:t>
            </a:r>
            <a:r>
              <a:rPr lang="el-GR" baseline="0" dirty="0" smtClean="0"/>
              <a:t> τους για πρόληψη και προστασία (προαγωγή της υγείας </a:t>
            </a:r>
            <a:r>
              <a:rPr lang="el-GR" baseline="0" smtClean="0"/>
              <a:t>στο σπίτι)</a:t>
            </a:r>
            <a:endParaRPr lang="en-GB" dirty="0"/>
          </a:p>
        </p:txBody>
      </p:sp>
      <p:sp>
        <p:nvSpPr>
          <p:cNvPr id="4" name="Slide Number Placeholder 3"/>
          <p:cNvSpPr>
            <a:spLocks noGrp="1"/>
          </p:cNvSpPr>
          <p:nvPr>
            <p:ph type="sldNum" sz="quarter" idx="10"/>
          </p:nvPr>
        </p:nvSpPr>
        <p:spPr/>
        <p:txBody>
          <a:bodyPr/>
          <a:lstStyle/>
          <a:p>
            <a:fld id="{34BD473E-0BE5-4CF4-95F2-1CC5637A93B6}" type="slidenum">
              <a:rPr lang="en-GB" smtClean="0"/>
              <a:t>28</a:t>
            </a:fld>
            <a:endParaRPr lang="en-GB"/>
          </a:p>
        </p:txBody>
      </p:sp>
    </p:spTree>
    <p:extLst>
      <p:ext uri="{BB962C8B-B14F-4D97-AF65-F5344CB8AC3E}">
        <p14:creationId xmlns:p14="http://schemas.microsoft.com/office/powerpoint/2010/main" val="247515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BD473E-0BE5-4CF4-95F2-1CC5637A93B6}" type="slidenum">
              <a:rPr lang="en-GB" smtClean="0"/>
              <a:t>30</a:t>
            </a:fld>
            <a:endParaRPr lang="en-GB"/>
          </a:p>
        </p:txBody>
      </p:sp>
    </p:spTree>
    <p:extLst>
      <p:ext uri="{BB962C8B-B14F-4D97-AF65-F5344CB8AC3E}">
        <p14:creationId xmlns:p14="http://schemas.microsoft.com/office/powerpoint/2010/main" val="20807283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BD473E-0BE5-4CF4-95F2-1CC5637A93B6}" type="slidenum">
              <a:rPr lang="en-GB" smtClean="0"/>
              <a:t>32</a:t>
            </a:fld>
            <a:endParaRPr lang="en-GB"/>
          </a:p>
        </p:txBody>
      </p:sp>
    </p:spTree>
    <p:extLst>
      <p:ext uri="{BB962C8B-B14F-4D97-AF65-F5344CB8AC3E}">
        <p14:creationId xmlns:p14="http://schemas.microsoft.com/office/powerpoint/2010/main" val="3052549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effectLst/>
                <a:latin typeface="+mn-lt"/>
                <a:ea typeface="+mn-ea"/>
                <a:cs typeface="+mn-cs"/>
              </a:rPr>
              <a:t>Ερώτημα:</a:t>
            </a:r>
            <a:r>
              <a:rPr lang="el-GR" sz="1200" kern="1200" baseline="0" dirty="0" smtClean="0">
                <a:solidFill>
                  <a:schemeClr val="tx1"/>
                </a:solidFill>
                <a:effectLst/>
                <a:latin typeface="+mn-lt"/>
                <a:ea typeface="+mn-ea"/>
                <a:cs typeface="+mn-cs"/>
              </a:rPr>
              <a:t> Αφήνουμε πρώτα τα παιδιά να σκεφτούν με την ομάδα τους  το ερώτημα: Τι είναι τα κουνούπια;</a:t>
            </a:r>
          </a:p>
          <a:p>
            <a:pPr marL="0" marR="0" lvl="0" indent="0" algn="l" defTabSz="914400" rtl="0" eaLnBrk="1" fontAlgn="auto" latinLnBrk="0" hangingPunct="1">
              <a:lnSpc>
                <a:spcPct val="100000"/>
              </a:lnSpc>
              <a:spcBef>
                <a:spcPts val="0"/>
              </a:spcBef>
              <a:spcAft>
                <a:spcPts val="0"/>
              </a:spcAft>
              <a:buClrTx/>
              <a:buSzTx/>
              <a:buFontTx/>
              <a:buNone/>
              <a:tabLst/>
              <a:defRPr/>
            </a:pPr>
            <a:endParaRPr lang="el-GR"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effectLst/>
                <a:latin typeface="+mn-lt"/>
                <a:ea typeface="+mn-ea"/>
                <a:cs typeface="+mn-cs"/>
              </a:rPr>
              <a:t>-</a:t>
            </a:r>
            <a:r>
              <a:rPr lang="el-GR" sz="1200" kern="1200" dirty="0">
                <a:solidFill>
                  <a:schemeClr val="tx1"/>
                </a:solidFill>
                <a:effectLst/>
                <a:latin typeface="+mn-lt"/>
                <a:ea typeface="+mn-ea"/>
                <a:cs typeface="+mn-cs"/>
              </a:rPr>
              <a:t>Τα κουνούπια είναι μικρά έντομα που πετούν τριγύρω, βγάζουν βουητό και μερικές φορές μας δαγκώνουν. </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kern="1200" dirty="0">
                <a:solidFill>
                  <a:schemeClr val="tx1"/>
                </a:solidFill>
                <a:effectLst/>
                <a:latin typeface="+mn-lt"/>
                <a:ea typeface="+mn-ea"/>
                <a:cs typeface="+mn-cs"/>
              </a:rPr>
              <a:t>-Υπάρχουν από την εποχή των δεινοσαύρων, επομένως βουίζουν εδώ και εκατομμύρια χρόνια. </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kern="1200" dirty="0">
                <a:solidFill>
                  <a:schemeClr val="tx1"/>
                </a:solidFill>
                <a:effectLst/>
                <a:latin typeface="+mn-lt"/>
                <a:ea typeface="+mn-ea"/>
                <a:cs typeface="+mn-cs"/>
              </a:rPr>
              <a:t>-Είναι πολύ μικροσκοπικά, περίπου στο μέγεθος μιας μικρής σταφίδας. Έχουν έξι μικρά λεπτά πόδια (3 ζεύγη) και δύο φτερά που τους επιτρέπουν να πετούν πολύ γρήγορα. Έχουν μακριές, λεπτές μύτες, που ονομάζονται προβοσκίδες</a:t>
            </a:r>
            <a:r>
              <a:rPr lang="en-US" sz="1200" kern="1200" dirty="0">
                <a:solidFill>
                  <a:schemeClr val="tx1"/>
                </a:solidFill>
                <a:effectLst/>
                <a:latin typeface="+mn-lt"/>
                <a:ea typeface="+mn-ea"/>
                <a:cs typeface="+mn-cs"/>
              </a:rPr>
              <a:t>, </a:t>
            </a:r>
            <a:r>
              <a:rPr lang="el-GR" sz="1200" kern="1200" dirty="0">
                <a:solidFill>
                  <a:schemeClr val="tx1"/>
                </a:solidFill>
                <a:effectLst/>
                <a:latin typeface="+mn-lt"/>
                <a:ea typeface="+mn-ea"/>
                <a:cs typeface="+mn-cs"/>
              </a:rPr>
              <a:t>τις οποίες χρησιμοποιούν για να τρέφονται και να μας τσιμπούν, επομένως είναι το στόμα τους. Έχουν και 2 αντένες οι οποίες εξυπηρετούν σαν αυτάκια και ανιχνεύουν ήχους με αυτές. </a:t>
            </a:r>
            <a:r>
              <a:rPr lang="en-US" sz="1200" kern="1200" dirty="0">
                <a:solidFill>
                  <a:schemeClr val="tx1"/>
                </a:solidFill>
                <a:effectLst/>
                <a:latin typeface="+mn-lt"/>
                <a:ea typeface="+mn-ea"/>
                <a:cs typeface="+mn-cs"/>
              </a:rPr>
              <a:t>To</a:t>
            </a:r>
            <a:r>
              <a:rPr lang="el-GR" sz="1200" kern="1200" dirty="0">
                <a:solidFill>
                  <a:schemeClr val="tx1"/>
                </a:solidFill>
                <a:effectLst/>
                <a:latin typeface="+mn-lt"/>
                <a:ea typeface="+mn-ea"/>
                <a:cs typeface="+mn-cs"/>
              </a:rPr>
              <a:t> ενοχλητικό βουητό που ακούμε όταν πετάνε είναι ήχος που παράγετε όταν κινούν πολύ γρήγορα τα φτερά τους πάνω κάτω. </a:t>
            </a:r>
            <a:endParaRPr lang="en-GB" dirty="0"/>
          </a:p>
          <a:p>
            <a:endParaRPr lang="en-GB" dirty="0"/>
          </a:p>
        </p:txBody>
      </p:sp>
      <p:sp>
        <p:nvSpPr>
          <p:cNvPr id="4" name="Slide Number Placeholder 3"/>
          <p:cNvSpPr>
            <a:spLocks noGrp="1"/>
          </p:cNvSpPr>
          <p:nvPr>
            <p:ph type="sldNum" sz="quarter" idx="5"/>
          </p:nvPr>
        </p:nvSpPr>
        <p:spPr/>
        <p:txBody>
          <a:bodyPr/>
          <a:lstStyle/>
          <a:p>
            <a:fld id="{34BD473E-0BE5-4CF4-95F2-1CC5637A93B6}" type="slidenum">
              <a:rPr lang="en-GB" smtClean="0"/>
              <a:t>3</a:t>
            </a:fld>
            <a:endParaRPr lang="en-GB"/>
          </a:p>
        </p:txBody>
      </p:sp>
    </p:spTree>
    <p:extLst>
      <p:ext uri="{BB962C8B-B14F-4D97-AF65-F5344CB8AC3E}">
        <p14:creationId xmlns:p14="http://schemas.microsoft.com/office/powerpoint/2010/main" val="3402982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smtClean="0">
                <a:solidFill>
                  <a:schemeClr val="tx1"/>
                </a:solidFill>
                <a:effectLst/>
                <a:latin typeface="+mn-lt"/>
                <a:ea typeface="+mn-ea"/>
                <a:cs typeface="+mn-cs"/>
              </a:rPr>
              <a:t>Γνωρίζετε </a:t>
            </a:r>
            <a:r>
              <a:rPr lang="el-GR" sz="1200" kern="1200" dirty="0">
                <a:solidFill>
                  <a:schemeClr val="tx1"/>
                </a:solidFill>
                <a:effectLst/>
                <a:latin typeface="+mn-lt"/>
                <a:ea typeface="+mn-ea"/>
                <a:cs typeface="+mn-cs"/>
              </a:rPr>
              <a:t>ότι υπάρχουν διαφορετικοί τύποι κουνουπιών; </a:t>
            </a:r>
            <a:endParaRPr lang="el-GR" sz="1200" kern="1200" dirty="0" smtClean="0">
              <a:solidFill>
                <a:schemeClr val="tx1"/>
              </a:solidFill>
              <a:effectLst/>
              <a:latin typeface="+mn-lt"/>
              <a:ea typeface="+mn-ea"/>
              <a:cs typeface="+mn-cs"/>
            </a:endParaRPr>
          </a:p>
          <a:p>
            <a:endParaRPr lang="el-CY"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Υπάρχουν περίπου 3</a:t>
            </a:r>
            <a:r>
              <a:rPr lang="en-US" sz="1200" kern="1200" dirty="0">
                <a:solidFill>
                  <a:schemeClr val="tx1"/>
                </a:solidFill>
                <a:effectLst/>
                <a:latin typeface="+mn-lt"/>
                <a:ea typeface="+mn-ea"/>
                <a:cs typeface="+mn-cs"/>
              </a:rPr>
              <a:t>5</a:t>
            </a:r>
            <a:r>
              <a:rPr lang="el-GR" sz="1200" kern="1200" dirty="0">
                <a:solidFill>
                  <a:schemeClr val="tx1"/>
                </a:solidFill>
                <a:effectLst/>
                <a:latin typeface="+mn-lt"/>
                <a:ea typeface="+mn-ea"/>
                <a:cs typeface="+mn-cs"/>
              </a:rPr>
              <a:t>00 διαφορετικά είδη κουνουπιών σε όλο τον πλανήτη και 25 από αυτά υπάρχουν στην Κύπρο. </a:t>
            </a:r>
            <a:endParaRPr lang="el-CY"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Οι</a:t>
            </a:r>
            <a:r>
              <a:rPr lang="el-CY" sz="1200" kern="1200" baseline="0" dirty="0">
                <a:solidFill>
                  <a:schemeClr val="tx1"/>
                </a:solidFill>
                <a:effectLst/>
                <a:latin typeface="+mn-lt"/>
                <a:ea typeface="+mn-ea"/>
                <a:cs typeface="+mn-cs"/>
              </a:rPr>
              <a:t> πιο σημαντικές οικογένειες είναι τρεις</a:t>
            </a:r>
            <a:r>
              <a:rPr lang="en-US" sz="1200" kern="1200" baseline="0" dirty="0">
                <a:solidFill>
                  <a:schemeClr val="tx1"/>
                </a:solidFill>
                <a:effectLst/>
                <a:latin typeface="+mn-lt"/>
                <a:ea typeface="+mn-ea"/>
                <a:cs typeface="+mn-cs"/>
              </a:rPr>
              <a:t> </a:t>
            </a:r>
            <a:r>
              <a:rPr lang="el-GR" sz="1200" kern="1200" baseline="0" dirty="0">
                <a:solidFill>
                  <a:schemeClr val="tx1"/>
                </a:solidFill>
                <a:effectLst/>
                <a:latin typeface="+mn-lt"/>
                <a:ea typeface="+mn-ea"/>
                <a:cs typeface="+mn-cs"/>
              </a:rPr>
              <a:t>των οποίων τα κουνούπια τσιμπούν τον </a:t>
            </a:r>
            <a:r>
              <a:rPr lang="el-GR" sz="1200" kern="1200" baseline="0" dirty="0" err="1">
                <a:solidFill>
                  <a:schemeClr val="tx1"/>
                </a:solidFill>
                <a:effectLst/>
                <a:latin typeface="+mn-lt"/>
                <a:ea typeface="+mn-ea"/>
                <a:cs typeface="+mn-cs"/>
              </a:rPr>
              <a:t>ανθρωπο</a:t>
            </a:r>
            <a:r>
              <a:rPr lang="el-GR" sz="1200" kern="1200" baseline="0" dirty="0">
                <a:solidFill>
                  <a:schemeClr val="tx1"/>
                </a:solidFill>
                <a:effectLst/>
                <a:latin typeface="+mn-lt"/>
                <a:ea typeface="+mn-ea"/>
                <a:cs typeface="+mn-cs"/>
              </a:rPr>
              <a:t> και προκαλούν προβλήματα.</a:t>
            </a:r>
            <a:endParaRPr lang="el-CY" sz="1200" kern="1200" baseline="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-Τα κουνούπια </a:t>
            </a:r>
            <a:r>
              <a:rPr lang="el-GR" sz="1200" b="1" u="sng" kern="1200" dirty="0">
                <a:solidFill>
                  <a:schemeClr val="tx1"/>
                </a:solidFill>
                <a:effectLst/>
                <a:latin typeface="+mn-lt"/>
                <a:ea typeface="+mn-ea"/>
                <a:cs typeface="+mn-cs"/>
              </a:rPr>
              <a:t>Αηδή (</a:t>
            </a:r>
            <a:r>
              <a:rPr lang="en-GB" sz="1200" b="1" u="sng" kern="1200" dirty="0" err="1">
                <a:solidFill>
                  <a:schemeClr val="tx1"/>
                </a:solidFill>
                <a:effectLst/>
                <a:latin typeface="+mn-lt"/>
                <a:ea typeface="+mn-ea"/>
                <a:cs typeface="+mn-cs"/>
              </a:rPr>
              <a:t>Aedes</a:t>
            </a:r>
            <a:r>
              <a:rPr lang="el-GR" sz="1200" kern="1200" dirty="0">
                <a:solidFill>
                  <a:schemeClr val="tx1"/>
                </a:solidFill>
                <a:effectLst/>
                <a:latin typeface="+mn-lt"/>
                <a:ea typeface="+mn-ea"/>
                <a:cs typeface="+mn-cs"/>
              </a:rPr>
              <a:t>) τα οποία είναι πολύ σημαντικά και ιδιαίτερα γιατί είναι σαν τους </a:t>
            </a:r>
            <a:r>
              <a:rPr lang="el-GR" sz="1200" kern="1200" dirty="0" err="1">
                <a:solidFill>
                  <a:schemeClr val="tx1"/>
                </a:solidFill>
                <a:effectLst/>
                <a:latin typeface="+mn-lt"/>
                <a:ea typeface="+mn-ea"/>
                <a:cs typeface="+mn-cs"/>
              </a:rPr>
              <a:t>υπερκακούς</a:t>
            </a:r>
            <a:r>
              <a:rPr lang="el-GR" sz="1200" kern="1200" dirty="0">
                <a:solidFill>
                  <a:schemeClr val="tx1"/>
                </a:solidFill>
                <a:effectLst/>
                <a:latin typeface="+mn-lt"/>
                <a:ea typeface="+mn-ea"/>
                <a:cs typeface="+mn-cs"/>
              </a:rPr>
              <a:t> του κόσμου των κουνουπιών. Η ονομασία τους προέρχεται από την ελληνική λέξη «αηδία» (αυτό οφείλεται στους νοσογόνους ιούς που μπορούν να μεταδώσουν). Έχουν ασπρόμαυρες ρίγες στο σώμα και στα πόδια (σαν δακτυλίδια) σαν να φοράνε ριγέ κάλτσες. Είναι λίγο διαφορετικά στις συνήθειες τους επειδή τους αρέσει να τσιμπούν κατά τη διάρκεια της ημέρας. Στα περισσότερα άλλα κουνούπια αρέσει να τσιμπάνε κυρίως τη νύχτα.</a:t>
            </a:r>
            <a:endParaRPr lang="en-GB"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-Τα κουνούπια </a:t>
            </a:r>
            <a:r>
              <a:rPr lang="el-GR" sz="1200" kern="1200" dirty="0" err="1">
                <a:solidFill>
                  <a:schemeClr val="tx1"/>
                </a:solidFill>
                <a:effectLst/>
                <a:latin typeface="+mn-lt"/>
                <a:ea typeface="+mn-ea"/>
                <a:cs typeface="+mn-cs"/>
              </a:rPr>
              <a:t>Culex</a:t>
            </a:r>
            <a:r>
              <a:rPr lang="el-GR" sz="1200" kern="1200" dirty="0">
                <a:solidFill>
                  <a:schemeClr val="tx1"/>
                </a:solidFill>
                <a:effectLst/>
                <a:latin typeface="+mn-lt"/>
                <a:ea typeface="+mn-ea"/>
                <a:cs typeface="+mn-cs"/>
              </a:rPr>
              <a:t> είναι καφέ στο χρώμα και είναι λίγο μεγαλύτερα από τα κουνούπια </a:t>
            </a:r>
            <a:r>
              <a:rPr lang="el-GR" sz="1200" kern="1200" dirty="0" err="1">
                <a:solidFill>
                  <a:schemeClr val="tx1"/>
                </a:solidFill>
                <a:effectLst/>
                <a:latin typeface="+mn-lt"/>
                <a:ea typeface="+mn-ea"/>
                <a:cs typeface="+mn-cs"/>
              </a:rPr>
              <a:t>Aedes</a:t>
            </a:r>
            <a:r>
              <a:rPr lang="el-GR" sz="1200" kern="1200" dirty="0">
                <a:solidFill>
                  <a:schemeClr val="tx1"/>
                </a:solidFill>
                <a:effectLst/>
                <a:latin typeface="+mn-lt"/>
                <a:ea typeface="+mn-ea"/>
                <a:cs typeface="+mn-cs"/>
              </a:rPr>
              <a:t> και χωρίς τις φανταχτερές ρίγες. Είναι πιο δραστήρια το σούρουπο. </a:t>
            </a:r>
          </a:p>
          <a:p>
            <a:r>
              <a:rPr lang="el-GR" sz="1200" kern="1200" dirty="0">
                <a:solidFill>
                  <a:schemeClr val="tx1"/>
                </a:solidFill>
                <a:effectLst/>
                <a:latin typeface="+mn-lt"/>
                <a:ea typeface="+mn-ea"/>
                <a:cs typeface="+mn-cs"/>
              </a:rPr>
              <a:t>-Τα κουνούπια </a:t>
            </a:r>
            <a:r>
              <a:rPr lang="el-GR" sz="1200" kern="1200" dirty="0" err="1">
                <a:solidFill>
                  <a:schemeClr val="tx1"/>
                </a:solidFill>
                <a:effectLst/>
                <a:latin typeface="+mn-lt"/>
                <a:ea typeface="+mn-ea"/>
                <a:cs typeface="+mn-cs"/>
              </a:rPr>
              <a:t>Anopheles</a:t>
            </a:r>
            <a:r>
              <a:rPr lang="el-GR" sz="1200" kern="1200" dirty="0">
                <a:solidFill>
                  <a:schemeClr val="tx1"/>
                </a:solidFill>
                <a:effectLst/>
                <a:latin typeface="+mn-lt"/>
                <a:ea typeface="+mn-ea"/>
                <a:cs typeface="+mn-cs"/>
              </a:rPr>
              <a:t> διαφέρουν από τα δυο πιο πάνω λόγο του ιδιαίτερου τρόπου που κάθονται - γέρνουν το σώμα τους προς τα πάνω όταν ξεκουράζονται, σχεδόν σαν να χορεύουν! Έχουν συνήθως σκούρο καφέ χρώμα και είναι πιο δραστήρια την αυγή και το σούρουπο.</a:t>
            </a:r>
            <a:endParaRPr lang="en-GB" sz="1200" kern="1200" dirty="0">
              <a:solidFill>
                <a:schemeClr val="tx1"/>
              </a:solidFill>
              <a:effectLst/>
              <a:latin typeface="+mn-lt"/>
              <a:ea typeface="+mn-ea"/>
              <a:cs typeface="+mn-cs"/>
            </a:endParaRPr>
          </a:p>
          <a:p>
            <a:endParaRPr lang="el-CY"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u="none" kern="1200" dirty="0">
                <a:solidFill>
                  <a:schemeClr val="tx1"/>
                </a:solidFill>
                <a:effectLst/>
                <a:latin typeface="+mn-lt"/>
                <a:ea typeface="+mn-ea"/>
                <a:cs typeface="+mn-cs"/>
              </a:rPr>
              <a:t>«Να δείξουμε μια εικόνα ενός κουνουπιού </a:t>
            </a:r>
            <a:r>
              <a:rPr lang="en-GB" sz="1200" u="none" kern="1200" dirty="0" err="1">
                <a:solidFill>
                  <a:schemeClr val="tx1"/>
                </a:solidFill>
                <a:effectLst/>
                <a:latin typeface="+mn-lt"/>
                <a:ea typeface="+mn-ea"/>
                <a:cs typeface="+mn-cs"/>
              </a:rPr>
              <a:t>Aedes</a:t>
            </a:r>
            <a:r>
              <a:rPr lang="el-GR" sz="1200" u="none" kern="1200" dirty="0">
                <a:solidFill>
                  <a:schemeClr val="tx1"/>
                </a:solidFill>
                <a:effectLst/>
                <a:latin typeface="+mn-lt"/>
                <a:ea typeface="+mn-ea"/>
                <a:cs typeface="+mn-cs"/>
              </a:rPr>
              <a:t>. </a:t>
            </a:r>
            <a:r>
              <a:rPr lang="el-GR" sz="1200" u="sng" kern="1200" dirty="0">
                <a:solidFill>
                  <a:schemeClr val="tx1"/>
                </a:solidFill>
                <a:effectLst/>
                <a:latin typeface="+mn-lt"/>
                <a:ea typeface="+mn-ea"/>
                <a:cs typeface="+mn-cs"/>
              </a:rPr>
              <a:t>Τονίζουμε τις ασπρόμαυρες ρίγες και πώς ξεχωρίζουν σε σύγκριση με άλλα κουνούπια</a:t>
            </a:r>
            <a:r>
              <a:rPr lang="el-GR" sz="1200" kern="1200" dirty="0">
                <a:solidFill>
                  <a:schemeClr val="tx1"/>
                </a:solidFill>
                <a:effectLst/>
                <a:latin typeface="+mn-lt"/>
                <a:ea typeface="+mn-ea"/>
                <a:cs typeface="+mn-cs"/>
              </a:rPr>
              <a:t>. Επίσης δείχνουμε μια εικόνα ενός κουνουπιού </a:t>
            </a:r>
            <a:r>
              <a:rPr lang="el-GR" sz="1200" kern="1200" dirty="0" err="1">
                <a:solidFill>
                  <a:schemeClr val="tx1"/>
                </a:solidFill>
                <a:effectLst/>
                <a:latin typeface="+mn-lt"/>
                <a:ea typeface="+mn-ea"/>
                <a:cs typeface="+mn-cs"/>
              </a:rPr>
              <a:t>Culex</a:t>
            </a:r>
            <a:r>
              <a:rPr lang="el-GR" sz="1200" kern="1200" dirty="0">
                <a:solidFill>
                  <a:schemeClr val="tx1"/>
                </a:solidFill>
                <a:effectLst/>
                <a:latin typeface="+mn-lt"/>
                <a:ea typeface="+mn-ea"/>
                <a:cs typeface="+mn-cs"/>
              </a:rPr>
              <a:t> και μια εικόνα ενός κουνουπιού </a:t>
            </a:r>
            <a:r>
              <a:rPr lang="el-GR" sz="1200" kern="1200" dirty="0" err="1">
                <a:solidFill>
                  <a:schemeClr val="tx1"/>
                </a:solidFill>
                <a:effectLst/>
                <a:latin typeface="+mn-lt"/>
                <a:ea typeface="+mn-ea"/>
                <a:cs typeface="+mn-cs"/>
              </a:rPr>
              <a:t>Anopheles</a:t>
            </a:r>
            <a:r>
              <a:rPr lang="el-GR" sz="1200" kern="1200" dirty="0">
                <a:solidFill>
                  <a:schemeClr val="tx1"/>
                </a:solidFill>
                <a:effectLst/>
                <a:latin typeface="+mn-lt"/>
                <a:ea typeface="+mn-ea"/>
                <a:cs typeface="+mn-cs"/>
              </a:rPr>
              <a:t> με το γερμένο σώμα του (</a:t>
            </a:r>
            <a:r>
              <a:rPr lang="el-GR" sz="1200" kern="1200" dirty="0" err="1">
                <a:solidFill>
                  <a:schemeClr val="tx1"/>
                </a:solidFill>
                <a:effectLst/>
                <a:latin typeface="+mn-lt"/>
                <a:ea typeface="+mn-ea"/>
                <a:cs typeface="+mn-cs"/>
              </a:rPr>
              <a:t>υπο</a:t>
            </a:r>
            <a:r>
              <a:rPr lang="el-GR" sz="1200" kern="1200" dirty="0">
                <a:solidFill>
                  <a:schemeClr val="tx1"/>
                </a:solidFill>
                <a:effectLst/>
                <a:latin typeface="+mn-lt"/>
                <a:ea typeface="+mn-ea"/>
                <a:cs typeface="+mn-cs"/>
              </a:rPr>
              <a:t> γωνιά σε σχέση με την επιφάνεια στην οποία </a:t>
            </a:r>
            <a:r>
              <a:rPr lang="el-GR" sz="1200" kern="1200" dirty="0" smtClean="0">
                <a:solidFill>
                  <a:schemeClr val="tx1"/>
                </a:solidFill>
                <a:effectLst/>
                <a:latin typeface="+mn-lt"/>
                <a:ea typeface="+mn-ea"/>
                <a:cs typeface="+mn-cs"/>
              </a:rPr>
              <a:t>κάθεται).»</a:t>
            </a:r>
            <a:endParaRPr lang="en-GB" sz="1200" kern="1200" dirty="0">
              <a:solidFill>
                <a:schemeClr val="tx1"/>
              </a:solidFill>
              <a:effectLst/>
              <a:latin typeface="+mn-lt"/>
              <a:ea typeface="+mn-ea"/>
              <a:cs typeface="+mn-cs"/>
            </a:endParaRPr>
          </a:p>
          <a:p>
            <a:endParaRPr lang="el-CY"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4BD473E-0BE5-4CF4-95F2-1CC5637A93B6}" type="slidenum">
              <a:rPr lang="en-GB" smtClean="0"/>
              <a:t>4</a:t>
            </a:fld>
            <a:endParaRPr lang="en-GB"/>
          </a:p>
        </p:txBody>
      </p:sp>
    </p:spTree>
    <p:extLst>
      <p:ext uri="{BB962C8B-B14F-4D97-AF65-F5344CB8AC3E}">
        <p14:creationId xmlns:p14="http://schemas.microsoft.com/office/powerpoint/2010/main" val="3380026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Παιχνίδι</a:t>
            </a:r>
            <a:r>
              <a:rPr lang="el-GR" baseline="0" dirty="0" smtClean="0"/>
              <a:t> </a:t>
            </a:r>
            <a:r>
              <a:rPr lang="el-GR" baseline="0" dirty="0" err="1" smtClean="0"/>
              <a:t>κίνησηςμε</a:t>
            </a:r>
            <a:r>
              <a:rPr lang="el-GR" baseline="0" dirty="0" smtClean="0"/>
              <a:t> στόχο να ξεχωρίσουν τα  εξωτερικά χαρακτηριστικά του κάθε είδους</a:t>
            </a:r>
            <a:endParaRPr lang="en-GB" dirty="0"/>
          </a:p>
        </p:txBody>
      </p:sp>
      <p:sp>
        <p:nvSpPr>
          <p:cNvPr id="4" name="Slide Number Placeholder 3"/>
          <p:cNvSpPr>
            <a:spLocks noGrp="1"/>
          </p:cNvSpPr>
          <p:nvPr>
            <p:ph type="sldNum" sz="quarter" idx="10"/>
          </p:nvPr>
        </p:nvSpPr>
        <p:spPr/>
        <p:txBody>
          <a:bodyPr/>
          <a:lstStyle/>
          <a:p>
            <a:fld id="{34BD473E-0BE5-4CF4-95F2-1CC5637A93B6}" type="slidenum">
              <a:rPr lang="en-GB" smtClean="0"/>
              <a:t>5</a:t>
            </a:fld>
            <a:endParaRPr lang="en-GB"/>
          </a:p>
        </p:txBody>
      </p:sp>
    </p:spTree>
    <p:extLst>
      <p:ext uri="{BB962C8B-B14F-4D97-AF65-F5344CB8AC3E}">
        <p14:creationId xmlns:p14="http://schemas.microsoft.com/office/powerpoint/2010/main" val="2795214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smtClean="0">
                <a:solidFill>
                  <a:schemeClr val="tx1"/>
                </a:solidFill>
                <a:effectLst/>
                <a:latin typeface="+mn-lt"/>
                <a:ea typeface="+mn-ea"/>
                <a:cs typeface="+mn-cs"/>
              </a:rPr>
              <a:t>«Ζωγραφίζουμε </a:t>
            </a:r>
            <a:r>
              <a:rPr lang="el-GR" sz="1200" kern="1200" dirty="0">
                <a:solidFill>
                  <a:schemeClr val="tx1"/>
                </a:solidFill>
                <a:effectLst/>
                <a:latin typeface="+mn-lt"/>
                <a:ea typeface="+mn-ea"/>
                <a:cs typeface="+mn-cs"/>
              </a:rPr>
              <a:t>και Χρωματίζουμε: Μπορούμε να σχεδιάσουμε τους τρεις τύπους κουνουπιών που μάθαμε: Σχεδιάζουμε το </a:t>
            </a:r>
            <a:r>
              <a:rPr lang="el-GR" sz="1200" kern="1200" dirty="0" err="1">
                <a:solidFill>
                  <a:schemeClr val="tx1"/>
                </a:solidFill>
                <a:effectLst/>
                <a:latin typeface="+mn-lt"/>
                <a:ea typeface="+mn-ea"/>
                <a:cs typeface="+mn-cs"/>
              </a:rPr>
              <a:t>Aedes</a:t>
            </a:r>
            <a:r>
              <a:rPr lang="el-GR" sz="1200" kern="1200" dirty="0">
                <a:solidFill>
                  <a:schemeClr val="tx1"/>
                </a:solidFill>
                <a:effectLst/>
                <a:latin typeface="+mn-lt"/>
                <a:ea typeface="+mn-ea"/>
                <a:cs typeface="+mn-cs"/>
              </a:rPr>
              <a:t> με τις ασπρόμαυρες ρίγες/λωρίδες του. Σχεδιάζουμε το </a:t>
            </a:r>
            <a:r>
              <a:rPr lang="el-GR" sz="1200" kern="1200" dirty="0" err="1">
                <a:solidFill>
                  <a:schemeClr val="tx1"/>
                </a:solidFill>
                <a:effectLst/>
                <a:latin typeface="+mn-lt"/>
                <a:ea typeface="+mn-ea"/>
                <a:cs typeface="+mn-cs"/>
              </a:rPr>
              <a:t>Culex</a:t>
            </a:r>
            <a:r>
              <a:rPr lang="el-GR" sz="1200" kern="1200" dirty="0">
                <a:solidFill>
                  <a:schemeClr val="tx1"/>
                </a:solidFill>
                <a:effectLst/>
                <a:latin typeface="+mn-lt"/>
                <a:ea typeface="+mn-ea"/>
                <a:cs typeface="+mn-cs"/>
              </a:rPr>
              <a:t> με το απλό καφέ χρώμα του. Σχεδιάζουμε το </a:t>
            </a:r>
            <a:r>
              <a:rPr lang="el-GR" sz="1200" kern="1200" dirty="0" err="1">
                <a:solidFill>
                  <a:schemeClr val="tx1"/>
                </a:solidFill>
                <a:effectLst/>
                <a:latin typeface="+mn-lt"/>
                <a:ea typeface="+mn-ea"/>
                <a:cs typeface="+mn-cs"/>
              </a:rPr>
              <a:t>Anopheles</a:t>
            </a:r>
            <a:r>
              <a:rPr lang="el-GR" sz="1200" kern="1200" dirty="0">
                <a:solidFill>
                  <a:schemeClr val="tx1"/>
                </a:solidFill>
                <a:effectLst/>
                <a:latin typeface="+mn-lt"/>
                <a:ea typeface="+mn-ea"/>
                <a:cs typeface="+mn-cs"/>
              </a:rPr>
              <a:t> με την κεκλιμένη θέση του σώματος τους.»</a:t>
            </a:r>
            <a:endParaRPr lang="en-GB" dirty="0"/>
          </a:p>
        </p:txBody>
      </p:sp>
      <p:sp>
        <p:nvSpPr>
          <p:cNvPr id="4" name="Slide Number Placeholder 3"/>
          <p:cNvSpPr>
            <a:spLocks noGrp="1"/>
          </p:cNvSpPr>
          <p:nvPr>
            <p:ph type="sldNum" sz="quarter" idx="10"/>
          </p:nvPr>
        </p:nvSpPr>
        <p:spPr/>
        <p:txBody>
          <a:bodyPr/>
          <a:lstStyle/>
          <a:p>
            <a:fld id="{34BD473E-0BE5-4CF4-95F2-1CC5637A93B6}" type="slidenum">
              <a:rPr lang="en-GB" smtClean="0"/>
              <a:t>7</a:t>
            </a:fld>
            <a:endParaRPr lang="en-GB"/>
          </a:p>
        </p:txBody>
      </p:sp>
    </p:spTree>
    <p:extLst>
      <p:ext uri="{BB962C8B-B14F-4D97-AF65-F5344CB8AC3E}">
        <p14:creationId xmlns:p14="http://schemas.microsoft.com/office/powerpoint/2010/main" val="2236008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200" kern="1200" dirty="0">
                <a:solidFill>
                  <a:schemeClr val="tx1"/>
                </a:solidFill>
                <a:effectLst/>
                <a:latin typeface="+mn-lt"/>
                <a:ea typeface="+mn-ea"/>
                <a:cs typeface="+mn-cs"/>
              </a:rPr>
              <a:t>Κουνούπια </a:t>
            </a:r>
            <a:r>
              <a:rPr lang="el-GR" sz="1200" kern="1200" dirty="0" err="1">
                <a:solidFill>
                  <a:schemeClr val="tx1"/>
                </a:solidFill>
                <a:effectLst/>
                <a:latin typeface="+mn-lt"/>
                <a:ea typeface="+mn-ea"/>
                <a:cs typeface="+mn-cs"/>
              </a:rPr>
              <a:t>Ανωφέλη</a:t>
            </a:r>
            <a:r>
              <a:rPr lang="el-GR" sz="1200" kern="1200" dirty="0">
                <a:solidFill>
                  <a:schemeClr val="tx1"/>
                </a:solidFill>
                <a:effectLst/>
                <a:latin typeface="+mn-lt"/>
                <a:ea typeface="+mn-ea"/>
                <a:cs typeface="+mn-cs"/>
              </a:rPr>
              <a:t>: Τα κουνούπια </a:t>
            </a:r>
            <a:r>
              <a:rPr lang="el-GR" sz="1200" kern="1200" dirty="0" err="1">
                <a:solidFill>
                  <a:schemeClr val="tx1"/>
                </a:solidFill>
                <a:effectLst/>
                <a:latin typeface="+mn-lt"/>
                <a:ea typeface="+mn-ea"/>
                <a:cs typeface="+mn-cs"/>
              </a:rPr>
              <a:t>Ανωφέλη</a:t>
            </a:r>
            <a:r>
              <a:rPr lang="el-GR" sz="1200" kern="1200" dirty="0">
                <a:solidFill>
                  <a:schemeClr val="tx1"/>
                </a:solidFill>
                <a:effectLst/>
                <a:latin typeface="+mn-lt"/>
                <a:ea typeface="+mn-ea"/>
                <a:cs typeface="+mn-cs"/>
              </a:rPr>
              <a:t> συχνάζουν κυρίως σε αγροτικές και </a:t>
            </a:r>
            <a:r>
              <a:rPr lang="el-GR" sz="1200" kern="1200" dirty="0" err="1">
                <a:solidFill>
                  <a:schemeClr val="tx1"/>
                </a:solidFill>
                <a:effectLst/>
                <a:latin typeface="+mn-lt"/>
                <a:ea typeface="+mn-ea"/>
                <a:cs typeface="+mn-cs"/>
              </a:rPr>
              <a:t>περιαστικές</a:t>
            </a:r>
            <a:r>
              <a:rPr lang="el-GR" sz="1200" kern="1200" dirty="0">
                <a:solidFill>
                  <a:schemeClr val="tx1"/>
                </a:solidFill>
                <a:effectLst/>
                <a:latin typeface="+mn-lt"/>
                <a:ea typeface="+mn-ea"/>
                <a:cs typeface="+mn-cs"/>
              </a:rPr>
              <a:t> περιοχές. Τους αρέσει το καθαρό νερό, όπως στα ποτάμια, τα ρυάκια και τα φράγματα. </a:t>
            </a:r>
            <a:endParaRPr lang="en-GB" dirty="0"/>
          </a:p>
        </p:txBody>
      </p:sp>
      <p:sp>
        <p:nvSpPr>
          <p:cNvPr id="4" name="Slide Number Placeholder 3"/>
          <p:cNvSpPr>
            <a:spLocks noGrp="1"/>
          </p:cNvSpPr>
          <p:nvPr>
            <p:ph type="sldNum" sz="quarter" idx="10"/>
          </p:nvPr>
        </p:nvSpPr>
        <p:spPr/>
        <p:txBody>
          <a:bodyPr/>
          <a:lstStyle/>
          <a:p>
            <a:fld id="{34BD473E-0BE5-4CF4-95F2-1CC5637A93B6}" type="slidenum">
              <a:rPr lang="en-GB" smtClean="0"/>
              <a:t>8</a:t>
            </a:fld>
            <a:endParaRPr lang="en-GB"/>
          </a:p>
        </p:txBody>
      </p:sp>
    </p:spTree>
    <p:extLst>
      <p:ext uri="{BB962C8B-B14F-4D97-AF65-F5344CB8AC3E}">
        <p14:creationId xmlns:p14="http://schemas.microsoft.com/office/powerpoint/2010/main" val="1919804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200" kern="1200" dirty="0">
                <a:solidFill>
                  <a:schemeClr val="tx1"/>
                </a:solidFill>
                <a:effectLst/>
                <a:latin typeface="+mn-lt"/>
                <a:ea typeface="+mn-ea"/>
                <a:cs typeface="+mn-cs"/>
              </a:rPr>
              <a:t>Κουνούπια </a:t>
            </a:r>
            <a:r>
              <a:rPr lang="el-GR" sz="1200" kern="1200" dirty="0" err="1">
                <a:solidFill>
                  <a:schemeClr val="tx1"/>
                </a:solidFill>
                <a:effectLst/>
                <a:latin typeface="+mn-lt"/>
                <a:ea typeface="+mn-ea"/>
                <a:cs typeface="+mn-cs"/>
              </a:rPr>
              <a:t>Culex</a:t>
            </a:r>
            <a:r>
              <a:rPr lang="el-GR" sz="1200" kern="1200" dirty="0">
                <a:solidFill>
                  <a:schemeClr val="tx1"/>
                </a:solidFill>
                <a:effectLst/>
                <a:latin typeface="+mn-lt"/>
                <a:ea typeface="+mn-ea"/>
                <a:cs typeface="+mn-cs"/>
              </a:rPr>
              <a:t>: Τα κουνούπια </a:t>
            </a:r>
            <a:r>
              <a:rPr lang="el-GR" sz="1200" kern="1200" dirty="0" err="1">
                <a:solidFill>
                  <a:schemeClr val="tx1"/>
                </a:solidFill>
                <a:effectLst/>
                <a:latin typeface="+mn-lt"/>
                <a:ea typeface="+mn-ea"/>
                <a:cs typeface="+mn-cs"/>
              </a:rPr>
              <a:t>Culex</a:t>
            </a:r>
            <a:r>
              <a:rPr lang="el-GR" sz="1200" kern="1200" dirty="0">
                <a:solidFill>
                  <a:schemeClr val="tx1"/>
                </a:solidFill>
                <a:effectLst/>
                <a:latin typeface="+mn-lt"/>
                <a:ea typeface="+mn-ea"/>
                <a:cs typeface="+mn-cs"/>
              </a:rPr>
              <a:t> </a:t>
            </a:r>
            <a:r>
              <a:rPr lang="el-GR" sz="1200" kern="1200" dirty="0">
                <a:solidFill>
                  <a:schemeClr val="tx1"/>
                </a:solidFill>
                <a:effectLst/>
                <a:latin typeface="Aptos" panose="020B0004020202020204" pitchFamily="34" charset="0"/>
                <a:ea typeface="+mn-ea"/>
                <a:cs typeface="Times New Roman" panose="02020603050405020304" pitchFamily="18" charset="0"/>
              </a:rPr>
              <a:t>τ</a:t>
            </a:r>
            <a:r>
              <a:rPr lang="el-GR" sz="1200" dirty="0">
                <a:effectLst/>
                <a:latin typeface="Aptos" panose="020B0004020202020204" pitchFamily="34" charset="0"/>
                <a:ea typeface="Aptos" panose="020B0004020202020204" pitchFamily="34" charset="0"/>
                <a:cs typeface="Times New Roman" panose="02020603050405020304" pitchFamily="18" charset="0"/>
              </a:rPr>
              <a:t>α βρίσκουμε </a:t>
            </a:r>
            <a:r>
              <a:rPr lang="el-GR" sz="1200" kern="1200" dirty="0">
                <a:solidFill>
                  <a:schemeClr val="tx1"/>
                </a:solidFill>
                <a:effectLst/>
                <a:latin typeface="+mn-lt"/>
                <a:ea typeface="+mn-ea"/>
                <a:cs typeface="+mn-cs"/>
              </a:rPr>
              <a:t>σε αστικές και </a:t>
            </a:r>
            <a:r>
              <a:rPr lang="el-GR" sz="1200" kern="1200" dirty="0" err="1">
                <a:solidFill>
                  <a:schemeClr val="tx1"/>
                </a:solidFill>
                <a:effectLst/>
                <a:latin typeface="+mn-lt"/>
                <a:ea typeface="+mn-ea"/>
                <a:cs typeface="+mn-cs"/>
              </a:rPr>
              <a:t>περιαστικές</a:t>
            </a:r>
            <a:r>
              <a:rPr lang="el-GR" sz="1200" kern="1200" dirty="0">
                <a:solidFill>
                  <a:schemeClr val="tx1"/>
                </a:solidFill>
                <a:effectLst/>
                <a:latin typeface="+mn-lt"/>
                <a:ea typeface="+mn-ea"/>
                <a:cs typeface="+mn-cs"/>
              </a:rPr>
              <a:t> περιοχές. Μπορούν να </a:t>
            </a:r>
            <a:r>
              <a:rPr lang="el-GR" sz="1200" dirty="0">
                <a:effectLst/>
                <a:latin typeface="Aptos" panose="020B0004020202020204" pitchFamily="34" charset="0"/>
                <a:ea typeface="Aptos" panose="020B0004020202020204" pitchFamily="34" charset="0"/>
                <a:cs typeface="Times New Roman" panose="02020603050405020304" pitchFamily="18" charset="0"/>
              </a:rPr>
              <a:t>αναπαραχθούν και </a:t>
            </a:r>
            <a:r>
              <a:rPr lang="el-GR" sz="1200" kern="1200" dirty="0">
                <a:solidFill>
                  <a:schemeClr val="tx1"/>
                </a:solidFill>
                <a:effectLst/>
                <a:latin typeface="+mn-lt"/>
                <a:ea typeface="+mn-ea"/>
                <a:cs typeface="+mn-cs"/>
              </a:rPr>
              <a:t>προτιμούν να τριγυρνούν γύρω από </a:t>
            </a:r>
            <a:r>
              <a:rPr lang="el-GR" sz="1200" dirty="0">
                <a:effectLst/>
                <a:latin typeface="Aptos" panose="020B0004020202020204" pitchFamily="34" charset="0"/>
                <a:ea typeface="Aptos" panose="020B0004020202020204" pitchFamily="34" charset="0"/>
                <a:cs typeface="Times New Roman" panose="02020603050405020304" pitchFamily="18" charset="0"/>
              </a:rPr>
              <a:t>φυσικά περιβάλλοντα όπως λίμνες όσο και σε τεχνητές τοποθεσίες αναπαραγωγής, όπως </a:t>
            </a:r>
            <a:r>
              <a:rPr lang="el-GR" sz="1200" kern="1200" dirty="0">
                <a:solidFill>
                  <a:schemeClr val="tx1"/>
                </a:solidFill>
                <a:effectLst/>
                <a:latin typeface="+mn-lt"/>
                <a:ea typeface="+mn-ea"/>
                <a:cs typeface="+mn-cs"/>
              </a:rPr>
              <a:t>δεξαμενές, εγκαταλελειμμένες πισίνες και αποχετεύσεις. </a:t>
            </a:r>
            <a:endParaRPr lang="en-GB" dirty="0"/>
          </a:p>
        </p:txBody>
      </p:sp>
      <p:sp>
        <p:nvSpPr>
          <p:cNvPr id="4" name="Slide Number Placeholder 3"/>
          <p:cNvSpPr>
            <a:spLocks noGrp="1"/>
          </p:cNvSpPr>
          <p:nvPr>
            <p:ph type="sldNum" sz="quarter" idx="10"/>
          </p:nvPr>
        </p:nvSpPr>
        <p:spPr/>
        <p:txBody>
          <a:bodyPr/>
          <a:lstStyle/>
          <a:p>
            <a:fld id="{34BD473E-0BE5-4CF4-95F2-1CC5637A93B6}" type="slidenum">
              <a:rPr lang="en-GB" smtClean="0"/>
              <a:t>9</a:t>
            </a:fld>
            <a:endParaRPr lang="en-GB"/>
          </a:p>
        </p:txBody>
      </p:sp>
    </p:spTree>
    <p:extLst>
      <p:ext uri="{BB962C8B-B14F-4D97-AF65-F5344CB8AC3E}">
        <p14:creationId xmlns:p14="http://schemas.microsoft.com/office/powerpoint/2010/main" val="342271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a:solidFill>
                  <a:schemeClr val="tx1"/>
                </a:solidFill>
                <a:effectLst/>
                <a:latin typeface="+mn-lt"/>
                <a:ea typeface="+mn-ea"/>
                <a:cs typeface="+mn-cs"/>
              </a:rPr>
              <a:t>Κουνούπια </a:t>
            </a:r>
            <a:r>
              <a:rPr lang="el-GR" sz="1200" kern="1200" dirty="0" err="1">
                <a:solidFill>
                  <a:schemeClr val="tx1"/>
                </a:solidFill>
                <a:effectLst/>
                <a:latin typeface="+mn-lt"/>
                <a:ea typeface="+mn-ea"/>
                <a:cs typeface="+mn-cs"/>
              </a:rPr>
              <a:t>Aedes</a:t>
            </a:r>
            <a:r>
              <a:rPr lang="el-GR" sz="1200" kern="1200" dirty="0">
                <a:solidFill>
                  <a:schemeClr val="tx1"/>
                </a:solidFill>
                <a:effectLst/>
                <a:latin typeface="+mn-lt"/>
                <a:ea typeface="+mn-ea"/>
                <a:cs typeface="+mn-cs"/>
              </a:rPr>
              <a:t>: Στα κουνούπια </a:t>
            </a:r>
            <a:r>
              <a:rPr lang="el-GR" sz="1200" kern="1200" dirty="0" err="1">
                <a:solidFill>
                  <a:schemeClr val="tx1"/>
                </a:solidFill>
                <a:effectLst/>
                <a:latin typeface="+mn-lt"/>
                <a:ea typeface="+mn-ea"/>
                <a:cs typeface="+mn-cs"/>
              </a:rPr>
              <a:t>Aedes</a:t>
            </a:r>
            <a:r>
              <a:rPr lang="el-GR" sz="1200" kern="1200" dirty="0">
                <a:solidFill>
                  <a:schemeClr val="tx1"/>
                </a:solidFill>
                <a:effectLst/>
                <a:latin typeface="+mn-lt"/>
                <a:ea typeface="+mn-ea"/>
                <a:cs typeface="+mn-cs"/>
              </a:rPr>
              <a:t> αρέσει να βρίσκονται γύρω από ανθρώπους, είναι </a:t>
            </a:r>
            <a:r>
              <a:rPr lang="el-GR" sz="1200" b="1" u="sng" kern="1200" dirty="0" err="1">
                <a:solidFill>
                  <a:schemeClr val="tx1"/>
                </a:solidFill>
                <a:effectLst/>
                <a:latin typeface="+mn-lt"/>
                <a:ea typeface="+mn-ea"/>
                <a:cs typeface="+mn-cs"/>
              </a:rPr>
              <a:t>ανθρωπόφιλα</a:t>
            </a:r>
            <a:r>
              <a:rPr lang="el-GR" sz="1200" kern="1200" dirty="0">
                <a:solidFill>
                  <a:schemeClr val="tx1"/>
                </a:solidFill>
                <a:effectLst/>
                <a:latin typeface="+mn-lt"/>
                <a:ea typeface="+mn-ea"/>
                <a:cs typeface="+mn-cs"/>
              </a:rPr>
              <a:t>. Προτιμούν κατοικημένες, αστικές περιοχές. Έτσι, μπορείτε να τα βρείτε στις πόλεις δηλαδή τη δική σας αυλή, τα σπίτια μας, τους κήπους και τα πάρκα μας γύρω από στάσιμο καθαρό νερό. Κατά τη διάρκεια της ημέρας που τους αρέσει να τσιμπούν, κρύβονται και ξεκουράζονται σε σκιερά και δροσερά σημεία όπως κάτω από φύλλα. Δεν ταξιδεύουν μεγάλες αποστάσεις, μόνο γύρω στα 100 μέτρα από εκεί που γεννιούνται δηλαδή τις εστίες εκκόλαψης τους. </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a:solidFill>
                  <a:schemeClr val="tx1"/>
                </a:solidFill>
                <a:effectLst/>
                <a:latin typeface="+mn-lt"/>
                <a:ea typeface="+mn-ea"/>
                <a:cs typeface="+mn-cs"/>
              </a:rPr>
              <a:t>Εστίες εκκόλαψης είναι εκεί όπου τα θηλυκά κουνούπια Αηδή γεννούν τα αυγά τους. Γεννούν σε</a:t>
            </a:r>
            <a:r>
              <a:rPr lang="en-US" sz="1200" kern="1200" dirty="0">
                <a:solidFill>
                  <a:schemeClr val="tx1"/>
                </a:solidFill>
                <a:effectLst/>
                <a:latin typeface="+mn-lt"/>
                <a:ea typeface="+mn-ea"/>
                <a:cs typeface="+mn-cs"/>
              </a:rPr>
              <a:t> </a:t>
            </a:r>
            <a:r>
              <a:rPr lang="el-GR" sz="1200" kern="1200" dirty="0">
                <a:solidFill>
                  <a:schemeClr val="tx1"/>
                </a:solidFill>
                <a:effectLst/>
                <a:latin typeface="+mn-lt"/>
                <a:ea typeface="+mn-ea"/>
                <a:cs typeface="+mn-cs"/>
              </a:rPr>
              <a:t>τεχνητές επιφάνειες με υγρασία όπως μεγάλα ή μικρά δοχεία με νερό, πιατάκια γλαστρών, </a:t>
            </a:r>
            <a:r>
              <a:rPr lang="el-GR" sz="1200" kern="1200" dirty="0" err="1">
                <a:solidFill>
                  <a:schemeClr val="tx1"/>
                </a:solidFill>
                <a:effectLst/>
                <a:latin typeface="+mn-lt"/>
                <a:ea typeface="+mn-ea"/>
                <a:cs typeface="+mn-cs"/>
              </a:rPr>
              <a:t>κουβαδάκια</a:t>
            </a:r>
            <a:r>
              <a:rPr lang="el-GR" sz="1200" kern="1200" dirty="0">
                <a:solidFill>
                  <a:schemeClr val="tx1"/>
                </a:solidFill>
                <a:effectLst/>
                <a:latin typeface="+mn-lt"/>
                <a:ea typeface="+mn-ea"/>
                <a:cs typeface="+mn-cs"/>
              </a:rPr>
              <a:t>, παιχνίδια γεμάτα νερό που έχουν μείνει έξω, στα μπολάκια νερού των κατοικίδιων μας, βάζα, βαρέλια, λουτρά πουλιών, σε σιντριβάνια, σε παλιά ελαστικά ή ακόμα και μέσα στους οχετούς στους δρόμους που τρέχει το νερό όταν βρέχει. Δεν χρειάζονται μεγάλες ποσότητες νερού για να γεννήσουν τα αυγά τους - μόνο λίγο νερό είναι αρκετό, ακόμη και μερικές σταγόνες! Είναι πολύ καλά στο να τις εντοπίζουν. </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a:solidFill>
                  <a:schemeClr val="tx1"/>
                </a:solidFill>
                <a:effectLst/>
                <a:latin typeface="+mn-lt"/>
                <a:ea typeface="+mn-ea"/>
                <a:cs typeface="+mn-cs"/>
              </a:rPr>
              <a:t>«Δείχνουμε μια εικόνα με μέρη όπου μπορεί να μαζευτεί νερό, όπως γλάστρες ή λουτρό πουλιών. Επισημάνουμε αυτά τα μέρη ως κοινά ενδιαιτήματα </a:t>
            </a:r>
            <a:r>
              <a:rPr lang="el-GR" sz="1200" kern="1200" dirty="0" err="1">
                <a:solidFill>
                  <a:schemeClr val="tx1"/>
                </a:solidFill>
                <a:effectLst/>
                <a:latin typeface="+mn-lt"/>
                <a:ea typeface="+mn-ea"/>
                <a:cs typeface="+mn-cs"/>
              </a:rPr>
              <a:t>Aedes</a:t>
            </a:r>
            <a:r>
              <a:rPr lang="el-GR"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34BD473E-0BE5-4CF4-95F2-1CC5637A93B6}" type="slidenum">
              <a:rPr lang="en-GB" smtClean="0"/>
              <a:t>10</a:t>
            </a:fld>
            <a:endParaRPr lang="en-GB"/>
          </a:p>
        </p:txBody>
      </p:sp>
    </p:spTree>
    <p:extLst>
      <p:ext uri="{BB962C8B-B14F-4D97-AF65-F5344CB8AC3E}">
        <p14:creationId xmlns:p14="http://schemas.microsoft.com/office/powerpoint/2010/main" val="3688898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smtClean="0"/>
              <a:t>4/2/2025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smtClean="0"/>
              <a:t>4/2/2025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smtClean="0"/>
              <a:t>4/2/2025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smtClean="0"/>
              <a:t>4/2/2025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0EBB0C4-6273-4C6E-B9BD-2EDC30F1CD52}" type="datetimeFigureOut">
              <a:rPr lang="en-US" smtClean="0"/>
              <a:t>4/2/2025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smtClean="0"/>
              <a:t>4/2/2025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smtClean="0"/>
              <a:t>4/2/2025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smtClean="0"/>
              <a:t>4/2/2025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smtClean="0"/>
              <a:t>4/2/2025</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ABBEA6-7C60-4B02-AE87-00D78D8422AF}" type="datetimeFigureOut">
              <a:rPr lang="en-US" smtClean="0"/>
              <a:t>4/2/2025</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9CAD897-D46E-4AD2-BD9B-49DD3E640873}" type="datetimeFigureOut">
              <a:rPr lang="en-US" smtClean="0"/>
              <a:t>4/2/2025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smtClean="0"/>
              <a:t>4/2/2025</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ett4dHYx8qc&amp;t=16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youtube.com/watch?v=WuJqyOY9C7U&amp;t=204s"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WuJqyOY9C7U&amp;t=204s" TargetMode="External"/><Relationship Id="rId2" Type="http://schemas.openxmlformats.org/officeDocument/2006/relationships/hyperlink" Target="https://www.youtube.com/watch?v=ett4dHYx8qc&amp;t=16s" TargetMode="External"/><Relationship Id="rId1" Type="http://schemas.openxmlformats.org/officeDocument/2006/relationships/slideLayout" Target="../slideLayouts/slideLayout2.xml"/><Relationship Id="rId4" Type="http://schemas.openxmlformats.org/officeDocument/2006/relationships/hyperlink" Target="https://www.cdc.gov/zika/pdfs/zika-activity-book.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6198" y="318606"/>
            <a:ext cx="10913807" cy="5481811"/>
          </a:xfrm>
        </p:spPr>
        <p:txBody>
          <a:bodyPr>
            <a:normAutofit/>
          </a:bodyPr>
          <a:lstStyle/>
          <a:p>
            <a:r>
              <a:rPr lang="el-GR" sz="6000" b="1" dirty="0">
                <a:solidFill>
                  <a:srgbClr val="00B050"/>
                </a:solidFill>
                <a:latin typeface="Open Sans" pitchFamily="2" charset="0"/>
                <a:ea typeface="Open Sans" pitchFamily="2" charset="0"/>
                <a:cs typeface="Open Sans" pitchFamily="2" charset="0"/>
              </a:rPr>
              <a:t>Ανακαλύπτοντας τα κουνούπια</a:t>
            </a:r>
            <a:r>
              <a:rPr lang="el-CY" sz="6000" b="1" dirty="0">
                <a:solidFill>
                  <a:srgbClr val="00B050"/>
                </a:solidFill>
                <a:latin typeface="Open Sans" pitchFamily="2" charset="0"/>
                <a:ea typeface="Open Sans" pitchFamily="2" charset="0"/>
                <a:cs typeface="Open Sans" pitchFamily="2" charset="0"/>
              </a:rPr>
              <a:t>!</a:t>
            </a:r>
            <a:br>
              <a:rPr lang="el-CY" sz="6000" b="1" dirty="0">
                <a:solidFill>
                  <a:srgbClr val="00B050"/>
                </a:solidFill>
                <a:latin typeface="Open Sans" pitchFamily="2" charset="0"/>
                <a:ea typeface="Open Sans" pitchFamily="2" charset="0"/>
                <a:cs typeface="Open Sans" pitchFamily="2" charset="0"/>
              </a:rPr>
            </a:br>
            <a:r>
              <a:rPr lang="el-GR" sz="6000" b="1" dirty="0">
                <a:solidFill>
                  <a:schemeClr val="accent1">
                    <a:lumMod val="75000"/>
                  </a:schemeClr>
                </a:solidFill>
                <a:latin typeface="Open Sans" pitchFamily="2" charset="0"/>
                <a:ea typeface="Open Sans" pitchFamily="2" charset="0"/>
                <a:cs typeface="Open Sans" pitchFamily="2" charset="0"/>
              </a:rPr>
              <a:t>Τα </a:t>
            </a:r>
            <a:r>
              <a:rPr lang="en-GB" sz="6000" b="1" dirty="0">
                <a:solidFill>
                  <a:schemeClr val="accent1">
                    <a:lumMod val="75000"/>
                  </a:schemeClr>
                </a:solidFill>
                <a:latin typeface="Open Sans" pitchFamily="2" charset="0"/>
                <a:ea typeface="Open Sans" pitchFamily="2" charset="0"/>
                <a:cs typeface="Open Sans" pitchFamily="2" charset="0"/>
              </a:rPr>
              <a:t>A</a:t>
            </a:r>
            <a:r>
              <a:rPr lang="el-GR" sz="6000" b="1" dirty="0" err="1">
                <a:solidFill>
                  <a:schemeClr val="accent1">
                    <a:lumMod val="75000"/>
                  </a:schemeClr>
                </a:solidFill>
                <a:latin typeface="Open Sans" pitchFamily="2" charset="0"/>
                <a:ea typeface="Open Sans" pitchFamily="2" charset="0"/>
                <a:cs typeface="Open Sans" pitchFamily="2" charset="0"/>
              </a:rPr>
              <a:t>ηδή</a:t>
            </a:r>
            <a:r>
              <a:rPr lang="el-GR" sz="6000" b="1" dirty="0">
                <a:solidFill>
                  <a:schemeClr val="accent1">
                    <a:lumMod val="75000"/>
                  </a:schemeClr>
                </a:solidFill>
                <a:latin typeface="Open Sans" pitchFamily="2" charset="0"/>
                <a:ea typeface="Open Sans" pitchFamily="2" charset="0"/>
                <a:cs typeface="Open Sans" pitchFamily="2" charset="0"/>
              </a:rPr>
              <a:t> και οι φίλοι τους</a:t>
            </a:r>
            <a:r>
              <a:rPr lang="el-GR" b="1" dirty="0">
                <a:solidFill>
                  <a:schemeClr val="accent1">
                    <a:lumMod val="75000"/>
                  </a:schemeClr>
                </a:solidFill>
              </a:rPr>
              <a:t/>
            </a:r>
            <a:br>
              <a:rPr lang="el-GR" b="1" dirty="0">
                <a:solidFill>
                  <a:schemeClr val="accent1">
                    <a:lumMod val="75000"/>
                  </a:schemeClr>
                </a:solidFill>
              </a:rPr>
            </a:br>
            <a:r>
              <a:rPr lang="el-GR" b="1" dirty="0">
                <a:solidFill>
                  <a:schemeClr val="accent1">
                    <a:lumMod val="75000"/>
                  </a:schemeClr>
                </a:solidFill>
              </a:rPr>
              <a:t/>
            </a:r>
            <a:br>
              <a:rPr lang="el-GR" b="1" dirty="0">
                <a:solidFill>
                  <a:schemeClr val="accent1">
                    <a:lumMod val="75000"/>
                  </a:schemeClr>
                </a:solidFill>
              </a:rPr>
            </a:br>
            <a:r>
              <a:rPr lang="el-GR" sz="2000" b="1" dirty="0">
                <a:solidFill>
                  <a:schemeClr val="tx1"/>
                </a:solidFill>
                <a:latin typeface="Open Sans" pitchFamily="2" charset="0"/>
                <a:ea typeface="Open Sans" pitchFamily="2" charset="0"/>
                <a:cs typeface="Open Sans" pitchFamily="2" charset="0"/>
              </a:rPr>
              <a:t>Υγειονομικές Υπηρεσίες, Υπουργείο Υγείας</a:t>
            </a:r>
            <a:r>
              <a:rPr lang="el-GR" sz="2000" b="1" dirty="0">
                <a:solidFill>
                  <a:schemeClr val="accent1">
                    <a:lumMod val="75000"/>
                  </a:schemeClr>
                </a:solidFill>
                <a:latin typeface="Open Sans" pitchFamily="2" charset="0"/>
                <a:ea typeface="Open Sans" pitchFamily="2" charset="0"/>
                <a:cs typeface="Open Sans" pitchFamily="2" charset="0"/>
              </a:rPr>
              <a:t/>
            </a:r>
            <a:br>
              <a:rPr lang="el-GR" sz="2000" b="1" dirty="0">
                <a:solidFill>
                  <a:schemeClr val="accent1">
                    <a:lumMod val="75000"/>
                  </a:schemeClr>
                </a:solidFill>
                <a:latin typeface="Open Sans" pitchFamily="2" charset="0"/>
                <a:ea typeface="Open Sans" pitchFamily="2" charset="0"/>
                <a:cs typeface="Open Sans" pitchFamily="2" charset="0"/>
              </a:rPr>
            </a:br>
            <a:r>
              <a:rPr lang="el-GR" sz="2000" b="1" dirty="0">
                <a:solidFill>
                  <a:schemeClr val="tx1"/>
                </a:solidFill>
                <a:latin typeface="Open Sans" pitchFamily="2" charset="0"/>
                <a:ea typeface="Open Sans" pitchFamily="2" charset="0"/>
                <a:cs typeface="Open Sans" pitchFamily="2" charset="0"/>
              </a:rPr>
              <a:t>Αγωγή Υγείας Δημοτικής, Υπουργείο Παιδείας, Αθλητισμού και Νεολαίας</a:t>
            </a:r>
            <a:endParaRPr lang="en-GB" sz="2000" dirty="0">
              <a:solidFill>
                <a:schemeClr val="tx1"/>
              </a:solidFill>
              <a:latin typeface="Open Sans" pitchFamily="2" charset="0"/>
              <a:ea typeface="Open Sans" pitchFamily="2" charset="0"/>
              <a:cs typeface="Open Sans" pitchFamily="2" charset="0"/>
            </a:endParaRPr>
          </a:p>
        </p:txBody>
      </p:sp>
      <p:pic>
        <p:nvPicPr>
          <p:cNvPr id="4" name="Picture 3"/>
          <p:cNvPicPr>
            <a:picLocks noChangeAspect="1"/>
          </p:cNvPicPr>
          <p:nvPr/>
        </p:nvPicPr>
        <p:blipFill>
          <a:blip r:embed="rId3"/>
          <a:stretch>
            <a:fillRect/>
          </a:stretch>
        </p:blipFill>
        <p:spPr>
          <a:xfrm>
            <a:off x="7397066" y="349241"/>
            <a:ext cx="3988689" cy="1602931"/>
          </a:xfrm>
          <a:prstGeom prst="rect">
            <a:avLst/>
          </a:prstGeom>
        </p:spPr>
      </p:pic>
      <p:pic>
        <p:nvPicPr>
          <p:cNvPr id="5" name="Picture 4"/>
          <p:cNvPicPr>
            <a:picLocks noChangeAspect="1"/>
          </p:cNvPicPr>
          <p:nvPr/>
        </p:nvPicPr>
        <p:blipFill>
          <a:blip r:embed="rId4"/>
          <a:stretch>
            <a:fillRect/>
          </a:stretch>
        </p:blipFill>
        <p:spPr>
          <a:xfrm>
            <a:off x="10829081" y="1130157"/>
            <a:ext cx="1113348" cy="1226224"/>
          </a:xfrm>
          <a:prstGeom prst="rect">
            <a:avLst/>
          </a:prstGeom>
        </p:spPr>
      </p:pic>
      <p:pic>
        <p:nvPicPr>
          <p:cNvPr id="3" name="Picture 2" descr="A blue and black text">
            <a:extLst>
              <a:ext uri="{FF2B5EF4-FFF2-40B4-BE49-F238E27FC236}">
                <a16:creationId xmlns:a16="http://schemas.microsoft.com/office/drawing/2014/main" id="{881A563C-E49D-DCDE-1FF0-250420094B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8568"/>
            <a:ext cx="3729038" cy="69747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000750"/>
            <a:ext cx="12192000" cy="848510"/>
          </a:xfrm>
          <a:prstGeom prst="rect">
            <a:avLst/>
          </a:prstGeom>
        </p:spPr>
      </p:pic>
    </p:spTree>
    <p:extLst>
      <p:ext uri="{BB962C8B-B14F-4D97-AF65-F5344CB8AC3E}">
        <p14:creationId xmlns:p14="http://schemas.microsoft.com/office/powerpoint/2010/main" val="22838029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EDED71C-36EF-2A0B-C73C-B47B0FA69A49}"/>
              </a:ext>
            </a:extLst>
          </p:cNvPr>
          <p:cNvPicPr>
            <a:picLocks noChangeAspect="1"/>
          </p:cNvPicPr>
          <p:nvPr/>
        </p:nvPicPr>
        <p:blipFill>
          <a:blip r:embed="rId3"/>
          <a:stretch>
            <a:fillRect/>
          </a:stretch>
        </p:blipFill>
        <p:spPr>
          <a:xfrm>
            <a:off x="4381993" y="966792"/>
            <a:ext cx="5956364" cy="5277085"/>
          </a:xfrm>
          <a:prstGeom prst="rect">
            <a:avLst/>
          </a:prstGeom>
        </p:spPr>
      </p:pic>
      <p:sp>
        <p:nvSpPr>
          <p:cNvPr id="2" name="Title 1"/>
          <p:cNvSpPr>
            <a:spLocks noGrp="1"/>
          </p:cNvSpPr>
          <p:nvPr>
            <p:ph type="title"/>
          </p:nvPr>
        </p:nvSpPr>
        <p:spPr>
          <a:xfrm>
            <a:off x="565484" y="104776"/>
            <a:ext cx="11310620" cy="945397"/>
          </a:xfrm>
        </p:spPr>
        <p:txBody>
          <a:bodyPr>
            <a:noAutofit/>
          </a:bodyPr>
          <a:lstStyle/>
          <a:p>
            <a:r>
              <a:rPr lang="el-GR" sz="4000" b="1" dirty="0">
                <a:solidFill>
                  <a:schemeClr val="accent2"/>
                </a:solidFill>
                <a:latin typeface="Open Sans" pitchFamily="2" charset="0"/>
                <a:ea typeface="Open Sans" pitchFamily="2" charset="0"/>
                <a:cs typeface="Open Sans" pitchFamily="2" charset="0"/>
              </a:rPr>
              <a:t>Πού ζουν και αναπαράγονται τα κουνούπια;</a:t>
            </a:r>
            <a:endParaRPr lang="en-GB" sz="4000" b="1" dirty="0">
              <a:solidFill>
                <a:schemeClr val="accent2"/>
              </a:solidFill>
              <a:latin typeface="Open Sans" pitchFamily="2" charset="0"/>
              <a:ea typeface="Open Sans" pitchFamily="2" charset="0"/>
              <a:cs typeface="Open Sans" pitchFamily="2" charset="0"/>
            </a:endParaRPr>
          </a:p>
        </p:txBody>
      </p:sp>
      <p:pic>
        <p:nvPicPr>
          <p:cNvPr id="4" name="Picture 3">
            <a:extLst>
              <a:ext uri="{FF2B5EF4-FFF2-40B4-BE49-F238E27FC236}">
                <a16:creationId xmlns:a16="http://schemas.microsoft.com/office/drawing/2014/main" id="{CA8DE258-1EE2-4E49-E7D3-EB08ADE57C2F}"/>
              </a:ext>
            </a:extLst>
          </p:cNvPr>
          <p:cNvPicPr>
            <a:picLocks noChangeAspect="1"/>
          </p:cNvPicPr>
          <p:nvPr/>
        </p:nvPicPr>
        <p:blipFill>
          <a:blip r:embed="rId4"/>
          <a:stretch>
            <a:fillRect/>
          </a:stretch>
        </p:blipFill>
        <p:spPr>
          <a:xfrm>
            <a:off x="998621" y="3263162"/>
            <a:ext cx="3082582" cy="1814698"/>
          </a:xfrm>
          <a:prstGeom prst="ellipse">
            <a:avLst/>
          </a:prstGeom>
          <a:ln>
            <a:noFill/>
          </a:ln>
          <a:effectLst>
            <a:softEdge rad="112500"/>
          </a:effectLst>
        </p:spPr>
      </p:pic>
      <p:sp>
        <p:nvSpPr>
          <p:cNvPr id="11" name="TextBox 10">
            <a:extLst>
              <a:ext uri="{FF2B5EF4-FFF2-40B4-BE49-F238E27FC236}">
                <a16:creationId xmlns:a16="http://schemas.microsoft.com/office/drawing/2014/main" id="{9D835581-B366-4B8D-7575-73F3BCC030DF}"/>
              </a:ext>
            </a:extLst>
          </p:cNvPr>
          <p:cNvSpPr txBox="1"/>
          <p:nvPr/>
        </p:nvSpPr>
        <p:spPr>
          <a:xfrm>
            <a:off x="1431758" y="2594163"/>
            <a:ext cx="2493035" cy="830997"/>
          </a:xfrm>
          <a:prstGeom prst="rect">
            <a:avLst/>
          </a:prstGeom>
          <a:noFill/>
        </p:spPr>
        <p:txBody>
          <a:bodyPr wrap="square" rtlCol="0">
            <a:spAutoFit/>
          </a:bodyPr>
          <a:lstStyle/>
          <a:p>
            <a:r>
              <a:rPr lang="el-GR" sz="4800" b="1" dirty="0" smtClean="0">
                <a:ln w="9525">
                  <a:solidFill>
                    <a:schemeClr val="bg1"/>
                  </a:solidFill>
                  <a:prstDash val="solid"/>
                </a:ln>
                <a:effectLst>
                  <a:outerShdw blurRad="12700" dist="38100" dir="2700000" algn="tl" rotWithShape="0">
                    <a:schemeClr val="bg1">
                      <a:lumMod val="50000"/>
                    </a:schemeClr>
                  </a:outerShdw>
                </a:effectLst>
                <a:latin typeface="Open Sans" pitchFamily="2" charset="0"/>
                <a:ea typeface="Open Sans" pitchFamily="2" charset="0"/>
                <a:cs typeface="Open Sans" pitchFamily="2" charset="0"/>
              </a:rPr>
              <a:t>Αηδή</a:t>
            </a:r>
            <a:endParaRPr lang="en-GB" sz="4800" b="1" dirty="0">
              <a:ln w="9525">
                <a:solidFill>
                  <a:schemeClr val="bg1"/>
                </a:solidFill>
                <a:prstDash val="solid"/>
              </a:ln>
              <a:effectLst>
                <a:outerShdw blurRad="12700" dist="38100" dir="2700000" algn="tl" rotWithShape="0">
                  <a:schemeClr val="bg1">
                    <a:lumMod val="50000"/>
                  </a:schemeClr>
                </a:outerShdw>
              </a:effectLst>
              <a:latin typeface="Open Sans" pitchFamily="2" charset="0"/>
              <a:ea typeface="Open Sans" pitchFamily="2" charset="0"/>
              <a:cs typeface="Open Sans" pitchFamily="2" charset="0"/>
            </a:endParaRPr>
          </a:p>
        </p:txBody>
      </p:sp>
      <p:sp>
        <p:nvSpPr>
          <p:cNvPr id="3" name="Down Arrow 4">
            <a:extLst>
              <a:ext uri="{FF2B5EF4-FFF2-40B4-BE49-F238E27FC236}">
                <a16:creationId xmlns:a16="http://schemas.microsoft.com/office/drawing/2014/main" id="{E5CCD88B-A2DD-19DE-1FE8-E6E953A05156}"/>
              </a:ext>
            </a:extLst>
          </p:cNvPr>
          <p:cNvSpPr/>
          <p:nvPr/>
        </p:nvSpPr>
        <p:spPr>
          <a:xfrm>
            <a:off x="2069934" y="1557219"/>
            <a:ext cx="678826" cy="9453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cartoon of a bee&#10;&#10;Description automatically generated">
            <a:extLst>
              <a:ext uri="{FF2B5EF4-FFF2-40B4-BE49-F238E27FC236}">
                <a16:creationId xmlns:a16="http://schemas.microsoft.com/office/drawing/2014/main" id="{AA2DE4D1-58DF-4432-948D-17F3FBF72276}"/>
              </a:ext>
            </a:extLst>
          </p:cNvPr>
          <p:cNvPicPr>
            <a:picLocks noChangeAspect="1"/>
          </p:cNvPicPr>
          <p:nvPr/>
        </p:nvPicPr>
        <p:blipFill>
          <a:blip r:embed="rId5"/>
          <a:stretch>
            <a:fillRect/>
          </a:stretch>
        </p:blipFill>
        <p:spPr>
          <a:xfrm>
            <a:off x="10455610" y="1346537"/>
            <a:ext cx="951261" cy="951261"/>
          </a:xfrm>
          <a:prstGeom prst="rect">
            <a:avLst/>
          </a:prstGeom>
        </p:spPr>
      </p:pic>
    </p:spTree>
    <p:extLst>
      <p:ext uri="{BB962C8B-B14F-4D97-AF65-F5344CB8AC3E}">
        <p14:creationId xmlns:p14="http://schemas.microsoft.com/office/powerpoint/2010/main" val="13802204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74819"/>
          </a:xfrm>
        </p:spPr>
        <p:txBody>
          <a:bodyPr>
            <a:normAutofit/>
          </a:bodyPr>
          <a:lstStyle/>
          <a:p>
            <a:r>
              <a:rPr lang="el-GR" sz="4400" b="1" dirty="0">
                <a:solidFill>
                  <a:schemeClr val="accent2"/>
                </a:solidFill>
                <a:latin typeface="Open Sans" pitchFamily="2" charset="0"/>
                <a:ea typeface="Open Sans" pitchFamily="2" charset="0"/>
                <a:cs typeface="Open Sans" pitchFamily="2" charset="0"/>
              </a:rPr>
              <a:t>Ας παρακολουθήσουμε…</a:t>
            </a:r>
            <a:r>
              <a:rPr lang="el-GR" sz="5400" b="1" dirty="0">
                <a:solidFill>
                  <a:schemeClr val="accent2"/>
                </a:solidFill>
                <a:latin typeface="Open Sans" pitchFamily="2" charset="0"/>
                <a:ea typeface="Open Sans" pitchFamily="2" charset="0"/>
                <a:cs typeface="Open Sans" pitchFamily="2" charset="0"/>
              </a:rPr>
              <a:t/>
            </a:r>
            <a:br>
              <a:rPr lang="el-GR" sz="5400" b="1" dirty="0">
                <a:solidFill>
                  <a:schemeClr val="accent2"/>
                </a:solidFill>
                <a:latin typeface="Open Sans" pitchFamily="2" charset="0"/>
                <a:ea typeface="Open Sans" pitchFamily="2" charset="0"/>
                <a:cs typeface="Open Sans" pitchFamily="2" charset="0"/>
              </a:rPr>
            </a:br>
            <a:endParaRPr lang="en-GB" sz="2200" b="1" dirty="0">
              <a:solidFill>
                <a:schemeClr val="accent2"/>
              </a:solidFill>
              <a:latin typeface="Open Sans" pitchFamily="2" charset="0"/>
              <a:ea typeface="Open Sans" pitchFamily="2" charset="0"/>
              <a:cs typeface="Open Sans" pitchFamily="2" charset="0"/>
            </a:endParaRPr>
          </a:p>
        </p:txBody>
      </p:sp>
      <p:sp>
        <p:nvSpPr>
          <p:cNvPr id="3" name="Content Placeholder 2"/>
          <p:cNvSpPr>
            <a:spLocks noGrp="1"/>
          </p:cNvSpPr>
          <p:nvPr>
            <p:ph idx="1"/>
          </p:nvPr>
        </p:nvSpPr>
        <p:spPr/>
        <p:txBody>
          <a:bodyPr/>
          <a:lstStyle/>
          <a:p>
            <a:pPr marL="0" indent="0">
              <a:buNone/>
            </a:pPr>
            <a:endParaRPr lang="el-GR" sz="700" dirty="0">
              <a:hlinkClick r:id="rId3"/>
            </a:endParaRPr>
          </a:p>
          <a:p>
            <a:r>
              <a:rPr lang="en-GB" sz="3200" dirty="0">
                <a:hlinkClick r:id="rId3"/>
              </a:rPr>
              <a:t>https://www.youtube.com/watch?v=ett4dHYx8qc&amp;t=16s</a:t>
            </a:r>
            <a:endParaRPr lang="el-GR" sz="3200" dirty="0"/>
          </a:p>
          <a:p>
            <a:endParaRPr lang="el-GR" sz="3200" dirty="0"/>
          </a:p>
          <a:p>
            <a:endParaRPr lang="en-GB" dirty="0"/>
          </a:p>
        </p:txBody>
      </p:sp>
      <p:pic>
        <p:nvPicPr>
          <p:cNvPr id="2050" name="Picture 2" descr="Mosquiteers: Invasive Mosquitoes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4498" y="3046340"/>
            <a:ext cx="3881080" cy="2907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05984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0140" y="1112038"/>
            <a:ext cx="11980985" cy="1815882"/>
          </a:xfrm>
          <a:prstGeom prst="rect">
            <a:avLst/>
          </a:prstGeom>
        </p:spPr>
        <p:txBody>
          <a:bodyPr wrap="square">
            <a:spAutoFit/>
          </a:bodyPr>
          <a:lstStyle/>
          <a:p>
            <a:r>
              <a:rPr lang="el-GR" sz="2800" b="1" dirty="0">
                <a:solidFill>
                  <a:srgbClr val="00B050"/>
                </a:solidFill>
                <a:latin typeface="Aptos"/>
                <a:ea typeface="Aptos"/>
                <a:cs typeface="Times New Roman" panose="02020603050405020304" pitchFamily="18" charset="0"/>
              </a:rPr>
              <a:t>Έχετε δει μέρη όπου μαζεύεται νερό στην αυλή ή στη γειτονιά σας; </a:t>
            </a:r>
            <a:endParaRPr lang="el-CY" sz="2800" b="1" dirty="0">
              <a:solidFill>
                <a:srgbClr val="00B050"/>
              </a:solidFill>
              <a:latin typeface="Aptos"/>
              <a:ea typeface="Aptos"/>
              <a:cs typeface="Times New Roman" panose="02020603050405020304" pitchFamily="18" charset="0"/>
            </a:endParaRPr>
          </a:p>
          <a:p>
            <a:endParaRPr lang="el-CY" sz="2800" b="1" dirty="0">
              <a:solidFill>
                <a:srgbClr val="00B050"/>
              </a:solidFill>
              <a:latin typeface="Aptos"/>
              <a:cs typeface="Times New Roman" panose="02020603050405020304" pitchFamily="18" charset="0"/>
            </a:endParaRPr>
          </a:p>
          <a:p>
            <a:endParaRPr lang="el-CY" sz="2800" b="1" dirty="0">
              <a:solidFill>
                <a:srgbClr val="00B050"/>
              </a:solidFill>
              <a:latin typeface="Aptos"/>
              <a:cs typeface="Times New Roman" panose="02020603050405020304" pitchFamily="18" charset="0"/>
            </a:endParaRPr>
          </a:p>
          <a:p>
            <a:endParaRPr lang="en-GB" sz="2800" b="1" dirty="0">
              <a:solidFill>
                <a:srgbClr val="00B050"/>
              </a:solidFill>
            </a:endParaRPr>
          </a:p>
        </p:txBody>
      </p:sp>
      <p:sp>
        <p:nvSpPr>
          <p:cNvPr id="5" name="Up Arrow 4"/>
          <p:cNvSpPr/>
          <p:nvPr/>
        </p:nvSpPr>
        <p:spPr>
          <a:xfrm rot="10800000">
            <a:off x="1680569" y="3471255"/>
            <a:ext cx="750277" cy="135987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Up Arrow 6"/>
          <p:cNvSpPr/>
          <p:nvPr/>
        </p:nvSpPr>
        <p:spPr>
          <a:xfrm rot="10800000">
            <a:off x="4253164" y="3428995"/>
            <a:ext cx="750277" cy="135987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Up Arrow 6">
            <a:extLst>
              <a:ext uri="{FF2B5EF4-FFF2-40B4-BE49-F238E27FC236}">
                <a16:creationId xmlns:a16="http://schemas.microsoft.com/office/drawing/2014/main" id="{A36C7D35-30E9-0463-3513-480F55320DC9}"/>
              </a:ext>
            </a:extLst>
          </p:cNvPr>
          <p:cNvSpPr/>
          <p:nvPr/>
        </p:nvSpPr>
        <p:spPr>
          <a:xfrm rot="10800000">
            <a:off x="6819590" y="3428996"/>
            <a:ext cx="750277" cy="135987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Up Arrow 6">
            <a:extLst>
              <a:ext uri="{FF2B5EF4-FFF2-40B4-BE49-F238E27FC236}">
                <a16:creationId xmlns:a16="http://schemas.microsoft.com/office/drawing/2014/main" id="{48063ACE-13D4-767B-302B-1A65DCEC77E1}"/>
              </a:ext>
            </a:extLst>
          </p:cNvPr>
          <p:cNvSpPr/>
          <p:nvPr/>
        </p:nvSpPr>
        <p:spPr>
          <a:xfrm rot="10800000">
            <a:off x="9386015" y="3428997"/>
            <a:ext cx="750277" cy="135987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731439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7E2F54-7F39-1282-A70C-69DF22C006A8}"/>
              </a:ext>
            </a:extLst>
          </p:cNvPr>
          <p:cNvPicPr>
            <a:picLocks noChangeAspect="1"/>
          </p:cNvPicPr>
          <p:nvPr/>
        </p:nvPicPr>
        <p:blipFill>
          <a:blip r:embed="rId3"/>
          <a:stretch>
            <a:fillRect/>
          </a:stretch>
        </p:blipFill>
        <p:spPr>
          <a:xfrm>
            <a:off x="261921" y="209539"/>
            <a:ext cx="8708098" cy="5581662"/>
          </a:xfrm>
          <a:prstGeom prst="rect">
            <a:avLst/>
          </a:prstGeom>
        </p:spPr>
      </p:pic>
      <p:sp>
        <p:nvSpPr>
          <p:cNvPr id="6" name="Oval Callout 4">
            <a:extLst>
              <a:ext uri="{FF2B5EF4-FFF2-40B4-BE49-F238E27FC236}">
                <a16:creationId xmlns:a16="http://schemas.microsoft.com/office/drawing/2014/main" id="{30AD171E-B645-AB06-469D-34607039F53E}"/>
              </a:ext>
            </a:extLst>
          </p:cNvPr>
          <p:cNvSpPr/>
          <p:nvPr/>
        </p:nvSpPr>
        <p:spPr>
          <a:xfrm>
            <a:off x="8860222" y="76199"/>
            <a:ext cx="3069857" cy="1451811"/>
          </a:xfrm>
          <a:prstGeom prst="wedgeEllipseCallout">
            <a:avLst>
              <a:gd name="adj1" fmla="val -70775"/>
              <a:gd name="adj2" fmla="val 2574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tx1"/>
                </a:solidFill>
              </a:rPr>
              <a:t>Ας βρούμε </a:t>
            </a:r>
            <a:r>
              <a:rPr lang="el-GR" sz="2400" b="1" dirty="0" smtClean="0">
                <a:solidFill>
                  <a:schemeClr val="tx1"/>
                </a:solidFill>
              </a:rPr>
              <a:t> </a:t>
            </a:r>
            <a:r>
              <a:rPr lang="el-GR" sz="2400" b="1" dirty="0">
                <a:solidFill>
                  <a:schemeClr val="tx1"/>
                </a:solidFill>
              </a:rPr>
              <a:t>εστίες κουνουπιών!</a:t>
            </a:r>
            <a:endParaRPr lang="en-GB" sz="2400" b="1" dirty="0">
              <a:solidFill>
                <a:schemeClr val="tx1"/>
              </a:solidFill>
            </a:endParaRPr>
          </a:p>
        </p:txBody>
      </p:sp>
    </p:spTree>
    <p:extLst>
      <p:ext uri="{BB962C8B-B14F-4D97-AF65-F5344CB8AC3E}">
        <p14:creationId xmlns:p14="http://schemas.microsoft.com/office/powerpoint/2010/main" val="26987291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Callout 4"/>
          <p:cNvSpPr/>
          <p:nvPr/>
        </p:nvSpPr>
        <p:spPr>
          <a:xfrm>
            <a:off x="8860221" y="76199"/>
            <a:ext cx="3183390" cy="1415717"/>
          </a:xfrm>
          <a:prstGeom prst="wedgeEllipseCallout">
            <a:avLst>
              <a:gd name="adj1" fmla="val -70775"/>
              <a:gd name="adj2" fmla="val 2574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tx1"/>
                </a:solidFill>
              </a:rPr>
              <a:t>Ας βρούμε </a:t>
            </a:r>
            <a:r>
              <a:rPr lang="el-GR" sz="2400" b="1" dirty="0" smtClean="0">
                <a:solidFill>
                  <a:schemeClr val="tx1"/>
                </a:solidFill>
              </a:rPr>
              <a:t> </a:t>
            </a:r>
            <a:r>
              <a:rPr lang="el-GR" sz="2400" b="1" dirty="0">
                <a:solidFill>
                  <a:schemeClr val="tx1"/>
                </a:solidFill>
              </a:rPr>
              <a:t>εστίες κουνουπιών!</a:t>
            </a:r>
            <a:endParaRPr lang="en-GB" sz="2400" b="1" dirty="0">
              <a:solidFill>
                <a:schemeClr val="tx1"/>
              </a:solidFill>
            </a:endParaRPr>
          </a:p>
        </p:txBody>
      </p:sp>
      <p:pic>
        <p:nvPicPr>
          <p:cNvPr id="3" name="Picture 2">
            <a:extLst>
              <a:ext uri="{FF2B5EF4-FFF2-40B4-BE49-F238E27FC236}">
                <a16:creationId xmlns:a16="http://schemas.microsoft.com/office/drawing/2014/main" id="{D03A39D7-995C-CC86-E4DF-14D372AE40E5}"/>
              </a:ext>
            </a:extLst>
          </p:cNvPr>
          <p:cNvPicPr>
            <a:picLocks noChangeAspect="1"/>
          </p:cNvPicPr>
          <p:nvPr/>
        </p:nvPicPr>
        <p:blipFill>
          <a:blip r:embed="rId3"/>
          <a:stretch>
            <a:fillRect/>
          </a:stretch>
        </p:blipFill>
        <p:spPr>
          <a:xfrm>
            <a:off x="366687" y="646512"/>
            <a:ext cx="8380547" cy="5230413"/>
          </a:xfrm>
          <a:prstGeom prst="rect">
            <a:avLst/>
          </a:prstGeom>
        </p:spPr>
      </p:pic>
    </p:spTree>
    <p:extLst>
      <p:ext uri="{BB962C8B-B14F-4D97-AF65-F5344CB8AC3E}">
        <p14:creationId xmlns:p14="http://schemas.microsoft.com/office/powerpoint/2010/main" val="33993813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867035"/>
          </a:xfrm>
        </p:spPr>
        <p:txBody>
          <a:bodyPr>
            <a:normAutofit/>
          </a:bodyPr>
          <a:lstStyle/>
          <a:p>
            <a:pPr algn="ctr"/>
            <a:r>
              <a:rPr lang="el-GR" sz="4000" b="1" dirty="0">
                <a:solidFill>
                  <a:schemeClr val="accent2"/>
                </a:solidFill>
                <a:latin typeface="Open Sans" pitchFamily="2" charset="0"/>
                <a:ea typeface="Open Sans" pitchFamily="2" charset="0"/>
                <a:cs typeface="Open Sans" pitchFamily="2" charset="0"/>
              </a:rPr>
              <a:t>Ο κύκλος ζωής των κουνουπιών Αηδή.</a:t>
            </a:r>
            <a:r>
              <a:rPr lang="en-US" sz="4000" b="1" dirty="0">
                <a:solidFill>
                  <a:schemeClr val="accent2"/>
                </a:solidFill>
                <a:latin typeface="Open Sans" pitchFamily="2" charset="0"/>
                <a:ea typeface="Open Sans" pitchFamily="2" charset="0"/>
                <a:cs typeface="Open Sans" pitchFamily="2" charset="0"/>
              </a:rPr>
              <a:t> </a:t>
            </a:r>
            <a:endParaRPr lang="en-GB" sz="4000" b="1" dirty="0">
              <a:solidFill>
                <a:schemeClr val="accent2"/>
              </a:solidFill>
              <a:latin typeface="Open Sans" pitchFamily="2" charset="0"/>
              <a:ea typeface="Open Sans" pitchFamily="2" charset="0"/>
              <a:cs typeface="Open Sans" pitchFamily="2" charset="0"/>
            </a:endParaRPr>
          </a:p>
        </p:txBody>
      </p:sp>
      <p:pic>
        <p:nvPicPr>
          <p:cNvPr id="4" name="Content Placeholder 3" descr="Mosquito life cycle"/>
          <p:cNvPicPr>
            <a:picLocks noGrp="1"/>
          </p:cNvPicPr>
          <p:nvPr>
            <p:ph idx="1"/>
          </p:nvPr>
        </p:nvPicPr>
        <p:blipFill>
          <a:blip r:embed="rId3"/>
          <a:srcRect/>
          <a:stretch>
            <a:fillRect/>
          </a:stretch>
        </p:blipFill>
        <p:spPr>
          <a:xfrm>
            <a:off x="263284" y="1413652"/>
            <a:ext cx="7285833" cy="5362608"/>
          </a:xfrm>
          <a:prstGeom prst="rect">
            <a:avLst/>
          </a:prstGeom>
          <a:noFill/>
          <a:ln>
            <a:noFill/>
            <a:prstDash/>
          </a:ln>
        </p:spPr>
      </p:pic>
      <p:sp>
        <p:nvSpPr>
          <p:cNvPr id="7" name="Rectangle 6"/>
          <p:cNvSpPr/>
          <p:nvPr/>
        </p:nvSpPr>
        <p:spPr>
          <a:xfrm>
            <a:off x="4234126" y="3899657"/>
            <a:ext cx="112395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CY" b="1" dirty="0">
                <a:ln w="0"/>
                <a:solidFill>
                  <a:schemeClr val="tx1"/>
                </a:solidFill>
                <a:effectLst>
                  <a:outerShdw blurRad="38100" dist="19050" dir="2700000" algn="tl" rotWithShape="0">
                    <a:schemeClr val="dk1">
                      <a:alpha val="40000"/>
                    </a:schemeClr>
                  </a:outerShdw>
                </a:effectLst>
              </a:rPr>
              <a:t>ΑΥΓ</a:t>
            </a:r>
            <a:r>
              <a:rPr lang="en-US" b="1" dirty="0">
                <a:ln w="0"/>
                <a:solidFill>
                  <a:schemeClr val="tx1"/>
                </a:solidFill>
                <a:effectLst>
                  <a:outerShdw blurRad="38100" dist="19050" dir="2700000" algn="tl" rotWithShape="0">
                    <a:schemeClr val="dk1">
                      <a:alpha val="40000"/>
                    </a:schemeClr>
                  </a:outerShdw>
                </a:effectLst>
              </a:rPr>
              <a:t>A</a:t>
            </a:r>
            <a:endParaRPr lang="en-GB" b="1" dirty="0">
              <a:ln w="0"/>
              <a:solidFill>
                <a:schemeClr val="tx1"/>
              </a:solidFill>
              <a:effectLst>
                <a:outerShdw blurRad="38100" dist="19050" dir="2700000" algn="tl" rotWithShape="0">
                  <a:schemeClr val="dk1">
                    <a:alpha val="40000"/>
                  </a:schemeClr>
                </a:outerShdw>
              </a:effectLst>
            </a:endParaRPr>
          </a:p>
        </p:txBody>
      </p:sp>
      <p:sp>
        <p:nvSpPr>
          <p:cNvPr id="8" name="Rectangle 7"/>
          <p:cNvSpPr/>
          <p:nvPr/>
        </p:nvSpPr>
        <p:spPr>
          <a:xfrm>
            <a:off x="3153725" y="4754627"/>
            <a:ext cx="1504949" cy="375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CY" b="1" dirty="0">
                <a:ln w="0"/>
                <a:solidFill>
                  <a:schemeClr val="tx1"/>
                </a:solidFill>
                <a:effectLst>
                  <a:outerShdw blurRad="38100" dist="19050" dir="2700000" algn="tl" rotWithShape="0">
                    <a:schemeClr val="dk1">
                      <a:alpha val="40000"/>
                    </a:schemeClr>
                  </a:outerShdw>
                </a:effectLst>
              </a:rPr>
              <a:t>ΠΡΟΝΥΜΦΗ</a:t>
            </a:r>
            <a:endParaRPr lang="en-GB" b="1" dirty="0">
              <a:ln w="0"/>
              <a:solidFill>
                <a:schemeClr val="tx1"/>
              </a:solidFill>
              <a:effectLst>
                <a:outerShdw blurRad="38100" dist="19050" dir="2700000" algn="tl" rotWithShape="0">
                  <a:schemeClr val="dk1">
                    <a:alpha val="40000"/>
                  </a:schemeClr>
                </a:outerShdw>
              </a:effectLst>
            </a:endParaRPr>
          </a:p>
        </p:txBody>
      </p:sp>
      <p:sp>
        <p:nvSpPr>
          <p:cNvPr id="9" name="Rectangle 8"/>
          <p:cNvSpPr/>
          <p:nvPr/>
        </p:nvSpPr>
        <p:spPr>
          <a:xfrm>
            <a:off x="3291836" y="3086773"/>
            <a:ext cx="1228725"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CY" b="1" dirty="0">
                <a:ln w="0"/>
                <a:solidFill>
                  <a:schemeClr val="tx1"/>
                </a:solidFill>
                <a:effectLst>
                  <a:outerShdw blurRad="38100" dist="19050" dir="2700000" algn="tl" rotWithShape="0">
                    <a:schemeClr val="dk1">
                      <a:alpha val="40000"/>
                    </a:schemeClr>
                  </a:outerShdw>
                </a:effectLst>
              </a:rPr>
              <a:t>ΕΝΗΛΙΚΑ</a:t>
            </a:r>
            <a:endParaRPr lang="en-GB" b="1" dirty="0">
              <a:ln w="0"/>
              <a:solidFill>
                <a:schemeClr val="tx1"/>
              </a:solidFill>
              <a:effectLst>
                <a:outerShdw blurRad="38100" dist="19050" dir="2700000" algn="tl" rotWithShape="0">
                  <a:schemeClr val="dk1">
                    <a:alpha val="40000"/>
                  </a:schemeClr>
                </a:outerShdw>
              </a:effectLst>
            </a:endParaRPr>
          </a:p>
        </p:txBody>
      </p:sp>
      <p:sp>
        <p:nvSpPr>
          <p:cNvPr id="10" name="Rectangle 9"/>
          <p:cNvSpPr/>
          <p:nvPr/>
        </p:nvSpPr>
        <p:spPr>
          <a:xfrm>
            <a:off x="2444821" y="3899657"/>
            <a:ext cx="1123950" cy="3693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CY" b="1" dirty="0">
                <a:ln w="0"/>
                <a:solidFill>
                  <a:schemeClr val="tx1"/>
                </a:solidFill>
                <a:effectLst>
                  <a:outerShdw blurRad="38100" dist="19050" dir="2700000" algn="tl" rotWithShape="0">
                    <a:schemeClr val="dk1">
                      <a:alpha val="40000"/>
                    </a:schemeClr>
                  </a:outerShdw>
                </a:effectLst>
              </a:rPr>
              <a:t>ΝΥΜΦΗ</a:t>
            </a:r>
            <a:endParaRPr lang="en-GB" b="1" dirty="0">
              <a:ln w="0"/>
              <a:solidFill>
                <a:schemeClr val="tx1"/>
              </a:solidFill>
              <a:effectLst>
                <a:outerShdw blurRad="38100" dist="19050" dir="2700000" algn="tl" rotWithShape="0">
                  <a:schemeClr val="dk1">
                    <a:alpha val="40000"/>
                  </a:schemeClr>
                </a:outerShdw>
              </a:effectLst>
            </a:endParaRPr>
          </a:p>
        </p:txBody>
      </p:sp>
      <p:pic>
        <p:nvPicPr>
          <p:cNvPr id="5" name="Picture 4">
            <a:extLst>
              <a:ext uri="{FF2B5EF4-FFF2-40B4-BE49-F238E27FC236}">
                <a16:creationId xmlns:a16="http://schemas.microsoft.com/office/drawing/2014/main" id="{7031C146-5619-5860-5CE5-85900CA421B5}"/>
              </a:ext>
            </a:extLst>
          </p:cNvPr>
          <p:cNvPicPr>
            <a:picLocks noChangeAspect="1"/>
          </p:cNvPicPr>
          <p:nvPr/>
        </p:nvPicPr>
        <p:blipFill>
          <a:blip r:embed="rId4"/>
          <a:stretch>
            <a:fillRect/>
          </a:stretch>
        </p:blipFill>
        <p:spPr>
          <a:xfrm>
            <a:off x="7970786" y="2716173"/>
            <a:ext cx="3519735" cy="2366968"/>
          </a:xfrm>
          <a:prstGeom prst="rect">
            <a:avLst/>
          </a:prstGeom>
        </p:spPr>
      </p:pic>
    </p:spTree>
    <p:extLst>
      <p:ext uri="{BB962C8B-B14F-4D97-AF65-F5344CB8AC3E}">
        <p14:creationId xmlns:p14="http://schemas.microsoft.com/office/powerpoint/2010/main" val="34587319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499" y="286603"/>
            <a:ext cx="10896181" cy="1650481"/>
          </a:xfrm>
        </p:spPr>
        <p:txBody>
          <a:bodyPr/>
          <a:lstStyle/>
          <a:p>
            <a:r>
              <a:rPr lang="el-GR" sz="4000" b="1" dirty="0">
                <a:solidFill>
                  <a:schemeClr val="accent2"/>
                </a:solidFill>
                <a:latin typeface="Open Sans" pitchFamily="2" charset="0"/>
                <a:ea typeface="Open Sans" pitchFamily="2" charset="0"/>
                <a:cs typeface="Open Sans" pitchFamily="2" charset="0"/>
              </a:rPr>
              <a:t>Τι τρώνε τα κουνούπια; </a:t>
            </a:r>
            <a:r>
              <a:rPr lang="en-GB" dirty="0"/>
              <a:t/>
            </a:r>
            <a:br>
              <a:rPr lang="en-GB" dirty="0"/>
            </a:br>
            <a:endParaRPr lang="en-GB" dirty="0"/>
          </a:p>
        </p:txBody>
      </p:sp>
      <p:pic>
        <p:nvPicPr>
          <p:cNvPr id="4" name="Content Placeholder 3" descr="A mosquito on a yellow flower&#10;&#10;Description automatically generated"/>
          <p:cNvPicPr>
            <a:picLocks noGrp="1"/>
          </p:cNvPicPr>
          <p:nvPr>
            <p:ph idx="1"/>
          </p:nvPr>
        </p:nvPicPr>
        <p:blipFill>
          <a:blip r:embed="rId3"/>
          <a:stretch>
            <a:fillRect/>
          </a:stretch>
        </p:blipFill>
        <p:spPr>
          <a:xfrm>
            <a:off x="259499" y="1726727"/>
            <a:ext cx="4197566" cy="3454578"/>
          </a:xfrm>
          <a:prstGeom prst="rect">
            <a:avLst/>
          </a:prstGeom>
          <a:noFill/>
          <a:ln>
            <a:noFill/>
            <a:prstDash/>
          </a:ln>
        </p:spPr>
      </p:pic>
      <p:pic>
        <p:nvPicPr>
          <p:cNvPr id="5" name="Picture 4" descr="Difference Between Aedes Anopheles and Culex Mosquito"/>
          <p:cNvPicPr/>
          <p:nvPr/>
        </p:nvPicPr>
        <p:blipFill>
          <a:blip r:embed="rId4"/>
          <a:srcRect t="8027" r="7303" b="6900"/>
          <a:stretch>
            <a:fillRect/>
          </a:stretch>
        </p:blipFill>
        <p:spPr>
          <a:xfrm>
            <a:off x="7816850" y="1737360"/>
            <a:ext cx="4171949" cy="3454578"/>
          </a:xfrm>
          <a:prstGeom prst="rect">
            <a:avLst/>
          </a:prstGeom>
          <a:noFill/>
          <a:ln>
            <a:noFill/>
            <a:prstDash/>
          </a:ln>
        </p:spPr>
      </p:pic>
      <p:sp>
        <p:nvSpPr>
          <p:cNvPr id="6" name="Rectangle 5"/>
          <p:cNvSpPr/>
          <p:nvPr/>
        </p:nvSpPr>
        <p:spPr>
          <a:xfrm>
            <a:off x="8197849" y="5265052"/>
            <a:ext cx="3790950" cy="495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CY" sz="2400" b="1" dirty="0">
                <a:solidFill>
                  <a:schemeClr val="tx1"/>
                </a:solidFill>
              </a:rPr>
              <a:t>ΘΗΛΥΚΟ ΚΟΥΝΟΥΠΙ</a:t>
            </a:r>
            <a:endParaRPr lang="en-GB" sz="2400" b="1" dirty="0">
              <a:solidFill>
                <a:schemeClr val="tx1"/>
              </a:solidFill>
            </a:endParaRPr>
          </a:p>
        </p:txBody>
      </p:sp>
      <p:sp>
        <p:nvSpPr>
          <p:cNvPr id="7" name="Rectangle 6"/>
          <p:cNvSpPr/>
          <p:nvPr/>
        </p:nvSpPr>
        <p:spPr>
          <a:xfrm>
            <a:off x="462807" y="5265052"/>
            <a:ext cx="3790950" cy="495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CY" sz="2400" b="1" dirty="0">
                <a:solidFill>
                  <a:schemeClr val="tx1"/>
                </a:solidFill>
              </a:rPr>
              <a:t>ΑΡΣΕΝΙΚΟ ΚΟΥΝΟΥΠΙ</a:t>
            </a:r>
            <a:endParaRPr lang="en-GB" sz="2400" b="1" dirty="0">
              <a:solidFill>
                <a:schemeClr val="tx1"/>
              </a:solidFill>
            </a:endParaRPr>
          </a:p>
        </p:txBody>
      </p:sp>
      <p:sp>
        <p:nvSpPr>
          <p:cNvPr id="3" name="Left-Right Arrow 2"/>
          <p:cNvSpPr/>
          <p:nvPr/>
        </p:nvSpPr>
        <p:spPr>
          <a:xfrm>
            <a:off x="3721100" y="2641600"/>
            <a:ext cx="5372100" cy="345457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a:p>
            <a:r>
              <a:rPr lang="el-GR" b="1" dirty="0">
                <a:solidFill>
                  <a:schemeClr val="tx1"/>
                </a:solidFill>
              </a:rPr>
              <a:t>Μόνο τα θηλυκά κουνούπια τσιμπούν κι αυτό γιατί χρειάζονται αίμα για να αναπτυχθούν τα αυγά τους. Τα αρσενικά κουνούπια τρέφονται με γύρη και με νέκταρ.</a:t>
            </a:r>
          </a:p>
          <a:p>
            <a:r>
              <a:rPr lang="el-GR" b="1" dirty="0">
                <a:solidFill>
                  <a:schemeClr val="tx1"/>
                </a:solidFill>
              </a:rPr>
              <a:t> </a:t>
            </a:r>
            <a:endParaRPr lang="en-GB" b="1" dirty="0">
              <a:solidFill>
                <a:schemeClr val="tx1"/>
              </a:solidFill>
            </a:endParaRPr>
          </a:p>
        </p:txBody>
      </p:sp>
    </p:spTree>
    <p:extLst>
      <p:ext uri="{BB962C8B-B14F-4D97-AF65-F5344CB8AC3E}">
        <p14:creationId xmlns:p14="http://schemas.microsoft.com/office/powerpoint/2010/main" val="12673259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4578" y="616687"/>
            <a:ext cx="9411101" cy="808075"/>
          </a:xfrm>
        </p:spPr>
        <p:txBody>
          <a:bodyPr>
            <a:normAutofit/>
          </a:bodyPr>
          <a:lstStyle/>
          <a:p>
            <a:r>
              <a:rPr lang="el-CY" b="1" dirty="0">
                <a:solidFill>
                  <a:schemeClr val="accent2"/>
                </a:solidFill>
                <a:latin typeface="Open Sans" pitchFamily="2" charset="0"/>
                <a:ea typeface="Open Sans" pitchFamily="2" charset="0"/>
                <a:cs typeface="Open Sans" pitchFamily="2" charset="0"/>
              </a:rPr>
              <a:t>ΠΡΟΣΟΧΗ! ΚΟΥΝΟΥΠΙΑ</a:t>
            </a:r>
            <a:r>
              <a:rPr lang="el-GR" b="1" dirty="0">
                <a:solidFill>
                  <a:schemeClr val="accent2"/>
                </a:solidFill>
                <a:latin typeface="Open Sans" pitchFamily="2" charset="0"/>
                <a:ea typeface="Open Sans" pitchFamily="2" charset="0"/>
                <a:cs typeface="Open Sans" pitchFamily="2" charset="0"/>
              </a:rPr>
              <a:t>!</a:t>
            </a:r>
            <a:endParaRPr lang="en-GB" b="1" dirty="0">
              <a:solidFill>
                <a:schemeClr val="accent2"/>
              </a:solidFill>
              <a:latin typeface="Open Sans" pitchFamily="2" charset="0"/>
              <a:ea typeface="Open Sans" pitchFamily="2" charset="0"/>
              <a:cs typeface="Open Sans" pitchFamily="2" charset="0"/>
            </a:endParaRPr>
          </a:p>
        </p:txBody>
      </p:sp>
      <p:pic>
        <p:nvPicPr>
          <p:cNvPr id="4" name="Content Placeholder 3"/>
          <p:cNvPicPr>
            <a:picLocks noGrp="1"/>
          </p:cNvPicPr>
          <p:nvPr>
            <p:ph idx="1"/>
          </p:nvPr>
        </p:nvPicPr>
        <p:blipFill>
          <a:blip r:embed="rId3"/>
          <a:srcRect/>
          <a:stretch>
            <a:fillRect/>
          </a:stretch>
        </p:blipFill>
        <p:spPr>
          <a:xfrm>
            <a:off x="8798441" y="2165991"/>
            <a:ext cx="3164959" cy="3358509"/>
          </a:xfrm>
          <a:prstGeom prst="rect">
            <a:avLst/>
          </a:prstGeom>
          <a:noFill/>
          <a:ln>
            <a:noFill/>
            <a:prstDash/>
          </a:ln>
        </p:spPr>
      </p:pic>
      <p:pic>
        <p:nvPicPr>
          <p:cNvPr id="6" name="Picture 5">
            <a:extLst>
              <a:ext uri="{FF2B5EF4-FFF2-40B4-BE49-F238E27FC236}">
                <a16:creationId xmlns:a16="http://schemas.microsoft.com/office/drawing/2014/main" id="{399337D2-35AD-33FB-7229-C5F37A20A89E}"/>
              </a:ext>
            </a:extLst>
          </p:cNvPr>
          <p:cNvPicPr>
            <a:picLocks noChangeAspect="1"/>
          </p:cNvPicPr>
          <p:nvPr/>
        </p:nvPicPr>
        <p:blipFill>
          <a:blip r:embed="rId4"/>
          <a:stretch>
            <a:fillRect/>
          </a:stretch>
        </p:blipFill>
        <p:spPr>
          <a:xfrm>
            <a:off x="901701" y="1786174"/>
            <a:ext cx="7738278" cy="4455139"/>
          </a:xfrm>
          <a:prstGeom prst="rect">
            <a:avLst/>
          </a:prstGeom>
        </p:spPr>
      </p:pic>
      <p:pic>
        <p:nvPicPr>
          <p:cNvPr id="1026" name="Picture 2" descr="ΚΙΝΔΥΝΟΣ  ___  ΤΣΙΦΛΙΔΗΣ    Σ.   ΧΑΡΑΛΑΜΠΟΣ ___ ΚΑΘΗΓΗΤΗΣ  ΕΝΗΛΙΚΩΝ  ">
            <a:extLst>
              <a:ext uri="{FF2B5EF4-FFF2-40B4-BE49-F238E27FC236}">
                <a16:creationId xmlns:a16="http://schemas.microsoft.com/office/drawing/2014/main" id="{1E07C40B-A6F2-4AA2-77DD-BFEE2C3A38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43609" y="430537"/>
            <a:ext cx="1332404" cy="1180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7015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Horizontal Scroll 7">
            <a:extLst>
              <a:ext uri="{FF2B5EF4-FFF2-40B4-BE49-F238E27FC236}">
                <a16:creationId xmlns:a16="http://schemas.microsoft.com/office/drawing/2014/main" id="{9A24A966-1DF3-5822-A6D9-E10BCAEA0ADC}"/>
              </a:ext>
            </a:extLst>
          </p:cNvPr>
          <p:cNvSpPr/>
          <p:nvPr/>
        </p:nvSpPr>
        <p:spPr>
          <a:xfrm>
            <a:off x="1688385" y="-100171"/>
            <a:ext cx="8815230" cy="1937441"/>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200" b="1" kern="1200" dirty="0">
                <a:solidFill>
                  <a:schemeClr val="tx1"/>
                </a:solidFill>
                <a:effectLst/>
                <a:latin typeface="Open Sans" pitchFamily="2" charset="0"/>
                <a:ea typeface="Open Sans" pitchFamily="2" charset="0"/>
                <a:cs typeface="Open Sans" pitchFamily="2" charset="0"/>
              </a:rPr>
              <a:t>Τα κουνούπια μπορούν να μεταφέρουν ιούς όπως </a:t>
            </a:r>
          </a:p>
          <a:p>
            <a:pPr algn="ctr"/>
            <a:r>
              <a:rPr lang="el-GR" sz="2200" b="1" kern="1200" dirty="0">
                <a:solidFill>
                  <a:schemeClr val="tx1"/>
                </a:solidFill>
                <a:effectLst/>
                <a:latin typeface="Open Sans" pitchFamily="2" charset="0"/>
                <a:ea typeface="Open Sans" pitchFamily="2" charset="0"/>
                <a:cs typeface="Open Sans" pitchFamily="2" charset="0"/>
              </a:rPr>
              <a:t>*Δάγκειο πυρετό, </a:t>
            </a:r>
            <a:r>
              <a:rPr lang="el-GR" sz="2200" b="1" kern="1200" dirty="0" err="1">
                <a:solidFill>
                  <a:schemeClr val="tx1"/>
                </a:solidFill>
                <a:effectLst/>
                <a:latin typeface="Open Sans" pitchFamily="2" charset="0"/>
                <a:ea typeface="Open Sans" pitchFamily="2" charset="0"/>
                <a:cs typeface="Open Sans" pitchFamily="2" charset="0"/>
              </a:rPr>
              <a:t>Ζίκα</a:t>
            </a:r>
            <a:r>
              <a:rPr lang="el-GR" sz="2200" b="1" kern="1200" dirty="0">
                <a:solidFill>
                  <a:schemeClr val="tx1"/>
                </a:solidFill>
                <a:effectLst/>
                <a:latin typeface="Open Sans" pitchFamily="2" charset="0"/>
                <a:ea typeface="Open Sans" pitchFamily="2" charset="0"/>
                <a:cs typeface="Open Sans" pitchFamily="2" charset="0"/>
              </a:rPr>
              <a:t>, </a:t>
            </a:r>
            <a:r>
              <a:rPr lang="el-GR" sz="2200" b="1" kern="1200" dirty="0" err="1">
                <a:solidFill>
                  <a:schemeClr val="tx1"/>
                </a:solidFill>
                <a:effectLst/>
                <a:latin typeface="Open Sans" pitchFamily="2" charset="0"/>
                <a:ea typeface="Open Sans" pitchFamily="2" charset="0"/>
                <a:cs typeface="Open Sans" pitchFamily="2" charset="0"/>
              </a:rPr>
              <a:t>Τσικουνγκούνια</a:t>
            </a:r>
            <a:r>
              <a:rPr lang="el-GR" sz="2200" b="1" dirty="0">
                <a:solidFill>
                  <a:schemeClr val="tx1"/>
                </a:solidFill>
                <a:latin typeface="Open Sans" pitchFamily="2" charset="0"/>
                <a:ea typeface="Open Sans" pitchFamily="2" charset="0"/>
                <a:cs typeface="Open Sans" pitchFamily="2" charset="0"/>
              </a:rPr>
              <a:t>,</a:t>
            </a:r>
            <a:r>
              <a:rPr lang="el-GR" sz="2200" b="1" kern="1200" dirty="0">
                <a:solidFill>
                  <a:schemeClr val="tx1"/>
                </a:solidFill>
                <a:effectLst/>
                <a:latin typeface="Open Sans" pitchFamily="2" charset="0"/>
                <a:ea typeface="Open Sans" pitchFamily="2" charset="0"/>
                <a:cs typeface="Open Sans" pitchFamily="2" charset="0"/>
              </a:rPr>
              <a:t> ιό του Δυτικού Νείλου, Κίτρινο πυρετό*. </a:t>
            </a:r>
            <a:endParaRPr lang="en-GB" sz="2200" b="1" dirty="0">
              <a:latin typeface="Open Sans" pitchFamily="2" charset="0"/>
              <a:ea typeface="Open Sans" pitchFamily="2" charset="0"/>
              <a:cs typeface="Open Sans" pitchFamily="2" charset="0"/>
            </a:endParaRPr>
          </a:p>
        </p:txBody>
      </p:sp>
      <p:pic>
        <p:nvPicPr>
          <p:cNvPr id="16" name="Picture 15">
            <a:extLst>
              <a:ext uri="{FF2B5EF4-FFF2-40B4-BE49-F238E27FC236}">
                <a16:creationId xmlns:a16="http://schemas.microsoft.com/office/drawing/2014/main" id="{94163200-2D1E-6B68-E324-A9854BDB98D7}"/>
              </a:ext>
            </a:extLst>
          </p:cNvPr>
          <p:cNvPicPr>
            <a:picLocks noChangeAspect="1"/>
          </p:cNvPicPr>
          <p:nvPr/>
        </p:nvPicPr>
        <p:blipFill>
          <a:blip r:embed="rId3"/>
          <a:stretch>
            <a:fillRect/>
          </a:stretch>
        </p:blipFill>
        <p:spPr>
          <a:xfrm>
            <a:off x="2998382" y="1747871"/>
            <a:ext cx="8973879" cy="4604804"/>
          </a:xfrm>
          <a:prstGeom prst="rect">
            <a:avLst/>
          </a:prstGeom>
        </p:spPr>
      </p:pic>
      <p:pic>
        <p:nvPicPr>
          <p:cNvPr id="17" name="Picture 16">
            <a:extLst>
              <a:ext uri="{FF2B5EF4-FFF2-40B4-BE49-F238E27FC236}">
                <a16:creationId xmlns:a16="http://schemas.microsoft.com/office/drawing/2014/main" id="{245D9C6E-AAC9-10DE-0555-4C786974024C}"/>
              </a:ext>
            </a:extLst>
          </p:cNvPr>
          <p:cNvPicPr>
            <a:picLocks noChangeAspect="1"/>
          </p:cNvPicPr>
          <p:nvPr/>
        </p:nvPicPr>
        <p:blipFill>
          <a:blip r:embed="rId4"/>
          <a:stretch>
            <a:fillRect/>
          </a:stretch>
        </p:blipFill>
        <p:spPr>
          <a:xfrm>
            <a:off x="531629" y="3393136"/>
            <a:ext cx="1598452" cy="1392200"/>
          </a:xfrm>
          <a:prstGeom prst="rect">
            <a:avLst/>
          </a:prstGeom>
        </p:spPr>
      </p:pic>
    </p:spTree>
    <p:extLst>
      <p:ext uri="{BB962C8B-B14F-4D97-AF65-F5344CB8AC3E}">
        <p14:creationId xmlns:p14="http://schemas.microsoft.com/office/powerpoint/2010/main" val="32752192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9DB186B-2FC8-2CB0-4802-F9AA4515E9AD}"/>
              </a:ext>
            </a:extLst>
          </p:cNvPr>
          <p:cNvPicPr>
            <a:picLocks noChangeAspect="1"/>
          </p:cNvPicPr>
          <p:nvPr/>
        </p:nvPicPr>
        <p:blipFill>
          <a:blip r:embed="rId2"/>
          <a:stretch>
            <a:fillRect/>
          </a:stretch>
        </p:blipFill>
        <p:spPr>
          <a:xfrm>
            <a:off x="4472613" y="821348"/>
            <a:ext cx="7435852" cy="5275006"/>
          </a:xfrm>
          <a:prstGeom prst="rect">
            <a:avLst/>
          </a:prstGeom>
        </p:spPr>
      </p:pic>
      <p:pic>
        <p:nvPicPr>
          <p:cNvPr id="6" name="Content Placeholder 5"/>
          <p:cNvPicPr>
            <a:picLocks noGrp="1" noChangeAspect="1"/>
          </p:cNvPicPr>
          <p:nvPr>
            <p:ph idx="1"/>
          </p:nvPr>
        </p:nvPicPr>
        <p:blipFill rotWithShape="1">
          <a:blip r:embed="rId3"/>
          <a:srcRect l="77214" t="52698" r="2380" b="-60"/>
          <a:stretch/>
        </p:blipFill>
        <p:spPr>
          <a:xfrm rot="191888" flipH="1">
            <a:off x="200744" y="3566913"/>
            <a:ext cx="1671154" cy="2425012"/>
          </a:xfrm>
          <a:prstGeom prst="rect">
            <a:avLst/>
          </a:prstGeom>
        </p:spPr>
      </p:pic>
      <p:sp>
        <p:nvSpPr>
          <p:cNvPr id="8" name="Oval Callout 7"/>
          <p:cNvSpPr/>
          <p:nvPr/>
        </p:nvSpPr>
        <p:spPr>
          <a:xfrm flipH="1">
            <a:off x="1938240" y="193964"/>
            <a:ext cx="3631133" cy="2078141"/>
          </a:xfrm>
          <a:prstGeom prst="wedgeEllipseCallout">
            <a:avLst>
              <a:gd name="adj1" fmla="val 65696"/>
              <a:gd name="adj2" fmla="val 1543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CY" sz="2400" b="1" dirty="0">
                <a:solidFill>
                  <a:schemeClr val="tx1"/>
                </a:solidFill>
              </a:rPr>
              <a:t>Μέτρησε τα τσιμπήματα των </a:t>
            </a:r>
            <a:r>
              <a:rPr lang="el-CY" sz="2400" b="1" dirty="0" smtClean="0">
                <a:solidFill>
                  <a:schemeClr val="tx1"/>
                </a:solidFill>
              </a:rPr>
              <a:t>κουνουπιών</a:t>
            </a:r>
            <a:r>
              <a:rPr lang="el-GR" sz="2400" b="1" dirty="0" smtClean="0">
                <a:solidFill>
                  <a:schemeClr val="tx1"/>
                </a:solidFill>
              </a:rPr>
              <a:t>.</a:t>
            </a:r>
            <a:endParaRPr lang="en-GB" sz="2400" b="1" dirty="0">
              <a:solidFill>
                <a:schemeClr val="tx1"/>
              </a:solidFill>
            </a:endParaRPr>
          </a:p>
        </p:txBody>
      </p:sp>
    </p:spTree>
    <p:extLst>
      <p:ext uri="{BB962C8B-B14F-4D97-AF65-F5344CB8AC3E}">
        <p14:creationId xmlns:p14="http://schemas.microsoft.com/office/powerpoint/2010/main" val="37282164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480" y="635801"/>
            <a:ext cx="10617200" cy="1450757"/>
          </a:xfrm>
        </p:spPr>
        <p:txBody>
          <a:bodyPr/>
          <a:lstStyle/>
          <a:p>
            <a:r>
              <a:rPr lang="el-CY" sz="2800" dirty="0">
                <a:solidFill>
                  <a:schemeClr val="accent2"/>
                </a:solidFill>
                <a:latin typeface="Open Sans" pitchFamily="2" charset="0"/>
                <a:ea typeface="Open Sans" pitchFamily="2" charset="0"/>
                <a:cs typeface="Open Sans" pitchFamily="2" charset="0"/>
              </a:rPr>
              <a:t>Εισαγωγή</a:t>
            </a:r>
            <a:r>
              <a:rPr lang="en-US" sz="2800" dirty="0">
                <a:solidFill>
                  <a:schemeClr val="accent2"/>
                </a:solidFill>
                <a:latin typeface="Open Sans" pitchFamily="2" charset="0"/>
                <a:ea typeface="Open Sans" pitchFamily="2" charset="0"/>
                <a:cs typeface="Open Sans" pitchFamily="2" charset="0"/>
              </a:rPr>
              <a:t>:</a:t>
            </a:r>
            <a:r>
              <a:rPr lang="el-CY" dirty="0">
                <a:solidFill>
                  <a:srgbClr val="000000"/>
                </a:solidFill>
              </a:rPr>
              <a:t/>
            </a:r>
            <a:br>
              <a:rPr lang="el-CY" dirty="0">
                <a:solidFill>
                  <a:srgbClr val="000000"/>
                </a:solidFill>
              </a:rPr>
            </a:br>
            <a:endParaRPr lang="en-GB" dirty="0">
              <a:solidFill>
                <a:srgbClr val="000000"/>
              </a:solidFill>
            </a:endParaRPr>
          </a:p>
        </p:txBody>
      </p:sp>
      <p:sp>
        <p:nvSpPr>
          <p:cNvPr id="3" name="Content Placeholder 2"/>
          <p:cNvSpPr>
            <a:spLocks noGrp="1"/>
          </p:cNvSpPr>
          <p:nvPr>
            <p:ph idx="1"/>
          </p:nvPr>
        </p:nvSpPr>
        <p:spPr>
          <a:xfrm>
            <a:off x="740342" y="1842859"/>
            <a:ext cx="10797941" cy="4640136"/>
          </a:xfrm>
        </p:spPr>
        <p:txBody>
          <a:bodyPr>
            <a:normAutofit/>
          </a:bodyPr>
          <a:lstStyle/>
          <a:p>
            <a:pPr>
              <a:buFont typeface="Wingdings" panose="05000000000000000000" pitchFamily="2" charset="2"/>
              <a:buChar char="Ø"/>
            </a:pPr>
            <a:r>
              <a:rPr lang="el-GR" sz="2400" dirty="0">
                <a:latin typeface="Open Sans" pitchFamily="2" charset="0"/>
                <a:ea typeface="Open Sans" pitchFamily="2" charset="0"/>
                <a:cs typeface="Open Sans" pitchFamily="2" charset="0"/>
              </a:rPr>
              <a:t> </a:t>
            </a:r>
            <a:r>
              <a:rPr lang="el-CY" sz="2400" dirty="0">
                <a:latin typeface="Open Sans" pitchFamily="2" charset="0"/>
                <a:ea typeface="Open Sans" pitchFamily="2" charset="0"/>
                <a:cs typeface="Open Sans" pitchFamily="2" charset="0"/>
              </a:rPr>
              <a:t>Θα</a:t>
            </a:r>
            <a:r>
              <a:rPr lang="el-GR" sz="2400" dirty="0">
                <a:latin typeface="Open Sans" pitchFamily="2" charset="0"/>
                <a:ea typeface="Open Sans" pitchFamily="2" charset="0"/>
                <a:cs typeface="Open Sans" pitchFamily="2" charset="0"/>
              </a:rPr>
              <a:t> μιλήσουμε για μερικά μικροσκοπικά </a:t>
            </a:r>
            <a:r>
              <a:rPr lang="el-GR" sz="2400" dirty="0" err="1">
                <a:latin typeface="Open Sans" pitchFamily="2" charset="0"/>
                <a:ea typeface="Open Sans" pitchFamily="2" charset="0"/>
                <a:cs typeface="Open Sans" pitchFamily="2" charset="0"/>
              </a:rPr>
              <a:t>πλασματάκια</a:t>
            </a:r>
            <a:r>
              <a:rPr lang="el-GR" sz="2400" dirty="0">
                <a:latin typeface="Open Sans" pitchFamily="2" charset="0"/>
                <a:ea typeface="Open Sans" pitchFamily="2" charset="0"/>
                <a:cs typeface="Open Sans" pitchFamily="2" charset="0"/>
              </a:rPr>
              <a:t>, τα </a:t>
            </a:r>
            <a:r>
              <a:rPr lang="el-GR" sz="2400" dirty="0" err="1">
                <a:latin typeface="Open Sans" pitchFamily="2" charset="0"/>
                <a:ea typeface="Open Sans" pitchFamily="2" charset="0"/>
                <a:cs typeface="Open Sans" pitchFamily="2" charset="0"/>
              </a:rPr>
              <a:t>εντομάκια</a:t>
            </a:r>
            <a:r>
              <a:rPr lang="el-GR" sz="2400" dirty="0">
                <a:latin typeface="Open Sans" pitchFamily="2" charset="0"/>
                <a:ea typeface="Open Sans" pitchFamily="2" charset="0"/>
                <a:cs typeface="Open Sans" pitchFamily="2" charset="0"/>
              </a:rPr>
              <a:t> που ονομάζονται </a:t>
            </a:r>
            <a:r>
              <a:rPr lang="el-GR" sz="2400" b="1" dirty="0">
                <a:latin typeface="Open Sans" pitchFamily="2" charset="0"/>
                <a:ea typeface="Open Sans" pitchFamily="2" charset="0"/>
                <a:cs typeface="Open Sans" pitchFamily="2" charset="0"/>
              </a:rPr>
              <a:t>κουνούπια</a:t>
            </a:r>
            <a:r>
              <a:rPr lang="el-GR" sz="2400" dirty="0">
                <a:latin typeface="Open Sans" pitchFamily="2" charset="0"/>
                <a:ea typeface="Open Sans" pitchFamily="2" charset="0"/>
                <a:cs typeface="Open Sans" pitchFamily="2" charset="0"/>
              </a:rPr>
              <a:t>. </a:t>
            </a:r>
            <a:endParaRPr lang="el-CY" sz="2400" dirty="0">
              <a:latin typeface="Open Sans" pitchFamily="2" charset="0"/>
              <a:ea typeface="Open Sans" pitchFamily="2" charset="0"/>
              <a:cs typeface="Open Sans" pitchFamily="2" charset="0"/>
            </a:endParaRPr>
          </a:p>
          <a:p>
            <a:pPr>
              <a:buFont typeface="Wingdings" panose="05000000000000000000" pitchFamily="2" charset="2"/>
              <a:buChar char="Ø"/>
            </a:pPr>
            <a:r>
              <a:rPr lang="el-GR" sz="2400" dirty="0">
                <a:latin typeface="Open Sans" pitchFamily="2" charset="0"/>
                <a:ea typeface="Open Sans" pitchFamily="2" charset="0"/>
                <a:cs typeface="Open Sans" pitchFamily="2" charset="0"/>
              </a:rPr>
              <a:t> Θα μάθουμε πώς μεγαλώνουν και πώς να τα εμποδίσουμε να μας δαγκώσουν (ρουφούν το αίμα)!</a:t>
            </a:r>
            <a:endParaRPr lang="el-CY" sz="2400" dirty="0">
              <a:latin typeface="Open Sans" pitchFamily="2" charset="0"/>
              <a:ea typeface="Open Sans" pitchFamily="2" charset="0"/>
              <a:cs typeface="Open Sans" pitchFamily="2" charset="0"/>
            </a:endParaRPr>
          </a:p>
          <a:p>
            <a:pPr>
              <a:buFont typeface="Wingdings" panose="05000000000000000000" pitchFamily="2" charset="2"/>
              <a:buChar char="Ø"/>
            </a:pPr>
            <a:r>
              <a:rPr lang="el-GR" sz="2400" dirty="0">
                <a:latin typeface="Open Sans" pitchFamily="2" charset="0"/>
                <a:ea typeface="Open Sans" pitchFamily="2" charset="0"/>
                <a:cs typeface="Open Sans" pitchFamily="2" charset="0"/>
              </a:rPr>
              <a:t> Μαθαίνοντας για αυτά θα μας βοηθήσει να παραμείνουμε ασφαλείς και υγιείς γιατί μερικές φορές μπορεί να μεταφέρουν ασθένειες που αρρωσταίνουν τους ανθρώπους. </a:t>
            </a:r>
            <a:endParaRPr lang="el-CY" sz="2400" dirty="0">
              <a:latin typeface="Open Sans" pitchFamily="2" charset="0"/>
              <a:ea typeface="Open Sans" pitchFamily="2" charset="0"/>
              <a:cs typeface="Open Sans" pitchFamily="2" charset="0"/>
            </a:endParaRPr>
          </a:p>
          <a:p>
            <a:endParaRPr lang="el-CY" sz="1000" dirty="0"/>
          </a:p>
          <a:p>
            <a:pPr marL="0" indent="0" algn="ctr">
              <a:buNone/>
            </a:pPr>
            <a:r>
              <a:rPr lang="el-GR" sz="3200" b="1" dirty="0">
                <a:solidFill>
                  <a:schemeClr val="accent2"/>
                </a:solidFill>
                <a:latin typeface="Open Sans" pitchFamily="2" charset="0"/>
                <a:ea typeface="Open Sans" pitchFamily="2" charset="0"/>
                <a:cs typeface="Open Sans" pitchFamily="2" charset="0"/>
              </a:rPr>
              <a:t>Σας έχει τσιμπήσει ποτέ κουνούπι;</a:t>
            </a:r>
            <a:endParaRPr lang="el-CY" sz="3200" b="1" dirty="0">
              <a:solidFill>
                <a:schemeClr val="accent2"/>
              </a:solidFill>
              <a:latin typeface="Open Sans" pitchFamily="2" charset="0"/>
              <a:ea typeface="Open Sans" pitchFamily="2" charset="0"/>
              <a:cs typeface="Open Sans" pitchFamily="2" charset="0"/>
            </a:endParaRPr>
          </a:p>
          <a:p>
            <a:endParaRPr lang="el-CY" sz="1600" dirty="0"/>
          </a:p>
          <a:p>
            <a:endParaRPr lang="en-GB" sz="2800" dirty="0"/>
          </a:p>
          <a:p>
            <a:endParaRPr lang="en-GB" dirty="0"/>
          </a:p>
        </p:txBody>
      </p:sp>
      <p:pic>
        <p:nvPicPr>
          <p:cNvPr id="4" name="Picture 3"/>
          <p:cNvPicPr>
            <a:picLocks noChangeAspect="1"/>
          </p:cNvPicPr>
          <p:nvPr/>
        </p:nvPicPr>
        <p:blipFill rotWithShape="1">
          <a:blip r:embed="rId3"/>
          <a:srcRect r="4255" b="4255"/>
          <a:stretch/>
        </p:blipFill>
        <p:spPr>
          <a:xfrm>
            <a:off x="10189415" y="4384560"/>
            <a:ext cx="1932529" cy="1849410"/>
          </a:xfrm>
          <a:prstGeom prst="rect">
            <a:avLst/>
          </a:prstGeom>
        </p:spPr>
      </p:pic>
    </p:spTree>
    <p:extLst>
      <p:ext uri="{BB962C8B-B14F-4D97-AF65-F5344CB8AC3E}">
        <p14:creationId xmlns:p14="http://schemas.microsoft.com/office/powerpoint/2010/main" val="33909215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25C8D2C1-DA83-420D-9635-D52CE066B5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9" name="Rectangle 28">
            <a:extLst>
              <a:ext uri="{FF2B5EF4-FFF2-40B4-BE49-F238E27FC236}">
                <a16:creationId xmlns:a16="http://schemas.microsoft.com/office/drawing/2014/main" id="{434F74C9-6A0B-409E-AD1C-45B58BE91B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31" name="Straight Connector 30">
            <a:extLst>
              <a:ext uri="{FF2B5EF4-FFF2-40B4-BE49-F238E27FC236}">
                <a16:creationId xmlns:a16="http://schemas.microsoft.com/office/drawing/2014/main" id="{F5486A9D-1265-4B57-91E6-68E666B978B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90AA6468-80AC-4DDF-9CFB-C7A9507E20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p:cNvSpPr>
            <a:spLocks noGrp="1"/>
          </p:cNvSpPr>
          <p:nvPr>
            <p:ph type="title"/>
          </p:nvPr>
        </p:nvSpPr>
        <p:spPr>
          <a:xfrm>
            <a:off x="98836" y="1010653"/>
            <a:ext cx="4485913" cy="3332748"/>
          </a:xfrm>
        </p:spPr>
        <p:txBody>
          <a:bodyPr vert="horz" lIns="91440" tIns="45720" rIns="91440" bIns="45720" rtlCol="0" anchor="b">
            <a:normAutofit/>
          </a:bodyPr>
          <a:lstStyle/>
          <a:p>
            <a:r>
              <a:rPr lang="en-US" sz="4100" b="1" dirty="0" smtClean="0">
                <a:solidFill>
                  <a:srgbClr val="FFFFFF"/>
                </a:solidFill>
                <a:latin typeface="Open Sans" pitchFamily="2" charset="0"/>
                <a:ea typeface="Open Sans" pitchFamily="2" charset="0"/>
                <a:cs typeface="Open Sans" pitchFamily="2" charset="0"/>
              </a:rPr>
              <a:t>Π</a:t>
            </a:r>
            <a:r>
              <a:rPr lang="el-GR" sz="4100" b="1" dirty="0" smtClean="0">
                <a:solidFill>
                  <a:srgbClr val="FFFFFF"/>
                </a:solidFill>
                <a:latin typeface="Open Sans" pitchFamily="2" charset="0"/>
                <a:ea typeface="Open Sans" pitchFamily="2" charset="0"/>
                <a:cs typeface="Open Sans" pitchFamily="2" charset="0"/>
              </a:rPr>
              <a:t>ώ</a:t>
            </a:r>
            <a:r>
              <a:rPr lang="en-US" sz="4100" b="1" dirty="0" smtClean="0">
                <a:solidFill>
                  <a:srgbClr val="FFFFFF"/>
                </a:solidFill>
                <a:latin typeface="Open Sans" pitchFamily="2" charset="0"/>
                <a:ea typeface="Open Sans" pitchFamily="2" charset="0"/>
                <a:cs typeface="Open Sans" pitchFamily="2" charset="0"/>
              </a:rPr>
              <a:t>ς </a:t>
            </a:r>
            <a:r>
              <a:rPr lang="en-US" sz="4100" b="1" dirty="0">
                <a:solidFill>
                  <a:srgbClr val="FFFFFF"/>
                </a:solidFill>
                <a:latin typeface="Open Sans" pitchFamily="2" charset="0"/>
                <a:ea typeface="Open Sans" pitchFamily="2" charset="0"/>
                <a:cs typeface="Open Sans" pitchFamily="2" charset="0"/>
              </a:rPr>
              <a:t>να π</a:t>
            </a:r>
            <a:r>
              <a:rPr lang="en-US" sz="4100" b="1" dirty="0" err="1">
                <a:solidFill>
                  <a:srgbClr val="FFFFFF"/>
                </a:solidFill>
                <a:latin typeface="Open Sans" pitchFamily="2" charset="0"/>
                <a:ea typeface="Open Sans" pitchFamily="2" charset="0"/>
                <a:cs typeface="Open Sans" pitchFamily="2" charset="0"/>
              </a:rPr>
              <a:t>ροστ</a:t>
            </a:r>
            <a:r>
              <a:rPr lang="en-US" sz="4100" b="1" dirty="0">
                <a:solidFill>
                  <a:srgbClr val="FFFFFF"/>
                </a:solidFill>
                <a:latin typeface="Open Sans" pitchFamily="2" charset="0"/>
                <a:ea typeface="Open Sans" pitchFamily="2" charset="0"/>
                <a:cs typeface="Open Sans" pitchFamily="2" charset="0"/>
              </a:rPr>
              <a:t>ατεύσεις τον εαυτό σου και τους </a:t>
            </a:r>
            <a:r>
              <a:rPr lang="en-US" sz="4100" b="1" dirty="0" smtClean="0">
                <a:solidFill>
                  <a:srgbClr val="FFFFFF"/>
                </a:solidFill>
                <a:latin typeface="Open Sans" pitchFamily="2" charset="0"/>
                <a:ea typeface="Open Sans" pitchFamily="2" charset="0"/>
                <a:cs typeface="Open Sans" pitchFamily="2" charset="0"/>
              </a:rPr>
              <a:t>άλλους</a:t>
            </a:r>
            <a:r>
              <a:rPr lang="el-GR" sz="4100" b="1" dirty="0" smtClean="0">
                <a:solidFill>
                  <a:srgbClr val="FFFFFF"/>
                </a:solidFill>
                <a:latin typeface="Open Sans" pitchFamily="2" charset="0"/>
                <a:ea typeface="Open Sans" pitchFamily="2" charset="0"/>
                <a:cs typeface="Open Sans" pitchFamily="2" charset="0"/>
              </a:rPr>
              <a:t> ανθρώπους</a:t>
            </a:r>
            <a:r>
              <a:rPr lang="en-US" sz="4100" b="1" dirty="0" smtClean="0">
                <a:solidFill>
                  <a:srgbClr val="FFFFFF"/>
                </a:solidFill>
                <a:latin typeface="Open Sans" pitchFamily="2" charset="0"/>
                <a:ea typeface="Open Sans" pitchFamily="2" charset="0"/>
                <a:cs typeface="Open Sans" pitchFamily="2" charset="0"/>
              </a:rPr>
              <a:t>;</a:t>
            </a:r>
            <a:endParaRPr lang="en-US" sz="4100" b="1" dirty="0">
              <a:solidFill>
                <a:srgbClr val="FFFFFF"/>
              </a:solidFill>
              <a:latin typeface="Open Sans" pitchFamily="2" charset="0"/>
              <a:ea typeface="Open Sans" pitchFamily="2" charset="0"/>
              <a:cs typeface="Open Sans" pitchFamily="2" charset="0"/>
            </a:endParaRPr>
          </a:p>
        </p:txBody>
      </p:sp>
      <p:pic>
        <p:nvPicPr>
          <p:cNvPr id="5" name="Picture 4">
            <a:extLst>
              <a:ext uri="{FF2B5EF4-FFF2-40B4-BE49-F238E27FC236}">
                <a16:creationId xmlns:a16="http://schemas.microsoft.com/office/drawing/2014/main" id="{E27B14A4-93B1-9694-EFE0-3B7B69F93F9C}"/>
              </a:ext>
            </a:extLst>
          </p:cNvPr>
          <p:cNvPicPr>
            <a:picLocks noChangeAspect="1"/>
          </p:cNvPicPr>
          <p:nvPr/>
        </p:nvPicPr>
        <p:blipFill>
          <a:blip r:embed="rId3"/>
          <a:srcRect t="10546" r="1" b="3415"/>
          <a:stretch/>
        </p:blipFill>
        <p:spPr>
          <a:xfrm>
            <a:off x="4639733" y="10"/>
            <a:ext cx="7552266" cy="6857990"/>
          </a:xfrm>
          <a:prstGeom prst="rect">
            <a:avLst/>
          </a:prstGeom>
          <a:solidFill>
            <a:srgbClr val="FF0000">
              <a:alpha val="50196"/>
            </a:srgbClr>
          </a:solidFill>
        </p:spPr>
      </p:pic>
      <p:sp>
        <p:nvSpPr>
          <p:cNvPr id="35" name="Rectangle 34">
            <a:extLst>
              <a:ext uri="{FF2B5EF4-FFF2-40B4-BE49-F238E27FC236}">
                <a16:creationId xmlns:a16="http://schemas.microsoft.com/office/drawing/2014/main" id="{4AB900CC-5074-4746-A1A4-AF640455BD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215391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2579DAE-C141-48DB-810E-C070C30081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2" name="Rectangle 11">
            <a:extLst>
              <a:ext uri="{FF2B5EF4-FFF2-40B4-BE49-F238E27FC236}">
                <a16:creationId xmlns:a16="http://schemas.microsoft.com/office/drawing/2014/main" id="{02FD90C3-6350-4D5B-9738-6E94EDF30F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4" name="Rectangle 13">
            <a:extLst>
              <a:ext uri="{FF2B5EF4-FFF2-40B4-BE49-F238E27FC236}">
                <a16:creationId xmlns:a16="http://schemas.microsoft.com/office/drawing/2014/main" id="{41497DE5-0939-4D1D-9350-0C5E1B209C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CCC70ED-6C63-4537-B7EB-51990D6C0A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76E24C1-2968-40DC-A36E-F6B85F0F07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artoon of a family playing in a backyard&#10;&#10;Description automatically generated">
            <a:extLst>
              <a:ext uri="{FF2B5EF4-FFF2-40B4-BE49-F238E27FC236}">
                <a16:creationId xmlns:a16="http://schemas.microsoft.com/office/drawing/2014/main" id="{4A399C81-1394-3426-6866-9977EFE50DB6}"/>
              </a:ext>
            </a:extLst>
          </p:cNvPr>
          <p:cNvPicPr>
            <a:picLocks noChangeAspect="1"/>
          </p:cNvPicPr>
          <p:nvPr/>
        </p:nvPicPr>
        <p:blipFill>
          <a:blip r:embed="rId3"/>
          <a:stretch>
            <a:fillRect/>
          </a:stretch>
        </p:blipFill>
        <p:spPr>
          <a:xfrm>
            <a:off x="3790033" y="1326592"/>
            <a:ext cx="4661748" cy="5039728"/>
          </a:xfrm>
          <a:prstGeom prst="rect">
            <a:avLst/>
          </a:prstGeom>
        </p:spPr>
      </p:pic>
      <p:sp>
        <p:nvSpPr>
          <p:cNvPr id="6" name="Cloud 5">
            <a:extLst>
              <a:ext uri="{FF2B5EF4-FFF2-40B4-BE49-F238E27FC236}">
                <a16:creationId xmlns:a16="http://schemas.microsoft.com/office/drawing/2014/main" id="{88BCCA24-C2E9-2BBB-5989-4F0B26BEA590}"/>
              </a:ext>
            </a:extLst>
          </p:cNvPr>
          <p:cNvSpPr/>
          <p:nvPr/>
        </p:nvSpPr>
        <p:spPr>
          <a:xfrm>
            <a:off x="590956" y="1109778"/>
            <a:ext cx="3030675" cy="1407384"/>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solidFill>
                  <a:srgbClr val="000000"/>
                </a:solidFill>
              </a:rPr>
              <a:t>Μαζέψτε τα σκουπίδια και τα </a:t>
            </a:r>
            <a:r>
              <a:rPr lang="el-GR" dirty="0" smtClean="0">
                <a:solidFill>
                  <a:srgbClr val="000000"/>
                </a:solidFill>
              </a:rPr>
              <a:t>φύλλα.</a:t>
            </a:r>
            <a:endParaRPr lang="en-GB" dirty="0">
              <a:solidFill>
                <a:srgbClr val="000000"/>
              </a:solidFill>
            </a:endParaRPr>
          </a:p>
        </p:txBody>
      </p:sp>
      <p:sp>
        <p:nvSpPr>
          <p:cNvPr id="7" name="Cloud 6">
            <a:extLst>
              <a:ext uri="{FF2B5EF4-FFF2-40B4-BE49-F238E27FC236}">
                <a16:creationId xmlns:a16="http://schemas.microsoft.com/office/drawing/2014/main" id="{EA1A1E7B-8467-6C30-CEA4-4646E8CE4B3E}"/>
              </a:ext>
            </a:extLst>
          </p:cNvPr>
          <p:cNvSpPr/>
          <p:nvPr/>
        </p:nvSpPr>
        <p:spPr>
          <a:xfrm>
            <a:off x="554657" y="3954562"/>
            <a:ext cx="2419594" cy="1204637"/>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solidFill>
                  <a:srgbClr val="000000"/>
                </a:solidFill>
              </a:rPr>
              <a:t>Αφαιρέστε τα πιατάκια </a:t>
            </a:r>
            <a:r>
              <a:rPr lang="el-GR" dirty="0" smtClean="0">
                <a:solidFill>
                  <a:srgbClr val="000000"/>
                </a:solidFill>
              </a:rPr>
              <a:t>γλαστρών.</a:t>
            </a:r>
            <a:endParaRPr lang="en-GB" dirty="0">
              <a:solidFill>
                <a:srgbClr val="000000"/>
              </a:solidFill>
            </a:endParaRPr>
          </a:p>
        </p:txBody>
      </p:sp>
      <p:sp>
        <p:nvSpPr>
          <p:cNvPr id="8" name="Cloud 7">
            <a:extLst>
              <a:ext uri="{FF2B5EF4-FFF2-40B4-BE49-F238E27FC236}">
                <a16:creationId xmlns:a16="http://schemas.microsoft.com/office/drawing/2014/main" id="{81C62B0C-6C81-9B23-F2F2-A3969D3484A3}"/>
              </a:ext>
            </a:extLst>
          </p:cNvPr>
          <p:cNvSpPr/>
          <p:nvPr/>
        </p:nvSpPr>
        <p:spPr>
          <a:xfrm>
            <a:off x="1079655" y="5084191"/>
            <a:ext cx="2870045" cy="1218121"/>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solidFill>
                  <a:srgbClr val="000000"/>
                </a:solidFill>
              </a:rPr>
              <a:t>Σκεπάζουμε τα </a:t>
            </a:r>
            <a:r>
              <a:rPr lang="el-GR" dirty="0" smtClean="0">
                <a:solidFill>
                  <a:srgbClr val="000000"/>
                </a:solidFill>
              </a:rPr>
              <a:t>βαρέλια/πιθάρια.</a:t>
            </a:r>
            <a:endParaRPr lang="en-GB" dirty="0">
              <a:solidFill>
                <a:srgbClr val="000000"/>
              </a:solidFill>
            </a:endParaRPr>
          </a:p>
        </p:txBody>
      </p:sp>
      <p:sp>
        <p:nvSpPr>
          <p:cNvPr id="9" name="Cloud 8">
            <a:extLst>
              <a:ext uri="{FF2B5EF4-FFF2-40B4-BE49-F238E27FC236}">
                <a16:creationId xmlns:a16="http://schemas.microsoft.com/office/drawing/2014/main" id="{10EF7BFE-914E-7488-E657-97982F5F05D6}"/>
              </a:ext>
            </a:extLst>
          </p:cNvPr>
          <p:cNvSpPr/>
          <p:nvPr/>
        </p:nvSpPr>
        <p:spPr>
          <a:xfrm>
            <a:off x="8965046" y="616776"/>
            <a:ext cx="2704222" cy="1381154"/>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solidFill>
                  <a:srgbClr val="000000"/>
                </a:solidFill>
              </a:rPr>
              <a:t>Βάζουμε χρυσόψαρα στα σιντριβάνια.</a:t>
            </a:r>
            <a:endParaRPr lang="en-GB" dirty="0">
              <a:solidFill>
                <a:srgbClr val="000000"/>
              </a:solidFill>
            </a:endParaRPr>
          </a:p>
        </p:txBody>
      </p:sp>
      <p:sp>
        <p:nvSpPr>
          <p:cNvPr id="11" name="Cloud 10">
            <a:extLst>
              <a:ext uri="{FF2B5EF4-FFF2-40B4-BE49-F238E27FC236}">
                <a16:creationId xmlns:a16="http://schemas.microsoft.com/office/drawing/2014/main" id="{D6F7758B-5E75-3CF9-84FE-0D4FC7AED09D}"/>
              </a:ext>
            </a:extLst>
          </p:cNvPr>
          <p:cNvSpPr/>
          <p:nvPr/>
        </p:nvSpPr>
        <p:spPr>
          <a:xfrm>
            <a:off x="8410874" y="2048221"/>
            <a:ext cx="2411293" cy="1031811"/>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solidFill>
                  <a:srgbClr val="000000"/>
                </a:solidFill>
              </a:rPr>
              <a:t>Γεμίζουμε με άμμο</a:t>
            </a:r>
            <a:r>
              <a:rPr lang="en-US" dirty="0">
                <a:solidFill>
                  <a:srgbClr val="000000"/>
                </a:solidFill>
              </a:rPr>
              <a:t>/</a:t>
            </a:r>
            <a:r>
              <a:rPr lang="el-GR" dirty="0">
                <a:solidFill>
                  <a:srgbClr val="000000"/>
                </a:solidFill>
              </a:rPr>
              <a:t>χαλίκια εστίες.</a:t>
            </a:r>
            <a:endParaRPr lang="en-GB" dirty="0">
              <a:solidFill>
                <a:srgbClr val="000000"/>
              </a:solidFill>
            </a:endParaRPr>
          </a:p>
        </p:txBody>
      </p:sp>
      <p:sp>
        <p:nvSpPr>
          <p:cNvPr id="13" name="Cloud 12">
            <a:extLst>
              <a:ext uri="{FF2B5EF4-FFF2-40B4-BE49-F238E27FC236}">
                <a16:creationId xmlns:a16="http://schemas.microsoft.com/office/drawing/2014/main" id="{02CCF29A-C785-F414-D05C-7DB6CD5B3B22}"/>
              </a:ext>
            </a:extLst>
          </p:cNvPr>
          <p:cNvSpPr/>
          <p:nvPr/>
        </p:nvSpPr>
        <p:spPr>
          <a:xfrm>
            <a:off x="8965046" y="3080032"/>
            <a:ext cx="2688221" cy="1031811"/>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solidFill>
                  <a:srgbClr val="000000"/>
                </a:solidFill>
              </a:rPr>
              <a:t>Βάζουμε λάδι στα βάζα με νερό.</a:t>
            </a:r>
            <a:endParaRPr lang="en-GB" dirty="0">
              <a:solidFill>
                <a:srgbClr val="000000"/>
              </a:solidFill>
            </a:endParaRPr>
          </a:p>
        </p:txBody>
      </p:sp>
      <p:sp>
        <p:nvSpPr>
          <p:cNvPr id="15" name="Cloud 14">
            <a:extLst>
              <a:ext uri="{FF2B5EF4-FFF2-40B4-BE49-F238E27FC236}">
                <a16:creationId xmlns:a16="http://schemas.microsoft.com/office/drawing/2014/main" id="{5AC8716F-ACDE-6CA6-EF58-585FBB576C37}"/>
              </a:ext>
            </a:extLst>
          </p:cNvPr>
          <p:cNvSpPr/>
          <p:nvPr/>
        </p:nvSpPr>
        <p:spPr>
          <a:xfrm>
            <a:off x="1115248" y="2571069"/>
            <a:ext cx="2702136" cy="1268645"/>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solidFill>
                  <a:srgbClr val="000000"/>
                </a:solidFill>
              </a:rPr>
              <a:t>Αναποδογυρίστε </a:t>
            </a:r>
            <a:r>
              <a:rPr lang="el-GR" dirty="0" smtClean="0">
                <a:solidFill>
                  <a:srgbClr val="000000"/>
                </a:solidFill>
              </a:rPr>
              <a:t>κουβάδες.</a:t>
            </a:r>
            <a:endParaRPr lang="en-GB" dirty="0">
              <a:solidFill>
                <a:srgbClr val="000000"/>
              </a:solidFill>
            </a:endParaRPr>
          </a:p>
        </p:txBody>
      </p:sp>
      <p:sp>
        <p:nvSpPr>
          <p:cNvPr id="17" name="Cloud 16">
            <a:extLst>
              <a:ext uri="{FF2B5EF4-FFF2-40B4-BE49-F238E27FC236}">
                <a16:creationId xmlns:a16="http://schemas.microsoft.com/office/drawing/2014/main" id="{A1C843A6-6418-DAD3-3291-913BB2704DEA}"/>
              </a:ext>
            </a:extLst>
          </p:cNvPr>
          <p:cNvSpPr/>
          <p:nvPr/>
        </p:nvSpPr>
        <p:spPr>
          <a:xfrm>
            <a:off x="8445761" y="4191467"/>
            <a:ext cx="2549175" cy="1215189"/>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solidFill>
                  <a:srgbClr val="000000"/>
                </a:solidFill>
              </a:rPr>
              <a:t>Μαζέψτε τα παιχνίδια σας.</a:t>
            </a:r>
            <a:endParaRPr lang="en-GB" dirty="0">
              <a:solidFill>
                <a:srgbClr val="000000"/>
              </a:solidFill>
            </a:endParaRPr>
          </a:p>
        </p:txBody>
      </p:sp>
      <p:sp>
        <p:nvSpPr>
          <p:cNvPr id="19" name="Cloud 18">
            <a:extLst>
              <a:ext uri="{FF2B5EF4-FFF2-40B4-BE49-F238E27FC236}">
                <a16:creationId xmlns:a16="http://schemas.microsoft.com/office/drawing/2014/main" id="{E997D796-78C7-F211-CB0F-1198E4A0239B}"/>
              </a:ext>
            </a:extLst>
          </p:cNvPr>
          <p:cNvSpPr/>
          <p:nvPr/>
        </p:nvSpPr>
        <p:spPr>
          <a:xfrm>
            <a:off x="8647991" y="5248670"/>
            <a:ext cx="3210391" cy="1063103"/>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solidFill>
                  <a:srgbClr val="000000"/>
                </a:solidFill>
              </a:rPr>
              <a:t>Αλλάζετε συχνά το νερό των κατοικίδιων σας.</a:t>
            </a:r>
            <a:endParaRPr lang="en-GB" dirty="0">
              <a:solidFill>
                <a:srgbClr val="000000"/>
              </a:solidFill>
            </a:endParaRPr>
          </a:p>
        </p:txBody>
      </p:sp>
      <p:sp>
        <p:nvSpPr>
          <p:cNvPr id="20" name="TextBox 19">
            <a:extLst>
              <a:ext uri="{FF2B5EF4-FFF2-40B4-BE49-F238E27FC236}">
                <a16:creationId xmlns:a16="http://schemas.microsoft.com/office/drawing/2014/main" id="{B2298B14-FBC9-59C1-2609-6EF0042892A9}"/>
              </a:ext>
            </a:extLst>
          </p:cNvPr>
          <p:cNvSpPr txBox="1"/>
          <p:nvPr/>
        </p:nvSpPr>
        <p:spPr>
          <a:xfrm>
            <a:off x="805855" y="489029"/>
            <a:ext cx="9407044" cy="707886"/>
          </a:xfrm>
          <a:prstGeom prst="rect">
            <a:avLst/>
          </a:prstGeom>
          <a:noFill/>
        </p:spPr>
        <p:txBody>
          <a:bodyPr wrap="square" rtlCol="0">
            <a:spAutoFit/>
          </a:bodyPr>
          <a:lstStyle/>
          <a:p>
            <a:r>
              <a:rPr lang="el-GR" sz="4000" b="1" dirty="0">
                <a:latin typeface="Open Sans" pitchFamily="2" charset="0"/>
                <a:ea typeface="Open Sans" pitchFamily="2" charset="0"/>
                <a:cs typeface="Open Sans" pitchFamily="2" charset="0"/>
              </a:rPr>
              <a:t>Βοηθήστε </a:t>
            </a:r>
            <a:r>
              <a:rPr lang="el-GR" sz="4000" b="1">
                <a:latin typeface="Open Sans" pitchFamily="2" charset="0"/>
                <a:ea typeface="Open Sans" pitchFamily="2" charset="0"/>
                <a:cs typeface="Open Sans" pitchFamily="2" charset="0"/>
              </a:rPr>
              <a:t>την </a:t>
            </a:r>
            <a:r>
              <a:rPr lang="el-GR" sz="4000" b="1" smtClean="0">
                <a:latin typeface="Open Sans" pitchFamily="2" charset="0"/>
                <a:ea typeface="Open Sans" pitchFamily="2" charset="0"/>
                <a:cs typeface="Open Sans" pitchFamily="2" charset="0"/>
              </a:rPr>
              <a:t>οικογένειά </a:t>
            </a:r>
            <a:r>
              <a:rPr lang="el-GR" sz="4000" b="1" dirty="0">
                <a:latin typeface="Open Sans" pitchFamily="2" charset="0"/>
                <a:ea typeface="Open Sans" pitchFamily="2" charset="0"/>
                <a:cs typeface="Open Sans" pitchFamily="2" charset="0"/>
              </a:rPr>
              <a:t>σας!</a:t>
            </a:r>
            <a:endParaRPr lang="en-GB" sz="4000" b="1" dirty="0">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742587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ppt_x"/>
                                          </p:val>
                                        </p:tav>
                                        <p:tav tm="100000">
                                          <p:val>
                                            <p:strVal val="#ppt_x"/>
                                          </p:val>
                                        </p:tav>
                                      </p:tavLst>
                                    </p:anim>
                                    <p:anim calcmode="lin" valueType="num">
                                      <p:cBhvr additive="base">
                                        <p:cTn id="4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 calcmode="lin" valueType="num">
                                      <p:cBhvr additive="base">
                                        <p:cTn id="50" dur="500" fill="hold"/>
                                        <p:tgtEl>
                                          <p:spTgt spid="17"/>
                                        </p:tgtEl>
                                        <p:attrNameLst>
                                          <p:attrName>ppt_x</p:attrName>
                                        </p:attrNameLst>
                                      </p:cBhvr>
                                      <p:tavLst>
                                        <p:tav tm="0">
                                          <p:val>
                                            <p:strVal val="#ppt_x"/>
                                          </p:val>
                                        </p:tav>
                                        <p:tav tm="100000">
                                          <p:val>
                                            <p:strVal val="#ppt_x"/>
                                          </p:val>
                                        </p:tav>
                                      </p:tavLst>
                                    </p:anim>
                                    <p:anim calcmode="lin" valueType="num">
                                      <p:cBhvr additive="base">
                                        <p:cTn id="5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 calcmode="lin" valueType="num">
                                      <p:cBhvr additive="base">
                                        <p:cTn id="56" dur="500" fill="hold"/>
                                        <p:tgtEl>
                                          <p:spTgt spid="19"/>
                                        </p:tgtEl>
                                        <p:attrNameLst>
                                          <p:attrName>ppt_x</p:attrName>
                                        </p:attrNameLst>
                                      </p:cBhvr>
                                      <p:tavLst>
                                        <p:tav tm="0">
                                          <p:val>
                                            <p:strVal val="#ppt_x"/>
                                          </p:val>
                                        </p:tav>
                                        <p:tav tm="100000">
                                          <p:val>
                                            <p:strVal val="#ppt_x"/>
                                          </p:val>
                                        </p:tav>
                                      </p:tavLst>
                                    </p:anim>
                                    <p:anim calcmode="lin" valueType="num">
                                      <p:cBhvr additive="base">
                                        <p:cTn id="5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P spid="13" grpId="0" animBg="1"/>
      <p:bldP spid="15" grpId="0" animBg="1"/>
      <p:bldP spid="17"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game&#10;&#10;Description automatically generated"/>
          <p:cNvPicPr/>
          <p:nvPr/>
        </p:nvPicPr>
        <p:blipFill>
          <a:blip r:embed="rId3"/>
          <a:srcRect/>
          <a:stretch>
            <a:fillRect/>
          </a:stretch>
        </p:blipFill>
        <p:spPr>
          <a:xfrm>
            <a:off x="596900" y="112766"/>
            <a:ext cx="6449359" cy="6203576"/>
          </a:xfrm>
          <a:prstGeom prst="rect">
            <a:avLst/>
          </a:prstGeom>
          <a:noFill/>
          <a:ln>
            <a:noFill/>
            <a:prstDash/>
          </a:ln>
        </p:spPr>
      </p:pic>
      <p:pic>
        <p:nvPicPr>
          <p:cNvPr id="5" name="Content Placeholder 5"/>
          <p:cNvPicPr>
            <a:picLocks noGrp="1" noChangeAspect="1"/>
          </p:cNvPicPr>
          <p:nvPr>
            <p:ph idx="1"/>
          </p:nvPr>
        </p:nvPicPr>
        <p:blipFill rotWithShape="1">
          <a:blip r:embed="rId4"/>
          <a:srcRect l="77214" t="52698" r="2380" b="-60"/>
          <a:stretch/>
        </p:blipFill>
        <p:spPr>
          <a:xfrm rot="191888">
            <a:off x="10167143" y="2328447"/>
            <a:ext cx="1839567" cy="3166421"/>
          </a:xfrm>
          <a:prstGeom prst="rect">
            <a:avLst/>
          </a:prstGeom>
        </p:spPr>
      </p:pic>
      <p:sp>
        <p:nvSpPr>
          <p:cNvPr id="6" name="Oval Callout 5"/>
          <p:cNvSpPr/>
          <p:nvPr/>
        </p:nvSpPr>
        <p:spPr>
          <a:xfrm>
            <a:off x="6924674" y="205479"/>
            <a:ext cx="4071815" cy="2128145"/>
          </a:xfrm>
          <a:prstGeom prst="wedgeEllipseCallout">
            <a:avLst>
              <a:gd name="adj1" fmla="val 31157"/>
              <a:gd name="adj2" fmla="val 1049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CY" sz="2800" b="1" dirty="0">
                <a:solidFill>
                  <a:schemeClr val="tx1"/>
                </a:solidFill>
              </a:rPr>
              <a:t>Απλ</a:t>
            </a:r>
            <a:r>
              <a:rPr lang="el-GR" sz="2800" b="1" dirty="0">
                <a:solidFill>
                  <a:schemeClr val="tx1"/>
                </a:solidFill>
              </a:rPr>
              <a:t>ά, </a:t>
            </a:r>
            <a:r>
              <a:rPr lang="el-CY" sz="2800" b="1" dirty="0">
                <a:solidFill>
                  <a:schemeClr val="tx1"/>
                </a:solidFill>
              </a:rPr>
              <a:t> </a:t>
            </a:r>
            <a:endParaRPr lang="el-GR" sz="2800" b="1" dirty="0">
              <a:solidFill>
                <a:schemeClr val="tx1"/>
              </a:solidFill>
            </a:endParaRPr>
          </a:p>
          <a:p>
            <a:pPr algn="ctr"/>
            <a:r>
              <a:rPr lang="el-GR" sz="2800" b="1" dirty="0">
                <a:solidFill>
                  <a:schemeClr val="tx1"/>
                </a:solidFill>
              </a:rPr>
              <a:t>χωρίς</a:t>
            </a:r>
            <a:r>
              <a:rPr lang="en-US" sz="2800" b="1" dirty="0">
                <a:solidFill>
                  <a:schemeClr val="tx1"/>
                </a:solidFill>
              </a:rPr>
              <a:t> </a:t>
            </a:r>
            <a:r>
              <a:rPr lang="el-GR" sz="2800" b="1" dirty="0">
                <a:solidFill>
                  <a:schemeClr val="tx1"/>
                </a:solidFill>
              </a:rPr>
              <a:t>νερά, </a:t>
            </a:r>
          </a:p>
          <a:p>
            <a:pPr algn="ctr"/>
            <a:r>
              <a:rPr lang="el-GR" sz="2800" b="1" dirty="0">
                <a:solidFill>
                  <a:schemeClr val="tx1"/>
                </a:solidFill>
              </a:rPr>
              <a:t>χωρίς κουνούπια</a:t>
            </a:r>
            <a:r>
              <a:rPr lang="el-CY" sz="2800" b="1" dirty="0">
                <a:solidFill>
                  <a:schemeClr val="tx1"/>
                </a:solidFill>
              </a:rPr>
              <a:t>!</a:t>
            </a:r>
            <a:endParaRPr lang="en-GB" sz="2800" b="1" dirty="0">
              <a:solidFill>
                <a:schemeClr val="tx1"/>
              </a:solidFill>
            </a:endParaRPr>
          </a:p>
        </p:txBody>
      </p:sp>
      <p:pic>
        <p:nvPicPr>
          <p:cNvPr id="3" name="Picture 2">
            <a:extLst>
              <a:ext uri="{FF2B5EF4-FFF2-40B4-BE49-F238E27FC236}">
                <a16:creationId xmlns:a16="http://schemas.microsoft.com/office/drawing/2014/main" id="{287A2394-9119-1B97-C2D0-5F0F82C77A71}"/>
              </a:ext>
            </a:extLst>
          </p:cNvPr>
          <p:cNvPicPr>
            <a:picLocks noChangeAspect="1"/>
          </p:cNvPicPr>
          <p:nvPr/>
        </p:nvPicPr>
        <p:blipFill>
          <a:blip r:embed="rId5"/>
          <a:stretch>
            <a:fillRect/>
          </a:stretch>
        </p:blipFill>
        <p:spPr>
          <a:xfrm>
            <a:off x="7572316" y="4771091"/>
            <a:ext cx="4521289" cy="1545251"/>
          </a:xfrm>
          <a:prstGeom prst="rect">
            <a:avLst/>
          </a:prstGeom>
        </p:spPr>
      </p:pic>
    </p:spTree>
    <p:extLst>
      <p:ext uri="{BB962C8B-B14F-4D97-AF65-F5344CB8AC3E}">
        <p14:creationId xmlns:p14="http://schemas.microsoft.com/office/powerpoint/2010/main" val="19473850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670" y="394655"/>
            <a:ext cx="12066330" cy="1564105"/>
          </a:xfrm>
        </p:spPr>
        <p:txBody>
          <a:bodyPr>
            <a:noAutofit/>
          </a:bodyPr>
          <a:lstStyle/>
          <a:p>
            <a:r>
              <a:rPr lang="el-GR" sz="4000" b="1" dirty="0">
                <a:solidFill>
                  <a:srgbClr val="002060"/>
                </a:solidFill>
                <a:latin typeface="Open Sans" pitchFamily="2" charset="0"/>
                <a:ea typeface="Open Sans" pitchFamily="2" charset="0"/>
                <a:cs typeface="Open Sans" pitchFamily="2" charset="0"/>
              </a:rPr>
              <a:t>Γίνε </a:t>
            </a:r>
            <a:r>
              <a:rPr lang="el-GR" sz="4000" b="1" dirty="0" err="1">
                <a:solidFill>
                  <a:srgbClr val="002060"/>
                </a:solidFill>
                <a:latin typeface="Open Sans" pitchFamily="2" charset="0"/>
                <a:ea typeface="Open Sans" pitchFamily="2" charset="0"/>
                <a:cs typeface="Open Sans" pitchFamily="2" charset="0"/>
              </a:rPr>
              <a:t>σουπερ</a:t>
            </a:r>
            <a:r>
              <a:rPr lang="el-GR" sz="4000" b="1" dirty="0">
                <a:solidFill>
                  <a:srgbClr val="002060"/>
                </a:solidFill>
                <a:latin typeface="Open Sans" pitchFamily="2" charset="0"/>
                <a:ea typeface="Open Sans" pitchFamily="2" charset="0"/>
                <a:cs typeface="Open Sans" pitchFamily="2" charset="0"/>
              </a:rPr>
              <a:t>-’</a:t>
            </a:r>
            <a:r>
              <a:rPr lang="el-GR" sz="4000" b="1" dirty="0" err="1">
                <a:solidFill>
                  <a:srgbClr val="002060"/>
                </a:solidFill>
                <a:latin typeface="Open Sans" pitchFamily="2" charset="0"/>
                <a:ea typeface="Open Sans" pitchFamily="2" charset="0"/>
                <a:cs typeface="Open Sans" pitchFamily="2" charset="0"/>
              </a:rPr>
              <a:t>Ηρωας</a:t>
            </a:r>
            <a:r>
              <a:rPr lang="el-CY" sz="4000" b="1" dirty="0">
                <a:solidFill>
                  <a:srgbClr val="002060"/>
                </a:solidFill>
                <a:latin typeface="Open Sans" pitchFamily="2" charset="0"/>
                <a:ea typeface="Open Sans" pitchFamily="2" charset="0"/>
                <a:cs typeface="Open Sans" pitchFamily="2" charset="0"/>
              </a:rPr>
              <a:t>/</a:t>
            </a:r>
            <a:r>
              <a:rPr lang="el-GR" sz="4000" b="1" dirty="0">
                <a:solidFill>
                  <a:srgbClr val="002060"/>
                </a:solidFill>
                <a:latin typeface="Open Sans" pitchFamily="2" charset="0"/>
                <a:ea typeface="Open Sans" pitchFamily="2" charset="0"/>
                <a:cs typeface="Open Sans" pitchFamily="2" charset="0"/>
              </a:rPr>
              <a:t>Η</a:t>
            </a:r>
            <a:r>
              <a:rPr lang="el-CY" sz="4000" b="1" dirty="0">
                <a:solidFill>
                  <a:srgbClr val="002060"/>
                </a:solidFill>
                <a:latin typeface="Open Sans" pitchFamily="2" charset="0"/>
                <a:ea typeface="Open Sans" pitchFamily="2" charset="0"/>
                <a:cs typeface="Open Sans" pitchFamily="2" charset="0"/>
              </a:rPr>
              <a:t>ρωίδα</a:t>
            </a:r>
            <a:r>
              <a:rPr lang="el-GR" sz="4000" b="1" dirty="0">
                <a:solidFill>
                  <a:srgbClr val="002060"/>
                </a:solidFill>
                <a:latin typeface="Open Sans" pitchFamily="2" charset="0"/>
                <a:ea typeface="Open Sans" pitchFamily="2" charset="0"/>
                <a:cs typeface="Open Sans" pitchFamily="2" charset="0"/>
              </a:rPr>
              <a:t> καταπολέμησης κουνουπιών!</a:t>
            </a:r>
            <a:r>
              <a:rPr lang="en-GB" sz="4000" dirty="0">
                <a:solidFill>
                  <a:srgbClr val="002060"/>
                </a:solidFill>
                <a:latin typeface="Open Sans" pitchFamily="2" charset="0"/>
                <a:ea typeface="Open Sans" pitchFamily="2" charset="0"/>
                <a:cs typeface="Open Sans" pitchFamily="2" charset="0"/>
              </a:rPr>
              <a:t/>
            </a:r>
            <a:br>
              <a:rPr lang="en-GB" sz="4000" dirty="0">
                <a:solidFill>
                  <a:srgbClr val="002060"/>
                </a:solidFill>
                <a:latin typeface="Open Sans" pitchFamily="2" charset="0"/>
                <a:ea typeface="Open Sans" pitchFamily="2" charset="0"/>
                <a:cs typeface="Open Sans" pitchFamily="2" charset="0"/>
              </a:rPr>
            </a:br>
            <a:endParaRPr lang="en-GB" sz="4000" dirty="0">
              <a:solidFill>
                <a:srgbClr val="002060"/>
              </a:solidFill>
              <a:latin typeface="Open Sans" pitchFamily="2" charset="0"/>
              <a:ea typeface="Open Sans" pitchFamily="2" charset="0"/>
              <a:cs typeface="Open Sans" pitchFamily="2" charset="0"/>
            </a:endParaRPr>
          </a:p>
        </p:txBody>
      </p:sp>
      <p:sp>
        <p:nvSpPr>
          <p:cNvPr id="5" name="Flowchart: Punched Tape 4"/>
          <p:cNvSpPr/>
          <p:nvPr/>
        </p:nvSpPr>
        <p:spPr>
          <a:xfrm>
            <a:off x="125670" y="4196360"/>
            <a:ext cx="4131488" cy="1862277"/>
          </a:xfrm>
          <a:prstGeom prst="flowChartPunchedTape">
            <a:avLst/>
          </a:prstGeom>
          <a:solidFill>
            <a:schemeClr val="bg2"/>
          </a:solidFill>
          <a:ln>
            <a:solidFill>
              <a:schemeClr val="bg2">
                <a:lumMod val="90000"/>
              </a:schemeClr>
            </a:solidFill>
          </a:ln>
        </p:spPr>
        <p:style>
          <a:lnRef idx="1">
            <a:schemeClr val="accent6"/>
          </a:lnRef>
          <a:fillRef idx="2">
            <a:schemeClr val="accent6"/>
          </a:fillRef>
          <a:effectRef idx="1">
            <a:schemeClr val="accent6"/>
          </a:effectRef>
          <a:fontRef idx="minor">
            <a:schemeClr val="dk1"/>
          </a:fontRef>
        </p:style>
        <p:txBody>
          <a:bodyPr rtlCol="0" anchor="ctr"/>
          <a:lstStyle/>
          <a:p>
            <a:r>
              <a:rPr lang="el-GR" b="1" dirty="0"/>
              <a:t>(1). </a:t>
            </a:r>
            <a:r>
              <a:rPr lang="el-CY" b="1" dirty="0"/>
              <a:t>Ελέγξε για εστίες ή στάσιμο νερό στο σχολείο και στο σπίτι </a:t>
            </a:r>
            <a:endParaRPr lang="en-GB" b="1" dirty="0"/>
          </a:p>
        </p:txBody>
      </p:sp>
      <p:pic>
        <p:nvPicPr>
          <p:cNvPr id="8" name="Picture 7">
            <a:extLst>
              <a:ext uri="{FF2B5EF4-FFF2-40B4-BE49-F238E27FC236}">
                <a16:creationId xmlns:a16="http://schemas.microsoft.com/office/drawing/2014/main" id="{F8BC78FC-79E3-EC89-1371-0948BDFD6D1A}"/>
              </a:ext>
            </a:extLst>
          </p:cNvPr>
          <p:cNvPicPr>
            <a:picLocks noChangeAspect="1"/>
          </p:cNvPicPr>
          <p:nvPr/>
        </p:nvPicPr>
        <p:blipFill>
          <a:blip r:embed="rId3"/>
          <a:stretch>
            <a:fillRect/>
          </a:stretch>
        </p:blipFill>
        <p:spPr>
          <a:xfrm>
            <a:off x="4515243" y="1400175"/>
            <a:ext cx="7243068" cy="4555461"/>
          </a:xfrm>
          <a:prstGeom prst="rect">
            <a:avLst/>
          </a:prstGeom>
        </p:spPr>
      </p:pic>
      <p:pic>
        <p:nvPicPr>
          <p:cNvPr id="9" name="Picture 8">
            <a:extLst>
              <a:ext uri="{FF2B5EF4-FFF2-40B4-BE49-F238E27FC236}">
                <a16:creationId xmlns:a16="http://schemas.microsoft.com/office/drawing/2014/main" id="{FF282290-19B7-CFEA-FB03-F49EEBD3B56E}"/>
              </a:ext>
            </a:extLst>
          </p:cNvPr>
          <p:cNvPicPr>
            <a:picLocks noChangeAspect="1"/>
          </p:cNvPicPr>
          <p:nvPr/>
        </p:nvPicPr>
        <p:blipFill>
          <a:blip r:embed="rId4"/>
          <a:stretch>
            <a:fillRect/>
          </a:stretch>
        </p:blipFill>
        <p:spPr>
          <a:xfrm>
            <a:off x="1111405" y="1605414"/>
            <a:ext cx="2886063" cy="2590947"/>
          </a:xfrm>
          <a:prstGeom prst="rect">
            <a:avLst/>
          </a:prstGeom>
        </p:spPr>
      </p:pic>
    </p:spTree>
    <p:extLst>
      <p:ext uri="{BB962C8B-B14F-4D97-AF65-F5344CB8AC3E}">
        <p14:creationId xmlns:p14="http://schemas.microsoft.com/office/powerpoint/2010/main" val="1166005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49BAF93-30DA-D89E-9E11-D86598D63BA7}"/>
              </a:ext>
            </a:extLst>
          </p:cNvPr>
          <p:cNvSpPr>
            <a:spLocks noGrp="1"/>
          </p:cNvSpPr>
          <p:nvPr>
            <p:ph type="title"/>
          </p:nvPr>
        </p:nvSpPr>
        <p:spPr>
          <a:xfrm>
            <a:off x="228601" y="625642"/>
            <a:ext cx="12066330" cy="1564105"/>
          </a:xfrm>
        </p:spPr>
        <p:txBody>
          <a:bodyPr>
            <a:noAutofit/>
          </a:bodyPr>
          <a:lstStyle/>
          <a:p>
            <a:r>
              <a:rPr lang="el-GR" sz="4000" b="1" dirty="0">
                <a:solidFill>
                  <a:srgbClr val="002060"/>
                </a:solidFill>
                <a:latin typeface="Open Sans" pitchFamily="2" charset="0"/>
                <a:ea typeface="Open Sans" pitchFamily="2" charset="0"/>
                <a:cs typeface="Open Sans" pitchFamily="2" charset="0"/>
              </a:rPr>
              <a:t>Γίνε </a:t>
            </a:r>
            <a:r>
              <a:rPr lang="el-GR" sz="4000" b="1" dirty="0" err="1">
                <a:solidFill>
                  <a:srgbClr val="002060"/>
                </a:solidFill>
                <a:latin typeface="Open Sans" pitchFamily="2" charset="0"/>
                <a:ea typeface="Open Sans" pitchFamily="2" charset="0"/>
                <a:cs typeface="Open Sans" pitchFamily="2" charset="0"/>
              </a:rPr>
              <a:t>σουπερ</a:t>
            </a:r>
            <a:r>
              <a:rPr lang="el-GR" sz="4000" b="1" dirty="0">
                <a:solidFill>
                  <a:srgbClr val="002060"/>
                </a:solidFill>
                <a:latin typeface="Open Sans" pitchFamily="2" charset="0"/>
                <a:ea typeface="Open Sans" pitchFamily="2" charset="0"/>
                <a:cs typeface="Open Sans" pitchFamily="2" charset="0"/>
              </a:rPr>
              <a:t>-’</a:t>
            </a:r>
            <a:r>
              <a:rPr lang="el-GR" sz="4000" b="1" dirty="0" err="1">
                <a:solidFill>
                  <a:srgbClr val="002060"/>
                </a:solidFill>
                <a:latin typeface="Open Sans" pitchFamily="2" charset="0"/>
                <a:ea typeface="Open Sans" pitchFamily="2" charset="0"/>
                <a:cs typeface="Open Sans" pitchFamily="2" charset="0"/>
              </a:rPr>
              <a:t>Ηρωας</a:t>
            </a:r>
            <a:r>
              <a:rPr lang="el-CY" sz="4000" b="1" dirty="0">
                <a:solidFill>
                  <a:srgbClr val="002060"/>
                </a:solidFill>
                <a:latin typeface="Open Sans" pitchFamily="2" charset="0"/>
                <a:ea typeface="Open Sans" pitchFamily="2" charset="0"/>
                <a:cs typeface="Open Sans" pitchFamily="2" charset="0"/>
              </a:rPr>
              <a:t>/</a:t>
            </a:r>
            <a:r>
              <a:rPr lang="el-GR" sz="4000" b="1" dirty="0">
                <a:solidFill>
                  <a:srgbClr val="002060"/>
                </a:solidFill>
                <a:latin typeface="Open Sans" pitchFamily="2" charset="0"/>
                <a:ea typeface="Open Sans" pitchFamily="2" charset="0"/>
                <a:cs typeface="Open Sans" pitchFamily="2" charset="0"/>
              </a:rPr>
              <a:t>Η</a:t>
            </a:r>
            <a:r>
              <a:rPr lang="el-CY" sz="4000" b="1" dirty="0">
                <a:solidFill>
                  <a:srgbClr val="002060"/>
                </a:solidFill>
                <a:latin typeface="Open Sans" pitchFamily="2" charset="0"/>
                <a:ea typeface="Open Sans" pitchFamily="2" charset="0"/>
                <a:cs typeface="Open Sans" pitchFamily="2" charset="0"/>
              </a:rPr>
              <a:t>ρωίδα</a:t>
            </a:r>
            <a:r>
              <a:rPr lang="el-GR" sz="4000" b="1" dirty="0">
                <a:solidFill>
                  <a:srgbClr val="002060"/>
                </a:solidFill>
                <a:latin typeface="Open Sans" pitchFamily="2" charset="0"/>
                <a:ea typeface="Open Sans" pitchFamily="2" charset="0"/>
                <a:cs typeface="Open Sans" pitchFamily="2" charset="0"/>
              </a:rPr>
              <a:t> καταπολέμησης κουνουπιών!</a:t>
            </a:r>
            <a:r>
              <a:rPr lang="en-GB" sz="4000" dirty="0">
                <a:solidFill>
                  <a:srgbClr val="002060"/>
                </a:solidFill>
                <a:latin typeface="Open Sans" pitchFamily="2" charset="0"/>
                <a:ea typeface="Open Sans" pitchFamily="2" charset="0"/>
                <a:cs typeface="Open Sans" pitchFamily="2" charset="0"/>
              </a:rPr>
              <a:t/>
            </a:r>
            <a:br>
              <a:rPr lang="en-GB" sz="4000" dirty="0">
                <a:solidFill>
                  <a:srgbClr val="002060"/>
                </a:solidFill>
                <a:latin typeface="Open Sans" pitchFamily="2" charset="0"/>
                <a:ea typeface="Open Sans" pitchFamily="2" charset="0"/>
                <a:cs typeface="Open Sans" pitchFamily="2" charset="0"/>
              </a:rPr>
            </a:br>
            <a:endParaRPr lang="en-GB" sz="4000" dirty="0">
              <a:solidFill>
                <a:srgbClr val="002060"/>
              </a:solidFill>
              <a:latin typeface="Open Sans" pitchFamily="2" charset="0"/>
              <a:ea typeface="Open Sans" pitchFamily="2" charset="0"/>
              <a:cs typeface="Open Sans" pitchFamily="2" charset="0"/>
            </a:endParaRPr>
          </a:p>
        </p:txBody>
      </p:sp>
      <p:pic>
        <p:nvPicPr>
          <p:cNvPr id="5" name="Picture 4">
            <a:extLst>
              <a:ext uri="{FF2B5EF4-FFF2-40B4-BE49-F238E27FC236}">
                <a16:creationId xmlns:a16="http://schemas.microsoft.com/office/drawing/2014/main" id="{982C025F-C806-0006-EDC1-5AB284FCB479}"/>
              </a:ext>
            </a:extLst>
          </p:cNvPr>
          <p:cNvPicPr>
            <a:picLocks noChangeAspect="1"/>
          </p:cNvPicPr>
          <p:nvPr/>
        </p:nvPicPr>
        <p:blipFill>
          <a:blip r:embed="rId3"/>
          <a:stretch>
            <a:fillRect/>
          </a:stretch>
        </p:blipFill>
        <p:spPr>
          <a:xfrm>
            <a:off x="1901755" y="2519814"/>
            <a:ext cx="2886063" cy="2590947"/>
          </a:xfrm>
          <a:prstGeom prst="rect">
            <a:avLst/>
          </a:prstGeom>
        </p:spPr>
      </p:pic>
      <p:sp>
        <p:nvSpPr>
          <p:cNvPr id="6" name="Flowchart: Punched Tape 5">
            <a:extLst>
              <a:ext uri="{FF2B5EF4-FFF2-40B4-BE49-F238E27FC236}">
                <a16:creationId xmlns:a16="http://schemas.microsoft.com/office/drawing/2014/main" id="{F526160F-7C4B-AA1B-E6F8-9982E783143E}"/>
              </a:ext>
            </a:extLst>
          </p:cNvPr>
          <p:cNvSpPr/>
          <p:nvPr/>
        </p:nvSpPr>
        <p:spPr>
          <a:xfrm>
            <a:off x="5000625" y="2189747"/>
            <a:ext cx="6305047" cy="1866366"/>
          </a:xfrm>
          <a:prstGeom prst="flowChartPunchedTape">
            <a:avLst/>
          </a:prstGeom>
          <a:solidFill>
            <a:schemeClr val="bg2"/>
          </a:solidFill>
          <a:ln>
            <a:solidFill>
              <a:schemeClr val="bg2">
                <a:lumMod val="90000"/>
              </a:schemeClr>
            </a:solidFill>
          </a:ln>
        </p:spPr>
        <p:style>
          <a:lnRef idx="1">
            <a:schemeClr val="accent6"/>
          </a:lnRef>
          <a:fillRef idx="2">
            <a:schemeClr val="accent6"/>
          </a:fillRef>
          <a:effectRef idx="1">
            <a:schemeClr val="accent6"/>
          </a:effectRef>
          <a:fontRef idx="minor">
            <a:schemeClr val="dk1"/>
          </a:fontRef>
        </p:style>
        <p:txBody>
          <a:bodyPr rtlCol="0" anchor="ctr"/>
          <a:lstStyle/>
          <a:p>
            <a:r>
              <a:rPr lang="el-GR" sz="1800" b="1" kern="1200" dirty="0">
                <a:solidFill>
                  <a:schemeClr val="tx1"/>
                </a:solidFill>
                <a:effectLst/>
                <a:latin typeface="+mn-lt"/>
                <a:ea typeface="+mn-ea"/>
                <a:cs typeface="+mn-cs"/>
              </a:rPr>
              <a:t>(2). Υπενθυμίστε και συμβουλέψτε ενήλικες όταν δείτε κάτι που πρέπει να αλλάξει.</a:t>
            </a:r>
            <a:endParaRPr lang="en-GB" b="1" dirty="0"/>
          </a:p>
        </p:txBody>
      </p:sp>
      <p:sp>
        <p:nvSpPr>
          <p:cNvPr id="7" name="Flowchart: Punched Tape 6">
            <a:extLst>
              <a:ext uri="{FF2B5EF4-FFF2-40B4-BE49-F238E27FC236}">
                <a16:creationId xmlns:a16="http://schemas.microsoft.com/office/drawing/2014/main" id="{4A7A8375-7C66-9CF7-E332-183FD0F74154}"/>
              </a:ext>
            </a:extLst>
          </p:cNvPr>
          <p:cNvSpPr/>
          <p:nvPr/>
        </p:nvSpPr>
        <p:spPr>
          <a:xfrm>
            <a:off x="4787819" y="4056113"/>
            <a:ext cx="6517854" cy="1866366"/>
          </a:xfrm>
          <a:prstGeom prst="flowChartPunchedTape">
            <a:avLst/>
          </a:prstGeom>
          <a:solidFill>
            <a:schemeClr val="bg2"/>
          </a:solidFill>
          <a:ln>
            <a:solidFill>
              <a:schemeClr val="bg2">
                <a:lumMod val="90000"/>
              </a:schemeClr>
            </a:solidFill>
          </a:ln>
        </p:spPr>
        <p:style>
          <a:lnRef idx="1">
            <a:schemeClr val="accent6"/>
          </a:lnRef>
          <a:fillRef idx="2">
            <a:schemeClr val="accent6"/>
          </a:fillRef>
          <a:effectRef idx="1">
            <a:schemeClr val="accent6"/>
          </a:effectRef>
          <a:fontRef idx="minor">
            <a:schemeClr val="dk1"/>
          </a:fontRef>
        </p:style>
        <p:txBody>
          <a:bodyPr rtlCol="0" anchor="ctr"/>
          <a:lstStyle/>
          <a:p>
            <a:r>
              <a:rPr lang="el-GR" sz="1800" b="1" kern="1200" dirty="0">
                <a:solidFill>
                  <a:schemeClr val="tx1"/>
                </a:solidFill>
                <a:effectLst/>
                <a:latin typeface="+mn-lt"/>
                <a:ea typeface="+mn-ea"/>
                <a:cs typeface="+mn-cs"/>
              </a:rPr>
              <a:t>(3). Μιλήστε στους φίλους σας και την οικογένειά σας, διαδώστε το!</a:t>
            </a:r>
            <a:endParaRPr lang="en-GB" b="1" dirty="0"/>
          </a:p>
        </p:txBody>
      </p:sp>
    </p:spTree>
    <p:extLst>
      <p:ext uri="{BB962C8B-B14F-4D97-AF65-F5344CB8AC3E}">
        <p14:creationId xmlns:p14="http://schemas.microsoft.com/office/powerpoint/2010/main" val="13245860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29376"/>
          </a:xfrm>
        </p:spPr>
        <p:txBody>
          <a:bodyPr>
            <a:normAutofit/>
          </a:bodyPr>
          <a:lstStyle/>
          <a:p>
            <a:r>
              <a:rPr lang="el-CY" sz="3600" b="1" dirty="0">
                <a:solidFill>
                  <a:srgbClr val="00B050"/>
                </a:solidFill>
                <a:latin typeface="Open Sans" pitchFamily="2" charset="0"/>
                <a:ea typeface="Open Sans" pitchFamily="2" charset="0"/>
                <a:cs typeface="Open Sans" pitchFamily="2" charset="0"/>
              </a:rPr>
              <a:t>Κύκλωσε ό,τι θα προστατέψει καλύτερα τα παιδιά από τα κουνούπια!</a:t>
            </a:r>
            <a:endParaRPr lang="en-GB" sz="3600" b="1" dirty="0">
              <a:solidFill>
                <a:srgbClr val="00B050"/>
              </a:solidFill>
              <a:latin typeface="Open Sans" pitchFamily="2" charset="0"/>
              <a:ea typeface="Open Sans" pitchFamily="2" charset="0"/>
              <a:cs typeface="Open Sans" pitchFamily="2" charset="0"/>
            </a:endParaRPr>
          </a:p>
        </p:txBody>
      </p:sp>
      <p:pic>
        <p:nvPicPr>
          <p:cNvPr id="6" name="Picture 5">
            <a:extLst>
              <a:ext uri="{FF2B5EF4-FFF2-40B4-BE49-F238E27FC236}">
                <a16:creationId xmlns:a16="http://schemas.microsoft.com/office/drawing/2014/main" id="{47681D92-F33A-CC58-FADB-D767E4CAED28}"/>
              </a:ext>
            </a:extLst>
          </p:cNvPr>
          <p:cNvPicPr>
            <a:picLocks noChangeAspect="1"/>
          </p:cNvPicPr>
          <p:nvPr/>
        </p:nvPicPr>
        <p:blipFill>
          <a:blip r:embed="rId2"/>
          <a:stretch>
            <a:fillRect/>
          </a:stretch>
        </p:blipFill>
        <p:spPr>
          <a:xfrm>
            <a:off x="0" y="1653139"/>
            <a:ext cx="12192000" cy="4147130"/>
          </a:xfrm>
          <a:prstGeom prst="rect">
            <a:avLst/>
          </a:prstGeom>
        </p:spPr>
      </p:pic>
    </p:spTree>
    <p:extLst>
      <p:ext uri="{BB962C8B-B14F-4D97-AF65-F5344CB8AC3E}">
        <p14:creationId xmlns:p14="http://schemas.microsoft.com/office/powerpoint/2010/main" val="13304810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11053"/>
          <a:stretch/>
        </p:blipFill>
        <p:spPr>
          <a:xfrm>
            <a:off x="6023528" y="-153444"/>
            <a:ext cx="6257372" cy="6562951"/>
          </a:xfrm>
          <a:prstGeom prst="rect">
            <a:avLst/>
          </a:prstGeom>
        </p:spPr>
      </p:pic>
      <p:pic>
        <p:nvPicPr>
          <p:cNvPr id="6" name="Content Placeholder 5"/>
          <p:cNvPicPr>
            <a:picLocks noChangeAspect="1"/>
          </p:cNvPicPr>
          <p:nvPr/>
        </p:nvPicPr>
        <p:blipFill rotWithShape="1">
          <a:blip r:embed="rId4"/>
          <a:srcRect l="77214" t="52698" r="2380" b="-60"/>
          <a:stretch/>
        </p:blipFill>
        <p:spPr>
          <a:xfrm rot="191888" flipH="1">
            <a:off x="95160" y="3305789"/>
            <a:ext cx="1857980" cy="2869562"/>
          </a:xfrm>
          <a:prstGeom prst="rect">
            <a:avLst/>
          </a:prstGeom>
        </p:spPr>
      </p:pic>
      <p:sp>
        <p:nvSpPr>
          <p:cNvPr id="5" name="Oval Callout 4"/>
          <p:cNvSpPr/>
          <p:nvPr/>
        </p:nvSpPr>
        <p:spPr>
          <a:xfrm>
            <a:off x="863600" y="210165"/>
            <a:ext cx="5689600" cy="2702867"/>
          </a:xfrm>
          <a:prstGeom prst="wedgeEllipseCallout">
            <a:avLst>
              <a:gd name="adj1" fmla="val -39534"/>
              <a:gd name="adj2" fmla="val 1068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tx1"/>
                </a:solidFill>
              </a:rPr>
              <a:t>Βοήθησε την οικογένεια </a:t>
            </a:r>
            <a:r>
              <a:rPr lang="el-GR" sz="2400" b="1" dirty="0" smtClean="0">
                <a:solidFill>
                  <a:schemeClr val="tx1"/>
                </a:solidFill>
              </a:rPr>
              <a:t>να</a:t>
            </a:r>
            <a:r>
              <a:rPr lang="el-GR" sz="2400" b="1" dirty="0">
                <a:solidFill>
                  <a:schemeClr val="tx1"/>
                </a:solidFill>
              </a:rPr>
              <a:t/>
            </a:r>
            <a:br>
              <a:rPr lang="el-GR" sz="2400" b="1" dirty="0">
                <a:solidFill>
                  <a:schemeClr val="tx1"/>
                </a:solidFill>
              </a:rPr>
            </a:br>
            <a:r>
              <a:rPr lang="el-GR" sz="2400" b="1" dirty="0">
                <a:solidFill>
                  <a:schemeClr val="tx1"/>
                </a:solidFill>
              </a:rPr>
              <a:t> πάει με ασφάλεια στο σπίτι!</a:t>
            </a:r>
            <a:endParaRPr lang="el-GR" sz="2400" b="0" i="0" u="none" strike="noStrike" kern="1200" baseline="0" dirty="0">
              <a:solidFill>
                <a:schemeClr val="tx1"/>
              </a:solidFill>
              <a:latin typeface="+mn-lt"/>
              <a:ea typeface="+mn-ea"/>
              <a:cs typeface="+mn-cs"/>
            </a:endParaRPr>
          </a:p>
        </p:txBody>
      </p:sp>
    </p:spTree>
    <p:extLst>
      <p:ext uri="{BB962C8B-B14F-4D97-AF65-F5344CB8AC3E}">
        <p14:creationId xmlns:p14="http://schemas.microsoft.com/office/powerpoint/2010/main" val="23506542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8363" y="286604"/>
            <a:ext cx="4497571" cy="904244"/>
          </a:xfrm>
        </p:spPr>
        <p:txBody>
          <a:bodyPr>
            <a:normAutofit/>
          </a:bodyPr>
          <a:lstStyle/>
          <a:p>
            <a:r>
              <a:rPr lang="el-GR" b="1" dirty="0">
                <a:solidFill>
                  <a:srgbClr val="00B050"/>
                </a:solidFill>
              </a:rPr>
              <a:t>Βρες τις λέξεις</a:t>
            </a:r>
            <a:r>
              <a:rPr lang="el-CY" b="1" dirty="0" smtClean="0">
                <a:solidFill>
                  <a:srgbClr val="00B050"/>
                </a:solidFill>
              </a:rPr>
              <a:t>!</a:t>
            </a:r>
            <a:endParaRPr lang="en-GB" b="1" dirty="0">
              <a:solidFill>
                <a:srgbClr val="00B050"/>
              </a:solidFill>
            </a:endParaRPr>
          </a:p>
        </p:txBody>
      </p:sp>
      <p:pic>
        <p:nvPicPr>
          <p:cNvPr id="6" name="Content Placeholder 5"/>
          <p:cNvPicPr>
            <a:picLocks noChangeAspect="1"/>
          </p:cNvPicPr>
          <p:nvPr/>
        </p:nvPicPr>
        <p:blipFill rotWithShape="1">
          <a:blip r:embed="rId3"/>
          <a:srcRect l="77214" t="52698" r="2380" b="-60"/>
          <a:stretch/>
        </p:blipFill>
        <p:spPr>
          <a:xfrm rot="191888">
            <a:off x="10101534" y="3110977"/>
            <a:ext cx="1839567" cy="3166421"/>
          </a:xfrm>
          <a:prstGeom prst="rect">
            <a:avLst/>
          </a:prstGeom>
        </p:spPr>
      </p:pic>
      <p:pic>
        <p:nvPicPr>
          <p:cNvPr id="9" name="Picture 8">
            <a:extLst>
              <a:ext uri="{FF2B5EF4-FFF2-40B4-BE49-F238E27FC236}">
                <a16:creationId xmlns:a16="http://schemas.microsoft.com/office/drawing/2014/main" id="{E591401D-0655-132E-E674-D77149F3B254}"/>
              </a:ext>
            </a:extLst>
          </p:cNvPr>
          <p:cNvPicPr>
            <a:picLocks noChangeAspect="1"/>
          </p:cNvPicPr>
          <p:nvPr/>
        </p:nvPicPr>
        <p:blipFill>
          <a:blip r:embed="rId4"/>
          <a:stretch>
            <a:fillRect/>
          </a:stretch>
        </p:blipFill>
        <p:spPr>
          <a:xfrm>
            <a:off x="127626" y="-68537"/>
            <a:ext cx="6732367" cy="6261329"/>
          </a:xfrm>
          <a:prstGeom prst="rect">
            <a:avLst/>
          </a:prstGeom>
          <a:solidFill>
            <a:schemeClr val="bg1"/>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Oval Callout 4"/>
          <p:cNvSpPr/>
          <p:nvPr/>
        </p:nvSpPr>
        <p:spPr>
          <a:xfrm>
            <a:off x="7293935" y="1860698"/>
            <a:ext cx="2976033" cy="1954465"/>
          </a:xfrm>
          <a:prstGeom prst="wedgeEllipseCallout">
            <a:avLst>
              <a:gd name="adj1" fmla="val 54360"/>
              <a:gd name="adj2" fmla="val 95833"/>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l-CY" dirty="0">
                <a:solidFill>
                  <a:schemeClr val="tx1"/>
                </a:solidFill>
                <a:latin typeface="Open Sans SemiBold" pitchFamily="2" charset="0"/>
                <a:ea typeface="Open Sans SemiBold" pitchFamily="2" charset="0"/>
                <a:cs typeface="Open Sans SemiBold" pitchFamily="2" charset="0"/>
              </a:rPr>
              <a:t>8 ΤΡΟΠΟΙ ΝΑ ΣΤΑΜΑΤΗΣΕΙΣ ΤΑ</a:t>
            </a:r>
            <a:r>
              <a:rPr lang="el-GR" dirty="0">
                <a:solidFill>
                  <a:schemeClr val="tx1"/>
                </a:solidFill>
                <a:latin typeface="Open Sans SemiBold" pitchFamily="2" charset="0"/>
                <a:ea typeface="Open Sans SemiBold" pitchFamily="2" charset="0"/>
                <a:cs typeface="Open Sans SemiBold" pitchFamily="2" charset="0"/>
              </a:rPr>
              <a:t> ΤΣΙΜΠΗΜΑΤΑ</a:t>
            </a:r>
            <a:r>
              <a:rPr lang="el-CY" dirty="0">
                <a:solidFill>
                  <a:schemeClr val="tx1"/>
                </a:solidFill>
                <a:latin typeface="Open Sans SemiBold" pitchFamily="2" charset="0"/>
                <a:ea typeface="Open Sans SemiBold" pitchFamily="2" charset="0"/>
                <a:cs typeface="Open Sans SemiBold" pitchFamily="2" charset="0"/>
              </a:rPr>
              <a:t> ΚΟΥΝΟΥΠΙ</a:t>
            </a:r>
            <a:r>
              <a:rPr lang="el-GR" dirty="0">
                <a:solidFill>
                  <a:schemeClr val="tx1"/>
                </a:solidFill>
                <a:latin typeface="Open Sans SemiBold" pitchFamily="2" charset="0"/>
                <a:ea typeface="Open Sans SemiBold" pitchFamily="2" charset="0"/>
                <a:cs typeface="Open Sans SemiBold" pitchFamily="2" charset="0"/>
              </a:rPr>
              <a:t>ΩΝ</a:t>
            </a:r>
            <a:r>
              <a:rPr lang="el-CY" dirty="0" smtClean="0">
                <a:solidFill>
                  <a:schemeClr val="tx1"/>
                </a:solidFill>
                <a:latin typeface="Open Sans SemiBold" pitchFamily="2" charset="0"/>
                <a:ea typeface="Open Sans SemiBold" pitchFamily="2" charset="0"/>
                <a:cs typeface="Open Sans SemiBold" pitchFamily="2" charset="0"/>
              </a:rPr>
              <a:t>!</a:t>
            </a:r>
            <a:endParaRPr lang="en-GB" dirty="0">
              <a:solidFill>
                <a:schemeClr val="tx1"/>
              </a:solidFill>
              <a:latin typeface="Open Sans SemiBold" pitchFamily="2" charset="0"/>
              <a:ea typeface="Open Sans SemiBold" pitchFamily="2" charset="0"/>
              <a:cs typeface="Open Sans SemiBold" pitchFamily="2" charset="0"/>
            </a:endParaRPr>
          </a:p>
        </p:txBody>
      </p:sp>
      <p:pic>
        <p:nvPicPr>
          <p:cNvPr id="11" name="Picture 10">
            <a:extLst>
              <a:ext uri="{FF2B5EF4-FFF2-40B4-BE49-F238E27FC236}">
                <a16:creationId xmlns:a16="http://schemas.microsoft.com/office/drawing/2014/main" id="{DD5F0CB1-5E68-A987-55EB-17E18890DA45}"/>
              </a:ext>
            </a:extLst>
          </p:cNvPr>
          <p:cNvPicPr>
            <a:picLocks noChangeAspect="1"/>
          </p:cNvPicPr>
          <p:nvPr/>
        </p:nvPicPr>
        <p:blipFill>
          <a:blip r:embed="rId5"/>
          <a:stretch>
            <a:fillRect/>
          </a:stretch>
        </p:blipFill>
        <p:spPr>
          <a:xfrm>
            <a:off x="7368363" y="4686300"/>
            <a:ext cx="2965793" cy="1575029"/>
          </a:xfrm>
          <a:prstGeom prst="rect">
            <a:avLst/>
          </a:prstGeom>
        </p:spPr>
      </p:pic>
      <p:sp>
        <p:nvSpPr>
          <p:cNvPr id="3" name="TextBox 2"/>
          <p:cNvSpPr txBox="1"/>
          <p:nvPr/>
        </p:nvSpPr>
        <p:spPr>
          <a:xfrm>
            <a:off x="5114925" y="5386388"/>
            <a:ext cx="442913" cy="461665"/>
          </a:xfrm>
          <a:prstGeom prst="rect">
            <a:avLst/>
          </a:prstGeom>
          <a:solidFill>
            <a:schemeClr val="bg1"/>
          </a:solidFill>
        </p:spPr>
        <p:txBody>
          <a:bodyPr wrap="square" rtlCol="0">
            <a:spAutoFit/>
          </a:bodyPr>
          <a:lstStyle/>
          <a:p>
            <a:r>
              <a:rPr lang="el-GR" sz="2400" b="1" dirty="0"/>
              <a:t>Σ</a:t>
            </a:r>
            <a:endParaRPr lang="en-GB" sz="2400" b="1" dirty="0"/>
          </a:p>
        </p:txBody>
      </p:sp>
      <p:sp>
        <p:nvSpPr>
          <p:cNvPr id="10" name="TextBox 9"/>
          <p:cNvSpPr txBox="1"/>
          <p:nvPr/>
        </p:nvSpPr>
        <p:spPr>
          <a:xfrm>
            <a:off x="5788824" y="0"/>
            <a:ext cx="369089" cy="461665"/>
          </a:xfrm>
          <a:prstGeom prst="rect">
            <a:avLst/>
          </a:prstGeom>
          <a:solidFill>
            <a:schemeClr val="bg1"/>
          </a:solidFill>
        </p:spPr>
        <p:txBody>
          <a:bodyPr wrap="square" rtlCol="0">
            <a:spAutoFit/>
          </a:bodyPr>
          <a:lstStyle/>
          <a:p>
            <a:r>
              <a:rPr lang="el-GR" sz="2400" b="1" dirty="0" smtClean="0"/>
              <a:t>Ι</a:t>
            </a:r>
            <a:endParaRPr lang="en-GB" sz="2400" b="1" dirty="0"/>
          </a:p>
        </p:txBody>
      </p:sp>
    </p:spTree>
    <p:extLst>
      <p:ext uri="{BB962C8B-B14F-4D97-AF65-F5344CB8AC3E}">
        <p14:creationId xmlns:p14="http://schemas.microsoft.com/office/powerpoint/2010/main" val="19218474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2968" y="286603"/>
            <a:ext cx="10292712" cy="1450757"/>
          </a:xfrm>
        </p:spPr>
        <p:txBody>
          <a:bodyPr>
            <a:normAutofit/>
          </a:bodyPr>
          <a:lstStyle/>
          <a:p>
            <a:r>
              <a:rPr lang="el-GR" sz="4000" b="1" dirty="0">
                <a:solidFill>
                  <a:srgbClr val="00B050"/>
                </a:solidFill>
                <a:latin typeface="Open Sans" pitchFamily="2" charset="0"/>
                <a:ea typeface="Open Sans" pitchFamily="2" charset="0"/>
                <a:cs typeface="Open Sans" pitchFamily="2" charset="0"/>
              </a:rPr>
              <a:t>Ας </a:t>
            </a:r>
            <a:r>
              <a:rPr lang="el-GR" sz="4000" b="1" dirty="0" smtClean="0">
                <a:solidFill>
                  <a:srgbClr val="00B050"/>
                </a:solidFill>
                <a:latin typeface="Open Sans" pitchFamily="2" charset="0"/>
                <a:ea typeface="Open Sans" pitchFamily="2" charset="0"/>
                <a:cs typeface="Open Sans" pitchFamily="2" charset="0"/>
              </a:rPr>
              <a:t>φτιάξουμε στο σπίτι με την οικογένειά μας </a:t>
            </a:r>
            <a:r>
              <a:rPr lang="el-GR" sz="4000" b="1" dirty="0">
                <a:solidFill>
                  <a:srgbClr val="00B050"/>
                </a:solidFill>
                <a:latin typeface="Open Sans" pitchFamily="2" charset="0"/>
                <a:ea typeface="Open Sans" pitchFamily="2" charset="0"/>
                <a:cs typeface="Open Sans" pitchFamily="2" charset="0"/>
              </a:rPr>
              <a:t>ένα κεράκι που απωθεί τα κουνούπια!</a:t>
            </a:r>
            <a:endParaRPr lang="en-GB" sz="4000" b="1" dirty="0">
              <a:latin typeface="Open Sans" pitchFamily="2" charset="0"/>
              <a:ea typeface="Open Sans" pitchFamily="2" charset="0"/>
              <a:cs typeface="Open Sans" pitchFamily="2" charset="0"/>
            </a:endParaRPr>
          </a:p>
        </p:txBody>
      </p:sp>
      <p:sp>
        <p:nvSpPr>
          <p:cNvPr id="3" name="Content Placeholder 2"/>
          <p:cNvSpPr>
            <a:spLocks noGrp="1"/>
          </p:cNvSpPr>
          <p:nvPr>
            <p:ph idx="1"/>
          </p:nvPr>
        </p:nvSpPr>
        <p:spPr>
          <a:xfrm>
            <a:off x="862968" y="1865399"/>
            <a:ext cx="10058400" cy="4023360"/>
          </a:xfrm>
        </p:spPr>
        <p:txBody>
          <a:bodyPr/>
          <a:lstStyle/>
          <a:p>
            <a:r>
              <a:rPr lang="el-GR" b="1" dirty="0"/>
              <a:t>1. Κόψε φέτες (3 εκατοστά πάχος) από λεμόνι και </a:t>
            </a:r>
            <a:r>
              <a:rPr lang="el-GR" b="1" dirty="0" err="1"/>
              <a:t>μοσχολέμονο</a:t>
            </a:r>
            <a:r>
              <a:rPr lang="el-GR" b="1" dirty="0"/>
              <a:t> (</a:t>
            </a:r>
            <a:r>
              <a:rPr lang="el-GR" b="1" dirty="0" err="1"/>
              <a:t>λάιμ</a:t>
            </a:r>
            <a:r>
              <a:rPr lang="el-GR" b="1" dirty="0"/>
              <a:t>).</a:t>
            </a:r>
          </a:p>
          <a:p>
            <a:r>
              <a:rPr lang="el-GR" b="1" dirty="0"/>
              <a:t>2. Βάλε τις φέτες στον πάτο ενός ποτηριού και πρόσθεσε φύλλα δεντρολίβανου.</a:t>
            </a:r>
          </a:p>
          <a:p>
            <a:r>
              <a:rPr lang="el-GR" b="1" dirty="0"/>
              <a:t>3.  Γέμισε το ποτήρι ¾ νερό και πρόσθεσε 1 κουταλάκι τσαγιού </a:t>
            </a:r>
            <a:r>
              <a:rPr lang="el-GR" b="1" dirty="0" err="1"/>
              <a:t>λεμονόχορτο</a:t>
            </a:r>
            <a:r>
              <a:rPr lang="el-GR" b="1" dirty="0"/>
              <a:t>.</a:t>
            </a:r>
          </a:p>
          <a:p>
            <a:r>
              <a:rPr lang="el-GR" b="1" dirty="0"/>
              <a:t>4. Βάλε ένα μικρό κεράκι μέσα.</a:t>
            </a:r>
          </a:p>
          <a:p>
            <a:r>
              <a:rPr lang="el-GR" b="1" dirty="0"/>
              <a:t>5. Άναψε το και απόλαυσε τη μέρα σου χωρίς κουνούπια!</a:t>
            </a:r>
          </a:p>
          <a:p>
            <a:endParaRPr lang="en-GB" dirty="0"/>
          </a:p>
        </p:txBody>
      </p:sp>
      <p:pic>
        <p:nvPicPr>
          <p:cNvPr id="1026" name="Picture 2" descr="https://upload.wikimedia.org/wikipedia/commons/thumb/f/f2/Limes.jpg/270px-Lim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8387" y="1856435"/>
            <a:ext cx="1934599" cy="12897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AutoShape 4" descr="Δεντρολίβανο - Φυσικά Προϊόντα | APIVIT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8" descr="Rosemary - ABC Organic Gardener Magazin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p:cNvPicPr>
            <a:picLocks noChangeAspect="1"/>
          </p:cNvPicPr>
          <p:nvPr/>
        </p:nvPicPr>
        <p:blipFill>
          <a:blip r:embed="rId4"/>
          <a:stretch>
            <a:fillRect/>
          </a:stretch>
        </p:blipFill>
        <p:spPr>
          <a:xfrm>
            <a:off x="9801719" y="3886200"/>
            <a:ext cx="2091268" cy="20912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rotWithShape="1">
          <a:blip r:embed="rId5"/>
          <a:srcRect l="34977" t="11554" r="7450" b="16475"/>
          <a:stretch/>
        </p:blipFill>
        <p:spPr>
          <a:xfrm>
            <a:off x="1943100" y="4274725"/>
            <a:ext cx="4757738" cy="20114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617370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819416" cy="1450757"/>
          </a:xfrm>
        </p:spPr>
        <p:txBody>
          <a:bodyPr>
            <a:normAutofit/>
          </a:bodyPr>
          <a:lstStyle/>
          <a:p>
            <a:r>
              <a:rPr lang="el-GR" sz="4000" b="1" dirty="0">
                <a:solidFill>
                  <a:srgbClr val="00B050"/>
                </a:solidFill>
                <a:latin typeface="Open Sans" pitchFamily="2" charset="0"/>
                <a:ea typeface="Open Sans" pitchFamily="2" charset="0"/>
                <a:cs typeface="Open Sans" pitchFamily="2" charset="0"/>
              </a:rPr>
              <a:t>Ας δούμε ό,τι μάθαμε σε ένα </a:t>
            </a:r>
            <a:r>
              <a:rPr lang="el-GR" sz="4000" b="1" dirty="0" smtClean="0">
                <a:solidFill>
                  <a:srgbClr val="00B050"/>
                </a:solidFill>
                <a:latin typeface="Open Sans" pitchFamily="2" charset="0"/>
                <a:ea typeface="Open Sans" pitchFamily="2" charset="0"/>
                <a:cs typeface="Open Sans" pitchFamily="2" charset="0"/>
              </a:rPr>
              <a:t>βίντεο.</a:t>
            </a:r>
            <a:endParaRPr lang="en-GB" sz="4000" b="1" dirty="0">
              <a:solidFill>
                <a:srgbClr val="00B050"/>
              </a:solidFill>
              <a:latin typeface="Open Sans" pitchFamily="2" charset="0"/>
              <a:ea typeface="Open Sans" pitchFamily="2" charset="0"/>
              <a:cs typeface="Open Sans" pitchFamily="2" charset="0"/>
            </a:endParaRPr>
          </a:p>
        </p:txBody>
      </p:sp>
      <p:sp>
        <p:nvSpPr>
          <p:cNvPr id="3" name="Content Placeholder 2"/>
          <p:cNvSpPr>
            <a:spLocks noGrp="1"/>
          </p:cNvSpPr>
          <p:nvPr>
            <p:ph idx="1"/>
          </p:nvPr>
        </p:nvSpPr>
        <p:spPr>
          <a:xfrm>
            <a:off x="1239253" y="1737360"/>
            <a:ext cx="10677443" cy="4266398"/>
          </a:xfrm>
        </p:spPr>
        <p:txBody>
          <a:bodyPr/>
          <a:lstStyle/>
          <a:p>
            <a:pPr marL="0" indent="0">
              <a:buNone/>
            </a:pPr>
            <a:endParaRPr lang="el-GR" dirty="0">
              <a:hlinkClick r:id="rId2"/>
            </a:endParaRPr>
          </a:p>
          <a:p>
            <a:r>
              <a:rPr lang="en-GB" sz="3200" dirty="0">
                <a:hlinkClick r:id="rId2"/>
              </a:rPr>
              <a:t>https://www.youtube.com/watch?v=WuJqyOY9C7U&amp;t=204s</a:t>
            </a:r>
            <a:endParaRPr lang="el-GR" sz="3200" dirty="0"/>
          </a:p>
          <a:p>
            <a:endParaRPr lang="el-GR" sz="3200" dirty="0"/>
          </a:p>
          <a:p>
            <a:endParaRPr lang="el-GR" dirty="0"/>
          </a:p>
          <a:p>
            <a:endParaRPr lang="en-GB" dirty="0"/>
          </a:p>
        </p:txBody>
      </p:sp>
      <p:sp>
        <p:nvSpPr>
          <p:cNvPr id="4" name="AutoShape 2" descr="Aedes Invasive Mosquitos - Greek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p:cNvPicPr>
            <a:picLocks noChangeAspect="1"/>
          </p:cNvPicPr>
          <p:nvPr/>
        </p:nvPicPr>
        <p:blipFill>
          <a:blip r:embed="rId3"/>
          <a:stretch>
            <a:fillRect/>
          </a:stretch>
        </p:blipFill>
        <p:spPr>
          <a:xfrm>
            <a:off x="3199458" y="3188117"/>
            <a:ext cx="5371263" cy="3007907"/>
          </a:xfrm>
          <a:prstGeom prst="rect">
            <a:avLst/>
          </a:prstGeom>
        </p:spPr>
      </p:pic>
    </p:spTree>
    <p:extLst>
      <p:ext uri="{BB962C8B-B14F-4D97-AF65-F5344CB8AC3E}">
        <p14:creationId xmlns:p14="http://schemas.microsoft.com/office/powerpoint/2010/main" val="29264344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5C8D2C1-DA83-420D-9635-D52CE066B5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2" name="Rectangle 11">
            <a:extLst>
              <a:ext uri="{FF2B5EF4-FFF2-40B4-BE49-F238E27FC236}">
                <a16:creationId xmlns:a16="http://schemas.microsoft.com/office/drawing/2014/main" id="{434F74C9-6A0B-409E-AD1C-45B58BE91B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14" name="Straight Connector 13">
            <a:extLst>
              <a:ext uri="{FF2B5EF4-FFF2-40B4-BE49-F238E27FC236}">
                <a16:creationId xmlns:a16="http://schemas.microsoft.com/office/drawing/2014/main" id="{F5486A9D-1265-4B57-91E6-68E666B978B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90AA6468-80AC-4DDF-9CFB-C7A9507E20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69FFCC4E-3898-E3BF-08D5-48DC38F87573}"/>
              </a:ext>
            </a:extLst>
          </p:cNvPr>
          <p:cNvSpPr>
            <a:spLocks noGrp="1"/>
          </p:cNvSpPr>
          <p:nvPr>
            <p:ph type="title"/>
          </p:nvPr>
        </p:nvSpPr>
        <p:spPr>
          <a:xfrm>
            <a:off x="204537" y="640080"/>
            <a:ext cx="3911909" cy="1621857"/>
          </a:xfrm>
        </p:spPr>
        <p:txBody>
          <a:bodyPr vert="horz" lIns="91440" tIns="45720" rIns="91440" bIns="45720" rtlCol="0" anchor="b">
            <a:normAutofit/>
          </a:bodyPr>
          <a:lstStyle/>
          <a:p>
            <a:r>
              <a:rPr lang="en-US" sz="4400" dirty="0" err="1">
                <a:solidFill>
                  <a:schemeClr val="tx1"/>
                </a:solidFill>
                <a:latin typeface="Open Sans" pitchFamily="2" charset="0"/>
                <a:ea typeface="Open Sans" pitchFamily="2" charset="0"/>
                <a:cs typeface="Open Sans" pitchFamily="2" charset="0"/>
              </a:rPr>
              <a:t>Τι</a:t>
            </a:r>
            <a:r>
              <a:rPr lang="en-US" sz="4400" dirty="0">
                <a:solidFill>
                  <a:schemeClr val="tx1"/>
                </a:solidFill>
                <a:latin typeface="Open Sans" pitchFamily="2" charset="0"/>
                <a:ea typeface="Open Sans" pitchFamily="2" charset="0"/>
                <a:cs typeface="Open Sans" pitchFamily="2" charset="0"/>
              </a:rPr>
              <a:t> </a:t>
            </a:r>
            <a:r>
              <a:rPr lang="en-US" sz="4400" dirty="0" err="1">
                <a:solidFill>
                  <a:schemeClr val="tx1"/>
                </a:solidFill>
                <a:latin typeface="Open Sans" pitchFamily="2" charset="0"/>
                <a:ea typeface="Open Sans" pitchFamily="2" charset="0"/>
                <a:cs typeface="Open Sans" pitchFamily="2" charset="0"/>
              </a:rPr>
              <a:t>είν</a:t>
            </a:r>
            <a:r>
              <a:rPr lang="en-US" sz="4400" dirty="0">
                <a:solidFill>
                  <a:schemeClr val="tx1"/>
                </a:solidFill>
                <a:latin typeface="Open Sans" pitchFamily="2" charset="0"/>
                <a:ea typeface="Open Sans" pitchFamily="2" charset="0"/>
                <a:cs typeface="Open Sans" pitchFamily="2" charset="0"/>
              </a:rPr>
              <a:t>αι τα κουνούπια;</a:t>
            </a:r>
          </a:p>
        </p:txBody>
      </p:sp>
      <p:pic>
        <p:nvPicPr>
          <p:cNvPr id="5" name="Content Placeholder 4">
            <a:extLst>
              <a:ext uri="{FF2B5EF4-FFF2-40B4-BE49-F238E27FC236}">
                <a16:creationId xmlns:a16="http://schemas.microsoft.com/office/drawing/2014/main" id="{2B4AF91F-8B69-AF5B-C2CE-14BABF2CBFE2}"/>
              </a:ext>
            </a:extLst>
          </p:cNvPr>
          <p:cNvPicPr>
            <a:picLocks noGrp="1" noChangeAspect="1"/>
          </p:cNvPicPr>
          <p:nvPr>
            <p:ph idx="1"/>
          </p:nvPr>
        </p:nvPicPr>
        <p:blipFill>
          <a:blip r:embed="rId3"/>
          <a:srcRect t="9193" r="2" b="2"/>
          <a:stretch/>
        </p:blipFill>
        <p:spPr bwMode="auto">
          <a:xfrm>
            <a:off x="4639733" y="10"/>
            <a:ext cx="7552266" cy="6857990"/>
          </a:xfrm>
          <a:prstGeom prst="rect">
            <a:avLst/>
          </a:prstGeom>
          <a:noFill/>
        </p:spPr>
      </p:pic>
      <p:sp>
        <p:nvSpPr>
          <p:cNvPr id="18" name="Rectangle 17">
            <a:extLst>
              <a:ext uri="{FF2B5EF4-FFF2-40B4-BE49-F238E27FC236}">
                <a16:creationId xmlns:a16="http://schemas.microsoft.com/office/drawing/2014/main" id="{4AB900CC-5074-4746-A1A4-AF640455BD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6" name="Picture 5">
            <a:extLst>
              <a:ext uri="{FF2B5EF4-FFF2-40B4-BE49-F238E27FC236}">
                <a16:creationId xmlns:a16="http://schemas.microsoft.com/office/drawing/2014/main" id="{DDA689DD-2D9D-DA25-93CA-A0FC2DD39763}"/>
              </a:ext>
            </a:extLst>
          </p:cNvPr>
          <p:cNvPicPr/>
          <p:nvPr/>
        </p:nvPicPr>
        <p:blipFill>
          <a:blip r:embed="rId4"/>
          <a:srcRect/>
          <a:stretch>
            <a:fillRect/>
          </a:stretch>
        </p:blipFill>
        <p:spPr>
          <a:xfrm>
            <a:off x="98837" y="2885340"/>
            <a:ext cx="4409789" cy="3332580"/>
          </a:xfrm>
          <a:prstGeom prst="rect">
            <a:avLst/>
          </a:prstGeom>
          <a:noFill/>
          <a:ln>
            <a:noFill/>
            <a:prstDash/>
          </a:ln>
        </p:spPr>
      </p:pic>
    </p:spTree>
    <p:extLst>
      <p:ext uri="{BB962C8B-B14F-4D97-AF65-F5344CB8AC3E}">
        <p14:creationId xmlns:p14="http://schemas.microsoft.com/office/powerpoint/2010/main" val="28458067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 y="-216567"/>
            <a:ext cx="11823700" cy="1671177"/>
          </a:xfrm>
        </p:spPr>
        <p:txBody>
          <a:bodyPr>
            <a:noAutofit/>
          </a:bodyPr>
          <a:lstStyle/>
          <a:p>
            <a:r>
              <a:rPr lang="el-GR" sz="2800" b="1" dirty="0">
                <a:solidFill>
                  <a:srgbClr val="00B050"/>
                </a:solidFill>
                <a:latin typeface="Open Sans" pitchFamily="2" charset="0"/>
                <a:ea typeface="Open Sans" pitchFamily="2" charset="0"/>
                <a:cs typeface="Open Sans" pitchFamily="2" charset="0"/>
              </a:rPr>
              <a:t>Ας φτιάξουμε σε ομάδες μια αφίσα για να ενημερώσουμε όλα τα παιδιά του σχολείου για τους τρόπους προστασίας από </a:t>
            </a:r>
            <a:r>
              <a:rPr lang="el-GR" sz="2800" b="1" dirty="0" smtClean="0">
                <a:solidFill>
                  <a:srgbClr val="00B050"/>
                </a:solidFill>
                <a:latin typeface="Open Sans" pitchFamily="2" charset="0"/>
                <a:ea typeface="Open Sans" pitchFamily="2" charset="0"/>
                <a:cs typeface="Open Sans" pitchFamily="2" charset="0"/>
              </a:rPr>
              <a:t>αυτά τα επικίνδυνα </a:t>
            </a:r>
            <a:r>
              <a:rPr lang="el-GR" sz="2800" b="1" dirty="0" smtClean="0">
                <a:solidFill>
                  <a:srgbClr val="00B050"/>
                </a:solidFill>
                <a:latin typeface="Open Sans" pitchFamily="2" charset="0"/>
                <a:ea typeface="Open Sans" pitchFamily="2" charset="0"/>
                <a:cs typeface="Open Sans" pitchFamily="2" charset="0"/>
              </a:rPr>
              <a:t>κουνούπια</a:t>
            </a:r>
            <a:r>
              <a:rPr lang="en-US" sz="2800" b="1" dirty="0">
                <a:solidFill>
                  <a:srgbClr val="00B050"/>
                </a:solidFill>
                <a:latin typeface="Open Sans" pitchFamily="2" charset="0"/>
                <a:ea typeface="Open Sans" pitchFamily="2" charset="0"/>
                <a:cs typeface="Open Sans" pitchFamily="2" charset="0"/>
              </a:rPr>
              <a:t>.</a:t>
            </a:r>
            <a:endParaRPr lang="en-GB" sz="2800" b="1" dirty="0">
              <a:solidFill>
                <a:srgbClr val="00B050"/>
              </a:solidFill>
              <a:latin typeface="Open Sans" pitchFamily="2" charset="0"/>
              <a:ea typeface="Open Sans" pitchFamily="2" charset="0"/>
              <a:cs typeface="Open Sans" pitchFamily="2" charset="0"/>
            </a:endParaRPr>
          </a:p>
        </p:txBody>
      </p:sp>
      <p:pic>
        <p:nvPicPr>
          <p:cNvPr id="4098" name="Picture 2" descr="Aedes triseriatus - Wikip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6519" y="3019885"/>
            <a:ext cx="3264710" cy="22324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3FE3B789-27FA-2531-D922-E33B7BDACC38}"/>
              </a:ext>
            </a:extLst>
          </p:cNvPr>
          <p:cNvSpPr>
            <a:spLocks noGrp="1"/>
          </p:cNvSpPr>
          <p:nvPr>
            <p:ph idx="1"/>
          </p:nvPr>
        </p:nvSpPr>
        <p:spPr>
          <a:xfrm>
            <a:off x="1097280" y="1845734"/>
            <a:ext cx="7275195" cy="4023360"/>
          </a:xfrm>
        </p:spPr>
        <p:txBody>
          <a:bodyPr/>
          <a:lstStyle/>
          <a:p>
            <a:endParaRPr lang="en-GB" dirty="0"/>
          </a:p>
        </p:txBody>
      </p:sp>
      <p:pic>
        <p:nvPicPr>
          <p:cNvPr id="9" name="Picture 8">
            <a:extLst>
              <a:ext uri="{FF2B5EF4-FFF2-40B4-BE49-F238E27FC236}">
                <a16:creationId xmlns:a16="http://schemas.microsoft.com/office/drawing/2014/main" id="{DF19F946-EFAC-8DC2-4725-E0916FA28473}"/>
              </a:ext>
            </a:extLst>
          </p:cNvPr>
          <p:cNvPicPr>
            <a:picLocks noChangeAspect="1"/>
          </p:cNvPicPr>
          <p:nvPr/>
        </p:nvPicPr>
        <p:blipFill>
          <a:blip r:embed="rId4"/>
          <a:stretch>
            <a:fillRect/>
          </a:stretch>
        </p:blipFill>
        <p:spPr>
          <a:xfrm>
            <a:off x="1161324" y="1733042"/>
            <a:ext cx="7097115" cy="4248743"/>
          </a:xfrm>
          <a:prstGeom prst="rect">
            <a:avLst/>
          </a:prstGeom>
        </p:spPr>
      </p:pic>
    </p:spTree>
    <p:extLst>
      <p:ext uri="{BB962C8B-B14F-4D97-AF65-F5344CB8AC3E}">
        <p14:creationId xmlns:p14="http://schemas.microsoft.com/office/powerpoint/2010/main" val="41234472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09602" y="2845348"/>
            <a:ext cx="3346067" cy="3466182"/>
          </a:xfrm>
          <a:prstGeom prst="rect">
            <a:avLst/>
          </a:prstGeom>
        </p:spPr>
      </p:pic>
      <p:sp>
        <p:nvSpPr>
          <p:cNvPr id="5" name="Oval Callout 4"/>
          <p:cNvSpPr/>
          <p:nvPr/>
        </p:nvSpPr>
        <p:spPr>
          <a:xfrm>
            <a:off x="1103586" y="220717"/>
            <a:ext cx="7094483" cy="3326524"/>
          </a:xfrm>
          <a:prstGeom prst="wedgeEllipseCallout">
            <a:avLst>
              <a:gd name="adj1" fmla="val 56056"/>
              <a:gd name="adj2" fmla="val 577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tx1"/>
                </a:solidFill>
                <a:latin typeface="Open Sans" pitchFamily="2" charset="0"/>
                <a:ea typeface="Open Sans" pitchFamily="2" charset="0"/>
                <a:cs typeface="Open Sans" pitchFamily="2" charset="0"/>
              </a:rPr>
              <a:t>Το ταξίδι στον κόσμο των κουνουπιών έχει ολοκληρωθεί! </a:t>
            </a:r>
          </a:p>
          <a:p>
            <a:pPr algn="ctr"/>
            <a:endParaRPr lang="el-GR" sz="2400" b="1" dirty="0">
              <a:solidFill>
                <a:schemeClr val="tx1"/>
              </a:solidFill>
              <a:latin typeface="Open Sans" pitchFamily="2" charset="0"/>
              <a:ea typeface="Open Sans" pitchFamily="2" charset="0"/>
              <a:cs typeface="Open Sans" pitchFamily="2" charset="0"/>
            </a:endParaRPr>
          </a:p>
          <a:p>
            <a:pPr algn="ctr"/>
            <a:r>
              <a:rPr lang="el-GR" sz="2400" b="1" dirty="0">
                <a:solidFill>
                  <a:schemeClr val="tx1"/>
                </a:solidFill>
                <a:latin typeface="Open Sans" pitchFamily="2" charset="0"/>
                <a:ea typeface="Open Sans" pitchFamily="2" charset="0"/>
                <a:cs typeface="Open Sans" pitchFamily="2" charset="0"/>
              </a:rPr>
              <a:t>Ώρα να  </a:t>
            </a:r>
            <a:r>
              <a:rPr lang="el-GR" sz="2400" b="1" dirty="0" smtClean="0">
                <a:solidFill>
                  <a:schemeClr val="tx1"/>
                </a:solidFill>
                <a:latin typeface="Open Sans" pitchFamily="2" charset="0"/>
                <a:ea typeface="Open Sans" pitchFamily="2" charset="0"/>
                <a:cs typeface="Open Sans" pitchFamily="2" charset="0"/>
              </a:rPr>
              <a:t>πάρεις </a:t>
            </a:r>
            <a:r>
              <a:rPr lang="el-GR" sz="2400" b="1" dirty="0">
                <a:solidFill>
                  <a:schemeClr val="tx1"/>
                </a:solidFill>
                <a:latin typeface="Open Sans" pitchFamily="2" charset="0"/>
                <a:ea typeface="Open Sans" pitchFamily="2" charset="0"/>
                <a:cs typeface="Open Sans" pitchFamily="2" charset="0"/>
              </a:rPr>
              <a:t>το </a:t>
            </a:r>
            <a:r>
              <a:rPr lang="el-GR" sz="2400" b="1" dirty="0" smtClean="0">
                <a:solidFill>
                  <a:schemeClr val="tx1"/>
                </a:solidFill>
                <a:latin typeface="Open Sans" pitchFamily="2" charset="0"/>
                <a:ea typeface="Open Sans" pitchFamily="2" charset="0"/>
                <a:cs typeface="Open Sans" pitchFamily="2" charset="0"/>
              </a:rPr>
              <a:t>δίπλωμά σου </a:t>
            </a:r>
            <a:r>
              <a:rPr lang="el-GR" sz="2400" b="1" dirty="0">
                <a:solidFill>
                  <a:schemeClr val="tx1"/>
                </a:solidFill>
                <a:latin typeface="Open Sans" pitchFamily="2" charset="0"/>
                <a:ea typeface="Open Sans" pitchFamily="2" charset="0"/>
                <a:cs typeface="Open Sans" pitchFamily="2" charset="0"/>
              </a:rPr>
              <a:t>ως </a:t>
            </a:r>
            <a:r>
              <a:rPr lang="el-CY" sz="2400" b="1" dirty="0">
                <a:solidFill>
                  <a:schemeClr val="tx1"/>
                </a:solidFill>
                <a:latin typeface="Open Sans" pitchFamily="2" charset="0"/>
                <a:ea typeface="Open Sans" pitchFamily="2" charset="0"/>
                <a:cs typeface="Open Sans" pitchFamily="2" charset="0"/>
              </a:rPr>
              <a:t>σούπερ ήρωας/ηρωίδα καταπολέμησης</a:t>
            </a:r>
            <a:r>
              <a:rPr lang="el-GR" sz="2400" b="1" dirty="0">
                <a:solidFill>
                  <a:schemeClr val="tx1"/>
                </a:solidFill>
                <a:latin typeface="Open Sans" pitchFamily="2" charset="0"/>
                <a:ea typeface="Open Sans" pitchFamily="2" charset="0"/>
                <a:cs typeface="Open Sans" pitchFamily="2" charset="0"/>
              </a:rPr>
              <a:t> κουνουπιών! </a:t>
            </a:r>
            <a:endParaRPr lang="en-GB" sz="2400" b="1" dirty="0">
              <a:solidFill>
                <a:schemeClr val="tx1"/>
              </a:solidFill>
              <a:latin typeface="Open Sans" pitchFamily="2" charset="0"/>
              <a:ea typeface="Open Sans" pitchFamily="2" charset="0"/>
              <a:cs typeface="Open Sans" pitchFamily="2" charset="0"/>
            </a:endParaRPr>
          </a:p>
        </p:txBody>
      </p:sp>
      <p:pic>
        <p:nvPicPr>
          <p:cNvPr id="8" name="Picture 7"/>
          <p:cNvPicPr>
            <a:picLocks noChangeAspect="1"/>
          </p:cNvPicPr>
          <p:nvPr/>
        </p:nvPicPr>
        <p:blipFill rotWithShape="1">
          <a:blip r:embed="rId3"/>
          <a:srcRect l="8972" t="6010" r="3844" b="704"/>
          <a:stretch/>
        </p:blipFill>
        <p:spPr>
          <a:xfrm>
            <a:off x="792053" y="3236043"/>
            <a:ext cx="2147792" cy="3041471"/>
          </a:xfrm>
          <a:prstGeom prst="rect">
            <a:avLst/>
          </a:prstGeom>
        </p:spPr>
      </p:pic>
      <p:sp>
        <p:nvSpPr>
          <p:cNvPr id="9" name="Flowchart: Connector 8"/>
          <p:cNvSpPr/>
          <p:nvPr/>
        </p:nvSpPr>
        <p:spPr>
          <a:xfrm>
            <a:off x="1103586" y="3614518"/>
            <a:ext cx="1439601" cy="1402649"/>
          </a:xfrm>
          <a:prstGeom prst="flowChartConnector">
            <a:avLst/>
          </a:prstGeom>
          <a:solidFill>
            <a:srgbClr val="92D050"/>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l-GR" sz="1150" b="1" dirty="0">
                <a:latin typeface="Open Sans" pitchFamily="2" charset="0"/>
                <a:ea typeface="Open Sans" pitchFamily="2" charset="0"/>
                <a:cs typeface="Open Sans" pitchFamily="2" charset="0"/>
              </a:rPr>
              <a:t>ΕΞΑΙΡΕΤΙΚΗ ΔΟΥΛΕΙΑ!</a:t>
            </a:r>
            <a:endParaRPr lang="en-GB" sz="1150" b="1" dirty="0">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41942579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1CD5CA6-8EEB-16A4-7AB2-B3BCA2A4A63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830648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Πηγές</a:t>
            </a:r>
            <a:endParaRPr lang="en-GB" dirty="0"/>
          </a:p>
        </p:txBody>
      </p:sp>
      <p:sp>
        <p:nvSpPr>
          <p:cNvPr id="3" name="Content Placeholder 2"/>
          <p:cNvSpPr>
            <a:spLocks noGrp="1"/>
          </p:cNvSpPr>
          <p:nvPr>
            <p:ph idx="1"/>
          </p:nvPr>
        </p:nvSpPr>
        <p:spPr/>
        <p:txBody>
          <a:bodyPr>
            <a:normAutofit fontScale="92500" lnSpcReduction="10000"/>
          </a:bodyPr>
          <a:lstStyle/>
          <a:p>
            <a:r>
              <a:rPr lang="el-GR" dirty="0"/>
              <a:t>1. Σχέδιο μαθήματος από Λειτουργούς  Εργαστηρίου Ιατρικής Εντομολογίας ,Υγειονομικές Υπηρεσίες,</a:t>
            </a:r>
            <a:r>
              <a:rPr lang="en-US" dirty="0"/>
              <a:t> v1.January2025.</a:t>
            </a:r>
            <a:r>
              <a:rPr lang="el-GR" dirty="0"/>
              <a:t> Υπουργείο Υγείας</a:t>
            </a:r>
          </a:p>
          <a:p>
            <a:pPr>
              <a:lnSpc>
                <a:spcPct val="100000"/>
              </a:lnSpc>
            </a:pPr>
            <a:r>
              <a:rPr lang="el-GR" dirty="0"/>
              <a:t>2. Βίντεο: </a:t>
            </a:r>
            <a:r>
              <a:rPr lang="en-GB" dirty="0">
                <a:hlinkClick r:id="rId2"/>
              </a:rPr>
              <a:t>https://www.youtube.com/watch?v=ett4dHYx8qc&amp;t=16s</a:t>
            </a:r>
            <a:r>
              <a:rPr lang="el-GR" dirty="0"/>
              <a:t> (</a:t>
            </a:r>
            <a:r>
              <a:rPr lang="en-GB" dirty="0"/>
              <a:t>Joint Services Health Unit, British Forces Cyprus </a:t>
            </a:r>
            <a:r>
              <a:rPr lang="el-GR" dirty="0"/>
              <a:t>και </a:t>
            </a:r>
            <a:r>
              <a:rPr lang="en-GB" dirty="0" err="1"/>
              <a:t>Enalia</a:t>
            </a:r>
            <a:r>
              <a:rPr lang="en-GB" dirty="0"/>
              <a:t> </a:t>
            </a:r>
            <a:r>
              <a:rPr lang="en-GB" dirty="0" err="1"/>
              <a:t>Physis</a:t>
            </a:r>
            <a:r>
              <a:rPr lang="en-GB" dirty="0"/>
              <a:t> Environmental Research Centre</a:t>
            </a:r>
            <a:r>
              <a:rPr lang="el-GR" dirty="0"/>
              <a:t>)</a:t>
            </a:r>
          </a:p>
          <a:p>
            <a:r>
              <a:rPr lang="el-GR" dirty="0"/>
              <a:t>3. Βίντεο: </a:t>
            </a:r>
            <a:r>
              <a:rPr lang="en-GB" dirty="0">
                <a:hlinkClick r:id="rId3"/>
              </a:rPr>
              <a:t>https://www.youtube.com/watch?v=WuJqyOY9C7U&amp;t=204s</a:t>
            </a:r>
            <a:r>
              <a:rPr lang="el-GR" dirty="0"/>
              <a:t> (Τεχνική Επιτροπή Υγείας,</a:t>
            </a:r>
            <a:r>
              <a:rPr lang="en-GB" dirty="0"/>
              <a:t> United Nations Development Programme in Cyprus</a:t>
            </a:r>
            <a:r>
              <a:rPr lang="el-GR" dirty="0"/>
              <a:t>)</a:t>
            </a:r>
          </a:p>
          <a:p>
            <a:r>
              <a:rPr lang="el-GR" dirty="0"/>
              <a:t>4. Βιβλιαράκι «Μην αφήσεις τα κουνούπια να σε τσιμπάνε», Εθνικός Οργανισμός Δημόσιας Υγείας, </a:t>
            </a:r>
            <a:r>
              <a:rPr lang="en-GB" dirty="0" err="1"/>
              <a:t>Centers</a:t>
            </a:r>
            <a:r>
              <a:rPr lang="en-GB" dirty="0"/>
              <a:t> for Disease Control and Prevention, USA</a:t>
            </a:r>
            <a:r>
              <a:rPr lang="el-GR" dirty="0"/>
              <a:t> </a:t>
            </a:r>
            <a:r>
              <a:rPr lang="en-GB" dirty="0">
                <a:hlinkClick r:id="rId4"/>
              </a:rPr>
              <a:t>https://www.cdc.gov/zika/pdfs/zika-activity-book.pdf</a:t>
            </a:r>
            <a:r>
              <a:rPr lang="el-GR" dirty="0"/>
              <a:t>)</a:t>
            </a:r>
          </a:p>
          <a:p>
            <a:r>
              <a:rPr lang="el-GR" dirty="0"/>
              <a:t>5.</a:t>
            </a:r>
            <a:r>
              <a:rPr lang="en-GB" dirty="0"/>
              <a:t> Maya Mathias </a:t>
            </a:r>
            <a:r>
              <a:rPr lang="en-GB" dirty="0" err="1"/>
              <a:t>Ivonne</a:t>
            </a:r>
            <a:r>
              <a:rPr lang="en-GB" dirty="0"/>
              <a:t> </a:t>
            </a:r>
            <a:r>
              <a:rPr lang="en-GB" dirty="0" err="1"/>
              <a:t>Zegveld</a:t>
            </a:r>
            <a:r>
              <a:rPr lang="en-GB" dirty="0"/>
              <a:t>, Don’t give mosquitoes a chance .Activity book  for 8-12 year old kids</a:t>
            </a:r>
          </a:p>
          <a:p>
            <a:r>
              <a:rPr lang="en-GB" dirty="0"/>
              <a:t>6. The three </a:t>
            </a:r>
            <a:r>
              <a:rPr lang="en-GB" dirty="0" err="1"/>
              <a:t>mosquiteers</a:t>
            </a:r>
            <a:r>
              <a:rPr lang="en-GB" dirty="0"/>
              <a:t> </a:t>
            </a:r>
            <a:r>
              <a:rPr lang="el-GR" dirty="0"/>
              <a:t>και τα ξενικά κουνούπια του γένους Α</a:t>
            </a:r>
            <a:r>
              <a:rPr lang="en-GB" dirty="0" err="1"/>
              <a:t>edes</a:t>
            </a:r>
            <a:r>
              <a:rPr lang="el-GR" dirty="0"/>
              <a:t>. (</a:t>
            </a:r>
            <a:r>
              <a:rPr lang="en-GB" dirty="0"/>
              <a:t>Joint Services Health Unit, British Forces Cyprus</a:t>
            </a:r>
            <a:r>
              <a:rPr lang="el-GR" dirty="0"/>
              <a:t>)</a:t>
            </a:r>
            <a:endParaRPr lang="en-GB" dirty="0"/>
          </a:p>
        </p:txBody>
      </p:sp>
    </p:spTree>
    <p:extLst>
      <p:ext uri="{BB962C8B-B14F-4D97-AF65-F5344CB8AC3E}">
        <p14:creationId xmlns:p14="http://schemas.microsoft.com/office/powerpoint/2010/main" val="17937332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13880" y="2286000"/>
            <a:ext cx="45719" cy="701040"/>
          </a:xfrm>
        </p:spPr>
        <p:txBody>
          <a:bodyPr>
            <a:normAutofit/>
          </a:bodyPr>
          <a:lstStyle/>
          <a:p>
            <a:pPr marL="0" indent="0">
              <a:buNone/>
            </a:pPr>
            <a:endParaRPr lang="el-CY" sz="4000" dirty="0">
              <a:solidFill>
                <a:schemeClr val="accent1">
                  <a:lumMod val="50000"/>
                </a:schemeClr>
              </a:solidFill>
            </a:endParaRPr>
          </a:p>
          <a:p>
            <a:pPr marL="0" indent="0">
              <a:buNone/>
            </a:pPr>
            <a:endParaRPr lang="el-CY" sz="4000" dirty="0">
              <a:solidFill>
                <a:schemeClr val="accent1">
                  <a:lumMod val="50000"/>
                </a:schemeClr>
              </a:solidFill>
            </a:endParaRPr>
          </a:p>
          <a:p>
            <a:endParaRPr lang="el-CY" sz="4000" dirty="0">
              <a:solidFill>
                <a:schemeClr val="accent1">
                  <a:lumMod val="50000"/>
                </a:schemeClr>
              </a:solidFill>
            </a:endParaRPr>
          </a:p>
          <a:p>
            <a:endParaRPr lang="el-CY" sz="4000" dirty="0">
              <a:solidFill>
                <a:schemeClr val="accent1">
                  <a:lumMod val="50000"/>
                </a:schemeClr>
              </a:solidFill>
            </a:endParaRPr>
          </a:p>
        </p:txBody>
      </p:sp>
      <p:sp>
        <p:nvSpPr>
          <p:cNvPr id="8" name="Horizontal Scroll 7"/>
          <p:cNvSpPr/>
          <p:nvPr/>
        </p:nvSpPr>
        <p:spPr>
          <a:xfrm>
            <a:off x="190100" y="168093"/>
            <a:ext cx="11819020" cy="1937441"/>
          </a:xfrm>
          <a:prstGeom prst="horizontalScroll">
            <a:avLst>
              <a:gd name="adj" fmla="val 93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200" b="1" dirty="0">
                <a:solidFill>
                  <a:srgbClr val="000000"/>
                </a:solidFill>
                <a:latin typeface="Open Sans" pitchFamily="2" charset="0"/>
                <a:ea typeface="Open Sans" pitchFamily="2" charset="0"/>
                <a:cs typeface="Open Sans" pitchFamily="2" charset="0"/>
              </a:rPr>
              <a:t>Υπάρχουν γύρω στα 3500 είδη στον κόσμο αλλά δεν τσιμπούν όλα τον άνθρωπο. </a:t>
            </a:r>
            <a:endParaRPr lang="en-GB" sz="2200" b="1" dirty="0">
              <a:solidFill>
                <a:srgbClr val="000000"/>
              </a:solidFill>
              <a:latin typeface="Open Sans" pitchFamily="2" charset="0"/>
              <a:ea typeface="Open Sans" pitchFamily="2" charset="0"/>
              <a:cs typeface="Open Sans" pitchFamily="2" charset="0"/>
            </a:endParaRPr>
          </a:p>
          <a:p>
            <a:pPr algn="ctr"/>
            <a:r>
              <a:rPr lang="el-GR" sz="2200" b="1" dirty="0">
                <a:solidFill>
                  <a:srgbClr val="000000"/>
                </a:solidFill>
                <a:latin typeface="Open Sans" pitchFamily="2" charset="0"/>
                <a:ea typeface="Open Sans" pitchFamily="2" charset="0"/>
                <a:cs typeface="Open Sans" pitchFamily="2" charset="0"/>
              </a:rPr>
              <a:t>Τρεις είναι οι οικογένειες κουνουπιών που προκαλούν προβλήματα. </a:t>
            </a:r>
            <a:endParaRPr lang="en-GB" sz="2200" b="1" dirty="0">
              <a:latin typeface="Open Sans" pitchFamily="2" charset="0"/>
              <a:ea typeface="Open Sans" pitchFamily="2" charset="0"/>
              <a:cs typeface="Open Sans" pitchFamily="2" charset="0"/>
            </a:endParaRPr>
          </a:p>
        </p:txBody>
      </p:sp>
      <p:sp>
        <p:nvSpPr>
          <p:cNvPr id="17" name="AutoShape 2" descr="A cartoon-style illustration of a supervillain inspired by the Aedes mosquito. The character has black and white striped legs and arms, resembling the signature stripes of the Aedes mosquito, with a sleek, aerodynamic appearance. The villain has insect-like wings, a sharp proboscis weapon, and a menacing but cartoonish expression. The background features a dramatic cityscape in the daytime, symbolizing the mosquito's preference for daytime activity. The design is colorful, engaging, and slightly humorous, aimed at appealing to children and suitable for educational or storytelling purposes.">
            <a:extLst>
              <a:ext uri="{FF2B5EF4-FFF2-40B4-BE49-F238E27FC236}">
                <a16:creationId xmlns:a16="http://schemas.microsoft.com/office/drawing/2014/main" id="{1E4010AD-F63A-CEB8-E641-B78BA3A0C69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AutoShape 4" descr="A cartoon-style illustration of a supervillain inspired by the Aedes mosquito. The character has black and white striped legs and arms, resembling the signature stripes of the Aedes mosquito, with a sleek, aerodynamic appearance. The villain has insect-like wings, a sharp proboscis weapon, and a menacing but cartoonish expression. The background features a dramatic cityscape in the daytime, symbolizing the mosquito's preference for daytime activity. The design is colorful, engaging, and slightly humorous, aimed at appealing to children and suitable for educational or storytelling purposes.">
            <a:extLst>
              <a:ext uri="{FF2B5EF4-FFF2-40B4-BE49-F238E27FC236}">
                <a16:creationId xmlns:a16="http://schemas.microsoft.com/office/drawing/2014/main" id="{1DDD4274-5EC6-84FE-B8BD-27AE6809C929}"/>
              </a:ext>
            </a:extLst>
          </p:cNvPr>
          <p:cNvSpPr>
            <a:spLocks noChangeAspect="1" noChangeArrowheads="1"/>
          </p:cNvSpPr>
          <p:nvPr/>
        </p:nvSpPr>
        <p:spPr bwMode="auto">
          <a:xfrm>
            <a:off x="3383280" y="4678680"/>
            <a:ext cx="1452880" cy="14528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3" name="Picture 22">
            <a:extLst>
              <a:ext uri="{FF2B5EF4-FFF2-40B4-BE49-F238E27FC236}">
                <a16:creationId xmlns:a16="http://schemas.microsoft.com/office/drawing/2014/main" id="{B05EE11A-1093-7480-48A6-1A39A0653596}"/>
              </a:ext>
            </a:extLst>
          </p:cNvPr>
          <p:cNvPicPr>
            <a:picLocks noChangeAspect="1"/>
          </p:cNvPicPr>
          <p:nvPr/>
        </p:nvPicPr>
        <p:blipFill>
          <a:blip r:embed="rId3"/>
          <a:stretch>
            <a:fillRect/>
          </a:stretch>
        </p:blipFill>
        <p:spPr>
          <a:xfrm>
            <a:off x="272057" y="2336549"/>
            <a:ext cx="11669464" cy="3475776"/>
          </a:xfrm>
          <a:prstGeom prst="rect">
            <a:avLst/>
          </a:prstGeom>
        </p:spPr>
      </p:pic>
      <p:pic>
        <p:nvPicPr>
          <p:cNvPr id="21" name="Picture 20" descr="A cartoon of a bee&#10;&#10;Description automatically generated">
            <a:extLst>
              <a:ext uri="{FF2B5EF4-FFF2-40B4-BE49-F238E27FC236}">
                <a16:creationId xmlns:a16="http://schemas.microsoft.com/office/drawing/2014/main" id="{B8CD4A48-6C2E-CAE9-F806-544E45D47766}"/>
              </a:ext>
            </a:extLst>
          </p:cNvPr>
          <p:cNvPicPr>
            <a:picLocks noChangeAspect="1"/>
          </p:cNvPicPr>
          <p:nvPr/>
        </p:nvPicPr>
        <p:blipFill>
          <a:blip r:embed="rId4"/>
          <a:stretch>
            <a:fillRect/>
          </a:stretch>
        </p:blipFill>
        <p:spPr>
          <a:xfrm>
            <a:off x="384462" y="5017962"/>
            <a:ext cx="1113598" cy="1113598"/>
          </a:xfrm>
          <a:prstGeom prst="rect">
            <a:avLst/>
          </a:prstGeom>
        </p:spPr>
      </p:pic>
    </p:spTree>
    <p:extLst>
      <p:ext uri="{BB962C8B-B14F-4D97-AF65-F5344CB8AC3E}">
        <p14:creationId xmlns:p14="http://schemas.microsoft.com/office/powerpoint/2010/main" val="19426029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4000" b="1" dirty="0">
                <a:solidFill>
                  <a:srgbClr val="00B050"/>
                </a:solidFill>
                <a:latin typeface="Open Sans" pitchFamily="2" charset="0"/>
                <a:ea typeface="Open Sans" pitchFamily="2" charset="0"/>
                <a:cs typeface="Open Sans" pitchFamily="2" charset="0"/>
              </a:rPr>
              <a:t>Παριστάνουμε τα κουνούπια!</a:t>
            </a:r>
            <a:endParaRPr lang="en-GB" sz="4000" b="1" dirty="0">
              <a:solidFill>
                <a:srgbClr val="00B050"/>
              </a:solidFill>
              <a:latin typeface="Open Sans" pitchFamily="2" charset="0"/>
              <a:ea typeface="Open Sans" pitchFamily="2" charset="0"/>
              <a:cs typeface="Open Sans" pitchFamily="2" charset="0"/>
            </a:endParaRPr>
          </a:p>
        </p:txBody>
      </p:sp>
      <p:sp>
        <p:nvSpPr>
          <p:cNvPr id="3" name="Content Placeholder 2"/>
          <p:cNvSpPr>
            <a:spLocks noGrp="1"/>
          </p:cNvSpPr>
          <p:nvPr>
            <p:ph idx="1"/>
          </p:nvPr>
        </p:nvSpPr>
        <p:spPr>
          <a:xfrm>
            <a:off x="1097280" y="2411080"/>
            <a:ext cx="10392878" cy="3506140"/>
          </a:xfrm>
        </p:spPr>
        <p:txBody>
          <a:bodyPr/>
          <a:lstStyle/>
          <a:p>
            <a:pPr marL="0" indent="0">
              <a:buNone/>
            </a:pPr>
            <a:r>
              <a:rPr lang="el-GR" sz="2400" dirty="0">
                <a:latin typeface="Open Sans" pitchFamily="2" charset="0"/>
                <a:ea typeface="Open Sans" pitchFamily="2" charset="0"/>
                <a:cs typeface="Open Sans" pitchFamily="2" charset="0"/>
              </a:rPr>
              <a:t>Πετάμε γύρω από το δωμάτιο και </a:t>
            </a:r>
            <a:endParaRPr lang="el-GR" sz="2400" dirty="0" smtClean="0">
              <a:latin typeface="Open Sans" pitchFamily="2" charset="0"/>
              <a:ea typeface="Open Sans" pitchFamily="2" charset="0"/>
              <a:cs typeface="Open Sans" pitchFamily="2" charset="0"/>
            </a:endParaRPr>
          </a:p>
          <a:p>
            <a:pPr marL="0" indent="0">
              <a:buNone/>
            </a:pPr>
            <a:endParaRPr lang="el-GR" sz="2400" dirty="0">
              <a:latin typeface="Open Sans" pitchFamily="2" charset="0"/>
              <a:ea typeface="Open Sans" pitchFamily="2" charset="0"/>
              <a:cs typeface="Open Sans" pitchFamily="2" charset="0"/>
            </a:endParaRPr>
          </a:p>
          <a:p>
            <a:pPr>
              <a:buFont typeface="Wingdings" panose="05000000000000000000" pitchFamily="2" charset="2"/>
              <a:buChar char="Ø"/>
            </a:pPr>
            <a:r>
              <a:rPr lang="el-GR" sz="2400" dirty="0">
                <a:latin typeface="Open Sans" pitchFamily="2" charset="0"/>
                <a:ea typeface="Open Sans" pitchFamily="2" charset="0"/>
                <a:cs typeface="Open Sans" pitchFamily="2" charset="0"/>
              </a:rPr>
              <a:t> Όταν λέμε «</a:t>
            </a:r>
            <a:r>
              <a:rPr lang="el-GR" sz="2400" dirty="0" err="1">
                <a:latin typeface="Open Sans" pitchFamily="2" charset="0"/>
                <a:ea typeface="Open Sans" pitchFamily="2" charset="0"/>
                <a:cs typeface="Open Sans" pitchFamily="2" charset="0"/>
              </a:rPr>
              <a:t>Aedes</a:t>
            </a:r>
            <a:r>
              <a:rPr lang="el-GR" sz="2400" dirty="0">
                <a:latin typeface="Open Sans" pitchFamily="2" charset="0"/>
                <a:ea typeface="Open Sans" pitchFamily="2" charset="0"/>
                <a:cs typeface="Open Sans" pitchFamily="2" charset="0"/>
              </a:rPr>
              <a:t>», πετάμε πολύ γρήγορα με ρίγες.</a:t>
            </a:r>
            <a:endParaRPr lang="el-CY" sz="2400" dirty="0">
              <a:latin typeface="Open Sans" pitchFamily="2" charset="0"/>
              <a:ea typeface="Open Sans" pitchFamily="2" charset="0"/>
              <a:cs typeface="Open Sans" pitchFamily="2" charset="0"/>
            </a:endParaRPr>
          </a:p>
          <a:p>
            <a:pPr>
              <a:buFont typeface="Wingdings" panose="05000000000000000000" pitchFamily="2" charset="2"/>
              <a:buChar char="Ø"/>
            </a:pPr>
            <a:r>
              <a:rPr lang="el-GR" sz="2400" dirty="0">
                <a:latin typeface="Open Sans" pitchFamily="2" charset="0"/>
                <a:ea typeface="Open Sans" pitchFamily="2" charset="0"/>
                <a:cs typeface="Open Sans" pitchFamily="2" charset="0"/>
              </a:rPr>
              <a:t> Όταν λέμε «</a:t>
            </a:r>
            <a:r>
              <a:rPr lang="el-GR" sz="2400" dirty="0" err="1">
                <a:latin typeface="Open Sans" pitchFamily="2" charset="0"/>
                <a:ea typeface="Open Sans" pitchFamily="2" charset="0"/>
                <a:cs typeface="Open Sans" pitchFamily="2" charset="0"/>
              </a:rPr>
              <a:t>Culex</a:t>
            </a:r>
            <a:r>
              <a:rPr lang="el-GR" sz="2400" dirty="0">
                <a:latin typeface="Open Sans" pitchFamily="2" charset="0"/>
                <a:ea typeface="Open Sans" pitchFamily="2" charset="0"/>
                <a:cs typeface="Open Sans" pitchFamily="2" charset="0"/>
              </a:rPr>
              <a:t>», αφήνουμε τις ρίγες (ή γινόμαστε καφέ) και πετάμε πιο αργά. </a:t>
            </a:r>
            <a:endParaRPr lang="el-CY" sz="2400" dirty="0">
              <a:latin typeface="Open Sans" pitchFamily="2" charset="0"/>
              <a:ea typeface="Open Sans" pitchFamily="2" charset="0"/>
              <a:cs typeface="Open Sans" pitchFamily="2" charset="0"/>
            </a:endParaRPr>
          </a:p>
          <a:p>
            <a:pPr>
              <a:buFont typeface="Wingdings" panose="05000000000000000000" pitchFamily="2" charset="2"/>
              <a:buChar char="Ø"/>
            </a:pPr>
            <a:r>
              <a:rPr lang="en-GB" sz="2400" dirty="0">
                <a:latin typeface="Open Sans" pitchFamily="2" charset="0"/>
                <a:ea typeface="Open Sans" pitchFamily="2" charset="0"/>
                <a:cs typeface="Open Sans" pitchFamily="2" charset="0"/>
              </a:rPr>
              <a:t> </a:t>
            </a:r>
            <a:r>
              <a:rPr lang="el-GR" sz="2400" dirty="0">
                <a:latin typeface="Open Sans" pitchFamily="2" charset="0"/>
                <a:ea typeface="Open Sans" pitchFamily="2" charset="0"/>
                <a:cs typeface="Open Sans" pitchFamily="2" charset="0"/>
              </a:rPr>
              <a:t>Όταν λέμε «Ανωφελές», γείρουμε το σώμα μας σαν να χορεύουμε!</a:t>
            </a:r>
            <a:endParaRPr lang="en-GB" sz="2400" dirty="0">
              <a:latin typeface="Open Sans" pitchFamily="2" charset="0"/>
              <a:ea typeface="Open Sans" pitchFamily="2" charset="0"/>
              <a:cs typeface="Open Sans" pitchFamily="2" charset="0"/>
            </a:endParaRPr>
          </a:p>
          <a:p>
            <a:endParaRPr lang="en-GB" dirty="0"/>
          </a:p>
        </p:txBody>
      </p:sp>
    </p:spTree>
    <p:extLst>
      <p:ext uri="{BB962C8B-B14F-4D97-AF65-F5344CB8AC3E}">
        <p14:creationId xmlns:p14="http://schemas.microsoft.com/office/powerpoint/2010/main" val="41837683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842" y="-5284"/>
            <a:ext cx="11845158" cy="1450757"/>
          </a:xfrm>
        </p:spPr>
        <p:txBody>
          <a:bodyPr>
            <a:normAutofit/>
          </a:bodyPr>
          <a:lstStyle/>
          <a:p>
            <a:r>
              <a:rPr lang="el-CY" sz="4000" b="1" dirty="0">
                <a:solidFill>
                  <a:srgbClr val="00B050"/>
                </a:solidFill>
                <a:latin typeface="Open Sans" pitchFamily="2" charset="0"/>
                <a:ea typeface="Open Sans" pitchFamily="2" charset="0"/>
                <a:cs typeface="Open Sans" pitchFamily="2" charset="0"/>
              </a:rPr>
              <a:t>Πάμε να ονομάσουμε </a:t>
            </a:r>
            <a:r>
              <a:rPr lang="el-GR" sz="4000" b="1" dirty="0">
                <a:solidFill>
                  <a:srgbClr val="00B050"/>
                </a:solidFill>
                <a:latin typeface="Open Sans" pitchFamily="2" charset="0"/>
                <a:ea typeface="Open Sans" pitchFamily="2" charset="0"/>
                <a:cs typeface="Open Sans" pitchFamily="2" charset="0"/>
              </a:rPr>
              <a:t>και να καταμετρήσουμε </a:t>
            </a:r>
            <a:r>
              <a:rPr lang="el-CY" sz="4000" b="1" dirty="0">
                <a:solidFill>
                  <a:srgbClr val="00B050"/>
                </a:solidFill>
                <a:latin typeface="Open Sans" pitchFamily="2" charset="0"/>
                <a:ea typeface="Open Sans" pitchFamily="2" charset="0"/>
                <a:cs typeface="Open Sans" pitchFamily="2" charset="0"/>
              </a:rPr>
              <a:t>τα έντομα!</a:t>
            </a:r>
            <a:endParaRPr lang="en-GB" sz="4000" b="1" dirty="0">
              <a:solidFill>
                <a:srgbClr val="00B050"/>
              </a:solidFill>
              <a:latin typeface="Open Sans" pitchFamily="2" charset="0"/>
              <a:ea typeface="Open Sans" pitchFamily="2" charset="0"/>
              <a:cs typeface="Open Sans" pitchFamily="2" charset="0"/>
            </a:endParaRPr>
          </a:p>
        </p:txBody>
      </p:sp>
      <p:pic>
        <p:nvPicPr>
          <p:cNvPr id="12" name="Picture 11">
            <a:extLst>
              <a:ext uri="{FF2B5EF4-FFF2-40B4-BE49-F238E27FC236}">
                <a16:creationId xmlns:a16="http://schemas.microsoft.com/office/drawing/2014/main" id="{9BD6E052-6788-E923-9020-295C215D5863}"/>
              </a:ext>
            </a:extLst>
          </p:cNvPr>
          <p:cNvPicPr>
            <a:picLocks noChangeAspect="1"/>
          </p:cNvPicPr>
          <p:nvPr/>
        </p:nvPicPr>
        <p:blipFill>
          <a:blip r:embed="rId2"/>
          <a:stretch>
            <a:fillRect/>
          </a:stretch>
        </p:blipFill>
        <p:spPr>
          <a:xfrm>
            <a:off x="346842" y="1445473"/>
            <a:ext cx="11484940" cy="4885025"/>
          </a:xfrm>
          <a:prstGeom prst="rect">
            <a:avLst/>
          </a:prstGeom>
        </p:spPr>
      </p:pic>
    </p:spTree>
    <p:extLst>
      <p:ext uri="{BB962C8B-B14F-4D97-AF65-F5344CB8AC3E}">
        <p14:creationId xmlns:p14="http://schemas.microsoft.com/office/powerpoint/2010/main" val="23755476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165" y="286603"/>
            <a:ext cx="11393214" cy="1450757"/>
          </a:xfrm>
        </p:spPr>
        <p:txBody>
          <a:bodyPr>
            <a:noAutofit/>
          </a:bodyPr>
          <a:lstStyle/>
          <a:p>
            <a:r>
              <a:rPr lang="el-CY" sz="4000" b="1" dirty="0">
                <a:solidFill>
                  <a:srgbClr val="00B050"/>
                </a:solidFill>
                <a:latin typeface="Open Sans" pitchFamily="2" charset="0"/>
                <a:ea typeface="Open Sans" pitchFamily="2" charset="0"/>
                <a:cs typeface="Open Sans" pitchFamily="2" charset="0"/>
              </a:rPr>
              <a:t>Ας σχεδιάσουμε και χρωματίσουμε ένα κουνούπι! Δώστε του  ένα όνομα! </a:t>
            </a:r>
            <a:r>
              <a:rPr lang="en-US" sz="4000" b="1" dirty="0">
                <a:solidFill>
                  <a:srgbClr val="00B050"/>
                </a:solidFill>
                <a:latin typeface="Open Sans" pitchFamily="2" charset="0"/>
                <a:ea typeface="Open Sans" pitchFamily="2" charset="0"/>
                <a:cs typeface="Open Sans" pitchFamily="2" charset="0"/>
              </a:rPr>
              <a:t/>
            </a:r>
            <a:br>
              <a:rPr lang="en-US" sz="4000" b="1" dirty="0">
                <a:solidFill>
                  <a:srgbClr val="00B050"/>
                </a:solidFill>
                <a:latin typeface="Open Sans" pitchFamily="2" charset="0"/>
                <a:ea typeface="Open Sans" pitchFamily="2" charset="0"/>
                <a:cs typeface="Open Sans" pitchFamily="2" charset="0"/>
              </a:rPr>
            </a:br>
            <a:r>
              <a:rPr lang="el-CY" sz="4000" b="1" dirty="0">
                <a:solidFill>
                  <a:schemeClr val="accent1"/>
                </a:solidFill>
                <a:latin typeface="Open Sans" pitchFamily="2" charset="0"/>
                <a:ea typeface="Open Sans" pitchFamily="2" charset="0"/>
                <a:cs typeface="Open Sans" pitchFamily="2" charset="0"/>
              </a:rPr>
              <a:t>Αηδή! </a:t>
            </a:r>
            <a:r>
              <a:rPr lang="en-GB" sz="4000" b="1" dirty="0">
                <a:solidFill>
                  <a:schemeClr val="accent1"/>
                </a:solidFill>
                <a:latin typeface="Open Sans" pitchFamily="2" charset="0"/>
                <a:ea typeface="Open Sans" pitchFamily="2" charset="0"/>
                <a:cs typeface="Open Sans" pitchFamily="2" charset="0"/>
              </a:rPr>
              <a:t> </a:t>
            </a:r>
            <a:r>
              <a:rPr lang="el-CY" sz="4000" b="1" dirty="0">
                <a:solidFill>
                  <a:schemeClr val="accent1">
                    <a:lumMod val="50000"/>
                  </a:schemeClr>
                </a:solidFill>
                <a:latin typeface="Open Sans" pitchFamily="2" charset="0"/>
                <a:ea typeface="Open Sans" pitchFamily="2" charset="0"/>
                <a:cs typeface="Open Sans" pitchFamily="2" charset="0"/>
              </a:rPr>
              <a:t>Ανωφελή!</a:t>
            </a:r>
            <a:r>
              <a:rPr lang="en-GB" sz="4000" b="1" dirty="0">
                <a:solidFill>
                  <a:schemeClr val="accent1">
                    <a:lumMod val="50000"/>
                  </a:schemeClr>
                </a:solidFill>
                <a:latin typeface="Open Sans" pitchFamily="2" charset="0"/>
                <a:ea typeface="Open Sans" pitchFamily="2" charset="0"/>
                <a:cs typeface="Open Sans" pitchFamily="2" charset="0"/>
              </a:rPr>
              <a:t>  </a:t>
            </a:r>
            <a:r>
              <a:rPr lang="el-GR" sz="4000" b="1" dirty="0" err="1">
                <a:solidFill>
                  <a:srgbClr val="92D050"/>
                </a:solidFill>
                <a:latin typeface="Open Sans" pitchFamily="2" charset="0"/>
                <a:ea typeface="Open Sans" pitchFamily="2" charset="0"/>
                <a:cs typeface="Open Sans" pitchFamily="2" charset="0"/>
              </a:rPr>
              <a:t>Κούλεξ</a:t>
            </a:r>
            <a:r>
              <a:rPr lang="en-GB" sz="4000" b="1" dirty="0">
                <a:solidFill>
                  <a:srgbClr val="92D050"/>
                </a:solidFill>
                <a:latin typeface="Open Sans" pitchFamily="2" charset="0"/>
                <a:ea typeface="Open Sans" pitchFamily="2" charset="0"/>
                <a:cs typeface="Open Sans" pitchFamily="2" charset="0"/>
              </a:rPr>
              <a:t>!</a:t>
            </a:r>
          </a:p>
        </p:txBody>
      </p:sp>
      <p:pic>
        <p:nvPicPr>
          <p:cNvPr id="4" name="Picture 3"/>
          <p:cNvPicPr>
            <a:picLocks noChangeAspect="1"/>
          </p:cNvPicPr>
          <p:nvPr/>
        </p:nvPicPr>
        <p:blipFill>
          <a:blip r:embed="rId3"/>
          <a:stretch>
            <a:fillRect/>
          </a:stretch>
        </p:blipFill>
        <p:spPr>
          <a:xfrm>
            <a:off x="2307564" y="1881739"/>
            <a:ext cx="8139314" cy="4182177"/>
          </a:xfrm>
          <a:prstGeom prst="rect">
            <a:avLst/>
          </a:prstGeom>
        </p:spPr>
      </p:pic>
    </p:spTree>
    <p:extLst>
      <p:ext uri="{BB962C8B-B14F-4D97-AF65-F5344CB8AC3E}">
        <p14:creationId xmlns:p14="http://schemas.microsoft.com/office/powerpoint/2010/main" val="13947245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own Arrow 4"/>
          <p:cNvSpPr/>
          <p:nvPr/>
        </p:nvSpPr>
        <p:spPr>
          <a:xfrm>
            <a:off x="2069934" y="1557219"/>
            <a:ext cx="678826" cy="9453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p:nvPr/>
        </p:nvPicPr>
        <p:blipFill>
          <a:blip r:embed="rId3"/>
          <a:srcRect/>
          <a:stretch>
            <a:fillRect/>
          </a:stretch>
        </p:blipFill>
        <p:spPr>
          <a:xfrm>
            <a:off x="4088130" y="1902150"/>
            <a:ext cx="7224912" cy="3456660"/>
          </a:xfrm>
          <a:prstGeom prst="rect">
            <a:avLst/>
          </a:prstGeom>
          <a:noFill/>
          <a:ln>
            <a:noFill/>
            <a:prstDash/>
          </a:ln>
        </p:spPr>
      </p:pic>
      <p:pic>
        <p:nvPicPr>
          <p:cNvPr id="9" name="Picture 8">
            <a:extLst>
              <a:ext uri="{FF2B5EF4-FFF2-40B4-BE49-F238E27FC236}">
                <a16:creationId xmlns:a16="http://schemas.microsoft.com/office/drawing/2014/main" id="{B6D01D41-F82D-8A79-F083-0A4A7DBA91F1}"/>
              </a:ext>
            </a:extLst>
          </p:cNvPr>
          <p:cNvPicPr>
            <a:picLocks noChangeAspect="1"/>
          </p:cNvPicPr>
          <p:nvPr/>
        </p:nvPicPr>
        <p:blipFill>
          <a:blip r:embed="rId4"/>
          <a:stretch>
            <a:fillRect/>
          </a:stretch>
        </p:blipFill>
        <p:spPr>
          <a:xfrm>
            <a:off x="1510688" y="3770155"/>
            <a:ext cx="1797318" cy="1138848"/>
          </a:xfrm>
          <a:prstGeom prst="rect">
            <a:avLst/>
          </a:prstGeom>
        </p:spPr>
      </p:pic>
      <p:sp>
        <p:nvSpPr>
          <p:cNvPr id="12" name="TextBox 11">
            <a:extLst>
              <a:ext uri="{FF2B5EF4-FFF2-40B4-BE49-F238E27FC236}">
                <a16:creationId xmlns:a16="http://schemas.microsoft.com/office/drawing/2014/main" id="{25749330-56C2-D6B3-23A3-87D82E1B49C0}"/>
              </a:ext>
            </a:extLst>
          </p:cNvPr>
          <p:cNvSpPr txBox="1"/>
          <p:nvPr/>
        </p:nvSpPr>
        <p:spPr>
          <a:xfrm>
            <a:off x="1231270" y="2907569"/>
            <a:ext cx="2539957" cy="707886"/>
          </a:xfrm>
          <a:prstGeom prst="rect">
            <a:avLst/>
          </a:prstGeom>
          <a:noFill/>
        </p:spPr>
        <p:txBody>
          <a:bodyPr wrap="square" rtlCol="0">
            <a:spAutoFit/>
          </a:bodyPr>
          <a:lstStyle/>
          <a:p>
            <a:r>
              <a:rPr lang="el-GR" sz="4000" b="1" dirty="0" smtClean="0">
                <a:ln w="22225">
                  <a:solidFill>
                    <a:schemeClr val="accent2"/>
                  </a:solidFill>
                  <a:prstDash val="solid"/>
                </a:ln>
                <a:solidFill>
                  <a:schemeClr val="accent2">
                    <a:lumMod val="40000"/>
                    <a:lumOff val="60000"/>
                  </a:schemeClr>
                </a:solidFill>
              </a:rPr>
              <a:t>Ανωφελή</a:t>
            </a:r>
            <a:endParaRPr lang="en-GB" sz="4000" b="1" dirty="0">
              <a:ln w="22225">
                <a:solidFill>
                  <a:schemeClr val="accent2"/>
                </a:solidFill>
                <a:prstDash val="solid"/>
              </a:ln>
              <a:solidFill>
                <a:schemeClr val="accent2">
                  <a:lumMod val="40000"/>
                  <a:lumOff val="60000"/>
                </a:schemeClr>
              </a:solidFill>
            </a:endParaRPr>
          </a:p>
        </p:txBody>
      </p:sp>
      <p:sp>
        <p:nvSpPr>
          <p:cNvPr id="7" name="Title 1">
            <a:extLst>
              <a:ext uri="{FF2B5EF4-FFF2-40B4-BE49-F238E27FC236}">
                <a16:creationId xmlns:a16="http://schemas.microsoft.com/office/drawing/2014/main" id="{BBEBB1EE-F25F-5952-A9B0-C64EBE211AF4}"/>
              </a:ext>
            </a:extLst>
          </p:cNvPr>
          <p:cNvSpPr>
            <a:spLocks noGrp="1"/>
          </p:cNvSpPr>
          <p:nvPr>
            <p:ph type="title"/>
          </p:nvPr>
        </p:nvSpPr>
        <p:spPr>
          <a:xfrm>
            <a:off x="565484" y="281578"/>
            <a:ext cx="11310620" cy="945397"/>
          </a:xfrm>
        </p:spPr>
        <p:txBody>
          <a:bodyPr>
            <a:noAutofit/>
          </a:bodyPr>
          <a:lstStyle/>
          <a:p>
            <a:r>
              <a:rPr lang="el-GR" sz="4000" b="1" dirty="0">
                <a:solidFill>
                  <a:schemeClr val="accent2"/>
                </a:solidFill>
                <a:latin typeface="Open Sans" pitchFamily="2" charset="0"/>
                <a:ea typeface="Open Sans" pitchFamily="2" charset="0"/>
                <a:cs typeface="Open Sans" pitchFamily="2" charset="0"/>
              </a:rPr>
              <a:t>Πού ζουν και αναπαράγονται τα κουνούπια;</a:t>
            </a:r>
            <a:endParaRPr lang="en-GB" sz="4000" b="1" dirty="0">
              <a:solidFill>
                <a:schemeClr val="accent2"/>
              </a:solidFill>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38884959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C183D7F6-B498-43B3-948B-1728B52AA6E4}">
                <adec:decorative xmlns:adec="http://schemas.microsoft.com/office/drawing/2017/decorative" xmlns="" val="0"/>
              </a:ext>
            </a:extLst>
          </p:cNvPr>
          <p:cNvPicPr>
            <a:picLocks noGrp="1"/>
          </p:cNvPicPr>
          <p:nvPr>
            <p:ph idx="1"/>
          </p:nvPr>
        </p:nvPicPr>
        <p:blipFill>
          <a:blip r:embed="rId3"/>
          <a:srcRect/>
          <a:stretch>
            <a:fillRect/>
          </a:stretch>
        </p:blipFill>
        <p:spPr>
          <a:xfrm>
            <a:off x="4117024" y="2014173"/>
            <a:ext cx="6605303" cy="2610990"/>
          </a:xfrm>
          <a:prstGeom prst="rect">
            <a:avLst/>
          </a:prstGeom>
          <a:noFill/>
          <a:ln>
            <a:noFill/>
            <a:prstDash/>
          </a:ln>
        </p:spPr>
      </p:pic>
      <p:pic>
        <p:nvPicPr>
          <p:cNvPr id="1026" name="Picture 2" descr="Culex pipiens, northern house mosquito">
            <a:extLst>
              <a:ext uri="{FF2B5EF4-FFF2-40B4-BE49-F238E27FC236}">
                <a16:creationId xmlns:a16="http://schemas.microsoft.com/office/drawing/2014/main" id="{F63F9F06-A0FC-69F9-D88C-8329DC164C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491" y="3615455"/>
            <a:ext cx="2742615" cy="151940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B5A03EA-A4FD-BEB1-63C3-A0C2197D297B}"/>
              </a:ext>
            </a:extLst>
          </p:cNvPr>
          <p:cNvSpPr txBox="1"/>
          <p:nvPr/>
        </p:nvSpPr>
        <p:spPr>
          <a:xfrm>
            <a:off x="1307805" y="2907569"/>
            <a:ext cx="2327620" cy="707886"/>
          </a:xfrm>
          <a:prstGeom prst="rect">
            <a:avLst/>
          </a:prstGeom>
          <a:noFill/>
        </p:spPr>
        <p:txBody>
          <a:bodyPr wrap="square" rtlCol="0">
            <a:spAutoFit/>
          </a:bodyPr>
          <a:lstStyle/>
          <a:p>
            <a:r>
              <a:rPr lang="el-GR" sz="4000" b="1" dirty="0" err="1"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Κούλεξ</a:t>
            </a:r>
            <a:endParaRPr lang="en-GB" sz="4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3" name="Down Arrow 4">
            <a:extLst>
              <a:ext uri="{FF2B5EF4-FFF2-40B4-BE49-F238E27FC236}">
                <a16:creationId xmlns:a16="http://schemas.microsoft.com/office/drawing/2014/main" id="{D5F958B6-4395-66EA-9289-E3EC6FF8ED6F}"/>
              </a:ext>
            </a:extLst>
          </p:cNvPr>
          <p:cNvSpPr/>
          <p:nvPr/>
        </p:nvSpPr>
        <p:spPr>
          <a:xfrm>
            <a:off x="1761590" y="1557348"/>
            <a:ext cx="678826" cy="9453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8480A206-9CC2-6F8A-9AC0-C944D597807C}"/>
              </a:ext>
            </a:extLst>
          </p:cNvPr>
          <p:cNvPicPr>
            <a:picLocks noChangeAspect="1"/>
          </p:cNvPicPr>
          <p:nvPr/>
        </p:nvPicPr>
        <p:blipFill>
          <a:blip r:embed="rId5"/>
          <a:stretch>
            <a:fillRect/>
          </a:stretch>
        </p:blipFill>
        <p:spPr>
          <a:xfrm>
            <a:off x="5996763" y="4014623"/>
            <a:ext cx="3318085" cy="2240482"/>
          </a:xfrm>
          <a:prstGeom prst="rect">
            <a:avLst/>
          </a:prstGeom>
        </p:spPr>
      </p:pic>
      <p:sp>
        <p:nvSpPr>
          <p:cNvPr id="9" name="Title 1">
            <a:extLst>
              <a:ext uri="{FF2B5EF4-FFF2-40B4-BE49-F238E27FC236}">
                <a16:creationId xmlns:a16="http://schemas.microsoft.com/office/drawing/2014/main" id="{444D131A-0A8A-8A5A-9579-8D999E67A9F9}"/>
              </a:ext>
            </a:extLst>
          </p:cNvPr>
          <p:cNvSpPr txBox="1">
            <a:spLocks/>
          </p:cNvSpPr>
          <p:nvPr/>
        </p:nvSpPr>
        <p:spPr>
          <a:xfrm>
            <a:off x="612491" y="286603"/>
            <a:ext cx="11310620" cy="945397"/>
          </a:xfrm>
          <a:prstGeom prst="rect">
            <a:avLst/>
          </a:prstGeom>
        </p:spPr>
        <p:txBody>
          <a:bodyPr vert="horz" lIns="91440" tIns="45720" rIns="91440" bIns="45720" rtlCol="0" anchor="b">
            <a:no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l-GR" sz="4000" b="1">
                <a:solidFill>
                  <a:schemeClr val="accent2"/>
                </a:solidFill>
                <a:latin typeface="Open Sans" pitchFamily="2" charset="0"/>
                <a:ea typeface="Open Sans" pitchFamily="2" charset="0"/>
                <a:cs typeface="Open Sans" pitchFamily="2" charset="0"/>
              </a:rPr>
              <a:t>Πού ζουν και αναπαράγονται τα κουνούπια;</a:t>
            </a:r>
            <a:endParaRPr lang="en-GB" sz="4000" b="1" dirty="0">
              <a:solidFill>
                <a:schemeClr val="accent2"/>
              </a:solidFill>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3431323980"/>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4855</TotalTime>
  <Words>2665</Words>
  <Application>Microsoft Office PowerPoint</Application>
  <PresentationFormat>Widescreen</PresentationFormat>
  <Paragraphs>186</Paragraphs>
  <Slides>33</Slides>
  <Notes>26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Aptos</vt:lpstr>
      <vt:lpstr>Arial</vt:lpstr>
      <vt:lpstr>Calibri</vt:lpstr>
      <vt:lpstr>Calibri Light</vt:lpstr>
      <vt:lpstr>Open Sans</vt:lpstr>
      <vt:lpstr>Open Sans SemiBold</vt:lpstr>
      <vt:lpstr>Times New Roman</vt:lpstr>
      <vt:lpstr>Wingdings</vt:lpstr>
      <vt:lpstr>Retrospect</vt:lpstr>
      <vt:lpstr>Ανακαλύπτοντας τα κουνούπια! Τα Aηδή και οι φίλοι τους  Υγειονομικές Υπηρεσίες, Υπουργείο Υγείας Αγωγή Υγείας Δημοτικής, Υπουργείο Παιδείας, Αθλητισμού και Νεολαίας</vt:lpstr>
      <vt:lpstr>Εισαγωγή: </vt:lpstr>
      <vt:lpstr>Τι είναι τα κουνούπια;</vt:lpstr>
      <vt:lpstr>PowerPoint Presentation</vt:lpstr>
      <vt:lpstr>Παριστάνουμε τα κουνούπια!</vt:lpstr>
      <vt:lpstr>Πάμε να ονομάσουμε και να καταμετρήσουμε τα έντομα!</vt:lpstr>
      <vt:lpstr>Ας σχεδιάσουμε και χρωματίσουμε ένα κουνούπι! Δώστε του  ένα όνομα!  Αηδή!  Ανωφελή!  Κούλεξ!</vt:lpstr>
      <vt:lpstr>Πού ζουν και αναπαράγονται τα κουνούπια;</vt:lpstr>
      <vt:lpstr>PowerPoint Presentation</vt:lpstr>
      <vt:lpstr>Πού ζουν και αναπαράγονται τα κουνούπια;</vt:lpstr>
      <vt:lpstr>Ας παρακολουθήσουμε… </vt:lpstr>
      <vt:lpstr>PowerPoint Presentation</vt:lpstr>
      <vt:lpstr>PowerPoint Presentation</vt:lpstr>
      <vt:lpstr>PowerPoint Presentation</vt:lpstr>
      <vt:lpstr>Ο κύκλος ζωής των κουνουπιών Αηδή. </vt:lpstr>
      <vt:lpstr>Τι τρώνε τα κουνούπια;  </vt:lpstr>
      <vt:lpstr>ΠΡΟΣΟΧΗ! ΚΟΥΝΟΥΠΙΑ!</vt:lpstr>
      <vt:lpstr>PowerPoint Presentation</vt:lpstr>
      <vt:lpstr>PowerPoint Presentation</vt:lpstr>
      <vt:lpstr>Πώς να προστατεύσεις τον εαυτό σου και τους άλλους ανθρώπους;</vt:lpstr>
      <vt:lpstr>PowerPoint Presentation</vt:lpstr>
      <vt:lpstr>PowerPoint Presentation</vt:lpstr>
      <vt:lpstr>Γίνε σουπερ-’Ηρωας/Ηρωίδα καταπολέμησης κουνουπιών! </vt:lpstr>
      <vt:lpstr>Γίνε σουπερ-’Ηρωας/Ηρωίδα καταπολέμησης κουνουπιών! </vt:lpstr>
      <vt:lpstr>Κύκλωσε ό,τι θα προστατέψει καλύτερα τα παιδιά από τα κουνούπια!</vt:lpstr>
      <vt:lpstr>PowerPoint Presentation</vt:lpstr>
      <vt:lpstr>Βρες τις λέξεις!</vt:lpstr>
      <vt:lpstr>Ας φτιάξουμε στο σπίτι με την οικογένειά μας ένα κεράκι που απωθεί τα κουνούπια!</vt:lpstr>
      <vt:lpstr>Ας δούμε ό,τι μάθαμε σε ένα βίντεο.</vt:lpstr>
      <vt:lpstr>Ας φτιάξουμε σε ομάδες μια αφίσα για να ενημερώσουμε όλα τα παιδιά του σχολείου για τους τρόπους προστασίας από αυτά τα επικίνδυνα κουνούπια.</vt:lpstr>
      <vt:lpstr>PowerPoint Presentation</vt:lpstr>
      <vt:lpstr>PowerPoint Presentation</vt:lpstr>
      <vt:lpstr>Πηγές</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Ανακαλύπτοντας τα κουνούπια!  Τα Aηδή και οι φίλοι τους</dc:title>
  <dc:creator>Christiana Antoniou</dc:creator>
  <cp:lastModifiedBy>User</cp:lastModifiedBy>
  <cp:revision>66</cp:revision>
  <dcterms:created xsi:type="dcterms:W3CDTF">2024-11-15T09:39:46Z</dcterms:created>
  <dcterms:modified xsi:type="dcterms:W3CDTF">2025-04-02T12:45:51Z</dcterms:modified>
</cp:coreProperties>
</file>