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 id="2147483754" r:id="rId2"/>
  </p:sldMasterIdLst>
  <p:notesMasterIdLst>
    <p:notesMasterId r:id="rId70"/>
  </p:notesMasterIdLst>
  <p:handoutMasterIdLst>
    <p:handoutMasterId r:id="rId71"/>
  </p:handoutMasterIdLst>
  <p:sldIdLst>
    <p:sldId id="771" r:id="rId3"/>
    <p:sldId id="325" r:id="rId4"/>
    <p:sldId id="507" r:id="rId5"/>
    <p:sldId id="317" r:id="rId6"/>
    <p:sldId id="697" r:id="rId7"/>
    <p:sldId id="322" r:id="rId8"/>
    <p:sldId id="481" r:id="rId9"/>
    <p:sldId id="696" r:id="rId10"/>
    <p:sldId id="753" r:id="rId11"/>
    <p:sldId id="586" r:id="rId12"/>
    <p:sldId id="698" r:id="rId13"/>
    <p:sldId id="755" r:id="rId14"/>
    <p:sldId id="731" r:id="rId15"/>
    <p:sldId id="452" r:id="rId16"/>
    <p:sldId id="732" r:id="rId17"/>
    <p:sldId id="296" r:id="rId18"/>
    <p:sldId id="390" r:id="rId19"/>
    <p:sldId id="705" r:id="rId20"/>
    <p:sldId id="699" r:id="rId21"/>
    <p:sldId id="700" r:id="rId22"/>
    <p:sldId id="756" r:id="rId23"/>
    <p:sldId id="723" r:id="rId24"/>
    <p:sldId id="757" r:id="rId25"/>
    <p:sldId id="702" r:id="rId26"/>
    <p:sldId id="759" r:id="rId27"/>
    <p:sldId id="703" r:id="rId28"/>
    <p:sldId id="761" r:id="rId29"/>
    <p:sldId id="819" r:id="rId30"/>
    <p:sldId id="820" r:id="rId31"/>
    <p:sldId id="397" r:id="rId32"/>
    <p:sldId id="778" r:id="rId33"/>
    <p:sldId id="762" r:id="rId34"/>
    <p:sldId id="298" r:id="rId35"/>
    <p:sldId id="456" r:id="rId36"/>
    <p:sldId id="457" r:id="rId37"/>
    <p:sldId id="263" r:id="rId38"/>
    <p:sldId id="769" r:id="rId39"/>
    <p:sldId id="724" r:id="rId40"/>
    <p:sldId id="717" r:id="rId41"/>
    <p:sldId id="733" r:id="rId42"/>
    <p:sldId id="734" r:id="rId43"/>
    <p:sldId id="735" r:id="rId44"/>
    <p:sldId id="708" r:id="rId45"/>
    <p:sldId id="779" r:id="rId46"/>
    <p:sldId id="499" r:id="rId47"/>
    <p:sldId id="496" r:id="rId48"/>
    <p:sldId id="813" r:id="rId49"/>
    <p:sldId id="710" r:id="rId50"/>
    <p:sldId id="711" r:id="rId51"/>
    <p:sldId id="712" r:id="rId52"/>
    <p:sldId id="713" r:id="rId53"/>
    <p:sldId id="714" r:id="rId54"/>
    <p:sldId id="715" r:id="rId55"/>
    <p:sldId id="716" r:id="rId56"/>
    <p:sldId id="811" r:id="rId57"/>
    <p:sldId id="498" r:id="rId58"/>
    <p:sldId id="768" r:id="rId59"/>
    <p:sldId id="746" r:id="rId60"/>
    <p:sldId id="745" r:id="rId61"/>
    <p:sldId id="485" r:id="rId62"/>
    <p:sldId id="468" r:id="rId63"/>
    <p:sldId id="405" r:id="rId64"/>
    <p:sldId id="276" r:id="rId65"/>
    <p:sldId id="752" r:id="rId66"/>
    <p:sldId id="706" r:id="rId67"/>
    <p:sldId id="749" r:id="rId68"/>
    <p:sldId id="772" r:id="rId6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3C006F-4E6A-2B85-C52C-9952F26AB555}" name="ΣΠΥΡΟΣ ΚΟΥΛΟΥΜΗΣ" initials="ΣΚ" userId="S::skouloumis@te.schools.ac.cy::2eb93e7c-62cc-4c76-be73-bf07f3dc24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8FF"/>
    <a:srgbClr val="AAE571"/>
    <a:srgbClr val="FFC6C6"/>
    <a:srgbClr val="63A4F7"/>
    <a:srgbClr val="60A500"/>
    <a:srgbClr val="F6C3FF"/>
    <a:srgbClr val="D4D7D0"/>
    <a:srgbClr val="BF88F6"/>
    <a:srgbClr val="FFF989"/>
    <a:srgbClr val="579BEE"/>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7" autoAdjust="0"/>
    <p:restoredTop sz="78039" autoAdjust="0"/>
  </p:normalViewPr>
  <p:slideViewPr>
    <p:cSldViewPr snapToGrid="0">
      <p:cViewPr varScale="1">
        <p:scale>
          <a:sx n="115" d="100"/>
          <a:sy n="115" d="100"/>
        </p:scale>
        <p:origin x="720" y="108"/>
      </p:cViewPr>
      <p:guideLst>
        <p:guide orient="horz" pos="2160"/>
        <p:guide pos="3840"/>
      </p:guideLst>
    </p:cSldViewPr>
  </p:slideViewPr>
  <p:notesTextViewPr>
    <p:cViewPr>
      <p:scale>
        <a:sx n="1" d="1"/>
        <a:sy n="1" d="1"/>
      </p:scale>
      <p:origin x="0" y="0"/>
    </p:cViewPr>
  </p:notesTextViewPr>
  <p:sorterViewPr>
    <p:cViewPr>
      <p:scale>
        <a:sx n="100" d="100"/>
        <a:sy n="100" d="100"/>
      </p:scale>
      <p:origin x="0" y="-16450"/>
    </p:cViewPr>
  </p:sorterViewPr>
  <p:notesViewPr>
    <p:cSldViewPr snapToGrid="0" showGuides="1">
      <p:cViewPr varScale="1">
        <p:scale>
          <a:sx n="61" d="100"/>
          <a:sy n="61" d="100"/>
        </p:scale>
        <p:origin x="-3307" y="-9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microsoft.com/office/2018/10/relationships/authors" Target="authors.xml"/><Relationship Id="rId7" Type="http://schemas.openxmlformats.org/officeDocument/2006/relationships/slide" Target="slides/slide5.xml"/><Relationship Id="rId71" Type="http://schemas.openxmlformats.org/officeDocument/2006/relationships/handoutMaster" Target="handoutMasters/handoutMaster1.xml"/></Relationships>
</file>

<file path=ppt/diagrams/_rels/data8.xml.rels><?xml version="1.0" encoding="UTF-8" standalone="yes"?>
<Relationships xmlns="http://schemas.openxmlformats.org/package/2006/relationships"><Relationship Id="rId1" Type="http://schemas.openxmlformats.org/officeDocument/2006/relationships/hyperlink" Target="https://www.eschoolcounselor.com/" TargetMode="External"/></Relationships>
</file>

<file path=ppt/diagrams/_rels/drawing8.xml.rels><?xml version="1.0" encoding="UTF-8" standalone="yes"?>
<Relationships xmlns="http://schemas.openxmlformats.org/package/2006/relationships"><Relationship Id="rId1" Type="http://schemas.openxmlformats.org/officeDocument/2006/relationships/hyperlink" Target="https://www.eschoolcounselor.com/"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B776F7-0178-475E-A7C4-4035070B76EC}" type="doc">
      <dgm:prSet loTypeId="urn:microsoft.com/office/officeart/2005/8/layout/gear1" loCatId="relationship" qsTypeId="urn:microsoft.com/office/officeart/2005/8/quickstyle/simple1#1" qsCatId="simple" csTypeId="urn:microsoft.com/office/officeart/2005/8/colors/accent1_2#1" csCatId="accent1" phldr="1"/>
      <dgm:spPr/>
      <dgm:t>
        <a:bodyPr/>
        <a:lstStyle/>
        <a:p>
          <a:endParaRPr lang="en-US"/>
        </a:p>
      </dgm:t>
    </dgm:pt>
    <dgm:pt modelId="{44B45999-D992-47C3-8459-E892D666DC2D}">
      <dgm:prSet phldrT="[Text]" custT="1"/>
      <dgm:spPr/>
      <dgm:t>
        <a:bodyPr/>
        <a:lstStyle/>
        <a:p>
          <a:r>
            <a:rPr lang="el-GR" sz="1800" dirty="0"/>
            <a:t>Η Κοινωνία των Επαγγελμάτων</a:t>
          </a:r>
          <a:endParaRPr lang="en-US" sz="1800" dirty="0"/>
        </a:p>
      </dgm:t>
    </dgm:pt>
    <dgm:pt modelId="{61693106-55C5-4225-ADE7-F78C973DED99}" type="parTrans" cxnId="{7C5B2437-36CE-4E98-B710-324B2F5DB7FE}">
      <dgm:prSet/>
      <dgm:spPr/>
      <dgm:t>
        <a:bodyPr/>
        <a:lstStyle/>
        <a:p>
          <a:endParaRPr lang="en-US"/>
        </a:p>
      </dgm:t>
    </dgm:pt>
    <dgm:pt modelId="{BAC0B3B0-ED7A-46CC-B82C-A45A750B5807}" type="sibTrans" cxnId="{7C5B2437-36CE-4E98-B710-324B2F5DB7FE}">
      <dgm:prSet/>
      <dgm:spPr/>
      <dgm:t>
        <a:bodyPr/>
        <a:lstStyle/>
        <a:p>
          <a:endParaRPr lang="en-US"/>
        </a:p>
      </dgm:t>
    </dgm:pt>
    <dgm:pt modelId="{96FBF43C-D89E-4DB9-BD01-3ACB55334E98}">
      <dgm:prSet phldrT="[Text]" custT="1"/>
      <dgm:spPr/>
      <dgm:t>
        <a:bodyPr/>
        <a:lstStyle/>
        <a:p>
          <a:r>
            <a:rPr lang="el-GR" sz="1600" dirty="0"/>
            <a:t>Εκπαιδευτικό Σύστημα - Βαθμίδες Εκπαίδευσης </a:t>
          </a:r>
          <a:endParaRPr lang="en-US" sz="1600" dirty="0"/>
        </a:p>
      </dgm:t>
    </dgm:pt>
    <dgm:pt modelId="{A3D93988-1A07-4480-975C-1E14F40E22F5}" type="parTrans" cxnId="{383FAAD3-1B32-48BF-8552-154693A031E4}">
      <dgm:prSet/>
      <dgm:spPr/>
      <dgm:t>
        <a:bodyPr/>
        <a:lstStyle/>
        <a:p>
          <a:endParaRPr lang="en-US"/>
        </a:p>
      </dgm:t>
    </dgm:pt>
    <dgm:pt modelId="{AC678829-BE5B-43F6-9DFC-433B124905F9}" type="sibTrans" cxnId="{383FAAD3-1B32-48BF-8552-154693A031E4}">
      <dgm:prSet/>
      <dgm:spPr/>
      <dgm:t>
        <a:bodyPr/>
        <a:lstStyle/>
        <a:p>
          <a:endParaRPr lang="en-US"/>
        </a:p>
      </dgm:t>
    </dgm:pt>
    <dgm:pt modelId="{312D506D-5E89-40B6-B948-CADE4E112386}">
      <dgm:prSet phldrT="[Text]" custT="1"/>
      <dgm:spPr/>
      <dgm:t>
        <a:bodyPr/>
        <a:lstStyle/>
        <a:p>
          <a:r>
            <a:rPr lang="el-GR" sz="1600" dirty="0"/>
            <a:t> Αγορά Εργασίας – Σχετικοί Φορείς &amp; Εργαλεία</a:t>
          </a:r>
          <a:endParaRPr lang="en-US" sz="1600" dirty="0"/>
        </a:p>
      </dgm:t>
    </dgm:pt>
    <dgm:pt modelId="{ECE10921-F0F4-43A6-A6A0-ED96179E4DB6}" type="parTrans" cxnId="{201A44F6-9E5A-49CA-A6C7-DF85C71CC47C}">
      <dgm:prSet/>
      <dgm:spPr/>
      <dgm:t>
        <a:bodyPr/>
        <a:lstStyle/>
        <a:p>
          <a:endParaRPr lang="en-US"/>
        </a:p>
      </dgm:t>
    </dgm:pt>
    <dgm:pt modelId="{87D8B85D-04F9-47CE-92E3-6CBE7E6EE962}" type="sibTrans" cxnId="{201A44F6-9E5A-49CA-A6C7-DF85C71CC47C}">
      <dgm:prSet/>
      <dgm:spPr/>
      <dgm:t>
        <a:bodyPr/>
        <a:lstStyle/>
        <a:p>
          <a:endParaRPr lang="en-US"/>
        </a:p>
      </dgm:t>
    </dgm:pt>
    <dgm:pt modelId="{612453B2-4E56-4094-9B78-85CD436D07D5}" type="pres">
      <dgm:prSet presAssocID="{90B776F7-0178-475E-A7C4-4035070B76EC}" presName="composite" presStyleCnt="0">
        <dgm:presLayoutVars>
          <dgm:chMax val="3"/>
          <dgm:animLvl val="lvl"/>
          <dgm:resizeHandles val="exact"/>
        </dgm:presLayoutVars>
      </dgm:prSet>
      <dgm:spPr/>
      <dgm:t>
        <a:bodyPr/>
        <a:lstStyle/>
        <a:p>
          <a:endParaRPr lang="en-US"/>
        </a:p>
      </dgm:t>
    </dgm:pt>
    <dgm:pt modelId="{34378C49-85F4-493F-94D6-B035AFB08FFE}" type="pres">
      <dgm:prSet presAssocID="{44B45999-D992-47C3-8459-E892D666DC2D}" presName="gear1" presStyleLbl="node1" presStyleIdx="0" presStyleCnt="3" custScaleX="100312" custScaleY="87402" custLinFactNeighborX="-28488" custLinFactNeighborY="-91394">
        <dgm:presLayoutVars>
          <dgm:chMax val="1"/>
          <dgm:bulletEnabled val="1"/>
        </dgm:presLayoutVars>
      </dgm:prSet>
      <dgm:spPr/>
      <dgm:t>
        <a:bodyPr/>
        <a:lstStyle/>
        <a:p>
          <a:endParaRPr lang="en-US"/>
        </a:p>
      </dgm:t>
    </dgm:pt>
    <dgm:pt modelId="{E0A2BC4E-09AF-4D8C-95F1-ED0358BB04CD}" type="pres">
      <dgm:prSet presAssocID="{44B45999-D992-47C3-8459-E892D666DC2D}" presName="gear1srcNode" presStyleLbl="node1" presStyleIdx="0" presStyleCnt="3"/>
      <dgm:spPr/>
      <dgm:t>
        <a:bodyPr/>
        <a:lstStyle/>
        <a:p>
          <a:endParaRPr lang="en-US"/>
        </a:p>
      </dgm:t>
    </dgm:pt>
    <dgm:pt modelId="{A088776B-7ED8-487D-B1F6-C3FA386510E4}" type="pres">
      <dgm:prSet presAssocID="{44B45999-D992-47C3-8459-E892D666DC2D}" presName="gear1dstNode" presStyleLbl="node1" presStyleIdx="0" presStyleCnt="3"/>
      <dgm:spPr/>
      <dgm:t>
        <a:bodyPr/>
        <a:lstStyle/>
        <a:p>
          <a:endParaRPr lang="en-US"/>
        </a:p>
      </dgm:t>
    </dgm:pt>
    <dgm:pt modelId="{E1E9F7BB-2AE8-40C2-99AC-AA2F93076D63}" type="pres">
      <dgm:prSet presAssocID="{96FBF43C-D89E-4DB9-BD01-3ACB55334E98}" presName="gear2" presStyleLbl="node1" presStyleIdx="1" presStyleCnt="3" custScaleX="141485" custScaleY="125684" custLinFactX="12512" custLinFactNeighborX="100000" custLinFactNeighborY="29921">
        <dgm:presLayoutVars>
          <dgm:chMax val="1"/>
          <dgm:bulletEnabled val="1"/>
        </dgm:presLayoutVars>
      </dgm:prSet>
      <dgm:spPr/>
      <dgm:t>
        <a:bodyPr/>
        <a:lstStyle/>
        <a:p>
          <a:endParaRPr lang="en-US"/>
        </a:p>
      </dgm:t>
    </dgm:pt>
    <dgm:pt modelId="{189A0E60-32C7-46AF-8393-A3F0A553475D}" type="pres">
      <dgm:prSet presAssocID="{96FBF43C-D89E-4DB9-BD01-3ACB55334E98}" presName="gear2srcNode" presStyleLbl="node1" presStyleIdx="1" presStyleCnt="3"/>
      <dgm:spPr/>
      <dgm:t>
        <a:bodyPr/>
        <a:lstStyle/>
        <a:p>
          <a:endParaRPr lang="en-US"/>
        </a:p>
      </dgm:t>
    </dgm:pt>
    <dgm:pt modelId="{9ABF1933-8B49-4398-AE80-7942D5850AB9}" type="pres">
      <dgm:prSet presAssocID="{96FBF43C-D89E-4DB9-BD01-3ACB55334E98}" presName="gear2dstNode" presStyleLbl="node1" presStyleIdx="1" presStyleCnt="3"/>
      <dgm:spPr/>
      <dgm:t>
        <a:bodyPr/>
        <a:lstStyle/>
        <a:p>
          <a:endParaRPr lang="en-US"/>
        </a:p>
      </dgm:t>
    </dgm:pt>
    <dgm:pt modelId="{2994BA2D-6EB7-4273-906C-ED70AC53C9D1}" type="pres">
      <dgm:prSet presAssocID="{312D506D-5E89-40B6-B948-CADE4E112386}" presName="gear3" presStyleLbl="node1" presStyleIdx="2" presStyleCnt="3" custScaleX="133771" custScaleY="125629" custLinFactNeighborX="-68116" custLinFactNeighborY="71674"/>
      <dgm:spPr/>
      <dgm:t>
        <a:bodyPr/>
        <a:lstStyle/>
        <a:p>
          <a:endParaRPr lang="en-US"/>
        </a:p>
      </dgm:t>
    </dgm:pt>
    <dgm:pt modelId="{16BE55AF-E7C5-4E73-B2FA-CE7974C06258}" type="pres">
      <dgm:prSet presAssocID="{312D506D-5E89-40B6-B948-CADE4E112386}" presName="gear3tx" presStyleLbl="node1" presStyleIdx="2" presStyleCnt="3">
        <dgm:presLayoutVars>
          <dgm:chMax val="1"/>
          <dgm:bulletEnabled val="1"/>
        </dgm:presLayoutVars>
      </dgm:prSet>
      <dgm:spPr/>
      <dgm:t>
        <a:bodyPr/>
        <a:lstStyle/>
        <a:p>
          <a:endParaRPr lang="en-US"/>
        </a:p>
      </dgm:t>
    </dgm:pt>
    <dgm:pt modelId="{C8CB3C66-41C0-4265-9F04-95739E7AD921}" type="pres">
      <dgm:prSet presAssocID="{312D506D-5E89-40B6-B948-CADE4E112386}" presName="gear3srcNode" presStyleLbl="node1" presStyleIdx="2" presStyleCnt="3"/>
      <dgm:spPr/>
      <dgm:t>
        <a:bodyPr/>
        <a:lstStyle/>
        <a:p>
          <a:endParaRPr lang="en-US"/>
        </a:p>
      </dgm:t>
    </dgm:pt>
    <dgm:pt modelId="{00A662D2-7B4F-4FAA-83FA-5756FC5B1941}" type="pres">
      <dgm:prSet presAssocID="{312D506D-5E89-40B6-B948-CADE4E112386}" presName="gear3dstNode" presStyleLbl="node1" presStyleIdx="2" presStyleCnt="3"/>
      <dgm:spPr/>
      <dgm:t>
        <a:bodyPr/>
        <a:lstStyle/>
        <a:p>
          <a:endParaRPr lang="en-US"/>
        </a:p>
      </dgm:t>
    </dgm:pt>
    <dgm:pt modelId="{F5A986F3-A19F-4862-B9A6-EEB3C549FF6C}" type="pres">
      <dgm:prSet presAssocID="{BAC0B3B0-ED7A-46CC-B82C-A45A750B5807}" presName="connector1" presStyleLbl="sibTrans2D1" presStyleIdx="0" presStyleCnt="3" custLinFactNeighborX="18362" custLinFactNeighborY="-8656"/>
      <dgm:spPr/>
      <dgm:t>
        <a:bodyPr/>
        <a:lstStyle/>
        <a:p>
          <a:endParaRPr lang="en-US"/>
        </a:p>
      </dgm:t>
    </dgm:pt>
    <dgm:pt modelId="{230A178D-FE15-4D1C-A00F-BDB7D4928671}" type="pres">
      <dgm:prSet presAssocID="{AC678829-BE5B-43F6-9DFC-433B124905F9}" presName="connector2" presStyleLbl="sibTrans2D1" presStyleIdx="1" presStyleCnt="3" custLinFactNeighborX="-46239" custLinFactNeighborY="-2758"/>
      <dgm:spPr/>
      <dgm:t>
        <a:bodyPr/>
        <a:lstStyle/>
        <a:p>
          <a:endParaRPr lang="en-US"/>
        </a:p>
      </dgm:t>
    </dgm:pt>
    <dgm:pt modelId="{B09A3CD1-0665-4583-97B6-E4A7105A4A9A}" type="pres">
      <dgm:prSet presAssocID="{87D8B85D-04F9-47CE-92E3-6CBE7E6EE962}" presName="connector3" presStyleLbl="sibTrans2D1" presStyleIdx="2" presStyleCnt="3" custLinFactNeighborX="-9872" custLinFactNeighborY="-4149"/>
      <dgm:spPr/>
      <dgm:t>
        <a:bodyPr/>
        <a:lstStyle/>
        <a:p>
          <a:endParaRPr lang="en-US"/>
        </a:p>
      </dgm:t>
    </dgm:pt>
  </dgm:ptLst>
  <dgm:cxnLst>
    <dgm:cxn modelId="{7C5B2437-36CE-4E98-B710-324B2F5DB7FE}" srcId="{90B776F7-0178-475E-A7C4-4035070B76EC}" destId="{44B45999-D992-47C3-8459-E892D666DC2D}" srcOrd="0" destOrd="0" parTransId="{61693106-55C5-4225-ADE7-F78C973DED99}" sibTransId="{BAC0B3B0-ED7A-46CC-B82C-A45A750B5807}"/>
    <dgm:cxn modelId="{201A44F6-9E5A-49CA-A6C7-DF85C71CC47C}" srcId="{90B776F7-0178-475E-A7C4-4035070B76EC}" destId="{312D506D-5E89-40B6-B948-CADE4E112386}" srcOrd="2" destOrd="0" parTransId="{ECE10921-F0F4-43A6-A6A0-ED96179E4DB6}" sibTransId="{87D8B85D-04F9-47CE-92E3-6CBE7E6EE962}"/>
    <dgm:cxn modelId="{EF3DACA8-9353-4F5E-B4C7-4545897A0C2A}" type="presOf" srcId="{44B45999-D992-47C3-8459-E892D666DC2D}" destId="{A088776B-7ED8-487D-B1F6-C3FA386510E4}" srcOrd="2" destOrd="0" presId="urn:microsoft.com/office/officeart/2005/8/layout/gear1"/>
    <dgm:cxn modelId="{8A26BD8C-FD86-4248-B7F1-C5136059AB8E}" type="presOf" srcId="{90B776F7-0178-475E-A7C4-4035070B76EC}" destId="{612453B2-4E56-4094-9B78-85CD436D07D5}" srcOrd="0" destOrd="0" presId="urn:microsoft.com/office/officeart/2005/8/layout/gear1"/>
    <dgm:cxn modelId="{BA934C7B-094D-412E-91E5-12CAC4D12DD9}" type="presOf" srcId="{96FBF43C-D89E-4DB9-BD01-3ACB55334E98}" destId="{189A0E60-32C7-46AF-8393-A3F0A553475D}" srcOrd="1" destOrd="0" presId="urn:microsoft.com/office/officeart/2005/8/layout/gear1"/>
    <dgm:cxn modelId="{3DC11577-F1AE-46E3-BF4E-997239C6207E}" type="presOf" srcId="{44B45999-D992-47C3-8459-E892D666DC2D}" destId="{E0A2BC4E-09AF-4D8C-95F1-ED0358BB04CD}" srcOrd="1" destOrd="0" presId="urn:microsoft.com/office/officeart/2005/8/layout/gear1"/>
    <dgm:cxn modelId="{383FAAD3-1B32-48BF-8552-154693A031E4}" srcId="{90B776F7-0178-475E-A7C4-4035070B76EC}" destId="{96FBF43C-D89E-4DB9-BD01-3ACB55334E98}" srcOrd="1" destOrd="0" parTransId="{A3D93988-1A07-4480-975C-1E14F40E22F5}" sibTransId="{AC678829-BE5B-43F6-9DFC-433B124905F9}"/>
    <dgm:cxn modelId="{53331EC5-ED0F-4ABB-A6DC-D0D311023E37}" type="presOf" srcId="{312D506D-5E89-40B6-B948-CADE4E112386}" destId="{2994BA2D-6EB7-4273-906C-ED70AC53C9D1}" srcOrd="0" destOrd="0" presId="urn:microsoft.com/office/officeart/2005/8/layout/gear1"/>
    <dgm:cxn modelId="{FBD534CF-0ADD-4A6E-A81A-DF150EBDC300}" type="presOf" srcId="{312D506D-5E89-40B6-B948-CADE4E112386}" destId="{C8CB3C66-41C0-4265-9F04-95739E7AD921}" srcOrd="2" destOrd="0" presId="urn:microsoft.com/office/officeart/2005/8/layout/gear1"/>
    <dgm:cxn modelId="{B3D5A6D0-1F61-4FC4-84A8-807A38EE535B}" type="presOf" srcId="{312D506D-5E89-40B6-B948-CADE4E112386}" destId="{16BE55AF-E7C5-4E73-B2FA-CE7974C06258}" srcOrd="1" destOrd="0" presId="urn:microsoft.com/office/officeart/2005/8/layout/gear1"/>
    <dgm:cxn modelId="{FE9882D1-E231-46A8-BCB4-AC2CC1419169}" type="presOf" srcId="{87D8B85D-04F9-47CE-92E3-6CBE7E6EE962}" destId="{B09A3CD1-0665-4583-97B6-E4A7105A4A9A}" srcOrd="0" destOrd="0" presId="urn:microsoft.com/office/officeart/2005/8/layout/gear1"/>
    <dgm:cxn modelId="{0EA97585-CCF3-4DD1-BC95-4734C2EBB8EE}" type="presOf" srcId="{BAC0B3B0-ED7A-46CC-B82C-A45A750B5807}" destId="{F5A986F3-A19F-4862-B9A6-EEB3C549FF6C}" srcOrd="0" destOrd="0" presId="urn:microsoft.com/office/officeart/2005/8/layout/gear1"/>
    <dgm:cxn modelId="{1BA1A56C-1B0C-4215-9AA9-B88A7EA7025E}" type="presOf" srcId="{96FBF43C-D89E-4DB9-BD01-3ACB55334E98}" destId="{E1E9F7BB-2AE8-40C2-99AC-AA2F93076D63}" srcOrd="0" destOrd="0" presId="urn:microsoft.com/office/officeart/2005/8/layout/gear1"/>
    <dgm:cxn modelId="{B879BA94-5D46-4E8C-96E4-CFAC1AAD0332}" type="presOf" srcId="{44B45999-D992-47C3-8459-E892D666DC2D}" destId="{34378C49-85F4-493F-94D6-B035AFB08FFE}" srcOrd="0" destOrd="0" presId="urn:microsoft.com/office/officeart/2005/8/layout/gear1"/>
    <dgm:cxn modelId="{47EE58AB-B32C-4DDD-9F97-6F3F7A7479C3}" type="presOf" srcId="{AC678829-BE5B-43F6-9DFC-433B124905F9}" destId="{230A178D-FE15-4D1C-A00F-BDB7D4928671}" srcOrd="0" destOrd="0" presId="urn:microsoft.com/office/officeart/2005/8/layout/gear1"/>
    <dgm:cxn modelId="{A0C81909-121B-437E-825A-4AED037FD6AB}" type="presOf" srcId="{96FBF43C-D89E-4DB9-BD01-3ACB55334E98}" destId="{9ABF1933-8B49-4398-AE80-7942D5850AB9}" srcOrd="2" destOrd="0" presId="urn:microsoft.com/office/officeart/2005/8/layout/gear1"/>
    <dgm:cxn modelId="{053E7D7C-4171-42CB-B4F1-2DFD322E7BD0}" type="presOf" srcId="{312D506D-5E89-40B6-B948-CADE4E112386}" destId="{00A662D2-7B4F-4FAA-83FA-5756FC5B1941}" srcOrd="3" destOrd="0" presId="urn:microsoft.com/office/officeart/2005/8/layout/gear1"/>
    <dgm:cxn modelId="{D7D3F4E8-5F79-4894-9A57-8CC25DE5C76A}" type="presParOf" srcId="{612453B2-4E56-4094-9B78-85CD436D07D5}" destId="{34378C49-85F4-493F-94D6-B035AFB08FFE}" srcOrd="0" destOrd="0" presId="urn:microsoft.com/office/officeart/2005/8/layout/gear1"/>
    <dgm:cxn modelId="{C3761429-5C69-46C3-8306-F861FA3AB43B}" type="presParOf" srcId="{612453B2-4E56-4094-9B78-85CD436D07D5}" destId="{E0A2BC4E-09AF-4D8C-95F1-ED0358BB04CD}" srcOrd="1" destOrd="0" presId="urn:microsoft.com/office/officeart/2005/8/layout/gear1"/>
    <dgm:cxn modelId="{FE4013BE-095E-415B-B6EE-C2AE55654939}" type="presParOf" srcId="{612453B2-4E56-4094-9B78-85CD436D07D5}" destId="{A088776B-7ED8-487D-B1F6-C3FA386510E4}" srcOrd="2" destOrd="0" presId="urn:microsoft.com/office/officeart/2005/8/layout/gear1"/>
    <dgm:cxn modelId="{508252F1-6B00-48FE-BA38-53AE508D05DC}" type="presParOf" srcId="{612453B2-4E56-4094-9B78-85CD436D07D5}" destId="{E1E9F7BB-2AE8-40C2-99AC-AA2F93076D63}" srcOrd="3" destOrd="0" presId="urn:microsoft.com/office/officeart/2005/8/layout/gear1"/>
    <dgm:cxn modelId="{B6CCDBE5-F454-4849-B7FE-49848CF222F4}" type="presParOf" srcId="{612453B2-4E56-4094-9B78-85CD436D07D5}" destId="{189A0E60-32C7-46AF-8393-A3F0A553475D}" srcOrd="4" destOrd="0" presId="urn:microsoft.com/office/officeart/2005/8/layout/gear1"/>
    <dgm:cxn modelId="{CC697B40-3EE7-4840-BC17-6837802A7FC5}" type="presParOf" srcId="{612453B2-4E56-4094-9B78-85CD436D07D5}" destId="{9ABF1933-8B49-4398-AE80-7942D5850AB9}" srcOrd="5" destOrd="0" presId="urn:microsoft.com/office/officeart/2005/8/layout/gear1"/>
    <dgm:cxn modelId="{BCAB640D-119B-4AC2-8CBA-F3CF97C8B993}" type="presParOf" srcId="{612453B2-4E56-4094-9B78-85CD436D07D5}" destId="{2994BA2D-6EB7-4273-906C-ED70AC53C9D1}" srcOrd="6" destOrd="0" presId="urn:microsoft.com/office/officeart/2005/8/layout/gear1"/>
    <dgm:cxn modelId="{EA0365E4-6E12-4C99-994A-8F67307EB1A9}" type="presParOf" srcId="{612453B2-4E56-4094-9B78-85CD436D07D5}" destId="{16BE55AF-E7C5-4E73-B2FA-CE7974C06258}" srcOrd="7" destOrd="0" presId="urn:microsoft.com/office/officeart/2005/8/layout/gear1"/>
    <dgm:cxn modelId="{47CA25AD-DC8A-4EBE-9D18-3BB0E8DDFFA4}" type="presParOf" srcId="{612453B2-4E56-4094-9B78-85CD436D07D5}" destId="{C8CB3C66-41C0-4265-9F04-95739E7AD921}" srcOrd="8" destOrd="0" presId="urn:microsoft.com/office/officeart/2005/8/layout/gear1"/>
    <dgm:cxn modelId="{5A262256-97C2-4322-BD55-ADD9282C3BCA}" type="presParOf" srcId="{612453B2-4E56-4094-9B78-85CD436D07D5}" destId="{00A662D2-7B4F-4FAA-83FA-5756FC5B1941}" srcOrd="9" destOrd="0" presId="urn:microsoft.com/office/officeart/2005/8/layout/gear1"/>
    <dgm:cxn modelId="{210787F4-1390-4EC4-94A9-C46007863F81}" type="presParOf" srcId="{612453B2-4E56-4094-9B78-85CD436D07D5}" destId="{F5A986F3-A19F-4862-B9A6-EEB3C549FF6C}" srcOrd="10" destOrd="0" presId="urn:microsoft.com/office/officeart/2005/8/layout/gear1"/>
    <dgm:cxn modelId="{DDE859EB-4E32-4A80-96EA-AA9A1F63586A}" type="presParOf" srcId="{612453B2-4E56-4094-9B78-85CD436D07D5}" destId="{230A178D-FE15-4D1C-A00F-BDB7D4928671}" srcOrd="11" destOrd="0" presId="urn:microsoft.com/office/officeart/2005/8/layout/gear1"/>
    <dgm:cxn modelId="{090F344D-E734-47E0-B0B6-F41A229A8064}" type="presParOf" srcId="{612453B2-4E56-4094-9B78-85CD436D07D5}" destId="{B09A3CD1-0665-4583-97B6-E4A7105A4A9A}" srcOrd="12" destOrd="0" presId="urn:microsoft.com/office/officeart/2005/8/layout/gear1"/>
  </dgm:cxnLst>
  <dgm:bg>
    <a:solidFill>
      <a:srgbClr val="92D05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60CC4F-9DFC-4253-8CE5-AFB07099C7AE}" type="doc">
      <dgm:prSet loTypeId="urn:microsoft.com/office/officeart/2005/8/layout/hierarchy1" loCatId="hierarchy" qsTypeId="urn:microsoft.com/office/officeart/2005/8/quickstyle/simple1#12" qsCatId="simple" csTypeId="urn:microsoft.com/office/officeart/2005/8/colors/accent1_2#12" csCatId="accent1" phldr="1"/>
      <dgm:spPr/>
      <dgm:t>
        <a:bodyPr/>
        <a:lstStyle/>
        <a:p>
          <a:endParaRPr lang="en-US"/>
        </a:p>
      </dgm:t>
    </dgm:pt>
    <dgm:pt modelId="{21DD8BDB-033E-40FD-9689-5B1682ED8087}">
      <dgm:prSet/>
      <dgm:spPr>
        <a:solidFill>
          <a:srgbClr val="AAE571">
            <a:alpha val="90000"/>
          </a:srgbClr>
        </a:solidFill>
      </dgm:spPr>
      <dgm:t>
        <a:bodyPr/>
        <a:lstStyle/>
        <a:p>
          <a:r>
            <a:rPr lang="el-GR" b="1" dirty="0"/>
            <a:t/>
          </a:r>
          <a:br>
            <a:rPr lang="el-GR" b="1" dirty="0"/>
          </a:br>
          <a:r>
            <a:rPr lang="el-GR" dirty="0"/>
            <a:t>4 Ομάδες Προσανατολισμού </a:t>
          </a:r>
          <a:r>
            <a:rPr lang="el-GR" dirty="0" err="1"/>
            <a:t>Α΄Λυκείου</a:t>
          </a:r>
          <a:r>
            <a:rPr lang="el-GR" dirty="0"/>
            <a:t>  </a:t>
          </a:r>
          <a:endParaRPr lang="en-US" dirty="0"/>
        </a:p>
      </dgm:t>
    </dgm:pt>
    <dgm:pt modelId="{68E874DD-EF70-4192-A7F4-E5FAE8CE667A}" type="parTrans" cxnId="{F42C3CF4-E975-47E5-8690-A9E8AA275923}">
      <dgm:prSet/>
      <dgm:spPr/>
      <dgm:t>
        <a:bodyPr/>
        <a:lstStyle/>
        <a:p>
          <a:endParaRPr lang="en-US"/>
        </a:p>
      </dgm:t>
    </dgm:pt>
    <dgm:pt modelId="{E8EF828B-8FB1-4584-9FC8-31AE001A4EC4}" type="sibTrans" cxnId="{F42C3CF4-E975-47E5-8690-A9E8AA275923}">
      <dgm:prSet/>
      <dgm:spPr/>
      <dgm:t>
        <a:bodyPr/>
        <a:lstStyle/>
        <a:p>
          <a:endParaRPr lang="en-US"/>
        </a:p>
      </dgm:t>
    </dgm:pt>
    <dgm:pt modelId="{1A2348BA-B93D-49AD-928F-F8634C20AF34}">
      <dgm:prSet/>
      <dgm:spPr>
        <a:solidFill>
          <a:srgbClr val="AAE571">
            <a:alpha val="90000"/>
          </a:srgbClr>
        </a:solidFill>
      </dgm:spPr>
      <dgm:t>
        <a:bodyPr/>
        <a:lstStyle/>
        <a:p>
          <a:r>
            <a:rPr lang="el-GR" dirty="0"/>
            <a:t>6 Κατευθύνσεις Β΄&amp; </a:t>
          </a:r>
          <a:r>
            <a:rPr lang="el-GR" dirty="0" err="1"/>
            <a:t>Γ΄Λυκείου</a:t>
          </a:r>
          <a:endParaRPr lang="en-US" dirty="0"/>
        </a:p>
      </dgm:t>
    </dgm:pt>
    <dgm:pt modelId="{3A689307-26C7-4147-8DA2-B7240F19EB80}" type="parTrans" cxnId="{16F39C48-2187-4A8A-89CD-48E9FF7A9D64}">
      <dgm:prSet/>
      <dgm:spPr/>
      <dgm:t>
        <a:bodyPr/>
        <a:lstStyle/>
        <a:p>
          <a:endParaRPr lang="en-US"/>
        </a:p>
      </dgm:t>
    </dgm:pt>
    <dgm:pt modelId="{2A90FB4D-8B83-430B-A29D-02E27256A1CD}" type="sibTrans" cxnId="{16F39C48-2187-4A8A-89CD-48E9FF7A9D64}">
      <dgm:prSet/>
      <dgm:spPr/>
      <dgm:t>
        <a:bodyPr/>
        <a:lstStyle/>
        <a:p>
          <a:endParaRPr lang="en-US"/>
        </a:p>
      </dgm:t>
    </dgm:pt>
    <dgm:pt modelId="{82FBE01A-B9B7-4EFA-9C93-553905B11E3F}" type="pres">
      <dgm:prSet presAssocID="{5A60CC4F-9DFC-4253-8CE5-AFB07099C7AE}" presName="hierChild1" presStyleCnt="0">
        <dgm:presLayoutVars>
          <dgm:chPref val="1"/>
          <dgm:dir/>
          <dgm:animOne val="branch"/>
          <dgm:animLvl val="lvl"/>
          <dgm:resizeHandles/>
        </dgm:presLayoutVars>
      </dgm:prSet>
      <dgm:spPr/>
      <dgm:t>
        <a:bodyPr/>
        <a:lstStyle/>
        <a:p>
          <a:endParaRPr lang="en-US"/>
        </a:p>
      </dgm:t>
    </dgm:pt>
    <dgm:pt modelId="{76306CFF-9A02-40EB-A146-2238215161DA}" type="pres">
      <dgm:prSet presAssocID="{21DD8BDB-033E-40FD-9689-5B1682ED8087}" presName="hierRoot1" presStyleCnt="0"/>
      <dgm:spPr/>
    </dgm:pt>
    <dgm:pt modelId="{4C90E389-FF8A-4A9D-B1FE-3836B0A1A2AB}" type="pres">
      <dgm:prSet presAssocID="{21DD8BDB-033E-40FD-9689-5B1682ED8087}" presName="composite" presStyleCnt="0"/>
      <dgm:spPr/>
    </dgm:pt>
    <dgm:pt modelId="{01233405-6C22-43A4-B9F0-8BE607E1692F}" type="pres">
      <dgm:prSet presAssocID="{21DD8BDB-033E-40FD-9689-5B1682ED8087}" presName="background" presStyleLbl="node0" presStyleIdx="0" presStyleCnt="2"/>
      <dgm:spPr>
        <a:solidFill>
          <a:srgbClr val="92D050"/>
        </a:solidFill>
      </dgm:spPr>
    </dgm:pt>
    <dgm:pt modelId="{BDA20F11-ECAA-48EE-BF7E-C59F2130756A}" type="pres">
      <dgm:prSet presAssocID="{21DD8BDB-033E-40FD-9689-5B1682ED8087}" presName="text" presStyleLbl="fgAcc0" presStyleIdx="0" presStyleCnt="2">
        <dgm:presLayoutVars>
          <dgm:chPref val="3"/>
        </dgm:presLayoutVars>
      </dgm:prSet>
      <dgm:spPr/>
      <dgm:t>
        <a:bodyPr/>
        <a:lstStyle/>
        <a:p>
          <a:endParaRPr lang="en-US"/>
        </a:p>
      </dgm:t>
    </dgm:pt>
    <dgm:pt modelId="{8E24E6D2-B853-41B4-B25A-9DA9DE34BD49}" type="pres">
      <dgm:prSet presAssocID="{21DD8BDB-033E-40FD-9689-5B1682ED8087}" presName="hierChild2" presStyleCnt="0"/>
      <dgm:spPr/>
    </dgm:pt>
    <dgm:pt modelId="{AC72A6B1-E239-4D4B-AEDF-9694FFE2E021}" type="pres">
      <dgm:prSet presAssocID="{1A2348BA-B93D-49AD-928F-F8634C20AF34}" presName="hierRoot1" presStyleCnt="0"/>
      <dgm:spPr/>
    </dgm:pt>
    <dgm:pt modelId="{D66734F3-8361-49AB-B39A-E8811711CD3B}" type="pres">
      <dgm:prSet presAssocID="{1A2348BA-B93D-49AD-928F-F8634C20AF34}" presName="composite" presStyleCnt="0"/>
      <dgm:spPr/>
    </dgm:pt>
    <dgm:pt modelId="{663AA365-7372-4844-B3DE-055387E4AA2C}" type="pres">
      <dgm:prSet presAssocID="{1A2348BA-B93D-49AD-928F-F8634C20AF34}" presName="background" presStyleLbl="node0" presStyleIdx="1" presStyleCnt="2"/>
      <dgm:spPr>
        <a:solidFill>
          <a:srgbClr val="92D050"/>
        </a:solidFill>
      </dgm:spPr>
    </dgm:pt>
    <dgm:pt modelId="{FEAF9185-2FF7-488A-BD6E-823F74F25298}" type="pres">
      <dgm:prSet presAssocID="{1A2348BA-B93D-49AD-928F-F8634C20AF34}" presName="text" presStyleLbl="fgAcc0" presStyleIdx="1" presStyleCnt="2">
        <dgm:presLayoutVars>
          <dgm:chPref val="3"/>
        </dgm:presLayoutVars>
      </dgm:prSet>
      <dgm:spPr/>
      <dgm:t>
        <a:bodyPr/>
        <a:lstStyle/>
        <a:p>
          <a:endParaRPr lang="en-US"/>
        </a:p>
      </dgm:t>
    </dgm:pt>
    <dgm:pt modelId="{2F567667-543B-4842-A44A-C1BDF21B723E}" type="pres">
      <dgm:prSet presAssocID="{1A2348BA-B93D-49AD-928F-F8634C20AF34}" presName="hierChild2" presStyleCnt="0"/>
      <dgm:spPr/>
    </dgm:pt>
  </dgm:ptLst>
  <dgm:cxnLst>
    <dgm:cxn modelId="{214F714C-8594-4577-9B62-C4A537816E23}" type="presOf" srcId="{21DD8BDB-033E-40FD-9689-5B1682ED8087}" destId="{BDA20F11-ECAA-48EE-BF7E-C59F2130756A}" srcOrd="0" destOrd="0" presId="urn:microsoft.com/office/officeart/2005/8/layout/hierarchy1"/>
    <dgm:cxn modelId="{16F39C48-2187-4A8A-89CD-48E9FF7A9D64}" srcId="{5A60CC4F-9DFC-4253-8CE5-AFB07099C7AE}" destId="{1A2348BA-B93D-49AD-928F-F8634C20AF34}" srcOrd="1" destOrd="0" parTransId="{3A689307-26C7-4147-8DA2-B7240F19EB80}" sibTransId="{2A90FB4D-8B83-430B-A29D-02E27256A1CD}"/>
    <dgm:cxn modelId="{F42C3CF4-E975-47E5-8690-A9E8AA275923}" srcId="{5A60CC4F-9DFC-4253-8CE5-AFB07099C7AE}" destId="{21DD8BDB-033E-40FD-9689-5B1682ED8087}" srcOrd="0" destOrd="0" parTransId="{68E874DD-EF70-4192-A7F4-E5FAE8CE667A}" sibTransId="{E8EF828B-8FB1-4584-9FC8-31AE001A4EC4}"/>
    <dgm:cxn modelId="{D3331D01-AC16-40A2-B0B5-327C45ED5B38}" type="presOf" srcId="{5A60CC4F-9DFC-4253-8CE5-AFB07099C7AE}" destId="{82FBE01A-B9B7-4EFA-9C93-553905B11E3F}" srcOrd="0" destOrd="0" presId="urn:microsoft.com/office/officeart/2005/8/layout/hierarchy1"/>
    <dgm:cxn modelId="{9931FDC6-C0FA-46D7-8482-291BF26913F4}" type="presOf" srcId="{1A2348BA-B93D-49AD-928F-F8634C20AF34}" destId="{FEAF9185-2FF7-488A-BD6E-823F74F25298}" srcOrd="0" destOrd="0" presId="urn:microsoft.com/office/officeart/2005/8/layout/hierarchy1"/>
    <dgm:cxn modelId="{F5CCBB3A-F5E1-469A-A2DB-24ADADCEB5F8}" type="presParOf" srcId="{82FBE01A-B9B7-4EFA-9C93-553905B11E3F}" destId="{76306CFF-9A02-40EB-A146-2238215161DA}" srcOrd="0" destOrd="0" presId="urn:microsoft.com/office/officeart/2005/8/layout/hierarchy1"/>
    <dgm:cxn modelId="{962E4991-F3C7-449F-A1E4-452D519197AB}" type="presParOf" srcId="{76306CFF-9A02-40EB-A146-2238215161DA}" destId="{4C90E389-FF8A-4A9D-B1FE-3836B0A1A2AB}" srcOrd="0" destOrd="0" presId="urn:microsoft.com/office/officeart/2005/8/layout/hierarchy1"/>
    <dgm:cxn modelId="{B5D56C71-8242-4DE9-8E52-095FF5CC58BF}" type="presParOf" srcId="{4C90E389-FF8A-4A9D-B1FE-3836B0A1A2AB}" destId="{01233405-6C22-43A4-B9F0-8BE607E1692F}" srcOrd="0" destOrd="0" presId="urn:microsoft.com/office/officeart/2005/8/layout/hierarchy1"/>
    <dgm:cxn modelId="{B99CECDD-C97A-4C07-AD24-5A496695554A}" type="presParOf" srcId="{4C90E389-FF8A-4A9D-B1FE-3836B0A1A2AB}" destId="{BDA20F11-ECAA-48EE-BF7E-C59F2130756A}" srcOrd="1" destOrd="0" presId="urn:microsoft.com/office/officeart/2005/8/layout/hierarchy1"/>
    <dgm:cxn modelId="{D65780C7-E496-43F4-949E-ACDC46BABA62}" type="presParOf" srcId="{76306CFF-9A02-40EB-A146-2238215161DA}" destId="{8E24E6D2-B853-41B4-B25A-9DA9DE34BD49}" srcOrd="1" destOrd="0" presId="urn:microsoft.com/office/officeart/2005/8/layout/hierarchy1"/>
    <dgm:cxn modelId="{A7AB61BC-1D08-4C04-B1A8-750972B0B9FF}" type="presParOf" srcId="{82FBE01A-B9B7-4EFA-9C93-553905B11E3F}" destId="{AC72A6B1-E239-4D4B-AEDF-9694FFE2E021}" srcOrd="1" destOrd="0" presId="urn:microsoft.com/office/officeart/2005/8/layout/hierarchy1"/>
    <dgm:cxn modelId="{64014110-276C-4351-923F-B35616BE4964}" type="presParOf" srcId="{AC72A6B1-E239-4D4B-AEDF-9694FFE2E021}" destId="{D66734F3-8361-49AB-B39A-E8811711CD3B}" srcOrd="0" destOrd="0" presId="urn:microsoft.com/office/officeart/2005/8/layout/hierarchy1"/>
    <dgm:cxn modelId="{52B92530-40C9-4055-ABFB-D0BC99B15CAD}" type="presParOf" srcId="{D66734F3-8361-49AB-B39A-E8811711CD3B}" destId="{663AA365-7372-4844-B3DE-055387E4AA2C}" srcOrd="0" destOrd="0" presId="urn:microsoft.com/office/officeart/2005/8/layout/hierarchy1"/>
    <dgm:cxn modelId="{CA14DC3E-15C2-42C0-958C-C322988850B8}" type="presParOf" srcId="{D66734F3-8361-49AB-B39A-E8811711CD3B}" destId="{FEAF9185-2FF7-488A-BD6E-823F74F25298}" srcOrd="1" destOrd="0" presId="urn:microsoft.com/office/officeart/2005/8/layout/hierarchy1"/>
    <dgm:cxn modelId="{9ED3406A-3B67-449A-BF65-4BE31287CFE5}" type="presParOf" srcId="{AC72A6B1-E239-4D4B-AEDF-9694FFE2E021}" destId="{2F567667-543B-4842-A44A-C1BDF21B723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el-GR"/>
        </a:p>
      </dgm:t>
    </dgm:pt>
    <dgm:pt modelId="{38E1184F-503D-44E3-BF58-8DBD15568963}">
      <dgm:prSet phldrT="[Text]" custT="1"/>
      <dgm:spPr>
        <a:solidFill>
          <a:srgbClr val="579BEE"/>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(3</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4περιόδους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12</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40A75CD-14C8-4100-A070-E4CC65AEA4A8}" type="parTrans" cxnId="{D66FA8B8-68B2-49D4-8859-83A860D2282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1B15466F-501D-48AE-9484-A12F287AE561}" type="sibTrans" cxnId="{D66FA8B8-68B2-49D4-8859-83A860D2282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579F1D68-F29D-4E5C-A701-42196EF07738}">
      <dgm:prSet phldrT="[Text]" custT="1"/>
      <dgm:spPr>
        <a:solidFill>
          <a:srgbClr val="DBE8FF"/>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4</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B8CCA8C-A9F7-48A2-99B9-401F46984FC1}" type="parTrans" cxnId="{F5C4826E-A1AF-42BE-9C89-C5CBB4AA2F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F3C1947D-19CA-46F3-AB58-69A443604CB2}" type="sibTrans" cxnId="{F5C4826E-A1AF-42BE-9C89-C5CBB4AA2F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A2111EA8-C39B-4E1D-A58B-62CC820DB25B}">
      <dgm:prSet phldrT="[Text]" custT="1"/>
      <dgm:spPr>
        <a:solidFill>
          <a:srgbClr val="DBE8FF">
            <a:alpha val="90000"/>
          </a:srgbClr>
        </a:solidFill>
      </dgm:spPr>
      <dgm:t>
        <a:bodyPr/>
        <a:lstStyle/>
        <a:p>
          <a:pPr marL="144000" indent="0" defTabSz="844550">
            <a:lnSpc>
              <a:spcPct val="90000"/>
            </a:lnSpc>
            <a:spcBef>
              <a:spcPct val="0"/>
            </a:spcBef>
            <a:spcAft>
              <a:spcPts val="0"/>
            </a:spcAft>
            <a:buNone/>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Λογοτεχνία</a:t>
          </a:r>
        </a:p>
      </dgm:t>
    </dgm:pt>
    <dgm:pt modelId="{298450FA-BA85-467B-ACDE-63A91FC4A749}" type="parTrans" cxnId="{EC2F8DE7-31A8-44F9-98E1-7A8AEC55FCE8}">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867AB1B-ED05-4F0A-84D2-BC5E00F866C6}" type="sibTrans" cxnId="{EC2F8DE7-31A8-44F9-98E1-7A8AEC55FCE8}">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48403D82-16B6-42F0-B788-CB5977744975}">
      <dgm:prSet phldrT="[Text]" custT="1"/>
      <dgm:spPr>
        <a:solidFill>
          <a:srgbClr val="579BEE">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Λατινικά</a:t>
          </a:r>
        </a:p>
      </dgm:t>
    </dgm:pt>
    <dgm:pt modelId="{3FD2972E-5E11-49B6-9B39-D52442FCF26E}" type="sibTrans" cxnId="{9713A38D-35F2-4A63-9610-C0ABE5823322}">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E9B7AEF9-4E37-4341-9622-7D0F225BA889}" type="parTrans" cxnId="{9713A38D-35F2-4A63-9610-C0ABE5823322}">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1794EE0D-8F81-4585-8BD0-0B8451C09693}">
      <dgm:prSet phldrT="[Text]" custT="1"/>
      <dgm:spPr>
        <a:solidFill>
          <a:srgbClr val="579BEE">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Ιστορία </a:t>
          </a:r>
        </a:p>
      </dgm:t>
    </dgm:pt>
    <dgm:pt modelId="{110227EB-8CBF-4568-B300-817CB8C0F603}" type="sibTrans" cxnId="{84BB3961-86BC-48E6-A199-9910484E194A}">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896DC1A3-818E-4C4D-B738-D5DCD6445E4F}" type="parTrans" cxnId="{84BB3961-86BC-48E6-A199-9910484E194A}">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06FC2E41-536D-440A-A8AA-746EB963E305}">
      <dgm:prSet phldrT="[Text]" custT="1"/>
      <dgm:spPr>
        <a:solidFill>
          <a:srgbClr val="579BEE">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Αρχαία </a:t>
          </a:r>
        </a:p>
      </dgm:t>
    </dgm:pt>
    <dgm:pt modelId="{44FB2545-8E93-4F65-BC9C-D66A221120B1}" type="sibTrans" cxnId="{2CF44EE5-62A3-4D16-A3CD-A0F59E217E2D}">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F7AFBD9B-00C8-4149-B669-6C1B48DD9D65}" type="parTrans" cxnId="{2CF44EE5-62A3-4D16-A3CD-A0F59E217E2D}">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1ABA8F2-F551-43D2-92F3-5625F3818B56}">
      <dgm:prSet phldrT="[Text]" custT="1"/>
      <dgm:spPr>
        <a:solidFill>
          <a:srgbClr val="DBE8FF">
            <a:alpha val="90000"/>
          </a:srgbClr>
        </a:solidFill>
      </dgm:spPr>
      <dgm:t>
        <a:bodyPr/>
        <a:lstStyle/>
        <a:p>
          <a:pPr marL="171450" indent="0" defTabSz="844550">
            <a:lnSpc>
              <a:spcPct val="90000"/>
            </a:lnSpc>
            <a:spcBef>
              <a:spcPct val="0"/>
            </a:spcBef>
            <a:spcAft>
              <a:spcPct val="15000"/>
            </a:spcAft>
            <a:buNone/>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Λογική - Φιλοσοφία</a:t>
          </a:r>
        </a:p>
      </dgm:t>
    </dgm:pt>
    <dgm:pt modelId="{180EBD2B-1D38-4767-A786-EDCC93B877CD}" type="parTrans" cxnId="{277A51CD-B41E-4ED7-819F-C69E791F8AA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8CFFCF3-5E1D-45F6-AE42-582D53A89FEF}" type="sibTrans" cxnId="{277A51CD-B41E-4ED7-819F-C69E791F8AA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FAA8DB14-E320-4E3E-A10B-FA01A710E703}">
      <dgm:prSet phldrT="[Text]" custT="1"/>
      <dgm:spPr>
        <a:solidFill>
          <a:srgbClr val="DBE8FF">
            <a:alpha val="90000"/>
          </a:srgbClr>
        </a:solidFill>
      </dgm:spPr>
      <dgm:t>
        <a:bodyPr/>
        <a:lstStyle/>
        <a:p>
          <a:pPr marL="171450" indent="0" defTabSz="844550">
            <a:lnSpc>
              <a:spcPct val="90000"/>
            </a:lnSpc>
            <a:spcBef>
              <a:spcPct val="0"/>
            </a:spcBef>
            <a:spcAft>
              <a:spcPct val="15000"/>
            </a:spcAft>
            <a:buNone/>
          </a:pPr>
          <a:endParaRPr lang="el-GR" sz="2400" kern="1200" dirty="0">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58887DB4-BA6B-4B63-A8C4-60647B10D76D}" type="parTrans" cxnId="{F29D3F59-CF7D-4B93-8D33-F96FB009F42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7E77371B-60F0-4514-87A5-96BE1E3FF23D}" type="sibTrans" cxnId="{F29D3F59-CF7D-4B93-8D33-F96FB009F42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ED59216A-6F2C-4836-BAF2-B6206BFD6C36}">
      <dgm:prSet phldrT="[Text]" custT="1"/>
      <dgm:spPr>
        <a:solidFill>
          <a:srgbClr val="DBE8FF">
            <a:alpha val="90000"/>
          </a:srgbClr>
        </a:solidFill>
      </dgm:spPr>
      <dgm:t>
        <a:bodyPr/>
        <a:lstStyle/>
        <a:p>
          <a:pPr marL="171450" indent="0" defTabSz="844550">
            <a:lnSpc>
              <a:spcPct val="90000"/>
            </a:lnSpc>
            <a:spcBef>
              <a:spcPct val="0"/>
            </a:spcBef>
            <a:spcAft>
              <a:spcPct val="15000"/>
            </a:spcAft>
            <a:buNone/>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ή Γαλλικά ή άλλη ξένη γλώσσα  </a:t>
          </a:r>
        </a:p>
      </dgm:t>
    </dgm:pt>
    <dgm:pt modelId="{A16FB8C2-77A9-463D-BAA4-8DDB538E54A9}" type="parTrans" cxnId="{4C633521-5116-499B-944E-908EF55FAC1B}">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6DEA457-5582-457F-937B-E020E960135F}" type="sibTrans" cxnId="{4C633521-5116-499B-944E-908EF55FAC1B}">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423967B1-0119-4068-B62B-E6F60BE8315C}">
      <dgm:prSet phldrT="[Text]" custT="1"/>
      <dgm:spPr>
        <a:solidFill>
          <a:srgbClr val="DBE8FF">
            <a:alpha val="90000"/>
          </a:srgbClr>
        </a:solidFill>
      </dgm:spPr>
      <dgm:t>
        <a:bodyPr/>
        <a:lstStyle/>
        <a:p>
          <a:pPr marL="144000" indent="0" defTabSz="844550">
            <a:lnSpc>
              <a:spcPct val="90000"/>
            </a:lnSpc>
            <a:spcBef>
              <a:spcPct val="0"/>
            </a:spcBef>
            <a:spcAft>
              <a:spcPts val="0"/>
            </a:spcAft>
            <a:buNone/>
          </a:pP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9FD2C0B6-7686-44D6-A7C8-A4654492F310}" type="parTrans" cxnId="{09F766CD-10A9-4EF3-B272-10D437B02110}">
      <dgm:prSet/>
      <dgm:spPr/>
      <dgm:t>
        <a:bodyPr/>
        <a:lstStyle/>
        <a:p>
          <a:endParaRPr lang="en-US"/>
        </a:p>
      </dgm:t>
    </dgm:pt>
    <dgm:pt modelId="{0E959A91-63D3-4037-84F8-EA26DC96A51D}" type="sibTrans" cxnId="{09F766CD-10A9-4EF3-B272-10D437B02110}">
      <dgm:prSet/>
      <dgm:spPr/>
      <dgm:t>
        <a:bodyPr/>
        <a:lstStyle/>
        <a:p>
          <a:endParaRPr lang="en-US"/>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custScaleX="195129" custScaleY="60712">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custScaleX="138297">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custScaleX="144802" custScaleY="46158">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X="96266" custScaleY="126848" custLinFactNeighborX="306" custLinFactNeighborY="8811">
        <dgm:presLayoutVars>
          <dgm:bulletEnabled val="1"/>
        </dgm:presLayoutVars>
      </dgm:prSet>
      <dgm:spPr/>
      <dgm:t>
        <a:bodyPr/>
        <a:lstStyle/>
        <a:p>
          <a:endParaRPr lang="en-US"/>
        </a:p>
      </dgm:t>
    </dgm:pt>
  </dgm:ptLst>
  <dgm:cxnLst>
    <dgm:cxn modelId="{598F364D-12F6-45F3-B780-DE9F29F804D3}" type="presOf" srcId="{579F1D68-F29D-4E5C-A701-42196EF07738}" destId="{94354C91-2B7D-453F-8F5B-5146C7A4F1FD}" srcOrd="0" destOrd="0" presId="urn:microsoft.com/office/officeart/2005/8/layout/vList5"/>
    <dgm:cxn modelId="{1F50F248-B84D-43F6-A808-F28F4A2A3E86}" type="presOf" srcId="{ED59216A-6F2C-4836-BAF2-B6206BFD6C36}" destId="{5DAB53F4-0F38-4A56-B19E-F76D8D0D8FA9}" srcOrd="0" destOrd="3" presId="urn:microsoft.com/office/officeart/2005/8/layout/vList5"/>
    <dgm:cxn modelId="{277A51CD-B41E-4ED7-819F-C69E791F8AA1}" srcId="{579F1D68-F29D-4E5C-A701-42196EF07738}" destId="{31ABA8F2-F551-43D2-92F3-5625F3818B56}" srcOrd="2" destOrd="0" parTransId="{180EBD2B-1D38-4767-A786-EDCC93B877CD}" sibTransId="{38CFFCF3-5E1D-45F6-AE42-582D53A89FEF}"/>
    <dgm:cxn modelId="{F5C4826E-A1AF-42BE-9C89-C5CBB4AA2F3C}" srcId="{722890A6-563C-41A5-ABCD-A531CEF7D8D0}" destId="{579F1D68-F29D-4E5C-A701-42196EF07738}" srcOrd="1" destOrd="0" parTransId="{6B8CCA8C-A9F7-48A2-99B9-401F46984FC1}" sibTransId="{F3C1947D-19CA-46F3-AB58-69A443604CB2}"/>
    <dgm:cxn modelId="{2CF44EE5-62A3-4D16-A3CD-A0F59E217E2D}" srcId="{38E1184F-503D-44E3-BF58-8DBD15568963}" destId="{06FC2E41-536D-440A-A8AA-746EB963E305}" srcOrd="0" destOrd="0" parTransId="{F7AFBD9B-00C8-4149-B669-6C1B48DD9D65}" sibTransId="{44FB2545-8E93-4F65-BC9C-D66A221120B1}"/>
    <dgm:cxn modelId="{EC2F8DE7-31A8-44F9-98E1-7A8AEC55FCE8}" srcId="{579F1D68-F29D-4E5C-A701-42196EF07738}" destId="{A2111EA8-C39B-4E1D-A58B-62CC820DB25B}" srcOrd="1" destOrd="0" parTransId="{298450FA-BA85-467B-ACDE-63A91FC4A749}" sibTransId="{6867AB1B-ED05-4F0A-84D2-BC5E00F866C6}"/>
    <dgm:cxn modelId="{09F766CD-10A9-4EF3-B272-10D437B02110}" srcId="{579F1D68-F29D-4E5C-A701-42196EF07738}" destId="{423967B1-0119-4068-B62B-E6F60BE8315C}" srcOrd="0" destOrd="0" parTransId="{9FD2C0B6-7686-44D6-A7C8-A4654492F310}" sibTransId="{0E959A91-63D3-4037-84F8-EA26DC96A51D}"/>
    <dgm:cxn modelId="{9713A38D-35F2-4A63-9610-C0ABE5823322}" srcId="{38E1184F-503D-44E3-BF58-8DBD15568963}" destId="{48403D82-16B6-42F0-B788-CB5977744975}" srcOrd="2" destOrd="0" parTransId="{E9B7AEF9-4E37-4341-9622-7D0F225BA889}" sibTransId="{3FD2972E-5E11-49B6-9B39-D52442FCF26E}"/>
    <dgm:cxn modelId="{4C633521-5116-499B-944E-908EF55FAC1B}" srcId="{579F1D68-F29D-4E5C-A701-42196EF07738}" destId="{ED59216A-6F2C-4836-BAF2-B6206BFD6C36}" srcOrd="3" destOrd="0" parTransId="{A16FB8C2-77A9-463D-BAA4-8DDB538E54A9}" sibTransId="{36DEA457-5582-457F-937B-E020E960135F}"/>
    <dgm:cxn modelId="{84BB3961-86BC-48E6-A199-9910484E194A}" srcId="{38E1184F-503D-44E3-BF58-8DBD15568963}" destId="{1794EE0D-8F81-4585-8BD0-0B8451C09693}" srcOrd="1" destOrd="0" parTransId="{896DC1A3-818E-4C4D-B738-D5DCD6445E4F}" sibTransId="{110227EB-8CBF-4568-B300-817CB8C0F603}"/>
    <dgm:cxn modelId="{C62CC3E8-DED4-4349-8240-30213A043130}" type="presOf" srcId="{722890A6-563C-41A5-ABCD-A531CEF7D8D0}" destId="{6E6C3B06-4E20-4931-8CF1-6C1522C0DC44}" srcOrd="0" destOrd="0" presId="urn:microsoft.com/office/officeart/2005/8/layout/vList5"/>
    <dgm:cxn modelId="{69856FD5-50B2-4564-94CA-9CED4E145167}" type="presOf" srcId="{FAA8DB14-E320-4E3E-A10B-FA01A710E703}" destId="{5DAB53F4-0F38-4A56-B19E-F76D8D0D8FA9}" srcOrd="0" destOrd="4" presId="urn:microsoft.com/office/officeart/2005/8/layout/vList5"/>
    <dgm:cxn modelId="{E74F91D8-7032-48B5-B8A3-59530D10A677}" type="presOf" srcId="{06FC2E41-536D-440A-A8AA-746EB963E305}" destId="{4ABF4550-95B7-4DC0-B502-1C6FF503B397}" srcOrd="0" destOrd="0" presId="urn:microsoft.com/office/officeart/2005/8/layout/vList5"/>
    <dgm:cxn modelId="{954E313E-ED0D-4601-899E-FC7A583388C2}" type="presOf" srcId="{31ABA8F2-F551-43D2-92F3-5625F3818B56}" destId="{5DAB53F4-0F38-4A56-B19E-F76D8D0D8FA9}" srcOrd="0" destOrd="2" presId="urn:microsoft.com/office/officeart/2005/8/layout/vList5"/>
    <dgm:cxn modelId="{7989C674-66DC-4CAF-8A63-68184F9FC8BF}" type="presOf" srcId="{A2111EA8-C39B-4E1D-A58B-62CC820DB25B}" destId="{5DAB53F4-0F38-4A56-B19E-F76D8D0D8FA9}" srcOrd="0" destOrd="1" presId="urn:microsoft.com/office/officeart/2005/8/layout/vList5"/>
    <dgm:cxn modelId="{F29D3F59-CF7D-4B93-8D33-F96FB009F42E}" srcId="{579F1D68-F29D-4E5C-A701-42196EF07738}" destId="{FAA8DB14-E320-4E3E-A10B-FA01A710E703}" srcOrd="4" destOrd="0" parTransId="{58887DB4-BA6B-4B63-A8C4-60647B10D76D}" sibTransId="{7E77371B-60F0-4514-87A5-96BE1E3FF23D}"/>
    <dgm:cxn modelId="{89413096-E7A2-4C42-872B-1745DE3C55BC}" type="presOf" srcId="{423967B1-0119-4068-B62B-E6F60BE8315C}" destId="{5DAB53F4-0F38-4A56-B19E-F76D8D0D8FA9}" srcOrd="0" destOrd="0" presId="urn:microsoft.com/office/officeart/2005/8/layout/vList5"/>
    <dgm:cxn modelId="{80C26F21-1173-4FD1-B88C-391E85CCA869}" type="presOf" srcId="{1794EE0D-8F81-4585-8BD0-0B8451C09693}" destId="{4ABF4550-95B7-4DC0-B502-1C6FF503B397}" srcOrd="0" destOrd="1" presId="urn:microsoft.com/office/officeart/2005/8/layout/vList5"/>
    <dgm:cxn modelId="{23AB212D-E1D3-4918-94B4-91C4BEDEC389}" type="presOf" srcId="{48403D82-16B6-42F0-B788-CB5977744975}" destId="{4ABF4550-95B7-4DC0-B502-1C6FF503B397}" srcOrd="0" destOrd="2" presId="urn:microsoft.com/office/officeart/2005/8/layout/vList5"/>
    <dgm:cxn modelId="{B537FE3A-575B-4325-91EB-20265AF271CE}" type="presOf" srcId="{38E1184F-503D-44E3-BF58-8DBD15568963}" destId="{2DA32674-03A1-44D2-9784-086788D170D1}" srcOrd="0" destOrd="0" presId="urn:microsoft.com/office/officeart/2005/8/layout/vList5"/>
    <dgm:cxn modelId="{D66FA8B8-68B2-49D4-8859-83A860D22821}" srcId="{722890A6-563C-41A5-ABCD-A531CEF7D8D0}" destId="{38E1184F-503D-44E3-BF58-8DBD15568963}" srcOrd="0" destOrd="0" parTransId="{640A75CD-14C8-4100-A070-E4CC65AEA4A8}" sibTransId="{1B15466F-501D-48AE-9484-A12F287AE561}"/>
    <dgm:cxn modelId="{D8F3DC20-E365-465B-8E7E-BC046BADAC9E}" type="presParOf" srcId="{6E6C3B06-4E20-4931-8CF1-6C1522C0DC44}" destId="{79703B63-DD68-4591-8015-645979EEB24A}" srcOrd="0" destOrd="0" presId="urn:microsoft.com/office/officeart/2005/8/layout/vList5"/>
    <dgm:cxn modelId="{21892176-A22E-4AB4-B5E6-0AC4A6A68C36}" type="presParOf" srcId="{79703B63-DD68-4591-8015-645979EEB24A}" destId="{2DA32674-03A1-44D2-9784-086788D170D1}" srcOrd="0" destOrd="0" presId="urn:microsoft.com/office/officeart/2005/8/layout/vList5"/>
    <dgm:cxn modelId="{0B7CCF85-659C-4374-9C18-8282701ECD76}" type="presParOf" srcId="{79703B63-DD68-4591-8015-645979EEB24A}" destId="{4ABF4550-95B7-4DC0-B502-1C6FF503B397}" srcOrd="1" destOrd="0" presId="urn:microsoft.com/office/officeart/2005/8/layout/vList5"/>
    <dgm:cxn modelId="{7ACCB5C9-AD2F-4B24-B727-200197676E7D}" type="presParOf" srcId="{6E6C3B06-4E20-4931-8CF1-6C1522C0DC44}" destId="{D0F5E840-0A57-48B9-8766-643FA05DF03D}" srcOrd="1" destOrd="0" presId="urn:microsoft.com/office/officeart/2005/8/layout/vList5"/>
    <dgm:cxn modelId="{BC7AFAD4-CAA2-4160-B7AE-107BF7164028}" type="presParOf" srcId="{6E6C3B06-4E20-4931-8CF1-6C1522C0DC44}" destId="{5ACF51CB-00B1-4DE1-9CAC-DA374F4EB8A1}" srcOrd="2" destOrd="0" presId="urn:microsoft.com/office/officeart/2005/8/layout/vList5"/>
    <dgm:cxn modelId="{93D34244-5A70-4A30-8BCA-11DEB83C419A}" type="presParOf" srcId="{5ACF51CB-00B1-4DE1-9CAC-DA374F4EB8A1}" destId="{94354C91-2B7D-453F-8F5B-5146C7A4F1FD}" srcOrd="0" destOrd="0" presId="urn:microsoft.com/office/officeart/2005/8/layout/vList5"/>
    <dgm:cxn modelId="{29D86296-3776-4B10-AFA4-C04A0D0AB1F0}"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3" qsCatId="simple" csTypeId="urn:microsoft.com/office/officeart/2005/8/colors/accent1_2#3" csCatId="accent1" phldr="1"/>
      <dgm:spPr/>
      <dgm:t>
        <a:bodyPr/>
        <a:lstStyle/>
        <a:p>
          <a:endParaRPr lang="el-GR"/>
        </a:p>
      </dgm:t>
    </dgm:pt>
    <dgm:pt modelId="{38E1184F-503D-44E3-BF58-8DBD15568963}">
      <dgm:prSet phldrT="[Text]" custT="1"/>
      <dgm:spPr>
        <a:solidFill>
          <a:srgbClr val="00B0F0"/>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40A75CD-14C8-4100-A070-E4CC65AEA4A8}" type="parTrans" cxnId="{D66FA8B8-68B2-49D4-8859-83A860D2282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1B15466F-501D-48AE-9484-A12F287AE561}" type="sibTrans" cxnId="{D66FA8B8-68B2-49D4-8859-83A860D2282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06FC2E41-536D-440A-A8AA-746EB963E305}">
      <dgm:prSet phldrT="[Text]" custT="1"/>
      <dgm:spPr>
        <a:solidFill>
          <a:srgbClr val="00B0F0">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a:t>
          </a:r>
        </a:p>
      </dgm:t>
    </dgm:pt>
    <dgm:pt modelId="{F7AFBD9B-00C8-4149-B669-6C1B48DD9D65}" type="parTrans" cxnId="{2CF44EE5-62A3-4D16-A3CD-A0F59E217E2D}">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44FB2545-8E93-4F65-BC9C-D66A221120B1}" type="sibTrans" cxnId="{2CF44EE5-62A3-4D16-A3CD-A0F59E217E2D}">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579F1D68-F29D-4E5C-A701-42196EF07738}">
      <dgm:prSet phldrT="[Text]" custT="1"/>
      <dgm:spPr>
        <a:solidFill>
          <a:srgbClr val="DBE8FF"/>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B8CCA8C-A9F7-48A2-99B9-401F46984FC1}" type="parTrans" cxnId="{F5C4826E-A1AF-42BE-9C89-C5CBB4AA2F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F3C1947D-19CA-46F3-AB58-69A443604CB2}" type="sibTrans" cxnId="{F5C4826E-A1AF-42BE-9C89-C5CBB4AA2F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A2111EA8-C39B-4E1D-A58B-62CC820DB25B}">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Λατινικά</a:t>
          </a:r>
        </a:p>
      </dgm:t>
    </dgm:pt>
    <dgm:pt modelId="{298450FA-BA85-467B-ACDE-63A91FC4A749}" type="parTrans" cxnId="{EC2F8DE7-31A8-44F9-98E1-7A8AEC55FCE8}">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867AB1B-ED05-4F0A-84D2-BC5E00F866C6}" type="sibTrans" cxnId="{EC2F8DE7-31A8-44F9-98E1-7A8AEC55FCE8}">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7164BFCB-2279-4766-AC09-A5A74312E8D8}">
      <dgm:prSet phldrT="[Text]" custT="1"/>
      <dgm:spPr>
        <a:solidFill>
          <a:srgbClr val="00B0F0">
            <a:alpha val="90000"/>
          </a:srgbClr>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Ιστορία</a:t>
          </a:r>
        </a:p>
      </dgm:t>
    </dgm:pt>
    <dgm:pt modelId="{A90DC8C8-7D0C-4B86-B92D-7EFD42B5B5EA}" type="parTrans" cxnId="{DCA8782E-AE3A-47DB-A07E-161BAE2246A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A8201B63-A260-4B5F-97DC-102BAE556A58}" type="sibTrans" cxnId="{DCA8782E-AE3A-47DB-A07E-161BAE2246A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22A3B29-640B-426B-9514-99F76493C867}">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Γαλλικά </a:t>
          </a:r>
        </a:p>
      </dgm:t>
    </dgm:pt>
    <dgm:pt modelId="{B7FC1108-EE85-4086-BA4E-C92C6346A10B}" type="parTrans" cxnId="{124CAEBE-6AB1-4522-B521-6181016CF3F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C16F94C3-BEE4-4C63-AE33-A2BC2565CA50}" type="sibTrans" cxnId="{124CAEBE-6AB1-4522-B521-6181016CF3F1}">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4283911A-AA35-439B-85E7-F96187F8250F}">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Άλλη ξένη γλώσσα</a:t>
          </a:r>
        </a:p>
      </dgm:t>
    </dgm:pt>
    <dgm:pt modelId="{7C835443-B009-4A95-8920-2968138E5B4A}" type="parTrans" cxnId="{1CF3E29F-6D00-4820-A32F-48D1FAE8A08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351EAFC6-D192-436F-8BFF-210466B4A48B}" type="sibTrans" cxnId="{1CF3E29F-6D00-4820-A32F-48D1FAE8A08E}">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70199DD2-A4C6-4581-8660-763A01FCE778}">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Αρχαία Ελληνικά</a:t>
          </a:r>
        </a:p>
      </dgm:t>
    </dgm:pt>
    <dgm:pt modelId="{F1A195A8-2D72-4E66-8A47-FC77474E671A}" type="parTrans" cxnId="{77E465A4-FD0F-4600-8F4B-5A866DA29BA5}">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E1C7902E-AE72-47EF-A89B-27B5D7269EFE}" type="sibTrans" cxnId="{77E465A4-FD0F-4600-8F4B-5A866DA29BA5}">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B91AC704-5939-477B-AFAB-EE3D0A93EDD8}">
      <dgm:prSet phldrT="[Text]" custT="1"/>
      <dgm:spPr>
        <a:solidFill>
          <a:srgbClr val="DBE8FF">
            <a:alpha val="90000"/>
          </a:srgbClr>
        </a:solidFill>
      </dgm:spPr>
      <dgm:t>
        <a:bodyPr/>
        <a:lstStyle/>
        <a:p>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Οικονομικά</a:t>
          </a:r>
        </a:p>
      </dgm:t>
    </dgm:pt>
    <dgm:pt modelId="{BE21F614-84CB-4346-B0C2-CE8372D2E147}" type="parTrans" cxnId="{D1C76834-B28C-4100-9417-64278168F5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079F2FA0-3F68-4B66-BD8E-E97EABF97BDE}" type="sibTrans" cxnId="{D1C76834-B28C-4100-9417-64278168F53C}">
      <dgm:prSet/>
      <dgm:spPr/>
      <dgm:t>
        <a:bodyPr/>
        <a:lstStyle/>
        <a:p>
          <a:endParaRPr lang="el-GR">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custScaleX="184499" custLinFactNeighborX="942" custLinFactNeighborY="-964">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custScaleX="188092">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Y="166335">
        <dgm:presLayoutVars>
          <dgm:bulletEnabled val="1"/>
        </dgm:presLayoutVars>
      </dgm:prSet>
      <dgm:spPr/>
      <dgm:t>
        <a:bodyPr/>
        <a:lstStyle/>
        <a:p>
          <a:endParaRPr lang="en-US"/>
        </a:p>
      </dgm:t>
    </dgm:pt>
  </dgm:ptLst>
  <dgm:cxnLst>
    <dgm:cxn modelId="{D1C76834-B28C-4100-9417-64278168F53C}" srcId="{579F1D68-F29D-4E5C-A701-42196EF07738}" destId="{B91AC704-5939-477B-AFAB-EE3D0A93EDD8}" srcOrd="4" destOrd="0" parTransId="{BE21F614-84CB-4346-B0C2-CE8372D2E147}" sibTransId="{079F2FA0-3F68-4B66-BD8E-E97EABF97BDE}"/>
    <dgm:cxn modelId="{124CAEBE-6AB1-4522-B521-6181016CF3F1}" srcId="{579F1D68-F29D-4E5C-A701-42196EF07738}" destId="{322A3B29-640B-426B-9514-99F76493C867}" srcOrd="1" destOrd="0" parTransId="{B7FC1108-EE85-4086-BA4E-C92C6346A10B}" sibTransId="{C16F94C3-BEE4-4C63-AE33-A2BC2565CA50}"/>
    <dgm:cxn modelId="{8B0D151D-23D4-43FF-9315-9BA1367BC08C}" type="presOf" srcId="{70199DD2-A4C6-4581-8660-763A01FCE778}" destId="{5DAB53F4-0F38-4A56-B19E-F76D8D0D8FA9}" srcOrd="0" destOrd="3" presId="urn:microsoft.com/office/officeart/2005/8/layout/vList5"/>
    <dgm:cxn modelId="{D038B3A6-815D-4103-9EE8-27705E192693}" type="presOf" srcId="{322A3B29-640B-426B-9514-99F76493C867}" destId="{5DAB53F4-0F38-4A56-B19E-F76D8D0D8FA9}" srcOrd="0" destOrd="1" presId="urn:microsoft.com/office/officeart/2005/8/layout/vList5"/>
    <dgm:cxn modelId="{F5C4826E-A1AF-42BE-9C89-C5CBB4AA2F3C}" srcId="{722890A6-563C-41A5-ABCD-A531CEF7D8D0}" destId="{579F1D68-F29D-4E5C-A701-42196EF07738}" srcOrd="1" destOrd="0" parTransId="{6B8CCA8C-A9F7-48A2-99B9-401F46984FC1}" sibTransId="{F3C1947D-19CA-46F3-AB58-69A443604CB2}"/>
    <dgm:cxn modelId="{DCA8782E-AE3A-47DB-A07E-161BAE2246AE}" srcId="{38E1184F-503D-44E3-BF58-8DBD15568963}" destId="{7164BFCB-2279-4766-AC09-A5A74312E8D8}" srcOrd="1" destOrd="0" parTransId="{A90DC8C8-7D0C-4B86-B92D-7EFD42B5B5EA}" sibTransId="{A8201B63-A260-4B5F-97DC-102BAE556A58}"/>
    <dgm:cxn modelId="{77E465A4-FD0F-4600-8F4B-5A866DA29BA5}" srcId="{579F1D68-F29D-4E5C-A701-42196EF07738}" destId="{70199DD2-A4C6-4581-8660-763A01FCE778}" srcOrd="3" destOrd="0" parTransId="{F1A195A8-2D72-4E66-8A47-FC77474E671A}" sibTransId="{E1C7902E-AE72-47EF-A89B-27B5D7269EFE}"/>
    <dgm:cxn modelId="{2CF44EE5-62A3-4D16-A3CD-A0F59E217E2D}" srcId="{38E1184F-503D-44E3-BF58-8DBD15568963}" destId="{06FC2E41-536D-440A-A8AA-746EB963E305}" srcOrd="0" destOrd="0" parTransId="{F7AFBD9B-00C8-4149-B669-6C1B48DD9D65}" sibTransId="{44FB2545-8E93-4F65-BC9C-D66A221120B1}"/>
    <dgm:cxn modelId="{C005EB3C-7C50-4644-8D30-2C0ABEDBF3F8}" type="presOf" srcId="{38E1184F-503D-44E3-BF58-8DBD15568963}" destId="{2DA32674-03A1-44D2-9784-086788D170D1}" srcOrd="0" destOrd="0" presId="urn:microsoft.com/office/officeart/2005/8/layout/vList5"/>
    <dgm:cxn modelId="{1C4BF0F4-3A4A-412D-85B9-61D997DEBFE5}" type="presOf" srcId="{7164BFCB-2279-4766-AC09-A5A74312E8D8}" destId="{4ABF4550-95B7-4DC0-B502-1C6FF503B397}" srcOrd="0" destOrd="1" presId="urn:microsoft.com/office/officeart/2005/8/layout/vList5"/>
    <dgm:cxn modelId="{EC2F8DE7-31A8-44F9-98E1-7A8AEC55FCE8}" srcId="{579F1D68-F29D-4E5C-A701-42196EF07738}" destId="{A2111EA8-C39B-4E1D-A58B-62CC820DB25B}" srcOrd="0" destOrd="0" parTransId="{298450FA-BA85-467B-ACDE-63A91FC4A749}" sibTransId="{6867AB1B-ED05-4F0A-84D2-BC5E00F866C6}"/>
    <dgm:cxn modelId="{E3E373AE-3274-4B68-A4C9-ACA0EAB859A2}" type="presOf" srcId="{579F1D68-F29D-4E5C-A701-42196EF07738}" destId="{94354C91-2B7D-453F-8F5B-5146C7A4F1FD}" srcOrd="0" destOrd="0" presId="urn:microsoft.com/office/officeart/2005/8/layout/vList5"/>
    <dgm:cxn modelId="{1CF3E29F-6D00-4820-A32F-48D1FAE8A08E}" srcId="{579F1D68-F29D-4E5C-A701-42196EF07738}" destId="{4283911A-AA35-439B-85E7-F96187F8250F}" srcOrd="2" destOrd="0" parTransId="{7C835443-B009-4A95-8920-2968138E5B4A}" sibTransId="{351EAFC6-D192-436F-8BFF-210466B4A48B}"/>
    <dgm:cxn modelId="{15D7B72D-87E9-4FFF-9BCC-8D764055D754}" type="presOf" srcId="{B91AC704-5939-477B-AFAB-EE3D0A93EDD8}" destId="{5DAB53F4-0F38-4A56-B19E-F76D8D0D8FA9}" srcOrd="0" destOrd="4" presId="urn:microsoft.com/office/officeart/2005/8/layout/vList5"/>
    <dgm:cxn modelId="{FB3A7F53-EC1E-4957-A8F0-FAE82801EA7D}" type="presOf" srcId="{722890A6-563C-41A5-ABCD-A531CEF7D8D0}" destId="{6E6C3B06-4E20-4931-8CF1-6C1522C0DC44}" srcOrd="0" destOrd="0" presId="urn:microsoft.com/office/officeart/2005/8/layout/vList5"/>
    <dgm:cxn modelId="{D42ABAFF-6559-4770-9C66-5EEAC7E7174D}" type="presOf" srcId="{06FC2E41-536D-440A-A8AA-746EB963E305}" destId="{4ABF4550-95B7-4DC0-B502-1C6FF503B397}" srcOrd="0" destOrd="0" presId="urn:microsoft.com/office/officeart/2005/8/layout/vList5"/>
    <dgm:cxn modelId="{92A44F69-47F0-409E-858A-895C589478C9}" type="presOf" srcId="{A2111EA8-C39B-4E1D-A58B-62CC820DB25B}" destId="{5DAB53F4-0F38-4A56-B19E-F76D8D0D8FA9}" srcOrd="0" destOrd="0" presId="urn:microsoft.com/office/officeart/2005/8/layout/vList5"/>
    <dgm:cxn modelId="{884CC15A-B1FA-4065-97CD-9176590A840E}" type="presOf" srcId="{4283911A-AA35-439B-85E7-F96187F8250F}" destId="{5DAB53F4-0F38-4A56-B19E-F76D8D0D8FA9}" srcOrd="0" destOrd="2" presId="urn:microsoft.com/office/officeart/2005/8/layout/vList5"/>
    <dgm:cxn modelId="{D66FA8B8-68B2-49D4-8859-83A860D22821}" srcId="{722890A6-563C-41A5-ABCD-A531CEF7D8D0}" destId="{38E1184F-503D-44E3-BF58-8DBD15568963}" srcOrd="0" destOrd="0" parTransId="{640A75CD-14C8-4100-A070-E4CC65AEA4A8}" sibTransId="{1B15466F-501D-48AE-9484-A12F287AE561}"/>
    <dgm:cxn modelId="{68AA3409-BEF7-4454-8E5C-DEF1B0D51614}" type="presParOf" srcId="{6E6C3B06-4E20-4931-8CF1-6C1522C0DC44}" destId="{79703B63-DD68-4591-8015-645979EEB24A}" srcOrd="0" destOrd="0" presId="urn:microsoft.com/office/officeart/2005/8/layout/vList5"/>
    <dgm:cxn modelId="{E2CC86E4-D8ED-4029-9E37-9C261B845108}" type="presParOf" srcId="{79703B63-DD68-4591-8015-645979EEB24A}" destId="{2DA32674-03A1-44D2-9784-086788D170D1}" srcOrd="0" destOrd="0" presId="urn:microsoft.com/office/officeart/2005/8/layout/vList5"/>
    <dgm:cxn modelId="{8A069EDC-8A10-4B57-AED4-D553C2ED9485}" type="presParOf" srcId="{79703B63-DD68-4591-8015-645979EEB24A}" destId="{4ABF4550-95B7-4DC0-B502-1C6FF503B397}" srcOrd="1" destOrd="0" presId="urn:microsoft.com/office/officeart/2005/8/layout/vList5"/>
    <dgm:cxn modelId="{CB863FA1-1DFB-422D-B3D0-EB603F0CA099}" type="presParOf" srcId="{6E6C3B06-4E20-4931-8CF1-6C1522C0DC44}" destId="{D0F5E840-0A57-48B9-8766-643FA05DF03D}" srcOrd="1" destOrd="0" presId="urn:microsoft.com/office/officeart/2005/8/layout/vList5"/>
    <dgm:cxn modelId="{0FD9FA1C-177D-4BC0-9DFB-D08C8FD75AC3}" type="presParOf" srcId="{6E6C3B06-4E20-4931-8CF1-6C1522C0DC44}" destId="{5ACF51CB-00B1-4DE1-9CAC-DA374F4EB8A1}" srcOrd="2" destOrd="0" presId="urn:microsoft.com/office/officeart/2005/8/layout/vList5"/>
    <dgm:cxn modelId="{E3B6F50C-ADC6-48B1-B348-EAD99710919F}" type="presParOf" srcId="{5ACF51CB-00B1-4DE1-9CAC-DA374F4EB8A1}" destId="{94354C91-2B7D-453F-8F5B-5146C7A4F1FD}" srcOrd="0" destOrd="0" presId="urn:microsoft.com/office/officeart/2005/8/layout/vList5"/>
    <dgm:cxn modelId="{982E87A4-0ACF-47E4-874B-18E38316E1B4}"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4" qsCatId="simple" csTypeId="urn:microsoft.com/office/officeart/2005/8/colors/accent1_2#4" csCatId="accent1" phldr="1"/>
      <dgm:spPr/>
      <dgm:t>
        <a:bodyPr/>
        <a:lstStyle/>
        <a:p>
          <a:endParaRPr lang="el-GR"/>
        </a:p>
      </dgm:t>
    </dgm:pt>
    <dgm:pt modelId="{38E1184F-503D-44E3-BF58-8DBD15568963}">
      <dgm:prSet phldrT="[Text]" custT="1"/>
      <dgm:spPr>
        <a:solidFill>
          <a:srgbClr val="FFC000"/>
        </a:solidFill>
      </dgm:spPr>
      <dgm:t>
        <a:bodyPr/>
        <a:lstStyle/>
        <a:p>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(3</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=12)</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gm:t>
    </dgm:pt>
    <dgm:pt modelId="{640A75CD-14C8-4100-A070-E4CC65AEA4A8}" type="parTrans" cxnId="{D66FA8B8-68B2-49D4-8859-83A860D22821}">
      <dgm:prSet/>
      <dgm:spPr/>
      <dgm:t>
        <a:bodyPr/>
        <a:lstStyle/>
        <a:p>
          <a:endParaRPr lang="el-GR"/>
        </a:p>
      </dgm:t>
    </dgm:pt>
    <dgm:pt modelId="{1B15466F-501D-48AE-9484-A12F287AE561}" type="sibTrans" cxnId="{D66FA8B8-68B2-49D4-8859-83A860D22821}">
      <dgm:prSet/>
      <dgm:spPr/>
      <dgm:t>
        <a:bodyPr/>
        <a:lstStyle/>
        <a:p>
          <a:endParaRPr lang="el-GR"/>
        </a:p>
      </dgm:t>
    </dgm:pt>
    <dgm:pt modelId="{06FC2E41-536D-440A-A8AA-746EB963E305}">
      <dgm:prSet phldrT="[Text]" custT="1"/>
      <dgm:spPr>
        <a:solidFill>
          <a:srgbClr val="FFC00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Οικονομικά</a:t>
          </a:r>
        </a:p>
      </dgm:t>
    </dgm:pt>
    <dgm:pt modelId="{F7AFBD9B-00C8-4149-B669-6C1B48DD9D65}" type="parTrans" cxnId="{2CF44EE5-62A3-4D16-A3CD-A0F59E217E2D}">
      <dgm:prSet/>
      <dgm:spPr/>
      <dgm:t>
        <a:bodyPr/>
        <a:lstStyle/>
        <a:p>
          <a:endParaRPr lang="el-GR"/>
        </a:p>
      </dgm:t>
    </dgm:pt>
    <dgm:pt modelId="{44FB2545-8E93-4F65-BC9C-D66A221120B1}" type="sibTrans" cxnId="{2CF44EE5-62A3-4D16-A3CD-A0F59E217E2D}">
      <dgm:prSet/>
      <dgm:spPr/>
      <dgm:t>
        <a:bodyPr/>
        <a:lstStyle/>
        <a:p>
          <a:endParaRPr lang="el-GR"/>
        </a:p>
      </dgm:t>
    </dgm:pt>
    <dgm:pt modelId="{44E5A667-89E5-4D56-8E4A-1DFF5985CB21}">
      <dgm:prSet phldrT="[Text]" custT="1"/>
      <dgm:spPr>
        <a:solidFill>
          <a:srgbClr val="FFC00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Μαθηματικά</a:t>
          </a:r>
        </a:p>
      </dgm:t>
    </dgm:pt>
    <dgm:pt modelId="{D6138D2A-CB9B-44C8-AC24-E09EB853C580}" type="parTrans" cxnId="{61A32485-9BA4-4956-A834-B5348FE53634}">
      <dgm:prSet/>
      <dgm:spPr/>
      <dgm:t>
        <a:bodyPr/>
        <a:lstStyle/>
        <a:p>
          <a:endParaRPr lang="el-GR"/>
        </a:p>
      </dgm:t>
    </dgm:pt>
    <dgm:pt modelId="{22B2067C-00E7-4775-9738-06AA12A356BC}" type="sibTrans" cxnId="{61A32485-9BA4-4956-A834-B5348FE53634}">
      <dgm:prSet/>
      <dgm:spPr/>
      <dgm:t>
        <a:bodyPr/>
        <a:lstStyle/>
        <a:p>
          <a:endParaRPr lang="el-GR"/>
        </a:p>
      </dgm:t>
    </dgm:pt>
    <dgm:pt modelId="{579F1D68-F29D-4E5C-A701-42196EF07738}">
      <dgm:prSet phldrT="[Text]" custT="1"/>
      <dgm:spPr>
        <a:solidFill>
          <a:srgbClr val="FFF989"/>
        </a:solidFill>
      </dgm:spPr>
      <dgm:t>
        <a:bodyPr/>
        <a:lstStyle/>
        <a:p>
          <a:r>
            <a:rPr lang="el-GR" sz="2800" kern="1200" dirty="0">
              <a:solidFill>
                <a:schemeClr val="tx2"/>
              </a:solidFill>
              <a:latin typeface="Arial" panose="020B0604020202020204" pitchFamily="34" charset="0"/>
              <a:ea typeface="+mn-ea"/>
              <a:cs typeface="Arial" panose="020B0604020202020204" pitchFamily="34" charset="0"/>
            </a:rPr>
            <a:t>Επιλεγόμενα Μαθήματα</a:t>
          </a:r>
          <a:r>
            <a:rPr lang="en-US" sz="2800" kern="1200" dirty="0">
              <a:solidFill>
                <a:schemeClr val="tx2"/>
              </a:solidFill>
              <a:latin typeface="Arial" panose="020B0604020202020204" pitchFamily="34" charset="0"/>
              <a:ea typeface="+mn-ea"/>
              <a:cs typeface="Arial" panose="020B0604020202020204" pitchFamily="34" charset="0"/>
            </a:rPr>
            <a:t> </a:t>
          </a:r>
          <a:r>
            <a:rPr lang="el-GR" sz="2800" kern="1200" dirty="0">
              <a:solidFill>
                <a:schemeClr val="tx2"/>
              </a:solidFill>
              <a:latin typeface="Arial" panose="020B0604020202020204" pitchFamily="34" charset="0"/>
              <a:ea typeface="+mn-ea"/>
              <a:cs typeface="Arial" panose="020B0604020202020204" pitchFamily="34" charset="0"/>
            </a:rPr>
            <a:t>(1</a:t>
          </a:r>
          <a:r>
            <a:rPr lang="en-US" sz="2800" kern="1200" dirty="0">
              <a:solidFill>
                <a:schemeClr val="tx2"/>
              </a:solidFill>
              <a:latin typeface="Arial" panose="020B0604020202020204" pitchFamily="34" charset="0"/>
              <a:ea typeface="+mn-ea"/>
              <a:cs typeface="Arial" panose="020B0604020202020204" pitchFamily="34" charset="0"/>
            </a:rPr>
            <a:t>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a:t>
          </a:r>
          <a:r>
            <a:rPr lang="el-GR" sz="2800" kern="1200" dirty="0">
              <a:solidFill>
                <a:schemeClr val="tx2"/>
              </a:solidFill>
              <a:latin typeface="Arial" panose="020B0604020202020204" pitchFamily="34" charset="0"/>
              <a:ea typeface="+mn-ea"/>
              <a:cs typeface="Arial" panose="020B0604020202020204" pitchFamily="34" charset="0"/>
            </a:rPr>
            <a:t>4</a:t>
          </a:r>
          <a:r>
            <a:rPr lang="en-US" sz="2800" kern="1200" dirty="0">
              <a:solidFill>
                <a:schemeClr val="tx2"/>
              </a:solidFill>
              <a:latin typeface="Arial" panose="020B0604020202020204" pitchFamily="34" charset="0"/>
              <a:ea typeface="+mn-ea"/>
              <a:cs typeface="Arial" panose="020B0604020202020204" pitchFamily="34" charset="0"/>
            </a:rPr>
            <a:t>)</a:t>
          </a:r>
          <a:endParaRPr lang="el-GR" sz="2800" kern="1200" dirty="0">
            <a:solidFill>
              <a:schemeClr val="tx2"/>
            </a:solidFill>
            <a:latin typeface="Arial" panose="020B0604020202020204" pitchFamily="34" charset="0"/>
            <a:ea typeface="+mn-ea"/>
            <a:cs typeface="Arial" panose="020B0604020202020204" pitchFamily="34" charset="0"/>
          </a:endParaRPr>
        </a:p>
      </dgm:t>
    </dgm:pt>
    <dgm:pt modelId="{6B8CCA8C-A9F7-48A2-99B9-401F46984FC1}" type="parTrans" cxnId="{F5C4826E-A1AF-42BE-9C89-C5CBB4AA2F3C}">
      <dgm:prSet/>
      <dgm:spPr/>
      <dgm:t>
        <a:bodyPr/>
        <a:lstStyle/>
        <a:p>
          <a:endParaRPr lang="el-GR"/>
        </a:p>
      </dgm:t>
    </dgm:pt>
    <dgm:pt modelId="{F3C1947D-19CA-46F3-AB58-69A443604CB2}" type="sibTrans" cxnId="{F5C4826E-A1AF-42BE-9C89-C5CBB4AA2F3C}">
      <dgm:prSet/>
      <dgm:spPr/>
      <dgm:t>
        <a:bodyPr/>
        <a:lstStyle/>
        <a:p>
          <a:endParaRPr lang="el-GR"/>
        </a:p>
      </dgm:t>
    </dgm:pt>
    <dgm:pt modelId="{A2111EA8-C39B-4E1D-A58B-62CC820DB25B}">
      <dgm:prSet phldrT="[Text]" custT="1"/>
      <dgm:spPr>
        <a:solidFill>
          <a:srgbClr val="FFF989">
            <a:alpha val="90000"/>
          </a:srgbClr>
        </a:solidFill>
      </dgm:spPr>
      <dgm:t>
        <a:bodyPr/>
        <a:lstStyle/>
        <a:p>
          <a:pPr marL="114300" indent="0" defTabSz="666750">
            <a:lnSpc>
              <a:spcPct val="90000"/>
            </a:lnSpc>
            <a:spcBef>
              <a:spcPct val="0"/>
            </a:spcBef>
            <a:spcAft>
              <a:spcPct val="15000"/>
            </a:spcAft>
            <a:buNone/>
          </a:pPr>
          <a:r>
            <a:rPr lang="el-GR" sz="2000" kern="1200" dirty="0">
              <a:solidFill>
                <a:schemeClr val="tx2"/>
              </a:solidFill>
              <a:latin typeface="Arial" panose="020B0604020202020204" pitchFamily="34" charset="0"/>
              <a:ea typeface="+mn-ea"/>
              <a:cs typeface="Arial" panose="020B0604020202020204" pitchFamily="34" charset="0"/>
            </a:rPr>
            <a:t>Οργάνωση και Διοίκηση Επιχειρήσεων </a:t>
          </a:r>
        </a:p>
      </dgm:t>
    </dgm:pt>
    <dgm:pt modelId="{298450FA-BA85-467B-ACDE-63A91FC4A749}" type="parTrans" cxnId="{EC2F8DE7-31A8-44F9-98E1-7A8AEC55FCE8}">
      <dgm:prSet/>
      <dgm:spPr/>
      <dgm:t>
        <a:bodyPr/>
        <a:lstStyle/>
        <a:p>
          <a:endParaRPr lang="el-GR"/>
        </a:p>
      </dgm:t>
    </dgm:pt>
    <dgm:pt modelId="{6867AB1B-ED05-4F0A-84D2-BC5E00F866C6}" type="sibTrans" cxnId="{EC2F8DE7-31A8-44F9-98E1-7A8AEC55FCE8}">
      <dgm:prSet/>
      <dgm:spPr/>
      <dgm:t>
        <a:bodyPr/>
        <a:lstStyle/>
        <a:p>
          <a:endParaRPr lang="el-GR"/>
        </a:p>
      </dgm:t>
    </dgm:pt>
    <dgm:pt modelId="{63D169C7-2250-418B-B8D4-03356B4EFC95}">
      <dgm:prSet phldrT="[Text]" custT="1"/>
      <dgm:spPr>
        <a:solidFill>
          <a:srgbClr val="FFF989">
            <a:alpha val="90000"/>
          </a:srgbClr>
        </a:solidFill>
      </dgm:spPr>
      <dgm:t>
        <a:bodyPr/>
        <a:lstStyle/>
        <a:p>
          <a:pPr marL="114300" indent="0" defTabSz="666750">
            <a:lnSpc>
              <a:spcPct val="90000"/>
            </a:lnSpc>
            <a:spcBef>
              <a:spcPct val="0"/>
            </a:spcBef>
            <a:spcAft>
              <a:spcPct val="15000"/>
            </a:spcAft>
            <a:buNone/>
          </a:pPr>
          <a:r>
            <a:rPr lang="el-GR" sz="2000" kern="1200" dirty="0">
              <a:solidFill>
                <a:schemeClr val="tx2"/>
              </a:solidFill>
              <a:latin typeface="Arial" panose="020B0604020202020204" pitchFamily="34" charset="0"/>
              <a:ea typeface="+mn-ea"/>
              <a:cs typeface="Arial" panose="020B0604020202020204" pitchFamily="34" charset="0"/>
            </a:rPr>
            <a:t>Πληροφορική</a:t>
          </a:r>
        </a:p>
      </dgm:t>
    </dgm:pt>
    <dgm:pt modelId="{21B226F7-0747-4B95-B815-1CAFCC535360}" type="parTrans" cxnId="{889FB3E4-8E48-4495-8234-D07C1E471EF3}">
      <dgm:prSet/>
      <dgm:spPr/>
      <dgm:t>
        <a:bodyPr/>
        <a:lstStyle/>
        <a:p>
          <a:endParaRPr lang="el-GR"/>
        </a:p>
      </dgm:t>
    </dgm:pt>
    <dgm:pt modelId="{5C2D610D-94A4-4C55-9096-8547BC7951B0}" type="sibTrans" cxnId="{889FB3E4-8E48-4495-8234-D07C1E471EF3}">
      <dgm:prSet/>
      <dgm:spPr/>
      <dgm:t>
        <a:bodyPr/>
        <a:lstStyle/>
        <a:p>
          <a:endParaRPr lang="el-GR"/>
        </a:p>
      </dgm:t>
    </dgm:pt>
    <dgm:pt modelId="{8F34AEF1-C41E-4F41-8D8B-A32B9E54647F}">
      <dgm:prSet phldrT="[Text]" custT="1"/>
      <dgm:spPr>
        <a:solidFill>
          <a:srgbClr val="FFC00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Λογιστική</a:t>
          </a:r>
        </a:p>
      </dgm:t>
    </dgm:pt>
    <dgm:pt modelId="{32204E28-FA4A-4EF0-B396-2B6FD5AD9358}" type="parTrans" cxnId="{5EACDC9F-0366-44E6-BF7D-211FE8E73A3E}">
      <dgm:prSet/>
      <dgm:spPr/>
      <dgm:t>
        <a:bodyPr/>
        <a:lstStyle/>
        <a:p>
          <a:endParaRPr lang="el-GR"/>
        </a:p>
      </dgm:t>
    </dgm:pt>
    <dgm:pt modelId="{43B6B0E7-204B-45AE-9AE2-03F1A9F93E35}" type="sibTrans" cxnId="{5EACDC9F-0366-44E6-BF7D-211FE8E73A3E}">
      <dgm:prSet/>
      <dgm:spPr/>
      <dgm:t>
        <a:bodyPr/>
        <a:lstStyle/>
        <a:p>
          <a:endParaRPr lang="el-GR"/>
        </a:p>
      </dgm:t>
    </dgm:pt>
    <dgm:pt modelId="{CC4E8398-FF31-4890-B8E3-CF473C441611}">
      <dgm:prSet phldrT="[Text]" custT="1"/>
      <dgm:spPr>
        <a:solidFill>
          <a:srgbClr val="FFF989">
            <a:alpha val="90000"/>
          </a:srgbClr>
        </a:solidFill>
      </dgm:spPr>
      <dgm:t>
        <a:bodyPr/>
        <a:lstStyle/>
        <a:p>
          <a:pPr marL="114300" indent="0" defTabSz="666750">
            <a:lnSpc>
              <a:spcPct val="90000"/>
            </a:lnSpc>
            <a:spcBef>
              <a:spcPct val="0"/>
            </a:spcBef>
            <a:spcAft>
              <a:spcPct val="15000"/>
            </a:spcAft>
            <a:buNone/>
          </a:pPr>
          <a:r>
            <a:rPr lang="el-GR" sz="2000" kern="1200" dirty="0">
              <a:solidFill>
                <a:schemeClr val="tx2"/>
              </a:solidFill>
              <a:latin typeface="Arial" panose="020B0604020202020204" pitchFamily="34" charset="0"/>
              <a:ea typeface="+mn-ea"/>
              <a:cs typeface="Arial" panose="020B0604020202020204" pitchFamily="34" charset="0"/>
            </a:rPr>
            <a:t>Εμπορικά - Μάρκετινγκ</a:t>
          </a:r>
        </a:p>
      </dgm:t>
    </dgm:pt>
    <dgm:pt modelId="{F317EF77-481C-412D-BF2B-517615915C62}" type="parTrans" cxnId="{867B1737-3B70-4E42-BA20-C63948DBAF6B}">
      <dgm:prSet/>
      <dgm:spPr/>
      <dgm:t>
        <a:bodyPr/>
        <a:lstStyle/>
        <a:p>
          <a:endParaRPr lang="el-GR"/>
        </a:p>
      </dgm:t>
    </dgm:pt>
    <dgm:pt modelId="{003F94C7-B6A1-4B73-8C46-8E181B974B40}" type="sibTrans" cxnId="{867B1737-3B70-4E42-BA20-C63948DBAF6B}">
      <dgm:prSet/>
      <dgm:spPr/>
      <dgm:t>
        <a:bodyPr/>
        <a:lstStyle/>
        <a:p>
          <a:endParaRPr lang="el-GR"/>
        </a:p>
      </dgm:t>
    </dgm:pt>
    <dgm:pt modelId="{D2C6B4AF-8722-4C6B-AAA7-ED3EBE33E194}">
      <dgm:prSet phldrT="[Text]" custT="1"/>
      <dgm:spPr>
        <a:solidFill>
          <a:srgbClr val="FFF989">
            <a:alpha val="90000"/>
          </a:srgbClr>
        </a:solidFill>
      </dgm:spPr>
      <dgm:t>
        <a:bodyPr/>
        <a:lstStyle/>
        <a:p>
          <a:pPr marL="114300" marR="0" indent="0" defTabSz="666750" eaLnBrk="1" fontAlgn="auto" latinLnBrk="0" hangingPunct="1">
            <a:lnSpc>
              <a:spcPct val="90000"/>
            </a:lnSpc>
            <a:spcBef>
              <a:spcPct val="0"/>
            </a:spcBef>
            <a:spcAft>
              <a:spcPct val="15000"/>
            </a:spcAft>
            <a:buClrTx/>
            <a:buSzTx/>
            <a:buFontTx/>
            <a:buNone/>
            <a:tabLst/>
            <a:defRPr/>
          </a:pPr>
          <a:r>
            <a:rPr lang="el-GR" sz="2000" kern="1200" dirty="0">
              <a:solidFill>
                <a:schemeClr val="tx2"/>
              </a:solidFill>
              <a:latin typeface="Arial" panose="020B0604020202020204" pitchFamily="34" charset="0"/>
              <a:ea typeface="+mn-ea"/>
              <a:cs typeface="Arial" panose="020B0604020202020204" pitchFamily="34" charset="0"/>
            </a:rPr>
            <a:t>Αγγλικά ή Γαλλικά ή άλλη ξένη γλώσσα</a:t>
          </a:r>
        </a:p>
      </dgm:t>
    </dgm:pt>
    <dgm:pt modelId="{C6F7E1CC-15B2-4634-9EA6-E515993B8DBF}" type="parTrans" cxnId="{B1DB9329-5E5A-43EF-A0F1-031D82DB9C7F}">
      <dgm:prSet/>
      <dgm:spPr/>
      <dgm:t>
        <a:bodyPr/>
        <a:lstStyle/>
        <a:p>
          <a:endParaRPr lang="el-GR"/>
        </a:p>
      </dgm:t>
    </dgm:pt>
    <dgm:pt modelId="{737AB55C-6591-4479-AB2C-8AFBCF180722}" type="sibTrans" cxnId="{B1DB9329-5E5A-43EF-A0F1-031D82DB9C7F}">
      <dgm:prSet/>
      <dgm:spPr/>
      <dgm:t>
        <a:bodyPr/>
        <a:lstStyle/>
        <a:p>
          <a:endParaRPr lang="el-GR"/>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Y="129932">
        <dgm:presLayoutVars>
          <dgm:bulletEnabled val="1"/>
        </dgm:presLayoutVars>
      </dgm:prSet>
      <dgm:spPr/>
      <dgm:t>
        <a:bodyPr/>
        <a:lstStyle/>
        <a:p>
          <a:endParaRPr lang="en-US"/>
        </a:p>
      </dgm:t>
    </dgm:pt>
  </dgm:ptLst>
  <dgm:cxnLst>
    <dgm:cxn modelId="{67843FFB-AA17-4257-81A0-5270E7E39113}" type="presOf" srcId="{D2C6B4AF-8722-4C6B-AAA7-ED3EBE33E194}" destId="{5DAB53F4-0F38-4A56-B19E-F76D8D0D8FA9}" srcOrd="0" destOrd="2" presId="urn:microsoft.com/office/officeart/2005/8/layout/vList5"/>
    <dgm:cxn modelId="{D66FA8B8-68B2-49D4-8859-83A860D22821}" srcId="{722890A6-563C-41A5-ABCD-A531CEF7D8D0}" destId="{38E1184F-503D-44E3-BF58-8DBD15568963}" srcOrd="0" destOrd="0" parTransId="{640A75CD-14C8-4100-A070-E4CC65AEA4A8}" sibTransId="{1B15466F-501D-48AE-9484-A12F287AE561}"/>
    <dgm:cxn modelId="{FDBA2FC9-54F2-42DB-92E0-76F1B262405C}" type="presOf" srcId="{44E5A667-89E5-4D56-8E4A-1DFF5985CB21}" destId="{4ABF4550-95B7-4DC0-B502-1C6FF503B397}" srcOrd="0" destOrd="1" presId="urn:microsoft.com/office/officeart/2005/8/layout/vList5"/>
    <dgm:cxn modelId="{EC2F8DE7-31A8-44F9-98E1-7A8AEC55FCE8}" srcId="{579F1D68-F29D-4E5C-A701-42196EF07738}" destId="{A2111EA8-C39B-4E1D-A58B-62CC820DB25B}" srcOrd="0" destOrd="0" parTransId="{298450FA-BA85-467B-ACDE-63A91FC4A749}" sibTransId="{6867AB1B-ED05-4F0A-84D2-BC5E00F866C6}"/>
    <dgm:cxn modelId="{618988A6-9E28-476D-AC68-A90C11731D15}" type="presOf" srcId="{63D169C7-2250-418B-B8D4-03356B4EFC95}" destId="{5DAB53F4-0F38-4A56-B19E-F76D8D0D8FA9}" srcOrd="0" destOrd="1" presId="urn:microsoft.com/office/officeart/2005/8/layout/vList5"/>
    <dgm:cxn modelId="{DCA333CB-231C-4C0F-AFA4-AFC8AA662379}" type="presOf" srcId="{A2111EA8-C39B-4E1D-A58B-62CC820DB25B}" destId="{5DAB53F4-0F38-4A56-B19E-F76D8D0D8FA9}" srcOrd="0" destOrd="0" presId="urn:microsoft.com/office/officeart/2005/8/layout/vList5"/>
    <dgm:cxn modelId="{889FB3E4-8E48-4495-8234-D07C1E471EF3}" srcId="{579F1D68-F29D-4E5C-A701-42196EF07738}" destId="{63D169C7-2250-418B-B8D4-03356B4EFC95}" srcOrd="1" destOrd="0" parTransId="{21B226F7-0747-4B95-B815-1CAFCC535360}" sibTransId="{5C2D610D-94A4-4C55-9096-8547BC7951B0}"/>
    <dgm:cxn modelId="{61A32485-9BA4-4956-A834-B5348FE53634}" srcId="{38E1184F-503D-44E3-BF58-8DBD15568963}" destId="{44E5A667-89E5-4D56-8E4A-1DFF5985CB21}" srcOrd="1" destOrd="0" parTransId="{D6138D2A-CB9B-44C8-AC24-E09EB853C580}" sibTransId="{22B2067C-00E7-4775-9738-06AA12A356BC}"/>
    <dgm:cxn modelId="{15086E23-D86F-4E03-B158-A715B77371FF}" type="presOf" srcId="{579F1D68-F29D-4E5C-A701-42196EF07738}" destId="{94354C91-2B7D-453F-8F5B-5146C7A4F1FD}" srcOrd="0" destOrd="0" presId="urn:microsoft.com/office/officeart/2005/8/layout/vList5"/>
    <dgm:cxn modelId="{9BAA2428-EED0-4ADA-9991-B99A91C5BF71}" type="presOf" srcId="{8F34AEF1-C41E-4F41-8D8B-A32B9E54647F}" destId="{4ABF4550-95B7-4DC0-B502-1C6FF503B397}" srcOrd="0" destOrd="2" presId="urn:microsoft.com/office/officeart/2005/8/layout/vList5"/>
    <dgm:cxn modelId="{31C2AA96-5FE9-4DAA-9943-FFC26619CD03}" type="presOf" srcId="{06FC2E41-536D-440A-A8AA-746EB963E305}" destId="{4ABF4550-95B7-4DC0-B502-1C6FF503B397}" srcOrd="0" destOrd="0" presId="urn:microsoft.com/office/officeart/2005/8/layout/vList5"/>
    <dgm:cxn modelId="{5FE413D3-0766-4558-96D6-74048F3FD542}" type="presOf" srcId="{38E1184F-503D-44E3-BF58-8DBD15568963}" destId="{2DA32674-03A1-44D2-9784-086788D170D1}" srcOrd="0" destOrd="0" presId="urn:microsoft.com/office/officeart/2005/8/layout/vList5"/>
    <dgm:cxn modelId="{5EACDC9F-0366-44E6-BF7D-211FE8E73A3E}" srcId="{38E1184F-503D-44E3-BF58-8DBD15568963}" destId="{8F34AEF1-C41E-4F41-8D8B-A32B9E54647F}" srcOrd="2" destOrd="0" parTransId="{32204E28-FA4A-4EF0-B396-2B6FD5AD9358}" sibTransId="{43B6B0E7-204B-45AE-9AE2-03F1A9F93E35}"/>
    <dgm:cxn modelId="{91A8CDA6-248A-43FB-8F29-3F432236AA7E}" type="presOf" srcId="{722890A6-563C-41A5-ABCD-A531CEF7D8D0}" destId="{6E6C3B06-4E20-4931-8CF1-6C1522C0DC44}" srcOrd="0" destOrd="0" presId="urn:microsoft.com/office/officeart/2005/8/layout/vList5"/>
    <dgm:cxn modelId="{F5C4826E-A1AF-42BE-9C89-C5CBB4AA2F3C}" srcId="{722890A6-563C-41A5-ABCD-A531CEF7D8D0}" destId="{579F1D68-F29D-4E5C-A701-42196EF07738}" srcOrd="1" destOrd="0" parTransId="{6B8CCA8C-A9F7-48A2-99B9-401F46984FC1}" sibTransId="{F3C1947D-19CA-46F3-AB58-69A443604CB2}"/>
    <dgm:cxn modelId="{2CF44EE5-62A3-4D16-A3CD-A0F59E217E2D}" srcId="{38E1184F-503D-44E3-BF58-8DBD15568963}" destId="{06FC2E41-536D-440A-A8AA-746EB963E305}" srcOrd="0" destOrd="0" parTransId="{F7AFBD9B-00C8-4149-B669-6C1B48DD9D65}" sibTransId="{44FB2545-8E93-4F65-BC9C-D66A221120B1}"/>
    <dgm:cxn modelId="{593AE50C-5D40-4421-9DBB-695E0E4A1ECB}" type="presOf" srcId="{CC4E8398-FF31-4890-B8E3-CF473C441611}" destId="{5DAB53F4-0F38-4A56-B19E-F76D8D0D8FA9}" srcOrd="0" destOrd="3" presId="urn:microsoft.com/office/officeart/2005/8/layout/vList5"/>
    <dgm:cxn modelId="{B1DB9329-5E5A-43EF-A0F1-031D82DB9C7F}" srcId="{579F1D68-F29D-4E5C-A701-42196EF07738}" destId="{D2C6B4AF-8722-4C6B-AAA7-ED3EBE33E194}" srcOrd="2" destOrd="0" parTransId="{C6F7E1CC-15B2-4634-9EA6-E515993B8DBF}" sibTransId="{737AB55C-6591-4479-AB2C-8AFBCF180722}"/>
    <dgm:cxn modelId="{867B1737-3B70-4E42-BA20-C63948DBAF6B}" srcId="{579F1D68-F29D-4E5C-A701-42196EF07738}" destId="{CC4E8398-FF31-4890-B8E3-CF473C441611}" srcOrd="3" destOrd="0" parTransId="{F317EF77-481C-412D-BF2B-517615915C62}" sibTransId="{003F94C7-B6A1-4B73-8C46-8E181B974B40}"/>
    <dgm:cxn modelId="{3F1DB0D4-5A80-4989-9CEE-F3C53D25D493}" type="presParOf" srcId="{6E6C3B06-4E20-4931-8CF1-6C1522C0DC44}" destId="{79703B63-DD68-4591-8015-645979EEB24A}" srcOrd="0" destOrd="0" presId="urn:microsoft.com/office/officeart/2005/8/layout/vList5"/>
    <dgm:cxn modelId="{62863FE7-DF2D-4CE2-8571-7DE3916225E4}" type="presParOf" srcId="{79703B63-DD68-4591-8015-645979EEB24A}" destId="{2DA32674-03A1-44D2-9784-086788D170D1}" srcOrd="0" destOrd="0" presId="urn:microsoft.com/office/officeart/2005/8/layout/vList5"/>
    <dgm:cxn modelId="{41BEF6E4-BE0B-43FB-88C1-2379A81437E8}" type="presParOf" srcId="{79703B63-DD68-4591-8015-645979EEB24A}" destId="{4ABF4550-95B7-4DC0-B502-1C6FF503B397}" srcOrd="1" destOrd="0" presId="urn:microsoft.com/office/officeart/2005/8/layout/vList5"/>
    <dgm:cxn modelId="{78FB8E55-B268-461B-9983-12B89DE10A06}" type="presParOf" srcId="{6E6C3B06-4E20-4931-8CF1-6C1522C0DC44}" destId="{D0F5E840-0A57-48B9-8766-643FA05DF03D}" srcOrd="1" destOrd="0" presId="urn:microsoft.com/office/officeart/2005/8/layout/vList5"/>
    <dgm:cxn modelId="{F634BDD3-F965-4C68-A70C-71266CA49B28}" type="presParOf" srcId="{6E6C3B06-4E20-4931-8CF1-6C1522C0DC44}" destId="{5ACF51CB-00B1-4DE1-9CAC-DA374F4EB8A1}" srcOrd="2" destOrd="0" presId="urn:microsoft.com/office/officeart/2005/8/layout/vList5"/>
    <dgm:cxn modelId="{CD496F30-07F8-4D6D-94F2-698973D86CE0}" type="presParOf" srcId="{5ACF51CB-00B1-4DE1-9CAC-DA374F4EB8A1}" destId="{94354C91-2B7D-453F-8F5B-5146C7A4F1FD}" srcOrd="0" destOrd="0" presId="urn:microsoft.com/office/officeart/2005/8/layout/vList5"/>
    <dgm:cxn modelId="{4A763629-E4DB-47BC-86FB-E108E27E7176}"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5" qsCatId="simple" csTypeId="urn:microsoft.com/office/officeart/2005/8/colors/accent1_2#5" csCatId="accent1" phldr="1"/>
      <dgm:spPr/>
      <dgm:t>
        <a:bodyPr/>
        <a:lstStyle/>
        <a:p>
          <a:endParaRPr lang="el-GR"/>
        </a:p>
      </dgm:t>
    </dgm:pt>
    <dgm:pt modelId="{38E1184F-503D-44E3-BF58-8DBD15568963}">
      <dgm:prSet phldrT="[Text]" custT="1"/>
      <dgm:spPr>
        <a:solidFill>
          <a:srgbClr val="00B050"/>
        </a:solidFill>
      </dgm:spPr>
      <dgm:t>
        <a:bodyPr/>
        <a:lstStyle/>
        <a:p>
          <a:r>
            <a:rPr lang="el-GR" sz="2800" kern="1200" dirty="0">
              <a:solidFill>
                <a:schemeClr val="tx2"/>
              </a:solidFill>
              <a:latin typeface="Arial" panose="020B0604020202020204" pitchFamily="34" charset="0"/>
              <a:ea typeface="+mn-ea"/>
              <a:cs typeface="Arial" panose="020B0604020202020204" pitchFamily="34" charset="0"/>
            </a:rPr>
            <a:t>Υποχρεωτικά Μαθήματα (</a:t>
          </a:r>
          <a:r>
            <a:rPr lang="en-US" sz="2800" kern="1200" dirty="0">
              <a:solidFill>
                <a:schemeClr val="tx2"/>
              </a:solidFill>
              <a:latin typeface="Arial" panose="020B0604020202020204" pitchFamily="34" charset="0"/>
              <a:ea typeface="+mn-ea"/>
              <a:cs typeface="Arial" panose="020B0604020202020204" pitchFamily="34" charset="0"/>
            </a:rPr>
            <a:t>2x4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=8)</a:t>
          </a:r>
          <a:endParaRPr lang="el-GR" sz="2800" kern="1200" dirty="0">
            <a:solidFill>
              <a:schemeClr val="tx2"/>
            </a:solidFill>
            <a:latin typeface="Arial" panose="020B0604020202020204" pitchFamily="34" charset="0"/>
            <a:ea typeface="+mn-ea"/>
            <a:cs typeface="Arial" panose="020B0604020202020204" pitchFamily="34" charset="0"/>
          </a:endParaRPr>
        </a:p>
      </dgm:t>
    </dgm:pt>
    <dgm:pt modelId="{640A75CD-14C8-4100-A070-E4CC65AEA4A8}" type="parTrans" cxnId="{D66FA8B8-68B2-49D4-8859-83A860D22821}">
      <dgm:prSet/>
      <dgm:spPr/>
      <dgm:t>
        <a:bodyPr/>
        <a:lstStyle/>
        <a:p>
          <a:endParaRPr lang="el-GR"/>
        </a:p>
      </dgm:t>
    </dgm:pt>
    <dgm:pt modelId="{1B15466F-501D-48AE-9484-A12F287AE561}" type="sibTrans" cxnId="{D66FA8B8-68B2-49D4-8859-83A860D22821}">
      <dgm:prSet/>
      <dgm:spPr/>
      <dgm:t>
        <a:bodyPr/>
        <a:lstStyle/>
        <a:p>
          <a:endParaRPr lang="el-GR"/>
        </a:p>
      </dgm:t>
    </dgm:pt>
    <dgm:pt modelId="{06FC2E41-536D-440A-A8AA-746EB963E305}">
      <dgm:prSet phldrT="[Text]" custT="1"/>
      <dgm:spPr>
        <a:solidFill>
          <a:srgbClr val="00B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Οικονομικά</a:t>
          </a:r>
        </a:p>
      </dgm:t>
    </dgm:pt>
    <dgm:pt modelId="{F7AFBD9B-00C8-4149-B669-6C1B48DD9D65}" type="parTrans" cxnId="{2CF44EE5-62A3-4D16-A3CD-A0F59E217E2D}">
      <dgm:prSet/>
      <dgm:spPr/>
      <dgm:t>
        <a:bodyPr/>
        <a:lstStyle/>
        <a:p>
          <a:endParaRPr lang="el-GR"/>
        </a:p>
      </dgm:t>
    </dgm:pt>
    <dgm:pt modelId="{44FB2545-8E93-4F65-BC9C-D66A221120B1}" type="sibTrans" cxnId="{2CF44EE5-62A3-4D16-A3CD-A0F59E217E2D}">
      <dgm:prSet/>
      <dgm:spPr/>
      <dgm:t>
        <a:bodyPr/>
        <a:lstStyle/>
        <a:p>
          <a:endParaRPr lang="el-GR"/>
        </a:p>
      </dgm:t>
    </dgm:pt>
    <dgm:pt modelId="{44E5A667-89E5-4D56-8E4A-1DFF5985CB21}">
      <dgm:prSet phldrT="[Text]" custT="1"/>
      <dgm:spPr>
        <a:solidFill>
          <a:srgbClr val="00B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Αγγλικά</a:t>
          </a:r>
          <a:r>
            <a:rPr lang="el-GR" sz="2100" b="0" kern="1200" dirty="0"/>
            <a:t>	</a:t>
          </a:r>
          <a:r>
            <a:rPr lang="el-GR" sz="1400" kern="1200" dirty="0"/>
            <a:t>	</a:t>
          </a:r>
        </a:p>
      </dgm:t>
    </dgm:pt>
    <dgm:pt modelId="{D6138D2A-CB9B-44C8-AC24-E09EB853C580}" type="parTrans" cxnId="{61A32485-9BA4-4956-A834-B5348FE53634}">
      <dgm:prSet/>
      <dgm:spPr/>
      <dgm:t>
        <a:bodyPr/>
        <a:lstStyle/>
        <a:p>
          <a:endParaRPr lang="el-GR"/>
        </a:p>
      </dgm:t>
    </dgm:pt>
    <dgm:pt modelId="{22B2067C-00E7-4775-9738-06AA12A356BC}" type="sibTrans" cxnId="{61A32485-9BA4-4956-A834-B5348FE53634}">
      <dgm:prSet/>
      <dgm:spPr/>
      <dgm:t>
        <a:bodyPr/>
        <a:lstStyle/>
        <a:p>
          <a:endParaRPr lang="el-GR"/>
        </a:p>
      </dgm:t>
    </dgm:pt>
    <dgm:pt modelId="{579F1D68-F29D-4E5C-A701-42196EF07738}">
      <dgm:prSet phldrT="[Text]" custT="1"/>
      <dgm:spPr>
        <a:solidFill>
          <a:srgbClr val="92D050"/>
        </a:solidFill>
      </dgm:spPr>
      <dgm:t>
        <a:bodyPr/>
        <a:lstStyle/>
        <a:p>
          <a:r>
            <a:rPr lang="el-GR" sz="2800" kern="1200" dirty="0">
              <a:solidFill>
                <a:schemeClr val="tx2"/>
              </a:solidFill>
              <a:latin typeface="Arial" panose="020B0604020202020204" pitchFamily="34" charset="0"/>
              <a:ea typeface="+mn-ea"/>
              <a:cs typeface="Arial" panose="020B0604020202020204" pitchFamily="34" charset="0"/>
            </a:rPr>
            <a:t>Επιλεγόμενα Μαθήματα</a:t>
          </a:r>
          <a:r>
            <a:rPr lang="en-US" sz="2800" kern="1200" dirty="0">
              <a:solidFill>
                <a:schemeClr val="tx2"/>
              </a:solidFill>
              <a:latin typeface="Arial" panose="020B0604020202020204" pitchFamily="34" charset="0"/>
              <a:ea typeface="+mn-ea"/>
              <a:cs typeface="Arial" panose="020B0604020202020204" pitchFamily="34" charset="0"/>
            </a:rPr>
            <a:t> </a:t>
          </a:r>
          <a:r>
            <a:rPr lang="el-GR" sz="2800" kern="1200" dirty="0">
              <a:solidFill>
                <a:schemeClr val="tx2"/>
              </a:solidFill>
              <a:latin typeface="Arial" panose="020B0604020202020204" pitchFamily="34" charset="0"/>
              <a:ea typeface="+mn-ea"/>
              <a:cs typeface="Arial" panose="020B0604020202020204" pitchFamily="34" charset="0"/>
            </a:rPr>
            <a:t>(</a:t>
          </a:r>
          <a:r>
            <a:rPr lang="en-US" sz="2800" kern="1200" dirty="0">
              <a:solidFill>
                <a:schemeClr val="tx2"/>
              </a:solidFill>
              <a:latin typeface="Arial" panose="020B0604020202020204" pitchFamily="34" charset="0"/>
              <a:ea typeface="+mn-ea"/>
              <a:cs typeface="Arial" panose="020B0604020202020204" pitchFamily="34" charset="0"/>
            </a:rPr>
            <a:t>2x4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=8)</a:t>
          </a:r>
          <a:endParaRPr lang="el-GR" sz="2800" kern="1200" dirty="0">
            <a:solidFill>
              <a:schemeClr val="tx2"/>
            </a:solidFill>
            <a:latin typeface="Arial" panose="020B0604020202020204" pitchFamily="34" charset="0"/>
            <a:ea typeface="+mn-ea"/>
            <a:cs typeface="Arial" panose="020B0604020202020204" pitchFamily="34" charset="0"/>
          </a:endParaRPr>
        </a:p>
      </dgm:t>
    </dgm:pt>
    <dgm:pt modelId="{6B8CCA8C-A9F7-48A2-99B9-401F46984FC1}" type="parTrans" cxnId="{F5C4826E-A1AF-42BE-9C89-C5CBB4AA2F3C}">
      <dgm:prSet/>
      <dgm:spPr/>
      <dgm:t>
        <a:bodyPr/>
        <a:lstStyle/>
        <a:p>
          <a:endParaRPr lang="el-GR"/>
        </a:p>
      </dgm:t>
    </dgm:pt>
    <dgm:pt modelId="{F3C1947D-19CA-46F3-AB58-69A443604CB2}" type="sibTrans" cxnId="{F5C4826E-A1AF-42BE-9C89-C5CBB4AA2F3C}">
      <dgm:prSet/>
      <dgm:spPr/>
      <dgm:t>
        <a:bodyPr/>
        <a:lstStyle/>
        <a:p>
          <a:endParaRPr lang="el-GR"/>
        </a:p>
      </dgm:t>
    </dgm:pt>
    <dgm:pt modelId="{A2111EA8-C39B-4E1D-A58B-62CC820DB25B}">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Λογιστική</a:t>
          </a:r>
        </a:p>
      </dgm:t>
    </dgm:pt>
    <dgm:pt modelId="{298450FA-BA85-467B-ACDE-63A91FC4A749}" type="parTrans" cxnId="{EC2F8DE7-31A8-44F9-98E1-7A8AEC55FCE8}">
      <dgm:prSet/>
      <dgm:spPr/>
      <dgm:t>
        <a:bodyPr/>
        <a:lstStyle/>
        <a:p>
          <a:endParaRPr lang="el-GR"/>
        </a:p>
      </dgm:t>
    </dgm:pt>
    <dgm:pt modelId="{6867AB1B-ED05-4F0A-84D2-BC5E00F866C6}" type="sibTrans" cxnId="{EC2F8DE7-31A8-44F9-98E1-7A8AEC55FCE8}">
      <dgm:prSet/>
      <dgm:spPr/>
      <dgm:t>
        <a:bodyPr/>
        <a:lstStyle/>
        <a:p>
          <a:endParaRPr lang="el-GR"/>
        </a:p>
      </dgm:t>
    </dgm:pt>
    <dgm:pt modelId="{63D169C7-2250-418B-B8D4-03356B4EFC95}">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Εμπορικά - Μάρκετινγκ</a:t>
          </a:r>
        </a:p>
      </dgm:t>
    </dgm:pt>
    <dgm:pt modelId="{21B226F7-0747-4B95-B815-1CAFCC535360}" type="parTrans" cxnId="{889FB3E4-8E48-4495-8234-D07C1E471EF3}">
      <dgm:prSet/>
      <dgm:spPr/>
      <dgm:t>
        <a:bodyPr/>
        <a:lstStyle/>
        <a:p>
          <a:endParaRPr lang="el-GR"/>
        </a:p>
      </dgm:t>
    </dgm:pt>
    <dgm:pt modelId="{5C2D610D-94A4-4C55-9096-8547BC7951B0}" type="sibTrans" cxnId="{889FB3E4-8E48-4495-8234-D07C1E471EF3}">
      <dgm:prSet/>
      <dgm:spPr/>
      <dgm:t>
        <a:bodyPr/>
        <a:lstStyle/>
        <a:p>
          <a:endParaRPr lang="el-GR"/>
        </a:p>
      </dgm:t>
    </dgm:pt>
    <dgm:pt modelId="{60CEE75E-1837-4F61-9B3C-FAF5C35CC236}">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Εφαρμογές Πληροφορικής</a:t>
          </a:r>
        </a:p>
      </dgm:t>
    </dgm:pt>
    <dgm:pt modelId="{9D39C039-C75F-4181-BADA-0A1DB5BE5F07}" type="parTrans" cxnId="{670B0335-A6D2-4617-ACAF-DC7CBA745BBB}">
      <dgm:prSet/>
      <dgm:spPr/>
      <dgm:t>
        <a:bodyPr/>
        <a:lstStyle/>
        <a:p>
          <a:endParaRPr lang="el-GR"/>
        </a:p>
      </dgm:t>
    </dgm:pt>
    <dgm:pt modelId="{24834A84-A90C-43CF-A9E1-D8511EA14CD3}" type="sibTrans" cxnId="{670B0335-A6D2-4617-ACAF-DC7CBA745BBB}">
      <dgm:prSet/>
      <dgm:spPr/>
      <dgm:t>
        <a:bodyPr/>
        <a:lstStyle/>
        <a:p>
          <a:endParaRPr lang="el-GR"/>
        </a:p>
      </dgm:t>
    </dgm:pt>
    <dgm:pt modelId="{C140E1EB-8244-46AB-9655-906AFB70E333}">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Βιολογία </a:t>
          </a:r>
        </a:p>
      </dgm:t>
    </dgm:pt>
    <dgm:pt modelId="{A9411738-13E1-4455-84EA-45ED6678F272}" type="parTrans" cxnId="{3527828D-E197-4532-9E7A-36B0547B2EB5}">
      <dgm:prSet/>
      <dgm:spPr/>
      <dgm:t>
        <a:bodyPr/>
        <a:lstStyle/>
        <a:p>
          <a:endParaRPr lang="el-GR"/>
        </a:p>
      </dgm:t>
    </dgm:pt>
    <dgm:pt modelId="{ECB721C4-855A-49A4-A6C1-C6E1E4D25866}" type="sibTrans" cxnId="{3527828D-E197-4532-9E7A-36B0547B2EB5}">
      <dgm:prSet/>
      <dgm:spPr/>
      <dgm:t>
        <a:bodyPr/>
        <a:lstStyle/>
        <a:p>
          <a:endParaRPr lang="el-GR"/>
        </a:p>
      </dgm:t>
    </dgm:pt>
    <dgm:pt modelId="{F6A8F184-93FB-4CD9-BDE9-0287F2FA6B41}">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Οργάνωση  και Διοίκηση Επιχειρήσεων</a:t>
          </a:r>
        </a:p>
      </dgm:t>
    </dgm:pt>
    <dgm:pt modelId="{131D5786-B344-4D33-9D08-AA5A18604A44}" type="parTrans" cxnId="{9A3445C5-97BB-4334-B1B7-CE28EB1F36D4}">
      <dgm:prSet/>
      <dgm:spPr/>
      <dgm:t>
        <a:bodyPr/>
        <a:lstStyle/>
        <a:p>
          <a:endParaRPr lang="el-GR"/>
        </a:p>
      </dgm:t>
    </dgm:pt>
    <dgm:pt modelId="{2B6E872B-F5F2-4EC4-9EFF-A6F1B61B5DDE}" type="sibTrans" cxnId="{9A3445C5-97BB-4334-B1B7-CE28EB1F36D4}">
      <dgm:prSet/>
      <dgm:spPr/>
      <dgm:t>
        <a:bodyPr/>
        <a:lstStyle/>
        <a:p>
          <a:endParaRPr lang="el-GR"/>
        </a:p>
      </dgm:t>
    </dgm:pt>
    <dgm:pt modelId="{021DCEBA-C43B-44A3-AC5E-09F2EAB1033A}">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Αγωγή Υγείας (Οικιακή Οικονομία)</a:t>
          </a:r>
        </a:p>
      </dgm:t>
    </dgm:pt>
    <dgm:pt modelId="{56E5C09C-FAB6-4DD0-A496-8C4A652A5887}" type="parTrans" cxnId="{70590C9D-97ED-487B-9A86-F4310B059143}">
      <dgm:prSet/>
      <dgm:spPr/>
      <dgm:t>
        <a:bodyPr/>
        <a:lstStyle/>
        <a:p>
          <a:endParaRPr lang="el-GR"/>
        </a:p>
      </dgm:t>
    </dgm:pt>
    <dgm:pt modelId="{470060F6-0710-417B-B76D-1AB87E6EB9F7}" type="sibTrans" cxnId="{70590C9D-97ED-487B-9A86-F4310B059143}">
      <dgm:prSet/>
      <dgm:spPr/>
      <dgm:t>
        <a:bodyPr/>
        <a:lstStyle/>
        <a:p>
          <a:endParaRPr lang="el-GR"/>
        </a:p>
      </dgm:t>
    </dgm:pt>
    <dgm:pt modelId="{B8BAACEB-2DA8-42A5-AA60-CBFCFFC4CDF2}">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Γαλλικά ή άλλη ξένη γλώσσα</a:t>
          </a:r>
        </a:p>
      </dgm:t>
    </dgm:pt>
    <dgm:pt modelId="{E203343E-D85D-4B28-AB6A-3491BA6746D0}" type="parTrans" cxnId="{AD742D5A-C768-486D-9C7F-BE49426CF7DD}">
      <dgm:prSet/>
      <dgm:spPr/>
      <dgm:t>
        <a:bodyPr/>
        <a:lstStyle/>
        <a:p>
          <a:endParaRPr lang="el-GR"/>
        </a:p>
      </dgm:t>
    </dgm:pt>
    <dgm:pt modelId="{6A40D118-DD98-4ED1-8391-BEEC825DADCC}" type="sibTrans" cxnId="{AD742D5A-C768-486D-9C7F-BE49426CF7DD}">
      <dgm:prSet/>
      <dgm:spPr/>
      <dgm:t>
        <a:bodyPr/>
        <a:lstStyle/>
        <a:p>
          <a:endParaRPr lang="el-GR"/>
        </a:p>
      </dgm:t>
    </dgm:pt>
    <dgm:pt modelId="{52CC8250-EB5D-4BB8-AFB6-E0CA97FF22C0}">
      <dgm:prSet phldrT="[Text]" custT="1"/>
      <dgm:spPr>
        <a:solidFill>
          <a:srgbClr val="92D050">
            <a:alpha val="90000"/>
          </a:srgbClr>
        </a:solidFill>
      </dgm:spPr>
      <dgm:t>
        <a:bodyPr/>
        <a:lstStyle/>
        <a:p>
          <a:r>
            <a:rPr lang="el-GR" sz="2000" kern="1200" dirty="0">
              <a:solidFill>
                <a:schemeClr val="tx2"/>
              </a:solidFill>
              <a:latin typeface="Arial" panose="020B0604020202020204" pitchFamily="34" charset="0"/>
              <a:ea typeface="+mn-ea"/>
              <a:cs typeface="Arial" panose="020B0604020202020204" pitchFamily="34" charset="0"/>
            </a:rPr>
            <a:t>Σχεδιασμός και Τεχνολογία</a:t>
          </a:r>
        </a:p>
      </dgm:t>
    </dgm:pt>
    <dgm:pt modelId="{9E774C24-A4E7-4AAF-A2C3-16228E78DC54}" type="sibTrans" cxnId="{769A0C61-2FEE-40DD-AC41-D330205A6984}">
      <dgm:prSet/>
      <dgm:spPr/>
      <dgm:t>
        <a:bodyPr/>
        <a:lstStyle/>
        <a:p>
          <a:endParaRPr lang="el-GR"/>
        </a:p>
      </dgm:t>
    </dgm:pt>
    <dgm:pt modelId="{B75C7795-01EF-420E-BE8B-CF6EEC78B71E}" type="parTrans" cxnId="{769A0C61-2FEE-40DD-AC41-D330205A6984}">
      <dgm:prSet/>
      <dgm:spPr/>
      <dgm:t>
        <a:bodyPr/>
        <a:lstStyle/>
        <a:p>
          <a:endParaRPr lang="el-GR"/>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custScaleY="118708">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Y="263628" custLinFactNeighborX="-822" custLinFactNeighborY="-6607">
        <dgm:presLayoutVars>
          <dgm:bulletEnabled val="1"/>
        </dgm:presLayoutVars>
      </dgm:prSet>
      <dgm:spPr/>
      <dgm:t>
        <a:bodyPr/>
        <a:lstStyle/>
        <a:p>
          <a:endParaRPr lang="en-US"/>
        </a:p>
      </dgm:t>
    </dgm:pt>
  </dgm:ptLst>
  <dgm:cxnLst>
    <dgm:cxn modelId="{3527828D-E197-4532-9E7A-36B0547B2EB5}" srcId="{579F1D68-F29D-4E5C-A701-42196EF07738}" destId="{C140E1EB-8244-46AB-9655-906AFB70E333}" srcOrd="3" destOrd="0" parTransId="{A9411738-13E1-4455-84EA-45ED6678F272}" sibTransId="{ECB721C4-855A-49A4-A6C1-C6E1E4D25866}"/>
    <dgm:cxn modelId="{769A0C61-2FEE-40DD-AC41-D330205A6984}" srcId="{579F1D68-F29D-4E5C-A701-42196EF07738}" destId="{52CC8250-EB5D-4BB8-AFB6-E0CA97FF22C0}" srcOrd="7" destOrd="0" parTransId="{B75C7795-01EF-420E-BE8B-CF6EEC78B71E}" sibTransId="{9E774C24-A4E7-4AAF-A2C3-16228E78DC54}"/>
    <dgm:cxn modelId="{96AFB383-B705-4A58-920B-2CE8CEA50406}" type="presOf" srcId="{52CC8250-EB5D-4BB8-AFB6-E0CA97FF22C0}" destId="{5DAB53F4-0F38-4A56-B19E-F76D8D0D8FA9}" srcOrd="0" destOrd="7" presId="urn:microsoft.com/office/officeart/2005/8/layout/vList5"/>
    <dgm:cxn modelId="{F5C4826E-A1AF-42BE-9C89-C5CBB4AA2F3C}" srcId="{722890A6-563C-41A5-ABCD-A531CEF7D8D0}" destId="{579F1D68-F29D-4E5C-A701-42196EF07738}" srcOrd="1" destOrd="0" parTransId="{6B8CCA8C-A9F7-48A2-99B9-401F46984FC1}" sibTransId="{F3C1947D-19CA-46F3-AB58-69A443604CB2}"/>
    <dgm:cxn modelId="{2CF44EE5-62A3-4D16-A3CD-A0F59E217E2D}" srcId="{38E1184F-503D-44E3-BF58-8DBD15568963}" destId="{06FC2E41-536D-440A-A8AA-746EB963E305}" srcOrd="0" destOrd="0" parTransId="{F7AFBD9B-00C8-4149-B669-6C1B48DD9D65}" sibTransId="{44FB2545-8E93-4F65-BC9C-D66A221120B1}"/>
    <dgm:cxn modelId="{06710355-2E30-4CE4-84D2-4399F05D604B}" type="presOf" srcId="{C140E1EB-8244-46AB-9655-906AFB70E333}" destId="{5DAB53F4-0F38-4A56-B19E-F76D8D0D8FA9}" srcOrd="0" destOrd="3" presId="urn:microsoft.com/office/officeart/2005/8/layout/vList5"/>
    <dgm:cxn modelId="{EC2F8DE7-31A8-44F9-98E1-7A8AEC55FCE8}" srcId="{579F1D68-F29D-4E5C-A701-42196EF07738}" destId="{A2111EA8-C39B-4E1D-A58B-62CC820DB25B}" srcOrd="0" destOrd="0" parTransId="{298450FA-BA85-467B-ACDE-63A91FC4A749}" sibTransId="{6867AB1B-ED05-4F0A-84D2-BC5E00F866C6}"/>
    <dgm:cxn modelId="{28B28D20-676D-4582-BF31-1B41DCFE41AD}" type="presOf" srcId="{44E5A667-89E5-4D56-8E4A-1DFF5985CB21}" destId="{4ABF4550-95B7-4DC0-B502-1C6FF503B397}" srcOrd="0" destOrd="1" presId="urn:microsoft.com/office/officeart/2005/8/layout/vList5"/>
    <dgm:cxn modelId="{92088D8D-0A36-4172-BCB6-A01258EEE959}" type="presOf" srcId="{F6A8F184-93FB-4CD9-BDE9-0287F2FA6B41}" destId="{5DAB53F4-0F38-4A56-B19E-F76D8D0D8FA9}" srcOrd="0" destOrd="4" presId="urn:microsoft.com/office/officeart/2005/8/layout/vList5"/>
    <dgm:cxn modelId="{889FB3E4-8E48-4495-8234-D07C1E471EF3}" srcId="{579F1D68-F29D-4E5C-A701-42196EF07738}" destId="{63D169C7-2250-418B-B8D4-03356B4EFC95}" srcOrd="1" destOrd="0" parTransId="{21B226F7-0747-4B95-B815-1CAFCC535360}" sibTransId="{5C2D610D-94A4-4C55-9096-8547BC7951B0}"/>
    <dgm:cxn modelId="{DEC17BC4-EDF7-4F0D-8ED7-5E36EAE21655}" type="presOf" srcId="{579F1D68-F29D-4E5C-A701-42196EF07738}" destId="{94354C91-2B7D-453F-8F5B-5146C7A4F1FD}" srcOrd="0" destOrd="0" presId="urn:microsoft.com/office/officeart/2005/8/layout/vList5"/>
    <dgm:cxn modelId="{70590C9D-97ED-487B-9A86-F4310B059143}" srcId="{579F1D68-F29D-4E5C-A701-42196EF07738}" destId="{021DCEBA-C43B-44A3-AC5E-09F2EAB1033A}" srcOrd="6" destOrd="0" parTransId="{56E5C09C-FAB6-4DD0-A496-8C4A652A5887}" sibTransId="{470060F6-0710-417B-B76D-1AB87E6EB9F7}"/>
    <dgm:cxn modelId="{61A32485-9BA4-4956-A834-B5348FE53634}" srcId="{38E1184F-503D-44E3-BF58-8DBD15568963}" destId="{44E5A667-89E5-4D56-8E4A-1DFF5985CB21}" srcOrd="1" destOrd="0" parTransId="{D6138D2A-CB9B-44C8-AC24-E09EB853C580}" sibTransId="{22B2067C-00E7-4775-9738-06AA12A356BC}"/>
    <dgm:cxn modelId="{9A3445C5-97BB-4334-B1B7-CE28EB1F36D4}" srcId="{579F1D68-F29D-4E5C-A701-42196EF07738}" destId="{F6A8F184-93FB-4CD9-BDE9-0287F2FA6B41}" srcOrd="4" destOrd="0" parTransId="{131D5786-B344-4D33-9D08-AA5A18604A44}" sibTransId="{2B6E872B-F5F2-4EC4-9EFF-A6F1B61B5DDE}"/>
    <dgm:cxn modelId="{2BBD82D9-5F15-4251-B25F-8841841BB3E4}" type="presOf" srcId="{A2111EA8-C39B-4E1D-A58B-62CC820DB25B}" destId="{5DAB53F4-0F38-4A56-B19E-F76D8D0D8FA9}" srcOrd="0" destOrd="0" presId="urn:microsoft.com/office/officeart/2005/8/layout/vList5"/>
    <dgm:cxn modelId="{9183FCDC-C37F-457D-B212-2FA6564FE041}" type="presOf" srcId="{B8BAACEB-2DA8-42A5-AA60-CBFCFFC4CDF2}" destId="{5DAB53F4-0F38-4A56-B19E-F76D8D0D8FA9}" srcOrd="0" destOrd="5" presId="urn:microsoft.com/office/officeart/2005/8/layout/vList5"/>
    <dgm:cxn modelId="{AD742D5A-C768-486D-9C7F-BE49426CF7DD}" srcId="{579F1D68-F29D-4E5C-A701-42196EF07738}" destId="{B8BAACEB-2DA8-42A5-AA60-CBFCFFC4CDF2}" srcOrd="5" destOrd="0" parTransId="{E203343E-D85D-4B28-AB6A-3491BA6746D0}" sibTransId="{6A40D118-DD98-4ED1-8391-BEEC825DADCC}"/>
    <dgm:cxn modelId="{67C39F2C-3049-4FD7-AF5D-BCB697E2E44E}" type="presOf" srcId="{021DCEBA-C43B-44A3-AC5E-09F2EAB1033A}" destId="{5DAB53F4-0F38-4A56-B19E-F76D8D0D8FA9}" srcOrd="0" destOrd="6" presId="urn:microsoft.com/office/officeart/2005/8/layout/vList5"/>
    <dgm:cxn modelId="{5489C753-2438-4C11-BEAF-CC62DF6022CC}" type="presOf" srcId="{38E1184F-503D-44E3-BF58-8DBD15568963}" destId="{2DA32674-03A1-44D2-9784-086788D170D1}" srcOrd="0" destOrd="0" presId="urn:microsoft.com/office/officeart/2005/8/layout/vList5"/>
    <dgm:cxn modelId="{1D41A54F-B5AC-4FF3-AD2C-B307B3D92547}" type="presOf" srcId="{06FC2E41-536D-440A-A8AA-746EB963E305}" destId="{4ABF4550-95B7-4DC0-B502-1C6FF503B397}" srcOrd="0" destOrd="0" presId="urn:microsoft.com/office/officeart/2005/8/layout/vList5"/>
    <dgm:cxn modelId="{B43DFC67-8EC0-45F5-BADB-9CB37E8F2CBD}" type="presOf" srcId="{722890A6-563C-41A5-ABCD-A531CEF7D8D0}" destId="{6E6C3B06-4E20-4931-8CF1-6C1522C0DC44}" srcOrd="0" destOrd="0" presId="urn:microsoft.com/office/officeart/2005/8/layout/vList5"/>
    <dgm:cxn modelId="{197B2C87-14E9-4A91-893A-2A3E4F8BFA37}" type="presOf" srcId="{60CEE75E-1837-4F61-9B3C-FAF5C35CC236}" destId="{5DAB53F4-0F38-4A56-B19E-F76D8D0D8FA9}" srcOrd="0" destOrd="2" presId="urn:microsoft.com/office/officeart/2005/8/layout/vList5"/>
    <dgm:cxn modelId="{9AD2AC84-2B2E-4A52-B6C0-54C3653C17B3}" type="presOf" srcId="{63D169C7-2250-418B-B8D4-03356B4EFC95}" destId="{5DAB53F4-0F38-4A56-B19E-F76D8D0D8FA9}" srcOrd="0" destOrd="1" presId="urn:microsoft.com/office/officeart/2005/8/layout/vList5"/>
    <dgm:cxn modelId="{670B0335-A6D2-4617-ACAF-DC7CBA745BBB}" srcId="{579F1D68-F29D-4E5C-A701-42196EF07738}" destId="{60CEE75E-1837-4F61-9B3C-FAF5C35CC236}" srcOrd="2" destOrd="0" parTransId="{9D39C039-C75F-4181-BADA-0A1DB5BE5F07}" sibTransId="{24834A84-A90C-43CF-A9E1-D8511EA14CD3}"/>
    <dgm:cxn modelId="{D66FA8B8-68B2-49D4-8859-83A860D22821}" srcId="{722890A6-563C-41A5-ABCD-A531CEF7D8D0}" destId="{38E1184F-503D-44E3-BF58-8DBD15568963}" srcOrd="0" destOrd="0" parTransId="{640A75CD-14C8-4100-A070-E4CC65AEA4A8}" sibTransId="{1B15466F-501D-48AE-9484-A12F287AE561}"/>
    <dgm:cxn modelId="{78106090-7361-48BE-AD51-9EF556574FDA}" type="presParOf" srcId="{6E6C3B06-4E20-4931-8CF1-6C1522C0DC44}" destId="{79703B63-DD68-4591-8015-645979EEB24A}" srcOrd="0" destOrd="0" presId="urn:microsoft.com/office/officeart/2005/8/layout/vList5"/>
    <dgm:cxn modelId="{53F04197-62E0-4E55-9802-374FB241A684}" type="presParOf" srcId="{79703B63-DD68-4591-8015-645979EEB24A}" destId="{2DA32674-03A1-44D2-9784-086788D170D1}" srcOrd="0" destOrd="0" presId="urn:microsoft.com/office/officeart/2005/8/layout/vList5"/>
    <dgm:cxn modelId="{2DBB7B5D-ED45-4F35-AFE9-A020C4FA2F26}" type="presParOf" srcId="{79703B63-DD68-4591-8015-645979EEB24A}" destId="{4ABF4550-95B7-4DC0-B502-1C6FF503B397}" srcOrd="1" destOrd="0" presId="urn:microsoft.com/office/officeart/2005/8/layout/vList5"/>
    <dgm:cxn modelId="{BC570147-3E82-4910-A86C-6CB60C6CB978}" type="presParOf" srcId="{6E6C3B06-4E20-4931-8CF1-6C1522C0DC44}" destId="{D0F5E840-0A57-48B9-8766-643FA05DF03D}" srcOrd="1" destOrd="0" presId="urn:microsoft.com/office/officeart/2005/8/layout/vList5"/>
    <dgm:cxn modelId="{9BFEB06D-3303-4C84-B7DA-C833C1E80745}" type="presParOf" srcId="{6E6C3B06-4E20-4931-8CF1-6C1522C0DC44}" destId="{5ACF51CB-00B1-4DE1-9CAC-DA374F4EB8A1}" srcOrd="2" destOrd="0" presId="urn:microsoft.com/office/officeart/2005/8/layout/vList5"/>
    <dgm:cxn modelId="{0CA23386-4185-438A-9366-5503120A397B}" type="presParOf" srcId="{5ACF51CB-00B1-4DE1-9CAC-DA374F4EB8A1}" destId="{94354C91-2B7D-453F-8F5B-5146C7A4F1FD}" srcOrd="0" destOrd="0" presId="urn:microsoft.com/office/officeart/2005/8/layout/vList5"/>
    <dgm:cxn modelId="{5933612D-1F66-4D11-9A5E-676C0110A872}"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22890A6-563C-41A5-ABCD-A531CEF7D8D0}" type="doc">
      <dgm:prSet loTypeId="urn:microsoft.com/office/officeart/2005/8/layout/vList5" loCatId="list" qsTypeId="urn:microsoft.com/office/officeart/2005/8/quickstyle/simple1#6" qsCatId="simple" csTypeId="urn:microsoft.com/office/officeart/2005/8/colors/accent1_2#6" csCatId="accent1" phldr="1"/>
      <dgm:spPr/>
      <dgm:t>
        <a:bodyPr/>
        <a:lstStyle/>
        <a:p>
          <a:endParaRPr lang="el-GR"/>
        </a:p>
      </dgm:t>
    </dgm:pt>
    <dgm:pt modelId="{38E1184F-503D-44E3-BF58-8DBD15568963}">
      <dgm:prSet phldrT="[Text]" custT="1"/>
      <dgm:spPr>
        <a:solidFill>
          <a:srgbClr val="7030A0"/>
        </a:solidFill>
      </dgm:spPr>
      <dgm:t>
        <a:bodyPr/>
        <a:lstStyle/>
        <a:p>
          <a:r>
            <a:rPr lang="el-GR" sz="3200" dirty="0">
              <a:solidFill>
                <a:schemeClr val="tx1"/>
              </a:solidFill>
              <a:latin typeface="Arial" panose="020B0604020202020204" pitchFamily="34" charset="0"/>
              <a:cs typeface="Arial" panose="020B0604020202020204" pitchFamily="34" charset="0"/>
            </a:rPr>
            <a:t>Υποχρεωτικά Μαθήματα (3</a:t>
          </a:r>
          <a:r>
            <a:rPr lang="en-US" sz="3200" dirty="0">
              <a:solidFill>
                <a:schemeClr val="tx1"/>
              </a:solidFill>
              <a:latin typeface="Arial" panose="020B0604020202020204" pitchFamily="34" charset="0"/>
              <a:cs typeface="Arial" panose="020B0604020202020204" pitchFamily="34" charset="0"/>
            </a:rPr>
            <a:t>x4=</a:t>
          </a:r>
          <a:r>
            <a:rPr lang="el-GR" sz="3200" dirty="0">
              <a:solidFill>
                <a:schemeClr val="tx1"/>
              </a:solidFill>
              <a:latin typeface="Arial" panose="020B0604020202020204" pitchFamily="34" charset="0"/>
              <a:cs typeface="Arial" panose="020B0604020202020204" pitchFamily="34" charset="0"/>
            </a:rPr>
            <a:t>12</a:t>
          </a:r>
          <a:r>
            <a:rPr lang="en-US" sz="3200" dirty="0">
              <a:solidFill>
                <a:schemeClr val="tx1"/>
              </a:solidFill>
              <a:latin typeface="Arial" panose="020B0604020202020204" pitchFamily="34" charset="0"/>
              <a:cs typeface="Arial" panose="020B0604020202020204" pitchFamily="34" charset="0"/>
            </a:rPr>
            <a:t>)</a:t>
          </a:r>
          <a:endParaRPr lang="el-GR" sz="3200" dirty="0">
            <a:solidFill>
              <a:schemeClr val="tx1"/>
            </a:solidFill>
            <a:latin typeface="Arial" panose="020B0604020202020204" pitchFamily="34" charset="0"/>
            <a:cs typeface="Arial" panose="020B0604020202020204" pitchFamily="34" charset="0"/>
          </a:endParaRPr>
        </a:p>
      </dgm:t>
    </dgm:pt>
    <dgm:pt modelId="{640A75CD-14C8-4100-A070-E4CC65AEA4A8}" type="parTrans" cxnId="{D66FA8B8-68B2-49D4-8859-83A860D22821}">
      <dgm:prSet/>
      <dgm:spPr/>
      <dgm:t>
        <a:bodyPr/>
        <a:lstStyle/>
        <a:p>
          <a:endParaRPr lang="el-GR"/>
        </a:p>
      </dgm:t>
    </dgm:pt>
    <dgm:pt modelId="{1B15466F-501D-48AE-9484-A12F287AE561}" type="sibTrans" cxnId="{D66FA8B8-68B2-49D4-8859-83A860D22821}">
      <dgm:prSet/>
      <dgm:spPr/>
      <dgm:t>
        <a:bodyPr/>
        <a:lstStyle/>
        <a:p>
          <a:endParaRPr lang="el-GR"/>
        </a:p>
      </dgm:t>
    </dgm:pt>
    <dgm:pt modelId="{06FC2E41-536D-440A-A8AA-746EB963E305}">
      <dgm:prSet phldrT="[Text]" custT="1"/>
      <dgm:spPr>
        <a:solidFill>
          <a:srgbClr val="7030A0">
            <a:alpha val="90000"/>
          </a:srgbClr>
        </a:solidFill>
      </dgm:spPr>
      <dgm:t>
        <a:bodyPr/>
        <a:lstStyle/>
        <a:p>
          <a:r>
            <a:rPr lang="el-GR" sz="2400" b="0" dirty="0">
              <a:latin typeface="Arial" panose="020B0604020202020204" pitchFamily="34" charset="0"/>
              <a:cs typeface="Arial" panose="020B0604020202020204" pitchFamily="34" charset="0"/>
            </a:rPr>
            <a:t>Θέματα Τέχνης</a:t>
          </a:r>
        </a:p>
      </dgm:t>
    </dgm:pt>
    <dgm:pt modelId="{F7AFBD9B-00C8-4149-B669-6C1B48DD9D65}" type="parTrans" cxnId="{2CF44EE5-62A3-4D16-A3CD-A0F59E217E2D}">
      <dgm:prSet/>
      <dgm:spPr/>
      <dgm:t>
        <a:bodyPr/>
        <a:lstStyle/>
        <a:p>
          <a:endParaRPr lang="el-GR"/>
        </a:p>
      </dgm:t>
    </dgm:pt>
    <dgm:pt modelId="{44FB2545-8E93-4F65-BC9C-D66A221120B1}" type="sibTrans" cxnId="{2CF44EE5-62A3-4D16-A3CD-A0F59E217E2D}">
      <dgm:prSet/>
      <dgm:spPr/>
      <dgm:t>
        <a:bodyPr/>
        <a:lstStyle/>
        <a:p>
          <a:endParaRPr lang="el-GR"/>
        </a:p>
      </dgm:t>
    </dgm:pt>
    <dgm:pt modelId="{44E5A667-89E5-4D56-8E4A-1DFF5985CB21}">
      <dgm:prSet phldrT="[Text]" custT="1"/>
      <dgm:spPr>
        <a:solidFill>
          <a:srgbClr val="7030A0">
            <a:alpha val="90000"/>
          </a:srgbClr>
        </a:solidFill>
      </dgm:spPr>
      <dgm:t>
        <a:bodyPr/>
        <a:lstStyle/>
        <a:p>
          <a:r>
            <a:rPr lang="el-GR" sz="2400" b="0" dirty="0">
              <a:latin typeface="Arial" panose="020B0604020202020204" pitchFamily="34" charset="0"/>
              <a:cs typeface="Arial" panose="020B0604020202020204" pitchFamily="34" charset="0"/>
            </a:rPr>
            <a:t>Ιστορία </a:t>
          </a:r>
        </a:p>
      </dgm:t>
    </dgm:pt>
    <dgm:pt modelId="{D6138D2A-CB9B-44C8-AC24-E09EB853C580}" type="parTrans" cxnId="{61A32485-9BA4-4956-A834-B5348FE53634}">
      <dgm:prSet/>
      <dgm:spPr/>
      <dgm:t>
        <a:bodyPr/>
        <a:lstStyle/>
        <a:p>
          <a:endParaRPr lang="el-GR"/>
        </a:p>
      </dgm:t>
    </dgm:pt>
    <dgm:pt modelId="{22B2067C-00E7-4775-9738-06AA12A356BC}" type="sibTrans" cxnId="{61A32485-9BA4-4956-A834-B5348FE53634}">
      <dgm:prSet/>
      <dgm:spPr/>
      <dgm:t>
        <a:bodyPr/>
        <a:lstStyle/>
        <a:p>
          <a:endParaRPr lang="el-GR"/>
        </a:p>
      </dgm:t>
    </dgm:pt>
    <dgm:pt modelId="{579F1D68-F29D-4E5C-A701-42196EF07738}">
      <dgm:prSet phldrT="[Text]" custT="1"/>
      <dgm:spPr>
        <a:solidFill>
          <a:schemeClr val="bg2">
            <a:lumMod val="75000"/>
          </a:schemeClr>
        </a:solidFill>
      </dgm:spPr>
      <dgm:t>
        <a:bodyPr/>
        <a:lstStyle/>
        <a:p>
          <a:r>
            <a:rPr lang="el-GR" sz="2800" b="0" dirty="0">
              <a:solidFill>
                <a:schemeClr val="tx1"/>
              </a:solidFill>
              <a:latin typeface="Arial" panose="020B0604020202020204" pitchFamily="34" charset="0"/>
              <a:cs typeface="Arial" panose="020B0604020202020204" pitchFamily="34" charset="0"/>
            </a:rPr>
            <a:t>Επιλεγόμενα Μαθήματα</a:t>
          </a:r>
          <a:r>
            <a:rPr lang="en-US" sz="2800" b="0" dirty="0">
              <a:solidFill>
                <a:schemeClr val="tx1"/>
              </a:solidFill>
              <a:latin typeface="Arial" panose="020B0604020202020204" pitchFamily="34" charset="0"/>
              <a:cs typeface="Arial" panose="020B0604020202020204" pitchFamily="34" charset="0"/>
            </a:rPr>
            <a:t> </a:t>
          </a:r>
          <a:r>
            <a:rPr lang="el-GR" sz="2800" b="0" dirty="0">
              <a:solidFill>
                <a:schemeClr val="tx1"/>
              </a:solidFill>
              <a:latin typeface="Arial" panose="020B0604020202020204" pitchFamily="34" charset="0"/>
              <a:cs typeface="Arial" panose="020B0604020202020204" pitchFamily="34" charset="0"/>
            </a:rPr>
            <a:t>(1</a:t>
          </a:r>
          <a:r>
            <a:rPr lang="en-US" sz="2800" b="0" dirty="0">
              <a:solidFill>
                <a:schemeClr val="tx1"/>
              </a:solidFill>
              <a:latin typeface="Arial" panose="020B0604020202020204" pitchFamily="34" charset="0"/>
              <a:cs typeface="Arial" panose="020B0604020202020204" pitchFamily="34" charset="0"/>
            </a:rPr>
            <a:t>x4=4)</a:t>
          </a:r>
          <a:endParaRPr lang="el-GR" sz="2800" b="0" dirty="0">
            <a:solidFill>
              <a:schemeClr val="tx1"/>
            </a:solidFill>
            <a:latin typeface="Arial" panose="020B0604020202020204" pitchFamily="34" charset="0"/>
            <a:cs typeface="Arial" panose="020B0604020202020204" pitchFamily="34" charset="0"/>
          </a:endParaRPr>
        </a:p>
      </dgm:t>
    </dgm:pt>
    <dgm:pt modelId="{6B8CCA8C-A9F7-48A2-99B9-401F46984FC1}" type="parTrans" cxnId="{F5C4826E-A1AF-42BE-9C89-C5CBB4AA2F3C}">
      <dgm:prSet/>
      <dgm:spPr/>
      <dgm:t>
        <a:bodyPr/>
        <a:lstStyle/>
        <a:p>
          <a:endParaRPr lang="el-GR"/>
        </a:p>
      </dgm:t>
    </dgm:pt>
    <dgm:pt modelId="{F3C1947D-19CA-46F3-AB58-69A443604CB2}" type="sibTrans" cxnId="{F5C4826E-A1AF-42BE-9C89-C5CBB4AA2F3C}">
      <dgm:prSet/>
      <dgm:spPr/>
      <dgm:t>
        <a:bodyPr/>
        <a:lstStyle/>
        <a:p>
          <a:endParaRPr lang="el-GR"/>
        </a:p>
      </dgm:t>
    </dgm:pt>
    <dgm:pt modelId="{A2111EA8-C39B-4E1D-A58B-62CC820DB25B}">
      <dgm:prSet phldrT="[Text]" custT="1"/>
      <dgm:spPr>
        <a:solidFill>
          <a:schemeClr val="bg2">
            <a:lumMod val="75000"/>
            <a:alpha val="90000"/>
          </a:schemeClr>
        </a:solidFill>
      </dgm:spPr>
      <dgm:t>
        <a:bodyPr/>
        <a:lstStyle/>
        <a:p>
          <a:r>
            <a:rPr lang="el-GR" sz="2400" b="0" dirty="0">
              <a:latin typeface="Arial" panose="020B0604020202020204" pitchFamily="34" charset="0"/>
              <a:cs typeface="Arial" panose="020B0604020202020204" pitchFamily="34" charset="0"/>
            </a:rPr>
            <a:t>Εικαστικές Εφαρμογές</a:t>
          </a:r>
        </a:p>
      </dgm:t>
    </dgm:pt>
    <dgm:pt modelId="{298450FA-BA85-467B-ACDE-63A91FC4A749}" type="parTrans" cxnId="{EC2F8DE7-31A8-44F9-98E1-7A8AEC55FCE8}">
      <dgm:prSet/>
      <dgm:spPr/>
      <dgm:t>
        <a:bodyPr/>
        <a:lstStyle/>
        <a:p>
          <a:endParaRPr lang="el-GR"/>
        </a:p>
      </dgm:t>
    </dgm:pt>
    <dgm:pt modelId="{6867AB1B-ED05-4F0A-84D2-BC5E00F866C6}" type="sibTrans" cxnId="{EC2F8DE7-31A8-44F9-98E1-7A8AEC55FCE8}">
      <dgm:prSet/>
      <dgm:spPr/>
      <dgm:t>
        <a:bodyPr/>
        <a:lstStyle/>
        <a:p>
          <a:endParaRPr lang="el-GR"/>
        </a:p>
      </dgm:t>
    </dgm:pt>
    <dgm:pt modelId="{63D169C7-2250-418B-B8D4-03356B4EFC95}">
      <dgm:prSet phldrT="[Text]" custT="1"/>
      <dgm:spPr>
        <a:solidFill>
          <a:schemeClr val="bg2">
            <a:lumMod val="75000"/>
            <a:alpha val="90000"/>
          </a:schemeClr>
        </a:solidFill>
      </dgm:spPr>
      <dgm:t>
        <a:bodyPr/>
        <a:lstStyle/>
        <a:p>
          <a:r>
            <a:rPr lang="el-GR" sz="2400" b="0" dirty="0">
              <a:latin typeface="Arial" panose="020B0604020202020204" pitchFamily="34" charset="0"/>
              <a:cs typeface="Arial" panose="020B0604020202020204" pitchFamily="34" charset="0"/>
            </a:rPr>
            <a:t>Μουσικές Εφαρμογές </a:t>
          </a:r>
        </a:p>
      </dgm:t>
    </dgm:pt>
    <dgm:pt modelId="{21B226F7-0747-4B95-B815-1CAFCC535360}" type="parTrans" cxnId="{889FB3E4-8E48-4495-8234-D07C1E471EF3}">
      <dgm:prSet/>
      <dgm:spPr/>
      <dgm:t>
        <a:bodyPr/>
        <a:lstStyle/>
        <a:p>
          <a:endParaRPr lang="el-GR"/>
        </a:p>
      </dgm:t>
    </dgm:pt>
    <dgm:pt modelId="{5C2D610D-94A4-4C55-9096-8547BC7951B0}" type="sibTrans" cxnId="{889FB3E4-8E48-4495-8234-D07C1E471EF3}">
      <dgm:prSet/>
      <dgm:spPr/>
      <dgm:t>
        <a:bodyPr/>
        <a:lstStyle/>
        <a:p>
          <a:endParaRPr lang="el-GR"/>
        </a:p>
      </dgm:t>
    </dgm:pt>
    <dgm:pt modelId="{38FC5747-03EB-4385-9A07-96C14E53DE5A}">
      <dgm:prSet phldrT="[Text]" custT="1"/>
      <dgm:spPr>
        <a:solidFill>
          <a:schemeClr val="bg2">
            <a:lumMod val="75000"/>
            <a:alpha val="90000"/>
          </a:schemeClr>
        </a:solidFill>
      </dgm:spPr>
      <dgm:t>
        <a:bodyPr/>
        <a:lstStyle/>
        <a:p>
          <a:r>
            <a:rPr lang="el-GR" sz="2400" b="0" dirty="0">
              <a:latin typeface="Arial" panose="020B0604020202020204" pitchFamily="34" charset="0"/>
              <a:cs typeface="Arial" panose="020B0604020202020204" pitchFamily="34" charset="0"/>
            </a:rPr>
            <a:t>Αγγλικά ή Γαλλικά ή άλλη ξένη γλώσσα </a:t>
          </a:r>
        </a:p>
      </dgm:t>
    </dgm:pt>
    <dgm:pt modelId="{80680D53-21F1-41D0-816C-BA0CCB05ED0C}" type="parTrans" cxnId="{A2F322A5-53E7-494F-B32B-A7B73AC5ED4F}">
      <dgm:prSet/>
      <dgm:spPr/>
      <dgm:t>
        <a:bodyPr/>
        <a:lstStyle/>
        <a:p>
          <a:endParaRPr lang="en-US"/>
        </a:p>
      </dgm:t>
    </dgm:pt>
    <dgm:pt modelId="{875C42AD-69A7-4FBB-81B0-48A4A04577A6}" type="sibTrans" cxnId="{A2F322A5-53E7-494F-B32B-A7B73AC5ED4F}">
      <dgm:prSet/>
      <dgm:spPr/>
      <dgm:t>
        <a:bodyPr/>
        <a:lstStyle/>
        <a:p>
          <a:endParaRPr lang="en-US"/>
        </a:p>
      </dgm:t>
    </dgm:pt>
    <dgm:pt modelId="{DAF3170C-D8EB-4BE2-AFBC-8189D39E8B36}">
      <dgm:prSet phldrT="[Text]" custT="1"/>
      <dgm:spPr>
        <a:solidFill>
          <a:schemeClr val="bg2">
            <a:lumMod val="75000"/>
            <a:alpha val="90000"/>
          </a:schemeClr>
        </a:solidFill>
      </dgm:spPr>
      <dgm:t>
        <a:bodyPr/>
        <a:lstStyle/>
        <a:p>
          <a:r>
            <a:rPr lang="el-GR" sz="2400" b="0" dirty="0">
              <a:latin typeface="Arial" panose="020B0604020202020204" pitchFamily="34" charset="0"/>
              <a:cs typeface="Arial" panose="020B0604020202020204" pitchFamily="34" charset="0"/>
            </a:rPr>
            <a:t>Φωτογραφία (μόνο στη Β΄ Λυκείου)</a:t>
          </a:r>
        </a:p>
      </dgm:t>
    </dgm:pt>
    <dgm:pt modelId="{9FD7F063-C686-4BF0-A76D-3017BFFDC7D0}" type="parTrans" cxnId="{AF12E687-FD7C-49FC-B5E0-6912A751A7F7}">
      <dgm:prSet/>
      <dgm:spPr/>
      <dgm:t>
        <a:bodyPr/>
        <a:lstStyle/>
        <a:p>
          <a:endParaRPr lang="en-US"/>
        </a:p>
      </dgm:t>
    </dgm:pt>
    <dgm:pt modelId="{CEF05B64-197C-4847-ADCA-BA44E0F3946C}" type="sibTrans" cxnId="{AF12E687-FD7C-49FC-B5E0-6912A751A7F7}">
      <dgm:prSet/>
      <dgm:spPr/>
      <dgm:t>
        <a:bodyPr/>
        <a:lstStyle/>
        <a:p>
          <a:endParaRPr lang="en-US"/>
        </a:p>
      </dgm:t>
    </dgm:pt>
    <dgm:pt modelId="{AAD8DAB9-15D9-424D-9292-0C92E0E79AED}">
      <dgm:prSet phldrT="[Text]" custT="1"/>
      <dgm:spPr>
        <a:solidFill>
          <a:srgbClr val="7030A0">
            <a:alpha val="90000"/>
          </a:srgbClr>
        </a:solidFill>
      </dgm:spPr>
      <dgm:t>
        <a:bodyPr/>
        <a:lstStyle/>
        <a:p>
          <a:r>
            <a:rPr lang="el-GR" sz="2400" b="0" dirty="0">
              <a:latin typeface="Arial" panose="020B0604020202020204" pitchFamily="34" charset="0"/>
              <a:cs typeface="Arial" panose="020B0604020202020204" pitchFamily="34" charset="0"/>
            </a:rPr>
            <a:t>Θεατρολογία</a:t>
          </a:r>
        </a:p>
      </dgm:t>
    </dgm:pt>
    <dgm:pt modelId="{D0553D7E-50B7-40A3-9FF1-C21589DD9234}" type="parTrans" cxnId="{0B248D95-F04B-4E4C-A62B-4A1BDFBB4733}">
      <dgm:prSet/>
      <dgm:spPr/>
      <dgm:t>
        <a:bodyPr/>
        <a:lstStyle/>
        <a:p>
          <a:endParaRPr lang="en-US"/>
        </a:p>
      </dgm:t>
    </dgm:pt>
    <dgm:pt modelId="{A8C5EF1D-774D-408F-98BC-C2F4E454537B}" type="sibTrans" cxnId="{0B248D95-F04B-4E4C-A62B-4A1BDFBB4733}">
      <dgm:prSet/>
      <dgm:spPr/>
      <dgm:t>
        <a:bodyPr/>
        <a:lstStyle/>
        <a:p>
          <a:endParaRPr lang="en-US"/>
        </a:p>
      </dgm:t>
    </dgm:pt>
    <dgm:pt modelId="{6D127502-07E3-4AC2-A8CF-FE58CF54B9B8}">
      <dgm:prSet phldrT="[Text]" custT="1"/>
      <dgm:spPr>
        <a:solidFill>
          <a:schemeClr val="bg2">
            <a:lumMod val="75000"/>
            <a:alpha val="90000"/>
          </a:schemeClr>
        </a:solidFill>
      </dgm:spPr>
      <dgm:t>
        <a:bodyPr/>
        <a:lstStyle/>
        <a:p>
          <a:r>
            <a:rPr lang="el-GR" sz="2400" b="0" dirty="0">
              <a:latin typeface="Arial" panose="020B0604020202020204" pitchFamily="34" charset="0"/>
              <a:cs typeface="Arial" panose="020B0604020202020204" pitchFamily="34" charset="0"/>
            </a:rPr>
            <a:t>Ελεύθερο -</a:t>
          </a:r>
          <a:r>
            <a:rPr lang="en-US" sz="2400" b="0" dirty="0">
              <a:latin typeface="Arial" panose="020B0604020202020204" pitchFamily="34" charset="0"/>
              <a:cs typeface="Arial" panose="020B0604020202020204" pitchFamily="34" charset="0"/>
            </a:rPr>
            <a:t> </a:t>
          </a:r>
          <a:r>
            <a:rPr lang="el-GR" sz="2400" b="0" dirty="0">
              <a:latin typeface="Arial" panose="020B0604020202020204" pitchFamily="34" charset="0"/>
              <a:cs typeface="Arial" panose="020B0604020202020204" pitchFamily="34" charset="0"/>
            </a:rPr>
            <a:t>Προοπτικό Σχέδιο </a:t>
          </a:r>
        </a:p>
      </dgm:t>
    </dgm:pt>
    <dgm:pt modelId="{3003E6AA-4172-429F-9D4B-3C43052231E1}" type="parTrans" cxnId="{D7FD29BB-A65B-4A21-AA4A-CAB405B07096}">
      <dgm:prSet/>
      <dgm:spPr/>
      <dgm:t>
        <a:bodyPr/>
        <a:lstStyle/>
        <a:p>
          <a:endParaRPr lang="en-US"/>
        </a:p>
      </dgm:t>
    </dgm:pt>
    <dgm:pt modelId="{F9A4F77B-ACB7-4BA6-9F5B-EFC62934F6F7}" type="sibTrans" cxnId="{D7FD29BB-A65B-4A21-AA4A-CAB405B07096}">
      <dgm:prSet/>
      <dgm:spPr/>
      <dgm:t>
        <a:bodyPr/>
        <a:lstStyle/>
        <a:p>
          <a:endParaRPr lang="en-US"/>
        </a:p>
      </dgm:t>
    </dgm:pt>
    <dgm:pt modelId="{1B9A254B-E877-4E6B-AED2-1C8EFF3BA369}">
      <dgm:prSet phldrT="[Text]"/>
      <dgm:spPr>
        <a:solidFill>
          <a:schemeClr val="bg2">
            <a:lumMod val="75000"/>
            <a:alpha val="90000"/>
          </a:schemeClr>
        </a:solidFill>
      </dgm:spPr>
      <dgm:t>
        <a:bodyPr/>
        <a:lstStyle/>
        <a:p>
          <a:endParaRPr lang="el-GR" sz="1700" b="1" dirty="0">
            <a:latin typeface="Arial" pitchFamily="34" charset="0"/>
            <a:cs typeface="Arial" pitchFamily="34" charset="0"/>
          </a:endParaRPr>
        </a:p>
      </dgm:t>
    </dgm:pt>
    <dgm:pt modelId="{C2D88A91-2942-479F-A4EC-8037058DE094}" type="parTrans" cxnId="{B73CDEF8-6CD8-4A71-AE98-16B4D3E819AA}">
      <dgm:prSet/>
      <dgm:spPr/>
      <dgm:t>
        <a:bodyPr/>
        <a:lstStyle/>
        <a:p>
          <a:endParaRPr lang="en-US"/>
        </a:p>
      </dgm:t>
    </dgm:pt>
    <dgm:pt modelId="{86EAD0CA-F74B-4539-BD8E-C5B6CFC6C4C1}" type="sibTrans" cxnId="{B73CDEF8-6CD8-4A71-AE98-16B4D3E819AA}">
      <dgm:prSet/>
      <dgm:spPr/>
      <dgm:t>
        <a:bodyPr/>
        <a:lstStyle/>
        <a:p>
          <a:endParaRPr lang="en-US"/>
        </a:p>
      </dgm:t>
    </dgm:pt>
    <dgm:pt modelId="{636A2A24-CEE5-418E-A9FB-29FA3EF725A8}">
      <dgm:prSet phldrT="[Text]" custT="1"/>
      <dgm:spPr>
        <a:solidFill>
          <a:schemeClr val="bg2">
            <a:lumMod val="75000"/>
            <a:alpha val="90000"/>
          </a:schemeClr>
        </a:solidFill>
      </dgm:spPr>
      <dgm:t>
        <a:bodyPr/>
        <a:lstStyle/>
        <a:p>
          <a:r>
            <a:rPr lang="el-GR" sz="2400" b="0" dirty="0">
              <a:latin typeface="Arial" panose="020B0604020202020204" pitchFamily="34" charset="0"/>
              <a:cs typeface="Arial" panose="020B0604020202020204" pitchFamily="34" charset="0"/>
            </a:rPr>
            <a:t>Γραφιστικές Εφαρμογές (μόνο στη Γ’ Λυκείου)</a:t>
          </a:r>
        </a:p>
      </dgm:t>
    </dgm:pt>
    <dgm:pt modelId="{66AB2DAF-8320-4FC6-A7E4-CD3F3CE4F06C}" type="parTrans" cxnId="{52B42EDD-74ED-47BE-9B92-F050B1265630}">
      <dgm:prSet/>
      <dgm:spPr/>
      <dgm:t>
        <a:bodyPr/>
        <a:lstStyle/>
        <a:p>
          <a:endParaRPr lang="en-US"/>
        </a:p>
      </dgm:t>
    </dgm:pt>
    <dgm:pt modelId="{57AF8620-7C64-430F-B24E-653DE21E0941}" type="sibTrans" cxnId="{52B42EDD-74ED-47BE-9B92-F050B1265630}">
      <dgm:prSet/>
      <dgm:spPr/>
      <dgm:t>
        <a:bodyPr/>
        <a:lstStyle/>
        <a:p>
          <a:endParaRPr lang="en-US"/>
        </a:p>
      </dgm:t>
    </dgm:pt>
    <dgm:pt modelId="{688FF87D-C7BF-430D-A276-2592962FCABE}">
      <dgm:prSet phldrT="[Text]" custT="1"/>
      <dgm:spPr>
        <a:solidFill>
          <a:schemeClr val="bg2">
            <a:lumMod val="75000"/>
            <a:alpha val="90000"/>
          </a:schemeClr>
        </a:solidFill>
      </dgm:spPr>
      <dgm:t>
        <a:bodyPr/>
        <a:lstStyle/>
        <a:p>
          <a:endParaRPr lang="el-GR" sz="2400" b="1" dirty="0">
            <a:latin typeface="Arial" pitchFamily="34" charset="0"/>
            <a:cs typeface="Arial" pitchFamily="34" charset="0"/>
          </a:endParaRPr>
        </a:p>
      </dgm:t>
    </dgm:pt>
    <dgm:pt modelId="{B37BEE47-DB85-4042-BB39-899E5BDECD36}" type="parTrans" cxnId="{8D4881DE-8530-46EB-83C6-CC4A7AF5123B}">
      <dgm:prSet/>
      <dgm:spPr/>
      <dgm:t>
        <a:bodyPr/>
        <a:lstStyle/>
        <a:p>
          <a:endParaRPr lang="en-CY"/>
        </a:p>
      </dgm:t>
    </dgm:pt>
    <dgm:pt modelId="{C0CBDFE3-9F10-4EFB-8CA9-3BFFB94E70FF}" type="sibTrans" cxnId="{8D4881DE-8530-46EB-83C6-CC4A7AF5123B}">
      <dgm:prSet/>
      <dgm:spPr/>
      <dgm:t>
        <a:bodyPr/>
        <a:lstStyle/>
        <a:p>
          <a:endParaRPr lang="en-CY"/>
        </a:p>
      </dgm:t>
    </dgm:pt>
    <dgm:pt modelId="{6E6C3B06-4E20-4931-8CF1-6C1522C0DC44}" type="pres">
      <dgm:prSet presAssocID="{722890A6-563C-41A5-ABCD-A531CEF7D8D0}" presName="Name0" presStyleCnt="0">
        <dgm:presLayoutVars>
          <dgm:dir/>
          <dgm:animLvl val="lvl"/>
          <dgm:resizeHandles val="exact"/>
        </dgm:presLayoutVars>
      </dgm:prSet>
      <dgm:spPr/>
      <dgm:t>
        <a:bodyPr/>
        <a:lstStyle/>
        <a:p>
          <a:endParaRPr lang="en-US"/>
        </a:p>
      </dgm:t>
    </dgm:pt>
    <dgm:pt modelId="{79703B63-DD68-4591-8015-645979EEB24A}" type="pres">
      <dgm:prSet presAssocID="{38E1184F-503D-44E3-BF58-8DBD15568963}" presName="linNode" presStyleCnt="0"/>
      <dgm:spPr/>
    </dgm:pt>
    <dgm:pt modelId="{2DA32674-03A1-44D2-9784-086788D170D1}" type="pres">
      <dgm:prSet presAssocID="{38E1184F-503D-44E3-BF58-8DBD15568963}" presName="parentText" presStyleLbl="node1" presStyleIdx="0" presStyleCnt="2">
        <dgm:presLayoutVars>
          <dgm:chMax val="1"/>
          <dgm:bulletEnabled val="1"/>
        </dgm:presLayoutVars>
      </dgm:prSet>
      <dgm:spPr/>
      <dgm:t>
        <a:bodyPr/>
        <a:lstStyle/>
        <a:p>
          <a:endParaRPr lang="en-US"/>
        </a:p>
      </dgm:t>
    </dgm:pt>
    <dgm:pt modelId="{4ABF4550-95B7-4DC0-B502-1C6FF503B397}" type="pres">
      <dgm:prSet presAssocID="{38E1184F-503D-44E3-BF58-8DBD15568963}" presName="descendantText" presStyleLbl="alignAccFollowNode1" presStyleIdx="0" presStyleCnt="2">
        <dgm:presLayoutVars>
          <dgm:bulletEnabled val="1"/>
        </dgm:presLayoutVars>
      </dgm:prSet>
      <dgm:spPr/>
      <dgm:t>
        <a:bodyPr/>
        <a:lstStyle/>
        <a:p>
          <a:endParaRPr lang="en-US"/>
        </a:p>
      </dgm:t>
    </dgm:pt>
    <dgm:pt modelId="{D0F5E840-0A57-48B9-8766-643FA05DF03D}" type="pres">
      <dgm:prSet presAssocID="{1B15466F-501D-48AE-9484-A12F287AE561}" presName="sp" presStyleCnt="0"/>
      <dgm:spPr/>
    </dgm:pt>
    <dgm:pt modelId="{5ACF51CB-00B1-4DE1-9CAC-DA374F4EB8A1}" type="pres">
      <dgm:prSet presAssocID="{579F1D68-F29D-4E5C-A701-42196EF07738}" presName="linNode" presStyleCnt="0"/>
      <dgm:spPr/>
    </dgm:pt>
    <dgm:pt modelId="{94354C91-2B7D-453F-8F5B-5146C7A4F1FD}" type="pres">
      <dgm:prSet presAssocID="{579F1D68-F29D-4E5C-A701-42196EF07738}" presName="parentText" presStyleLbl="node1" presStyleIdx="1" presStyleCnt="2">
        <dgm:presLayoutVars>
          <dgm:chMax val="1"/>
          <dgm:bulletEnabled val="1"/>
        </dgm:presLayoutVars>
      </dgm:prSet>
      <dgm:spPr/>
      <dgm:t>
        <a:bodyPr/>
        <a:lstStyle/>
        <a:p>
          <a:endParaRPr lang="en-US"/>
        </a:p>
      </dgm:t>
    </dgm:pt>
    <dgm:pt modelId="{5DAB53F4-0F38-4A56-B19E-F76D8D0D8FA9}" type="pres">
      <dgm:prSet presAssocID="{579F1D68-F29D-4E5C-A701-42196EF07738}" presName="descendantText" presStyleLbl="alignAccFollowNode1" presStyleIdx="1" presStyleCnt="2" custScaleX="100601" custScaleY="130644" custLinFactNeighborX="-745" custLinFactNeighborY="66">
        <dgm:presLayoutVars>
          <dgm:bulletEnabled val="1"/>
        </dgm:presLayoutVars>
      </dgm:prSet>
      <dgm:spPr/>
      <dgm:t>
        <a:bodyPr/>
        <a:lstStyle/>
        <a:p>
          <a:endParaRPr lang="en-US"/>
        </a:p>
      </dgm:t>
    </dgm:pt>
  </dgm:ptLst>
  <dgm:cxnLst>
    <dgm:cxn modelId="{2E36F580-3EEA-4C76-AB29-2C0E0BE948EB}" type="presOf" srcId="{06FC2E41-536D-440A-A8AA-746EB963E305}" destId="{4ABF4550-95B7-4DC0-B502-1C6FF503B397}" srcOrd="0" destOrd="0" presId="urn:microsoft.com/office/officeart/2005/8/layout/vList5"/>
    <dgm:cxn modelId="{8CAF8FC1-B9C2-496A-922B-9F5ACA8220B9}" type="presOf" srcId="{579F1D68-F29D-4E5C-A701-42196EF07738}" destId="{94354C91-2B7D-453F-8F5B-5146C7A4F1FD}" srcOrd="0" destOrd="0" presId="urn:microsoft.com/office/officeart/2005/8/layout/vList5"/>
    <dgm:cxn modelId="{108EA8A0-60B6-47E8-8637-40E1339F2A4B}" type="presOf" srcId="{636A2A24-CEE5-418E-A9FB-29FA3EF725A8}" destId="{5DAB53F4-0F38-4A56-B19E-F76D8D0D8FA9}" srcOrd="0" destOrd="6" presId="urn:microsoft.com/office/officeart/2005/8/layout/vList5"/>
    <dgm:cxn modelId="{F5C4826E-A1AF-42BE-9C89-C5CBB4AA2F3C}" srcId="{722890A6-563C-41A5-ABCD-A531CEF7D8D0}" destId="{579F1D68-F29D-4E5C-A701-42196EF07738}" srcOrd="1" destOrd="0" parTransId="{6B8CCA8C-A9F7-48A2-99B9-401F46984FC1}" sibTransId="{F3C1947D-19CA-46F3-AB58-69A443604CB2}"/>
    <dgm:cxn modelId="{7275AEC6-2602-4C41-AB54-AFEC335B4399}" type="presOf" srcId="{63D169C7-2250-418B-B8D4-03356B4EFC95}" destId="{5DAB53F4-0F38-4A56-B19E-F76D8D0D8FA9}" srcOrd="0" destOrd="3" presId="urn:microsoft.com/office/officeart/2005/8/layout/vList5"/>
    <dgm:cxn modelId="{2CF44EE5-62A3-4D16-A3CD-A0F59E217E2D}" srcId="{38E1184F-503D-44E3-BF58-8DBD15568963}" destId="{06FC2E41-536D-440A-A8AA-746EB963E305}" srcOrd="0" destOrd="0" parTransId="{F7AFBD9B-00C8-4149-B669-6C1B48DD9D65}" sibTransId="{44FB2545-8E93-4F65-BC9C-D66A221120B1}"/>
    <dgm:cxn modelId="{0B248D95-F04B-4E4C-A62B-4A1BDFBB4733}" srcId="{38E1184F-503D-44E3-BF58-8DBD15568963}" destId="{AAD8DAB9-15D9-424D-9292-0C92E0E79AED}" srcOrd="1" destOrd="0" parTransId="{D0553D7E-50B7-40A3-9FF1-C21589DD9234}" sibTransId="{A8C5EF1D-774D-408F-98BC-C2F4E454537B}"/>
    <dgm:cxn modelId="{8516442F-486D-415D-A86B-9B49B14BAB17}" type="presOf" srcId="{38FC5747-03EB-4385-9A07-96C14E53DE5A}" destId="{5DAB53F4-0F38-4A56-B19E-F76D8D0D8FA9}" srcOrd="0" destOrd="4" presId="urn:microsoft.com/office/officeart/2005/8/layout/vList5"/>
    <dgm:cxn modelId="{EC2F8DE7-31A8-44F9-98E1-7A8AEC55FCE8}" srcId="{579F1D68-F29D-4E5C-A701-42196EF07738}" destId="{A2111EA8-C39B-4E1D-A58B-62CC820DB25B}" srcOrd="1" destOrd="0" parTransId="{298450FA-BA85-467B-ACDE-63A91FC4A749}" sibTransId="{6867AB1B-ED05-4F0A-84D2-BC5E00F866C6}"/>
    <dgm:cxn modelId="{8D73679E-E267-49EA-8E5E-9A428372BAC2}" type="presOf" srcId="{AAD8DAB9-15D9-424D-9292-0C92E0E79AED}" destId="{4ABF4550-95B7-4DC0-B502-1C6FF503B397}" srcOrd="0" destOrd="1" presId="urn:microsoft.com/office/officeart/2005/8/layout/vList5"/>
    <dgm:cxn modelId="{FC459199-55C5-4BF0-8A3A-51390407A072}" type="presOf" srcId="{6D127502-07E3-4AC2-A8CF-FE58CF54B9B8}" destId="{5DAB53F4-0F38-4A56-B19E-F76D8D0D8FA9}" srcOrd="0" destOrd="2" presId="urn:microsoft.com/office/officeart/2005/8/layout/vList5"/>
    <dgm:cxn modelId="{3E521DCA-AA42-4415-AD62-B30842EEAB79}" type="presOf" srcId="{A2111EA8-C39B-4E1D-A58B-62CC820DB25B}" destId="{5DAB53F4-0F38-4A56-B19E-F76D8D0D8FA9}" srcOrd="0" destOrd="1" presId="urn:microsoft.com/office/officeart/2005/8/layout/vList5"/>
    <dgm:cxn modelId="{889FB3E4-8E48-4495-8234-D07C1E471EF3}" srcId="{579F1D68-F29D-4E5C-A701-42196EF07738}" destId="{63D169C7-2250-418B-B8D4-03356B4EFC95}" srcOrd="3" destOrd="0" parTransId="{21B226F7-0747-4B95-B815-1CAFCC535360}" sibTransId="{5C2D610D-94A4-4C55-9096-8547BC7951B0}"/>
    <dgm:cxn modelId="{52B42EDD-74ED-47BE-9B92-F050B1265630}" srcId="{579F1D68-F29D-4E5C-A701-42196EF07738}" destId="{636A2A24-CEE5-418E-A9FB-29FA3EF725A8}" srcOrd="6" destOrd="0" parTransId="{66AB2DAF-8320-4FC6-A7E4-CD3F3CE4F06C}" sibTransId="{57AF8620-7C64-430F-B24E-653DE21E0941}"/>
    <dgm:cxn modelId="{61A32485-9BA4-4956-A834-B5348FE53634}" srcId="{38E1184F-503D-44E3-BF58-8DBD15568963}" destId="{44E5A667-89E5-4D56-8E4A-1DFF5985CB21}" srcOrd="2" destOrd="0" parTransId="{D6138D2A-CB9B-44C8-AC24-E09EB853C580}" sibTransId="{22B2067C-00E7-4775-9738-06AA12A356BC}"/>
    <dgm:cxn modelId="{AF12E687-FD7C-49FC-B5E0-6912A751A7F7}" srcId="{579F1D68-F29D-4E5C-A701-42196EF07738}" destId="{DAF3170C-D8EB-4BE2-AFBC-8189D39E8B36}" srcOrd="5" destOrd="0" parTransId="{9FD7F063-C686-4BF0-A76D-3017BFFDC7D0}" sibTransId="{CEF05B64-197C-4847-ADCA-BA44E0F3946C}"/>
    <dgm:cxn modelId="{9CF36C84-4AAE-4279-BB8D-F4EEEA1FC660}" type="presOf" srcId="{DAF3170C-D8EB-4BE2-AFBC-8189D39E8B36}" destId="{5DAB53F4-0F38-4A56-B19E-F76D8D0D8FA9}" srcOrd="0" destOrd="5" presId="urn:microsoft.com/office/officeart/2005/8/layout/vList5"/>
    <dgm:cxn modelId="{8D4881DE-8530-46EB-83C6-CC4A7AF5123B}" srcId="{579F1D68-F29D-4E5C-A701-42196EF07738}" destId="{688FF87D-C7BF-430D-A276-2592962FCABE}" srcOrd="0" destOrd="0" parTransId="{B37BEE47-DB85-4042-BB39-899E5BDECD36}" sibTransId="{C0CBDFE3-9F10-4EFB-8CA9-3BFFB94E70FF}"/>
    <dgm:cxn modelId="{A18AB737-7129-4147-A2BD-1A9F5DDEAB0E}" type="presOf" srcId="{722890A6-563C-41A5-ABCD-A531CEF7D8D0}" destId="{6E6C3B06-4E20-4931-8CF1-6C1522C0DC44}" srcOrd="0" destOrd="0" presId="urn:microsoft.com/office/officeart/2005/8/layout/vList5"/>
    <dgm:cxn modelId="{A2F322A5-53E7-494F-B32B-A7B73AC5ED4F}" srcId="{579F1D68-F29D-4E5C-A701-42196EF07738}" destId="{38FC5747-03EB-4385-9A07-96C14E53DE5A}" srcOrd="4" destOrd="0" parTransId="{80680D53-21F1-41D0-816C-BA0CCB05ED0C}" sibTransId="{875C42AD-69A7-4FBB-81B0-48A4A04577A6}"/>
    <dgm:cxn modelId="{A184EB14-D66C-451F-A7F2-EC4495A373AB}" type="presOf" srcId="{688FF87D-C7BF-430D-A276-2592962FCABE}" destId="{5DAB53F4-0F38-4A56-B19E-F76D8D0D8FA9}" srcOrd="0" destOrd="0" presId="urn:microsoft.com/office/officeart/2005/8/layout/vList5"/>
    <dgm:cxn modelId="{3DC546B3-7DA2-472C-8CB1-AA648BAA8656}" type="presOf" srcId="{44E5A667-89E5-4D56-8E4A-1DFF5985CB21}" destId="{4ABF4550-95B7-4DC0-B502-1C6FF503B397}" srcOrd="0" destOrd="2" presId="urn:microsoft.com/office/officeart/2005/8/layout/vList5"/>
    <dgm:cxn modelId="{53CD0F58-3C32-4ABC-9D84-4041D2672C19}" type="presOf" srcId="{38E1184F-503D-44E3-BF58-8DBD15568963}" destId="{2DA32674-03A1-44D2-9784-086788D170D1}" srcOrd="0" destOrd="0" presId="urn:microsoft.com/office/officeart/2005/8/layout/vList5"/>
    <dgm:cxn modelId="{D66FA8B8-68B2-49D4-8859-83A860D22821}" srcId="{722890A6-563C-41A5-ABCD-A531CEF7D8D0}" destId="{38E1184F-503D-44E3-BF58-8DBD15568963}" srcOrd="0" destOrd="0" parTransId="{640A75CD-14C8-4100-A070-E4CC65AEA4A8}" sibTransId="{1B15466F-501D-48AE-9484-A12F287AE561}"/>
    <dgm:cxn modelId="{D7FD29BB-A65B-4A21-AA4A-CAB405B07096}" srcId="{579F1D68-F29D-4E5C-A701-42196EF07738}" destId="{6D127502-07E3-4AC2-A8CF-FE58CF54B9B8}" srcOrd="2" destOrd="0" parTransId="{3003E6AA-4172-429F-9D4B-3C43052231E1}" sibTransId="{F9A4F77B-ACB7-4BA6-9F5B-EFC62934F6F7}"/>
    <dgm:cxn modelId="{2BE114D6-1906-4F63-B4E4-BA92DE8580EB}" type="presOf" srcId="{1B9A254B-E877-4E6B-AED2-1C8EFF3BA369}" destId="{5DAB53F4-0F38-4A56-B19E-F76D8D0D8FA9}" srcOrd="0" destOrd="7" presId="urn:microsoft.com/office/officeart/2005/8/layout/vList5"/>
    <dgm:cxn modelId="{B73CDEF8-6CD8-4A71-AE98-16B4D3E819AA}" srcId="{579F1D68-F29D-4E5C-A701-42196EF07738}" destId="{1B9A254B-E877-4E6B-AED2-1C8EFF3BA369}" srcOrd="7" destOrd="0" parTransId="{C2D88A91-2942-479F-A4EC-8037058DE094}" sibTransId="{86EAD0CA-F74B-4539-BD8E-C5B6CFC6C4C1}"/>
    <dgm:cxn modelId="{8EBA1AD4-82B2-4D48-86BC-806A1E020C59}" type="presParOf" srcId="{6E6C3B06-4E20-4931-8CF1-6C1522C0DC44}" destId="{79703B63-DD68-4591-8015-645979EEB24A}" srcOrd="0" destOrd="0" presId="urn:microsoft.com/office/officeart/2005/8/layout/vList5"/>
    <dgm:cxn modelId="{3A4FBEA4-673F-450E-865C-1EB39759C53C}" type="presParOf" srcId="{79703B63-DD68-4591-8015-645979EEB24A}" destId="{2DA32674-03A1-44D2-9784-086788D170D1}" srcOrd="0" destOrd="0" presId="urn:microsoft.com/office/officeart/2005/8/layout/vList5"/>
    <dgm:cxn modelId="{645215A8-A808-4E66-9E7B-3C364CACB996}" type="presParOf" srcId="{79703B63-DD68-4591-8015-645979EEB24A}" destId="{4ABF4550-95B7-4DC0-B502-1C6FF503B397}" srcOrd="1" destOrd="0" presId="urn:microsoft.com/office/officeart/2005/8/layout/vList5"/>
    <dgm:cxn modelId="{7AC7E4DC-580C-4B33-AC30-210527F7D80B}" type="presParOf" srcId="{6E6C3B06-4E20-4931-8CF1-6C1522C0DC44}" destId="{D0F5E840-0A57-48B9-8766-643FA05DF03D}" srcOrd="1" destOrd="0" presId="urn:microsoft.com/office/officeart/2005/8/layout/vList5"/>
    <dgm:cxn modelId="{EA64A9CD-2143-4F89-BCA5-6A61C1E9A12C}" type="presParOf" srcId="{6E6C3B06-4E20-4931-8CF1-6C1522C0DC44}" destId="{5ACF51CB-00B1-4DE1-9CAC-DA374F4EB8A1}" srcOrd="2" destOrd="0" presId="urn:microsoft.com/office/officeart/2005/8/layout/vList5"/>
    <dgm:cxn modelId="{E5A02252-4413-4EB2-B5C0-E2BFD1E7D01C}" type="presParOf" srcId="{5ACF51CB-00B1-4DE1-9CAC-DA374F4EB8A1}" destId="{94354C91-2B7D-453F-8F5B-5146C7A4F1FD}" srcOrd="0" destOrd="0" presId="urn:microsoft.com/office/officeart/2005/8/layout/vList5"/>
    <dgm:cxn modelId="{1C70F34D-764B-43D5-BAC7-A7650ACDEF9E}" type="presParOf" srcId="{5ACF51CB-00B1-4DE1-9CAC-DA374F4EB8A1}" destId="{5DAB53F4-0F38-4A56-B19E-F76D8D0D8FA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FA31ACC-C7BE-4691-B336-FFFD646B0780}" type="doc">
      <dgm:prSet loTypeId="urn:microsoft.com/office/officeart/2016/7/layout/BasicProcessNew" loCatId="process" qsTypeId="urn:microsoft.com/office/officeart/2005/8/quickstyle/simple2#2" qsCatId="simple" csTypeId="urn:microsoft.com/office/officeart/2005/8/colors/accent3_2#2" csCatId="accent3" phldr="1"/>
      <dgm:spPr/>
      <dgm:t>
        <a:bodyPr/>
        <a:lstStyle/>
        <a:p>
          <a:endParaRPr lang="en-US"/>
        </a:p>
      </dgm:t>
    </dgm:pt>
    <dgm:pt modelId="{B29048A8-4A11-4092-842C-302AA2D31A43}">
      <dgm:prSet custT="1"/>
      <dgm:spPr/>
      <dgm:t>
        <a:bodyPr/>
        <a:lstStyle/>
        <a:p>
          <a:r>
            <a:rPr lang="el-GR" sz="1600" b="1" dirty="0">
              <a:effectLst>
                <a:outerShdw blurRad="38100" dist="38100" dir="2700000" algn="tl">
                  <a:srgbClr val="000000">
                    <a:alpha val="43137"/>
                  </a:srgbClr>
                </a:outerShdw>
              </a:effectLst>
            </a:rPr>
            <a:t>6 - 7 Μαθήματα </a:t>
          </a:r>
          <a:r>
            <a:rPr lang="el-GR" sz="1600" b="1" dirty="0" err="1">
              <a:effectLst>
                <a:outerShdw blurRad="38100" dist="38100" dir="2700000" algn="tl">
                  <a:srgbClr val="000000">
                    <a:alpha val="43137"/>
                  </a:srgbClr>
                </a:outerShdw>
              </a:effectLst>
            </a:rPr>
            <a:t>Επαγγελμα</a:t>
          </a:r>
          <a:endParaRPr lang="el-GR" sz="1600" b="1" dirty="0">
            <a:effectLst>
              <a:outerShdw blurRad="38100" dist="38100" dir="2700000" algn="tl">
                <a:srgbClr val="000000">
                  <a:alpha val="43137"/>
                </a:srgbClr>
              </a:outerShdw>
            </a:effectLst>
          </a:endParaRPr>
        </a:p>
        <a:p>
          <a:r>
            <a:rPr lang="el-GR" sz="1600" b="1" dirty="0" err="1">
              <a:effectLst>
                <a:outerShdw blurRad="38100" dist="38100" dir="2700000" algn="tl">
                  <a:srgbClr val="000000">
                    <a:alpha val="43137"/>
                  </a:srgbClr>
                </a:outerShdw>
              </a:effectLst>
            </a:rPr>
            <a:t>τικής</a:t>
          </a:r>
          <a:r>
            <a:rPr lang="el-GR" sz="1600" b="1" dirty="0">
              <a:effectLst>
                <a:outerShdw blurRad="38100" dist="38100" dir="2700000" algn="tl">
                  <a:srgbClr val="000000">
                    <a:alpha val="43137"/>
                  </a:srgbClr>
                </a:outerShdw>
              </a:effectLst>
            </a:rPr>
            <a:t> Αγωγής/Τμήμα:</a:t>
          </a:r>
        </a:p>
        <a:p>
          <a:r>
            <a:rPr lang="el-GR" sz="1600" b="1" dirty="0">
              <a:effectLst>
                <a:outerShdw blurRad="38100" dist="38100" dir="2700000" algn="tl">
                  <a:srgbClr val="000000">
                    <a:alpha val="43137"/>
                  </a:srgbClr>
                </a:outerShdw>
              </a:effectLst>
            </a:rPr>
            <a:t>  Αυτογνωσία</a:t>
          </a:r>
        </a:p>
        <a:p>
          <a:r>
            <a:rPr lang="el-GR" sz="1600" b="1" dirty="0">
              <a:effectLst>
                <a:outerShdw blurRad="38100" dist="38100" dir="2700000" algn="tl">
                  <a:srgbClr val="000000">
                    <a:alpha val="43137"/>
                  </a:srgbClr>
                </a:outerShdw>
              </a:effectLst>
            </a:rPr>
            <a:t> - Κόσμος της Εργασίας </a:t>
          </a:r>
        </a:p>
        <a:p>
          <a:r>
            <a:rPr lang="el-GR" sz="1600" b="1" dirty="0">
              <a:effectLst>
                <a:outerShdw blurRad="38100" dist="38100" dir="2700000" algn="tl">
                  <a:srgbClr val="000000">
                    <a:alpha val="43137"/>
                  </a:srgbClr>
                </a:outerShdw>
              </a:effectLst>
            </a:rPr>
            <a:t>- Επιλογές μετά το Γυμνάσιο </a:t>
          </a:r>
        </a:p>
        <a:p>
          <a:r>
            <a:rPr lang="el-GR" sz="1600" b="1" dirty="0">
              <a:effectLst>
                <a:outerShdw blurRad="38100" dist="38100" dir="2700000" algn="tl">
                  <a:srgbClr val="000000">
                    <a:alpha val="43137"/>
                  </a:srgbClr>
                </a:outerShdw>
              </a:effectLst>
            </a:rPr>
            <a:t>-  Διαδικασία Λήψης απόφασης</a:t>
          </a:r>
          <a:endParaRPr lang="en-US" sz="1600" dirty="0">
            <a:effectLst>
              <a:outerShdw blurRad="38100" dist="38100" dir="2700000" algn="tl">
                <a:srgbClr val="000000">
                  <a:alpha val="43137"/>
                </a:srgbClr>
              </a:outerShdw>
            </a:effectLst>
          </a:endParaRPr>
        </a:p>
      </dgm:t>
    </dgm:pt>
    <dgm:pt modelId="{3670502F-6F4F-4218-8335-C2D22AFD8384}" type="parTrans" cxnId="{616A1E14-E72D-4F62-B22E-60D6B13837F1}">
      <dgm:prSet/>
      <dgm:spPr/>
      <dgm:t>
        <a:bodyPr/>
        <a:lstStyle/>
        <a:p>
          <a:endParaRPr lang="en-US"/>
        </a:p>
      </dgm:t>
    </dgm:pt>
    <dgm:pt modelId="{68F665B8-DD1E-4E4D-B4F2-D99ED6A022DF}" type="sibTrans" cxnId="{616A1E14-E72D-4F62-B22E-60D6B13837F1}">
      <dgm:prSet/>
      <dgm:spPr/>
      <dgm:t>
        <a:bodyPr/>
        <a:lstStyle/>
        <a:p>
          <a:endParaRPr lang="en-US"/>
        </a:p>
      </dgm:t>
    </dgm:pt>
    <dgm:pt modelId="{1534A1E9-7688-455A-897E-30FCBF4A28EC}">
      <dgm:prSet custT="1"/>
      <dgm:spPr/>
      <dgm:t>
        <a:bodyPr/>
        <a:lstStyle/>
        <a:p>
          <a:pPr algn="ctr"/>
          <a:r>
            <a:rPr lang="el-GR" sz="1600" b="1" dirty="0">
              <a:effectLst>
                <a:outerShdw blurRad="38100" dist="38100" dir="2700000" algn="tl">
                  <a:srgbClr val="000000">
                    <a:alpha val="43137"/>
                  </a:srgbClr>
                </a:outerShdw>
              </a:effectLst>
            </a:rPr>
            <a:t>Ατομικές συναντήσεις στο Γραφείο ΣΕΑ</a:t>
          </a:r>
          <a:r>
            <a:rPr lang="en-US" sz="1600" b="1" dirty="0">
              <a:effectLst>
                <a:outerShdw blurRad="38100" dist="38100" dir="2700000" algn="tl">
                  <a:srgbClr val="000000">
                    <a:alpha val="43137"/>
                  </a:srgbClr>
                </a:outerShdw>
              </a:effectLst>
            </a:rPr>
            <a:t> (</a:t>
          </a:r>
          <a:r>
            <a:rPr lang="el-GR" sz="1600" b="1" dirty="0">
              <a:effectLst>
                <a:outerShdw blurRad="38100" dist="38100" dir="2700000" algn="tl">
                  <a:srgbClr val="000000">
                    <a:alpha val="43137"/>
                  </a:srgbClr>
                </a:outerShdw>
              </a:effectLst>
            </a:rPr>
            <a:t>αξιοποίηση χρήσιμων εργαλείων: </a:t>
          </a:r>
        </a:p>
        <a:p>
          <a:pPr algn="ctr"/>
          <a:r>
            <a:rPr lang="el-GR" sz="1600" b="1" i="1" dirty="0">
              <a:effectLst>
                <a:outerShdw blurRad="38100" dist="38100" dir="2700000" algn="tl">
                  <a:srgbClr val="000000">
                    <a:alpha val="43137"/>
                  </a:srgbClr>
                </a:outerShdw>
              </a:effectLst>
            </a:rPr>
            <a:t>Συνέντευξη</a:t>
          </a:r>
          <a:r>
            <a:rPr lang="el-GR" sz="1600" b="1" dirty="0">
              <a:effectLst>
                <a:outerShdw blurRad="38100" dist="38100" dir="2700000" algn="tl">
                  <a:srgbClr val="000000">
                    <a:alpha val="43137"/>
                  </a:srgbClr>
                </a:outerShdw>
              </a:effectLst>
            </a:rPr>
            <a:t>, ιστοσελίδες ( </a:t>
          </a:r>
          <a:r>
            <a:rPr lang="en-GB" sz="1600" b="1" dirty="0" err="1">
              <a:effectLst>
                <a:outerShdw blurRad="38100" dist="38100" dir="2700000" algn="tl">
                  <a:srgbClr val="000000">
                    <a:alpha val="43137"/>
                  </a:srgbClr>
                </a:outerShdw>
              </a:effectLst>
            </a:rPr>
            <a:t>eoppep</a:t>
          </a:r>
          <a:r>
            <a:rPr lang="el-GR" sz="1600" b="1" dirty="0">
              <a:effectLst>
                <a:outerShdw blurRad="38100" dist="38100" dir="2700000" algn="tl">
                  <a:srgbClr val="000000">
                    <a:alpha val="43137"/>
                  </a:srgbClr>
                </a:outerShdw>
              </a:effectLst>
            </a:rPr>
            <a:t>,</a:t>
          </a:r>
          <a:r>
            <a:rPr lang="en-US" sz="1600" b="1" dirty="0">
              <a:effectLst>
                <a:outerShdw blurRad="38100" dist="38100" dir="2700000" algn="tl">
                  <a:srgbClr val="000000">
                    <a:alpha val="43137"/>
                  </a:srgbClr>
                </a:outerShdw>
              </a:effectLst>
            </a:rPr>
            <a:t> </a:t>
          </a:r>
          <a:r>
            <a:rPr lang="en-US" sz="1600" b="1" dirty="0">
              <a:effectLst>
                <a:outerShdw blurRad="38100" dist="38100" dir="2700000" algn="tl">
                  <a:srgbClr val="000000">
                    <a:alpha val="43137"/>
                  </a:srgbClr>
                </a:outerShdw>
              </a:effectLst>
              <a:highlight>
                <a:srgbClr val="63A4F7"/>
              </a:highlight>
              <a:hlinkClick xmlns:r="http://schemas.openxmlformats.org/officeDocument/2006/relationships" r:id="rId1">
                <a:extLst>
                  <a:ext uri="{A12FA001-AC4F-418D-AE19-62706E023703}">
                    <ahyp:hlinkClr xmlns="" xmlns:ahyp="http://schemas.microsoft.com/office/drawing/2018/hyperlinkcolor" val="tx"/>
                  </a:ext>
                </a:extLst>
              </a:hlinkClick>
            </a:rPr>
            <a:t>https://www.eschoolcounselor.com/</a:t>
          </a:r>
          <a:r>
            <a:rPr lang="en-US" sz="1600" b="1" dirty="0">
              <a:effectLst>
                <a:outerShdw blurRad="38100" dist="38100" dir="2700000" algn="tl">
                  <a:srgbClr val="000000">
                    <a:alpha val="43137"/>
                  </a:srgbClr>
                </a:outerShdw>
              </a:effectLst>
              <a:highlight>
                <a:srgbClr val="DBE8FF"/>
              </a:highlight>
            </a:rPr>
            <a:t> </a:t>
          </a:r>
          <a:r>
            <a:rPr lang="el-GR" sz="1600" b="1" dirty="0">
              <a:effectLst>
                <a:outerShdw blurRad="38100" dist="38100" dir="2700000" algn="tl">
                  <a:srgbClr val="000000">
                    <a:alpha val="43137"/>
                  </a:srgbClr>
                </a:outerShdw>
              </a:effectLst>
            </a:rPr>
            <a:t>), δραστηριότητες, τεστ ΕΠ κ.α.)</a:t>
          </a:r>
          <a:endParaRPr lang="en-US" sz="1600" dirty="0">
            <a:effectLst>
              <a:outerShdw blurRad="38100" dist="38100" dir="2700000" algn="tl">
                <a:srgbClr val="000000">
                  <a:alpha val="43137"/>
                </a:srgbClr>
              </a:outerShdw>
            </a:effectLst>
          </a:endParaRPr>
        </a:p>
      </dgm:t>
    </dgm:pt>
    <dgm:pt modelId="{33D37900-645D-4E1E-A522-09DFA52C4D26}" type="parTrans" cxnId="{D466F374-1265-4742-A539-B2AC1DF7C23D}">
      <dgm:prSet/>
      <dgm:spPr/>
      <dgm:t>
        <a:bodyPr/>
        <a:lstStyle/>
        <a:p>
          <a:endParaRPr lang="en-US"/>
        </a:p>
      </dgm:t>
    </dgm:pt>
    <dgm:pt modelId="{39DB28C7-26D7-46FB-86B3-37DFAD01E830}" type="sibTrans" cxnId="{D466F374-1265-4742-A539-B2AC1DF7C23D}">
      <dgm:prSet/>
      <dgm:spPr/>
      <dgm:t>
        <a:bodyPr/>
        <a:lstStyle/>
        <a:p>
          <a:endParaRPr lang="en-US"/>
        </a:p>
      </dgm:t>
    </dgm:pt>
    <dgm:pt modelId="{2C0AAB8F-969C-4A49-BA59-3AC7914C1E44}">
      <dgm:prSet custT="1"/>
      <dgm:spPr/>
      <dgm:t>
        <a:bodyPr/>
        <a:lstStyle/>
        <a:p>
          <a:r>
            <a:rPr lang="el-GR" sz="1600" b="1" dirty="0">
              <a:effectLst>
                <a:outerShdw blurRad="38100" dist="38100" dir="2700000" algn="tl">
                  <a:srgbClr val="000000">
                    <a:alpha val="43137"/>
                  </a:srgbClr>
                </a:outerShdw>
              </a:effectLst>
            </a:rPr>
            <a:t>Ενημερωτικό υλικό (ιστοσελίδα σχολείου </a:t>
          </a:r>
          <a:r>
            <a:rPr lang="el-GR" sz="1600" b="1">
              <a:effectLst>
                <a:outerShdw blurRad="38100" dist="38100" dir="2700000" algn="tl">
                  <a:srgbClr val="000000">
                    <a:alpha val="43137"/>
                  </a:srgbClr>
                </a:outerShdw>
              </a:effectLst>
            </a:rPr>
            <a:t>- ΣΕΑ</a:t>
          </a:r>
          <a:r>
            <a:rPr lang="el-GR" sz="1600" b="1" dirty="0">
              <a:effectLst>
                <a:outerShdw blurRad="38100" dist="38100" dir="2700000" algn="tl">
                  <a:srgbClr val="000000">
                    <a:alpha val="43137"/>
                  </a:srgbClr>
                </a:outerShdw>
              </a:effectLst>
            </a:rPr>
            <a:t>, ενημερώσεις στην τάξη)</a:t>
          </a:r>
          <a:endParaRPr lang="en-US" sz="1600" dirty="0">
            <a:effectLst>
              <a:outerShdw blurRad="38100" dist="38100" dir="2700000" algn="tl">
                <a:srgbClr val="000000">
                  <a:alpha val="43137"/>
                </a:srgbClr>
              </a:outerShdw>
            </a:effectLst>
          </a:endParaRPr>
        </a:p>
      </dgm:t>
    </dgm:pt>
    <dgm:pt modelId="{89EF63A8-433A-4D7C-88B7-F0079CCD64D7}" type="parTrans" cxnId="{1DF88D43-BF79-4E68-9A57-EB63331904B1}">
      <dgm:prSet/>
      <dgm:spPr/>
      <dgm:t>
        <a:bodyPr/>
        <a:lstStyle/>
        <a:p>
          <a:endParaRPr lang="en-US"/>
        </a:p>
      </dgm:t>
    </dgm:pt>
    <dgm:pt modelId="{99F17581-05B3-4E33-9772-20E508F77437}" type="sibTrans" cxnId="{1DF88D43-BF79-4E68-9A57-EB63331904B1}">
      <dgm:prSet/>
      <dgm:spPr/>
      <dgm:t>
        <a:bodyPr/>
        <a:lstStyle/>
        <a:p>
          <a:endParaRPr lang="en-US"/>
        </a:p>
      </dgm:t>
    </dgm:pt>
    <dgm:pt modelId="{CD6ABCAF-29CC-4F57-9233-31B46212AB94}">
      <dgm:prSet custT="1"/>
      <dgm:spPr/>
      <dgm:t>
        <a:bodyPr/>
        <a:lstStyle/>
        <a:p>
          <a:r>
            <a:rPr lang="el-GR" sz="1600" b="1" dirty="0">
              <a:effectLst>
                <a:outerShdw blurRad="38100" dist="38100" dir="2700000" algn="tl">
                  <a:srgbClr val="000000">
                    <a:alpha val="43137"/>
                  </a:srgbClr>
                </a:outerShdw>
              </a:effectLst>
            </a:rPr>
            <a:t>Ενημέρωση για τα προγράμματα και τη λειτουργία των Τεχνικών Σχολών (λειτουργοί ΤΕΣΕΚ)</a:t>
          </a:r>
          <a:endParaRPr lang="en-US" sz="1600" dirty="0">
            <a:effectLst>
              <a:outerShdw blurRad="38100" dist="38100" dir="2700000" algn="tl">
                <a:srgbClr val="000000">
                  <a:alpha val="43137"/>
                </a:srgbClr>
              </a:outerShdw>
            </a:effectLst>
          </a:endParaRPr>
        </a:p>
      </dgm:t>
    </dgm:pt>
    <dgm:pt modelId="{DE389078-A151-4C72-8145-99550F8B929B}" type="parTrans" cxnId="{7F05C7B6-1AA3-4D50-93B3-815152BD2404}">
      <dgm:prSet/>
      <dgm:spPr/>
      <dgm:t>
        <a:bodyPr/>
        <a:lstStyle/>
        <a:p>
          <a:endParaRPr lang="en-US"/>
        </a:p>
      </dgm:t>
    </dgm:pt>
    <dgm:pt modelId="{9760D347-408F-42F3-9413-5DBFB3DAACB4}" type="sibTrans" cxnId="{7F05C7B6-1AA3-4D50-93B3-815152BD2404}">
      <dgm:prSet/>
      <dgm:spPr/>
      <dgm:t>
        <a:bodyPr/>
        <a:lstStyle/>
        <a:p>
          <a:endParaRPr lang="en-US"/>
        </a:p>
      </dgm:t>
    </dgm:pt>
    <dgm:pt modelId="{78FC6659-7073-4F41-8984-2F22D2EBA0A3}">
      <dgm:prSet custT="1"/>
      <dgm:spPr/>
      <dgm:t>
        <a:bodyPr/>
        <a:lstStyle/>
        <a:p>
          <a:r>
            <a:rPr lang="el-GR" sz="1600" b="1" dirty="0">
              <a:effectLst>
                <a:outerShdw blurRad="38100" dist="38100" dir="2700000" algn="tl">
                  <a:srgbClr val="000000">
                    <a:alpha val="43137"/>
                  </a:srgbClr>
                </a:outerShdw>
              </a:effectLst>
            </a:rPr>
            <a:t>Ενημέρωση για τα Οικονομικά Μαθήματα (καθηγητής/</a:t>
          </a:r>
          <a:r>
            <a:rPr lang="el-GR" sz="1600" b="1" dirty="0" err="1">
              <a:effectLst>
                <a:outerShdw blurRad="38100" dist="38100" dir="2700000" algn="tl">
                  <a:srgbClr val="000000">
                    <a:alpha val="43137"/>
                  </a:srgbClr>
                </a:outerShdw>
              </a:effectLst>
            </a:rPr>
            <a:t>τρια</a:t>
          </a:r>
          <a:r>
            <a:rPr lang="el-GR" sz="1600" b="1" dirty="0">
              <a:effectLst>
                <a:outerShdw blurRad="38100" dist="38100" dir="2700000" algn="tl">
                  <a:srgbClr val="000000">
                    <a:alpha val="43137"/>
                  </a:srgbClr>
                </a:outerShdw>
              </a:effectLst>
            </a:rPr>
            <a:t> Οικονομικών)</a:t>
          </a:r>
          <a:endParaRPr lang="en-US" sz="1600" dirty="0">
            <a:effectLst>
              <a:outerShdw blurRad="38100" dist="38100" dir="2700000" algn="tl">
                <a:srgbClr val="000000">
                  <a:alpha val="43137"/>
                </a:srgbClr>
              </a:outerShdw>
            </a:effectLst>
          </a:endParaRPr>
        </a:p>
      </dgm:t>
    </dgm:pt>
    <dgm:pt modelId="{C9490E21-D7D2-447C-8549-A855E8B4A3CB}" type="parTrans" cxnId="{FDC97A36-F019-4B5C-AB71-6853B494E2FF}">
      <dgm:prSet/>
      <dgm:spPr/>
      <dgm:t>
        <a:bodyPr/>
        <a:lstStyle/>
        <a:p>
          <a:endParaRPr lang="en-US"/>
        </a:p>
      </dgm:t>
    </dgm:pt>
    <dgm:pt modelId="{054A5A7B-40C2-418C-AE19-3D2234D5946E}" type="sibTrans" cxnId="{FDC97A36-F019-4B5C-AB71-6853B494E2FF}">
      <dgm:prSet/>
      <dgm:spPr/>
      <dgm:t>
        <a:bodyPr/>
        <a:lstStyle/>
        <a:p>
          <a:endParaRPr lang="en-US"/>
        </a:p>
      </dgm:t>
    </dgm:pt>
    <dgm:pt modelId="{15C859EF-8805-49EE-AA70-30AE61A436F4}">
      <dgm:prSet custT="1"/>
      <dgm:spPr/>
      <dgm:t>
        <a:bodyPr/>
        <a:lstStyle/>
        <a:p>
          <a:r>
            <a:rPr lang="el-GR" sz="1600" b="1" dirty="0">
              <a:effectLst>
                <a:outerShdw blurRad="38100" dist="38100" dir="2700000" algn="tl">
                  <a:srgbClr val="000000">
                    <a:alpha val="43137"/>
                  </a:srgbClr>
                </a:outerShdw>
              </a:effectLst>
            </a:rPr>
            <a:t>Άλλες ενημερώσεις/</a:t>
          </a:r>
        </a:p>
        <a:p>
          <a:r>
            <a:rPr lang="el-GR" sz="1600" b="1" dirty="0">
              <a:effectLst>
                <a:outerShdw blurRad="38100" dist="38100" dir="2700000" algn="tl">
                  <a:srgbClr val="000000">
                    <a:alpha val="43137"/>
                  </a:srgbClr>
                </a:outerShdw>
              </a:effectLst>
            </a:rPr>
            <a:t>Επισκέψεις</a:t>
          </a:r>
          <a:r>
            <a:rPr lang="el-GR" sz="1600" b="1" dirty="0"/>
            <a:t> </a:t>
          </a:r>
          <a:endParaRPr lang="en-US" sz="1600" dirty="0"/>
        </a:p>
      </dgm:t>
    </dgm:pt>
    <dgm:pt modelId="{63DE154F-4E66-4101-8081-E80C243B42A0}" type="parTrans" cxnId="{6A48EE92-98E6-4286-B6E6-999299EB218C}">
      <dgm:prSet/>
      <dgm:spPr/>
      <dgm:t>
        <a:bodyPr/>
        <a:lstStyle/>
        <a:p>
          <a:endParaRPr lang="en-US"/>
        </a:p>
      </dgm:t>
    </dgm:pt>
    <dgm:pt modelId="{BE4C33F7-99B4-472B-8292-BB205ABBCC2D}" type="sibTrans" cxnId="{6A48EE92-98E6-4286-B6E6-999299EB218C}">
      <dgm:prSet/>
      <dgm:spPr/>
      <dgm:t>
        <a:bodyPr/>
        <a:lstStyle/>
        <a:p>
          <a:endParaRPr lang="en-US"/>
        </a:p>
      </dgm:t>
    </dgm:pt>
    <dgm:pt modelId="{DEEB13AE-DE0C-49CD-AEFE-84742CEDF23F}">
      <dgm:prSet custT="1"/>
      <dgm:spPr/>
      <dgm:t>
        <a:bodyPr/>
        <a:lstStyle/>
        <a:p>
          <a:r>
            <a:rPr lang="el-GR" sz="1600" b="1" dirty="0">
              <a:effectLst>
                <a:outerShdw blurRad="38100" dist="38100" dir="2700000" algn="tl">
                  <a:srgbClr val="000000">
                    <a:alpha val="43137"/>
                  </a:srgbClr>
                </a:outerShdw>
              </a:effectLst>
            </a:rPr>
            <a:t>Επικοινωνία – Συνεργασία με γονείς</a:t>
          </a:r>
          <a:endParaRPr lang="en-US" sz="1600" b="1" dirty="0">
            <a:effectLst>
              <a:outerShdw blurRad="38100" dist="38100" dir="2700000" algn="tl">
                <a:srgbClr val="000000">
                  <a:alpha val="43137"/>
                </a:srgbClr>
              </a:outerShdw>
            </a:effectLst>
          </a:endParaRPr>
        </a:p>
      </dgm:t>
    </dgm:pt>
    <dgm:pt modelId="{A7C50008-4CA7-4983-AEEC-B20A8C105731}" type="parTrans" cxnId="{B25CAD08-6F66-42C6-8D63-88CA221B1025}">
      <dgm:prSet/>
      <dgm:spPr/>
      <dgm:t>
        <a:bodyPr/>
        <a:lstStyle/>
        <a:p>
          <a:endParaRPr lang="en-US"/>
        </a:p>
      </dgm:t>
    </dgm:pt>
    <dgm:pt modelId="{7AD96E78-36DB-45DA-B8FA-1DF192EB4E40}" type="sibTrans" cxnId="{B25CAD08-6F66-42C6-8D63-88CA221B1025}">
      <dgm:prSet/>
      <dgm:spPr/>
      <dgm:t>
        <a:bodyPr/>
        <a:lstStyle/>
        <a:p>
          <a:endParaRPr lang="en-US"/>
        </a:p>
      </dgm:t>
    </dgm:pt>
    <dgm:pt modelId="{06766315-C0DC-42A4-8A10-0FF485D9DB0E}" type="pres">
      <dgm:prSet presAssocID="{8FA31ACC-C7BE-4691-B336-FFFD646B0780}" presName="Name0" presStyleCnt="0">
        <dgm:presLayoutVars>
          <dgm:dir/>
          <dgm:resizeHandles val="exact"/>
        </dgm:presLayoutVars>
      </dgm:prSet>
      <dgm:spPr/>
      <dgm:t>
        <a:bodyPr/>
        <a:lstStyle/>
        <a:p>
          <a:endParaRPr lang="en-US"/>
        </a:p>
      </dgm:t>
    </dgm:pt>
    <dgm:pt modelId="{E5DCDE4C-731A-4EA0-A3E5-6F05A5E455B6}" type="pres">
      <dgm:prSet presAssocID="{B29048A8-4A11-4092-842C-302AA2D31A43}" presName="node" presStyleLbl="node1" presStyleIdx="0" presStyleCnt="13">
        <dgm:presLayoutVars>
          <dgm:bulletEnabled val="1"/>
        </dgm:presLayoutVars>
      </dgm:prSet>
      <dgm:spPr/>
      <dgm:t>
        <a:bodyPr/>
        <a:lstStyle/>
        <a:p>
          <a:endParaRPr lang="en-US"/>
        </a:p>
      </dgm:t>
    </dgm:pt>
    <dgm:pt modelId="{BA0B0DCF-76F7-4267-A54F-134A1349EA2E}" type="pres">
      <dgm:prSet presAssocID="{68F665B8-DD1E-4E4D-B4F2-D99ED6A022DF}" presName="sibTransSpacerBeforeConnector" presStyleCnt="0"/>
      <dgm:spPr/>
    </dgm:pt>
    <dgm:pt modelId="{3845E593-6900-4335-B971-EA55F972E294}" type="pres">
      <dgm:prSet presAssocID="{68F665B8-DD1E-4E4D-B4F2-D99ED6A022DF}" presName="sibTrans" presStyleLbl="node1" presStyleIdx="1" presStyleCnt="13"/>
      <dgm:spPr/>
      <dgm:t>
        <a:bodyPr/>
        <a:lstStyle/>
        <a:p>
          <a:endParaRPr lang="en-US"/>
        </a:p>
      </dgm:t>
    </dgm:pt>
    <dgm:pt modelId="{34290E43-A725-405F-BC3F-1AB19A49AB20}" type="pres">
      <dgm:prSet presAssocID="{68F665B8-DD1E-4E4D-B4F2-D99ED6A022DF}" presName="sibTransSpacerAfterConnector" presStyleCnt="0"/>
      <dgm:spPr/>
    </dgm:pt>
    <dgm:pt modelId="{774A7FB0-360B-4D1B-A659-BFA96750FD86}" type="pres">
      <dgm:prSet presAssocID="{1534A1E9-7688-455A-897E-30FCBF4A28EC}" presName="node" presStyleLbl="node1" presStyleIdx="2" presStyleCnt="13">
        <dgm:presLayoutVars>
          <dgm:bulletEnabled val="1"/>
        </dgm:presLayoutVars>
      </dgm:prSet>
      <dgm:spPr/>
      <dgm:t>
        <a:bodyPr/>
        <a:lstStyle/>
        <a:p>
          <a:endParaRPr lang="en-US"/>
        </a:p>
      </dgm:t>
    </dgm:pt>
    <dgm:pt modelId="{7C8CD59E-726E-45E2-A0BC-E23D408950B8}" type="pres">
      <dgm:prSet presAssocID="{39DB28C7-26D7-46FB-86B3-37DFAD01E830}" presName="sibTransSpacerBeforeConnector" presStyleCnt="0"/>
      <dgm:spPr/>
    </dgm:pt>
    <dgm:pt modelId="{500CC8B4-277B-4608-8F3D-450030E369D0}" type="pres">
      <dgm:prSet presAssocID="{39DB28C7-26D7-46FB-86B3-37DFAD01E830}" presName="sibTrans" presStyleLbl="node1" presStyleIdx="3" presStyleCnt="13"/>
      <dgm:spPr/>
      <dgm:t>
        <a:bodyPr/>
        <a:lstStyle/>
        <a:p>
          <a:endParaRPr lang="en-US"/>
        </a:p>
      </dgm:t>
    </dgm:pt>
    <dgm:pt modelId="{8A8DAF8E-53EB-4BEB-B661-AC4BC6F6B207}" type="pres">
      <dgm:prSet presAssocID="{39DB28C7-26D7-46FB-86B3-37DFAD01E830}" presName="sibTransSpacerAfterConnector" presStyleCnt="0"/>
      <dgm:spPr/>
    </dgm:pt>
    <dgm:pt modelId="{A07C611B-6215-447C-85C6-3D876A411FD2}" type="pres">
      <dgm:prSet presAssocID="{2C0AAB8F-969C-4A49-BA59-3AC7914C1E44}" presName="node" presStyleLbl="node1" presStyleIdx="4" presStyleCnt="13">
        <dgm:presLayoutVars>
          <dgm:bulletEnabled val="1"/>
        </dgm:presLayoutVars>
      </dgm:prSet>
      <dgm:spPr/>
      <dgm:t>
        <a:bodyPr/>
        <a:lstStyle/>
        <a:p>
          <a:endParaRPr lang="en-US"/>
        </a:p>
      </dgm:t>
    </dgm:pt>
    <dgm:pt modelId="{FA818C9C-41FF-4CA4-AE7D-F6B22B3AA835}" type="pres">
      <dgm:prSet presAssocID="{99F17581-05B3-4E33-9772-20E508F77437}" presName="sibTransSpacerBeforeConnector" presStyleCnt="0"/>
      <dgm:spPr/>
    </dgm:pt>
    <dgm:pt modelId="{D69A6C29-B81E-42BD-9246-CDD1562502E5}" type="pres">
      <dgm:prSet presAssocID="{99F17581-05B3-4E33-9772-20E508F77437}" presName="sibTrans" presStyleLbl="node1" presStyleIdx="5" presStyleCnt="13"/>
      <dgm:spPr/>
      <dgm:t>
        <a:bodyPr/>
        <a:lstStyle/>
        <a:p>
          <a:endParaRPr lang="en-US"/>
        </a:p>
      </dgm:t>
    </dgm:pt>
    <dgm:pt modelId="{CD7D2DEC-834E-4C1C-8A35-215B54A80311}" type="pres">
      <dgm:prSet presAssocID="{99F17581-05B3-4E33-9772-20E508F77437}" presName="sibTransSpacerAfterConnector" presStyleCnt="0"/>
      <dgm:spPr/>
    </dgm:pt>
    <dgm:pt modelId="{75A283B9-799B-42FD-AFAB-290BC6C43C2D}" type="pres">
      <dgm:prSet presAssocID="{CD6ABCAF-29CC-4F57-9233-31B46212AB94}" presName="node" presStyleLbl="node1" presStyleIdx="6" presStyleCnt="13">
        <dgm:presLayoutVars>
          <dgm:bulletEnabled val="1"/>
        </dgm:presLayoutVars>
      </dgm:prSet>
      <dgm:spPr/>
      <dgm:t>
        <a:bodyPr/>
        <a:lstStyle/>
        <a:p>
          <a:endParaRPr lang="en-US"/>
        </a:p>
      </dgm:t>
    </dgm:pt>
    <dgm:pt modelId="{248C2A95-BF03-4C5A-92D0-C16EEE3DEB3A}" type="pres">
      <dgm:prSet presAssocID="{9760D347-408F-42F3-9413-5DBFB3DAACB4}" presName="sibTransSpacerBeforeConnector" presStyleCnt="0"/>
      <dgm:spPr/>
    </dgm:pt>
    <dgm:pt modelId="{5B1A2310-C08C-4AE1-A12A-2F6AD4981B11}" type="pres">
      <dgm:prSet presAssocID="{9760D347-408F-42F3-9413-5DBFB3DAACB4}" presName="sibTrans" presStyleLbl="node1" presStyleIdx="7" presStyleCnt="13"/>
      <dgm:spPr/>
      <dgm:t>
        <a:bodyPr/>
        <a:lstStyle/>
        <a:p>
          <a:endParaRPr lang="en-US"/>
        </a:p>
      </dgm:t>
    </dgm:pt>
    <dgm:pt modelId="{33958FD2-A2AD-4ABD-BD09-A6101B9146DF}" type="pres">
      <dgm:prSet presAssocID="{9760D347-408F-42F3-9413-5DBFB3DAACB4}" presName="sibTransSpacerAfterConnector" presStyleCnt="0"/>
      <dgm:spPr/>
    </dgm:pt>
    <dgm:pt modelId="{102D57A8-2AE0-4522-A518-C79435DEF267}" type="pres">
      <dgm:prSet presAssocID="{78FC6659-7073-4F41-8984-2F22D2EBA0A3}" presName="node" presStyleLbl="node1" presStyleIdx="8" presStyleCnt="13">
        <dgm:presLayoutVars>
          <dgm:bulletEnabled val="1"/>
        </dgm:presLayoutVars>
      </dgm:prSet>
      <dgm:spPr/>
      <dgm:t>
        <a:bodyPr/>
        <a:lstStyle/>
        <a:p>
          <a:endParaRPr lang="en-US"/>
        </a:p>
      </dgm:t>
    </dgm:pt>
    <dgm:pt modelId="{31AC67CB-2652-40B9-AF1E-219BD11DCE62}" type="pres">
      <dgm:prSet presAssocID="{054A5A7B-40C2-418C-AE19-3D2234D5946E}" presName="sibTransSpacerBeforeConnector" presStyleCnt="0"/>
      <dgm:spPr/>
    </dgm:pt>
    <dgm:pt modelId="{6944F022-299E-433B-AF91-C3F7F437E193}" type="pres">
      <dgm:prSet presAssocID="{054A5A7B-40C2-418C-AE19-3D2234D5946E}" presName="sibTrans" presStyleLbl="node1" presStyleIdx="9" presStyleCnt="13"/>
      <dgm:spPr/>
      <dgm:t>
        <a:bodyPr/>
        <a:lstStyle/>
        <a:p>
          <a:endParaRPr lang="en-US"/>
        </a:p>
      </dgm:t>
    </dgm:pt>
    <dgm:pt modelId="{41725A1D-1ECD-4C83-BC55-7080AAFBE10A}" type="pres">
      <dgm:prSet presAssocID="{054A5A7B-40C2-418C-AE19-3D2234D5946E}" presName="sibTransSpacerAfterConnector" presStyleCnt="0"/>
      <dgm:spPr/>
    </dgm:pt>
    <dgm:pt modelId="{BAF87B65-DB7E-4FBC-9DA7-3E5D82C95F72}" type="pres">
      <dgm:prSet presAssocID="{15C859EF-8805-49EE-AA70-30AE61A436F4}" presName="node" presStyleLbl="node1" presStyleIdx="10" presStyleCnt="13">
        <dgm:presLayoutVars>
          <dgm:bulletEnabled val="1"/>
        </dgm:presLayoutVars>
      </dgm:prSet>
      <dgm:spPr/>
      <dgm:t>
        <a:bodyPr/>
        <a:lstStyle/>
        <a:p>
          <a:endParaRPr lang="en-US"/>
        </a:p>
      </dgm:t>
    </dgm:pt>
    <dgm:pt modelId="{DA064BBB-7CB1-4081-9EBA-024E8CEA376F}" type="pres">
      <dgm:prSet presAssocID="{BE4C33F7-99B4-472B-8292-BB205ABBCC2D}" presName="sibTransSpacerBeforeConnector" presStyleCnt="0"/>
      <dgm:spPr/>
    </dgm:pt>
    <dgm:pt modelId="{0F8B3924-0D38-4FF3-B563-16BEC96B973F}" type="pres">
      <dgm:prSet presAssocID="{BE4C33F7-99B4-472B-8292-BB205ABBCC2D}" presName="sibTrans" presStyleLbl="node1" presStyleIdx="11" presStyleCnt="13"/>
      <dgm:spPr/>
      <dgm:t>
        <a:bodyPr/>
        <a:lstStyle/>
        <a:p>
          <a:endParaRPr lang="en-US"/>
        </a:p>
      </dgm:t>
    </dgm:pt>
    <dgm:pt modelId="{6DE5B3FB-E94D-4757-B676-66CF168CB057}" type="pres">
      <dgm:prSet presAssocID="{BE4C33F7-99B4-472B-8292-BB205ABBCC2D}" presName="sibTransSpacerAfterConnector" presStyleCnt="0"/>
      <dgm:spPr/>
    </dgm:pt>
    <dgm:pt modelId="{3AF37460-9FDC-499D-BB6E-D0277E6D85A5}" type="pres">
      <dgm:prSet presAssocID="{DEEB13AE-DE0C-49CD-AEFE-84742CEDF23F}" presName="node" presStyleLbl="node1" presStyleIdx="12" presStyleCnt="13">
        <dgm:presLayoutVars>
          <dgm:bulletEnabled val="1"/>
        </dgm:presLayoutVars>
      </dgm:prSet>
      <dgm:spPr/>
      <dgm:t>
        <a:bodyPr/>
        <a:lstStyle/>
        <a:p>
          <a:endParaRPr lang="en-US"/>
        </a:p>
      </dgm:t>
    </dgm:pt>
  </dgm:ptLst>
  <dgm:cxnLst>
    <dgm:cxn modelId="{4387302D-4228-47C4-958C-571EFF7565E3}" type="presOf" srcId="{39DB28C7-26D7-46FB-86B3-37DFAD01E830}" destId="{500CC8B4-277B-4608-8F3D-450030E369D0}" srcOrd="0" destOrd="0" presId="urn:microsoft.com/office/officeart/2016/7/layout/BasicProcessNew"/>
    <dgm:cxn modelId="{1E3CC144-4A4C-49A9-9466-C4EF640EB94B}" type="presOf" srcId="{9760D347-408F-42F3-9413-5DBFB3DAACB4}" destId="{5B1A2310-C08C-4AE1-A12A-2F6AD4981B11}" srcOrd="0" destOrd="0" presId="urn:microsoft.com/office/officeart/2016/7/layout/BasicProcessNew"/>
    <dgm:cxn modelId="{71970374-69FA-4CD1-8731-A6DF0ADA5910}" type="presOf" srcId="{054A5A7B-40C2-418C-AE19-3D2234D5946E}" destId="{6944F022-299E-433B-AF91-C3F7F437E193}" srcOrd="0" destOrd="0" presId="urn:microsoft.com/office/officeart/2016/7/layout/BasicProcessNew"/>
    <dgm:cxn modelId="{285AC180-597C-4960-AEC5-9EE87207CBBB}" type="presOf" srcId="{15C859EF-8805-49EE-AA70-30AE61A436F4}" destId="{BAF87B65-DB7E-4FBC-9DA7-3E5D82C95F72}" srcOrd="0" destOrd="0" presId="urn:microsoft.com/office/officeart/2016/7/layout/BasicProcessNew"/>
    <dgm:cxn modelId="{966A0791-AD0D-4D23-BB08-3D14467DE0BA}" type="presOf" srcId="{2C0AAB8F-969C-4A49-BA59-3AC7914C1E44}" destId="{A07C611B-6215-447C-85C6-3D876A411FD2}" srcOrd="0" destOrd="0" presId="urn:microsoft.com/office/officeart/2016/7/layout/BasicProcessNew"/>
    <dgm:cxn modelId="{6A48EE92-98E6-4286-B6E6-999299EB218C}" srcId="{8FA31ACC-C7BE-4691-B336-FFFD646B0780}" destId="{15C859EF-8805-49EE-AA70-30AE61A436F4}" srcOrd="5" destOrd="0" parTransId="{63DE154F-4E66-4101-8081-E80C243B42A0}" sibTransId="{BE4C33F7-99B4-472B-8292-BB205ABBCC2D}"/>
    <dgm:cxn modelId="{14264A73-1892-4016-B7B1-BF36C09AE232}" type="presOf" srcId="{BE4C33F7-99B4-472B-8292-BB205ABBCC2D}" destId="{0F8B3924-0D38-4FF3-B563-16BEC96B973F}" srcOrd="0" destOrd="0" presId="urn:microsoft.com/office/officeart/2016/7/layout/BasicProcessNew"/>
    <dgm:cxn modelId="{F7E25060-6B8B-4144-B4E7-CAB580EC6BBC}" type="presOf" srcId="{68F665B8-DD1E-4E4D-B4F2-D99ED6A022DF}" destId="{3845E593-6900-4335-B971-EA55F972E294}" srcOrd="0" destOrd="0" presId="urn:microsoft.com/office/officeart/2016/7/layout/BasicProcessNew"/>
    <dgm:cxn modelId="{D466F374-1265-4742-A539-B2AC1DF7C23D}" srcId="{8FA31ACC-C7BE-4691-B336-FFFD646B0780}" destId="{1534A1E9-7688-455A-897E-30FCBF4A28EC}" srcOrd="1" destOrd="0" parTransId="{33D37900-645D-4E1E-A522-09DFA52C4D26}" sibTransId="{39DB28C7-26D7-46FB-86B3-37DFAD01E830}"/>
    <dgm:cxn modelId="{AA3FE70B-8DEA-47C8-9B5D-061BA737014B}" type="presOf" srcId="{78FC6659-7073-4F41-8984-2F22D2EBA0A3}" destId="{102D57A8-2AE0-4522-A518-C79435DEF267}" srcOrd="0" destOrd="0" presId="urn:microsoft.com/office/officeart/2016/7/layout/BasicProcessNew"/>
    <dgm:cxn modelId="{7F05C7B6-1AA3-4D50-93B3-815152BD2404}" srcId="{8FA31ACC-C7BE-4691-B336-FFFD646B0780}" destId="{CD6ABCAF-29CC-4F57-9233-31B46212AB94}" srcOrd="3" destOrd="0" parTransId="{DE389078-A151-4C72-8145-99550F8B929B}" sibTransId="{9760D347-408F-42F3-9413-5DBFB3DAACB4}"/>
    <dgm:cxn modelId="{B25CAD08-6F66-42C6-8D63-88CA221B1025}" srcId="{8FA31ACC-C7BE-4691-B336-FFFD646B0780}" destId="{DEEB13AE-DE0C-49CD-AEFE-84742CEDF23F}" srcOrd="6" destOrd="0" parTransId="{A7C50008-4CA7-4983-AEEC-B20A8C105731}" sibTransId="{7AD96E78-36DB-45DA-B8FA-1DF192EB4E40}"/>
    <dgm:cxn modelId="{55391737-819E-49FD-9F5A-DBEB6ED58DAF}" type="presOf" srcId="{1534A1E9-7688-455A-897E-30FCBF4A28EC}" destId="{774A7FB0-360B-4D1B-A659-BFA96750FD86}" srcOrd="0" destOrd="0" presId="urn:microsoft.com/office/officeart/2016/7/layout/BasicProcessNew"/>
    <dgm:cxn modelId="{616A1E14-E72D-4F62-B22E-60D6B13837F1}" srcId="{8FA31ACC-C7BE-4691-B336-FFFD646B0780}" destId="{B29048A8-4A11-4092-842C-302AA2D31A43}" srcOrd="0" destOrd="0" parTransId="{3670502F-6F4F-4218-8335-C2D22AFD8384}" sibTransId="{68F665B8-DD1E-4E4D-B4F2-D99ED6A022DF}"/>
    <dgm:cxn modelId="{FDC97A36-F019-4B5C-AB71-6853B494E2FF}" srcId="{8FA31ACC-C7BE-4691-B336-FFFD646B0780}" destId="{78FC6659-7073-4F41-8984-2F22D2EBA0A3}" srcOrd="4" destOrd="0" parTransId="{C9490E21-D7D2-447C-8549-A855E8B4A3CB}" sibTransId="{054A5A7B-40C2-418C-AE19-3D2234D5946E}"/>
    <dgm:cxn modelId="{054EAC8D-69EC-4A2D-9390-B265188BE0BA}" type="presOf" srcId="{DEEB13AE-DE0C-49CD-AEFE-84742CEDF23F}" destId="{3AF37460-9FDC-499D-BB6E-D0277E6D85A5}" srcOrd="0" destOrd="0" presId="urn:microsoft.com/office/officeart/2016/7/layout/BasicProcessNew"/>
    <dgm:cxn modelId="{1DF88D43-BF79-4E68-9A57-EB63331904B1}" srcId="{8FA31ACC-C7BE-4691-B336-FFFD646B0780}" destId="{2C0AAB8F-969C-4A49-BA59-3AC7914C1E44}" srcOrd="2" destOrd="0" parTransId="{89EF63A8-433A-4D7C-88B7-F0079CCD64D7}" sibTransId="{99F17581-05B3-4E33-9772-20E508F77437}"/>
    <dgm:cxn modelId="{D2E08A1F-EF39-4290-A404-753D74AA1C3A}" type="presOf" srcId="{8FA31ACC-C7BE-4691-B336-FFFD646B0780}" destId="{06766315-C0DC-42A4-8A10-0FF485D9DB0E}" srcOrd="0" destOrd="0" presId="urn:microsoft.com/office/officeart/2016/7/layout/BasicProcessNew"/>
    <dgm:cxn modelId="{E4FF36F8-3DC9-4DF0-B7BE-E8B13782496A}" type="presOf" srcId="{CD6ABCAF-29CC-4F57-9233-31B46212AB94}" destId="{75A283B9-799B-42FD-AFAB-290BC6C43C2D}" srcOrd="0" destOrd="0" presId="urn:microsoft.com/office/officeart/2016/7/layout/BasicProcessNew"/>
    <dgm:cxn modelId="{8B507B73-2E34-4802-AB39-DB699EF061E0}" type="presOf" srcId="{B29048A8-4A11-4092-842C-302AA2D31A43}" destId="{E5DCDE4C-731A-4EA0-A3E5-6F05A5E455B6}" srcOrd="0" destOrd="0" presId="urn:microsoft.com/office/officeart/2016/7/layout/BasicProcessNew"/>
    <dgm:cxn modelId="{BA8B7C9A-3A8A-4B18-A918-2ACACAA0126B}" type="presOf" srcId="{99F17581-05B3-4E33-9772-20E508F77437}" destId="{D69A6C29-B81E-42BD-9246-CDD1562502E5}" srcOrd="0" destOrd="0" presId="urn:microsoft.com/office/officeart/2016/7/layout/BasicProcessNew"/>
    <dgm:cxn modelId="{07071935-3887-4AE3-9358-7738E2722E4A}" type="presParOf" srcId="{06766315-C0DC-42A4-8A10-0FF485D9DB0E}" destId="{E5DCDE4C-731A-4EA0-A3E5-6F05A5E455B6}" srcOrd="0" destOrd="0" presId="urn:microsoft.com/office/officeart/2016/7/layout/BasicProcessNew"/>
    <dgm:cxn modelId="{85A4F084-76CD-4126-BB17-E8572D746B9E}" type="presParOf" srcId="{06766315-C0DC-42A4-8A10-0FF485D9DB0E}" destId="{BA0B0DCF-76F7-4267-A54F-134A1349EA2E}" srcOrd="1" destOrd="0" presId="urn:microsoft.com/office/officeart/2016/7/layout/BasicProcessNew"/>
    <dgm:cxn modelId="{BE339D17-C1EB-411E-B870-C63E800928D7}" type="presParOf" srcId="{06766315-C0DC-42A4-8A10-0FF485D9DB0E}" destId="{3845E593-6900-4335-B971-EA55F972E294}" srcOrd="2" destOrd="0" presId="urn:microsoft.com/office/officeart/2016/7/layout/BasicProcessNew"/>
    <dgm:cxn modelId="{70BE1BF8-FD8F-49B4-AD1B-8B18E61108A7}" type="presParOf" srcId="{06766315-C0DC-42A4-8A10-0FF485D9DB0E}" destId="{34290E43-A725-405F-BC3F-1AB19A49AB20}" srcOrd="3" destOrd="0" presId="urn:microsoft.com/office/officeart/2016/7/layout/BasicProcessNew"/>
    <dgm:cxn modelId="{A8680A78-7988-4C29-AB9E-369245113F75}" type="presParOf" srcId="{06766315-C0DC-42A4-8A10-0FF485D9DB0E}" destId="{774A7FB0-360B-4D1B-A659-BFA96750FD86}" srcOrd="4" destOrd="0" presId="urn:microsoft.com/office/officeart/2016/7/layout/BasicProcessNew"/>
    <dgm:cxn modelId="{F70CB5CD-6D87-41EB-B0AA-2E91548D71C1}" type="presParOf" srcId="{06766315-C0DC-42A4-8A10-0FF485D9DB0E}" destId="{7C8CD59E-726E-45E2-A0BC-E23D408950B8}" srcOrd="5" destOrd="0" presId="urn:microsoft.com/office/officeart/2016/7/layout/BasicProcessNew"/>
    <dgm:cxn modelId="{B3461E27-9FCA-471F-81F6-B0A6C9C123DB}" type="presParOf" srcId="{06766315-C0DC-42A4-8A10-0FF485D9DB0E}" destId="{500CC8B4-277B-4608-8F3D-450030E369D0}" srcOrd="6" destOrd="0" presId="urn:microsoft.com/office/officeart/2016/7/layout/BasicProcessNew"/>
    <dgm:cxn modelId="{D291E656-D8A9-4DCE-943F-DC54C679D93C}" type="presParOf" srcId="{06766315-C0DC-42A4-8A10-0FF485D9DB0E}" destId="{8A8DAF8E-53EB-4BEB-B661-AC4BC6F6B207}" srcOrd="7" destOrd="0" presId="urn:microsoft.com/office/officeart/2016/7/layout/BasicProcessNew"/>
    <dgm:cxn modelId="{FF044F6A-9025-4121-9F56-5ACB00A55CB6}" type="presParOf" srcId="{06766315-C0DC-42A4-8A10-0FF485D9DB0E}" destId="{A07C611B-6215-447C-85C6-3D876A411FD2}" srcOrd="8" destOrd="0" presId="urn:microsoft.com/office/officeart/2016/7/layout/BasicProcessNew"/>
    <dgm:cxn modelId="{F5B159B4-2F04-4EFF-B99B-C107BBA5E6CE}" type="presParOf" srcId="{06766315-C0DC-42A4-8A10-0FF485D9DB0E}" destId="{FA818C9C-41FF-4CA4-AE7D-F6B22B3AA835}" srcOrd="9" destOrd="0" presId="urn:microsoft.com/office/officeart/2016/7/layout/BasicProcessNew"/>
    <dgm:cxn modelId="{645BB281-548E-4921-81FB-5B252BC3C208}" type="presParOf" srcId="{06766315-C0DC-42A4-8A10-0FF485D9DB0E}" destId="{D69A6C29-B81E-42BD-9246-CDD1562502E5}" srcOrd="10" destOrd="0" presId="urn:microsoft.com/office/officeart/2016/7/layout/BasicProcessNew"/>
    <dgm:cxn modelId="{7B467D2E-D425-431E-B513-8DF047AD721A}" type="presParOf" srcId="{06766315-C0DC-42A4-8A10-0FF485D9DB0E}" destId="{CD7D2DEC-834E-4C1C-8A35-215B54A80311}" srcOrd="11" destOrd="0" presId="urn:microsoft.com/office/officeart/2016/7/layout/BasicProcessNew"/>
    <dgm:cxn modelId="{D2961EBD-6BD2-438E-9789-E46A87C0AF8F}" type="presParOf" srcId="{06766315-C0DC-42A4-8A10-0FF485D9DB0E}" destId="{75A283B9-799B-42FD-AFAB-290BC6C43C2D}" srcOrd="12" destOrd="0" presId="urn:microsoft.com/office/officeart/2016/7/layout/BasicProcessNew"/>
    <dgm:cxn modelId="{95553EE1-3EFB-41ED-BBEF-84A73D2A1654}" type="presParOf" srcId="{06766315-C0DC-42A4-8A10-0FF485D9DB0E}" destId="{248C2A95-BF03-4C5A-92D0-C16EEE3DEB3A}" srcOrd="13" destOrd="0" presId="urn:microsoft.com/office/officeart/2016/7/layout/BasicProcessNew"/>
    <dgm:cxn modelId="{A3557430-9B69-4D80-AC35-C59122E4B57C}" type="presParOf" srcId="{06766315-C0DC-42A4-8A10-0FF485D9DB0E}" destId="{5B1A2310-C08C-4AE1-A12A-2F6AD4981B11}" srcOrd="14" destOrd="0" presId="urn:microsoft.com/office/officeart/2016/7/layout/BasicProcessNew"/>
    <dgm:cxn modelId="{98299B96-4B3C-4DC5-9C4D-069152690FD2}" type="presParOf" srcId="{06766315-C0DC-42A4-8A10-0FF485D9DB0E}" destId="{33958FD2-A2AD-4ABD-BD09-A6101B9146DF}" srcOrd="15" destOrd="0" presId="urn:microsoft.com/office/officeart/2016/7/layout/BasicProcessNew"/>
    <dgm:cxn modelId="{F063982D-0C6F-467E-865C-8E26749E5005}" type="presParOf" srcId="{06766315-C0DC-42A4-8A10-0FF485D9DB0E}" destId="{102D57A8-2AE0-4522-A518-C79435DEF267}" srcOrd="16" destOrd="0" presId="urn:microsoft.com/office/officeart/2016/7/layout/BasicProcessNew"/>
    <dgm:cxn modelId="{75F0DBF8-5C3D-4775-B29A-5DD10296CD2B}" type="presParOf" srcId="{06766315-C0DC-42A4-8A10-0FF485D9DB0E}" destId="{31AC67CB-2652-40B9-AF1E-219BD11DCE62}" srcOrd="17" destOrd="0" presId="urn:microsoft.com/office/officeart/2016/7/layout/BasicProcessNew"/>
    <dgm:cxn modelId="{9A9373A2-D9A6-4859-B680-BD7FB82C84A2}" type="presParOf" srcId="{06766315-C0DC-42A4-8A10-0FF485D9DB0E}" destId="{6944F022-299E-433B-AF91-C3F7F437E193}" srcOrd="18" destOrd="0" presId="urn:microsoft.com/office/officeart/2016/7/layout/BasicProcessNew"/>
    <dgm:cxn modelId="{F6B6C9B7-87AE-42EA-BD20-29E172625826}" type="presParOf" srcId="{06766315-C0DC-42A4-8A10-0FF485D9DB0E}" destId="{41725A1D-1ECD-4C83-BC55-7080AAFBE10A}" srcOrd="19" destOrd="0" presId="urn:microsoft.com/office/officeart/2016/7/layout/BasicProcessNew"/>
    <dgm:cxn modelId="{67502E38-5A0D-4A75-8848-1FD53930A691}" type="presParOf" srcId="{06766315-C0DC-42A4-8A10-0FF485D9DB0E}" destId="{BAF87B65-DB7E-4FBC-9DA7-3E5D82C95F72}" srcOrd="20" destOrd="0" presId="urn:microsoft.com/office/officeart/2016/7/layout/BasicProcessNew"/>
    <dgm:cxn modelId="{70344BAB-2C2F-4DB3-B5EE-B1E3B5FB16B6}" type="presParOf" srcId="{06766315-C0DC-42A4-8A10-0FF485D9DB0E}" destId="{DA064BBB-7CB1-4081-9EBA-024E8CEA376F}" srcOrd="21" destOrd="0" presId="urn:microsoft.com/office/officeart/2016/7/layout/BasicProcessNew"/>
    <dgm:cxn modelId="{D92067BE-F0E6-4FCB-BED0-1D398066557D}" type="presParOf" srcId="{06766315-C0DC-42A4-8A10-0FF485D9DB0E}" destId="{0F8B3924-0D38-4FF3-B563-16BEC96B973F}" srcOrd="22" destOrd="0" presId="urn:microsoft.com/office/officeart/2016/7/layout/BasicProcessNew"/>
    <dgm:cxn modelId="{48CF66DF-F369-4136-82D0-F097E6F423A9}" type="presParOf" srcId="{06766315-C0DC-42A4-8A10-0FF485D9DB0E}" destId="{6DE5B3FB-E94D-4757-B676-66CF168CB057}" srcOrd="23" destOrd="0" presId="urn:microsoft.com/office/officeart/2016/7/layout/BasicProcessNew"/>
    <dgm:cxn modelId="{56F5A0C2-12C4-4BA6-B0C4-ABB879C5D4CD}" type="presParOf" srcId="{06766315-C0DC-42A4-8A10-0FF485D9DB0E}" destId="{3AF37460-9FDC-499D-BB6E-D0277E6D85A5}" srcOrd="24" destOrd="0" presId="urn:microsoft.com/office/officeart/2016/7/layout/BasicProcessNew"/>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78C49-85F4-493F-94D6-B035AFB08FFE}">
      <dsp:nvSpPr>
        <dsp:cNvPr id="0" name=""/>
        <dsp:cNvSpPr/>
      </dsp:nvSpPr>
      <dsp:spPr>
        <a:xfrm>
          <a:off x="3004071" y="158450"/>
          <a:ext cx="2908694" cy="2534350"/>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l-GR" sz="1800" kern="1200" dirty="0"/>
            <a:t>Η Κοινωνία των Επαγγελμάτων</a:t>
          </a:r>
          <a:endParaRPr lang="en-US" sz="1800" kern="1200" dirty="0"/>
        </a:p>
      </dsp:txBody>
      <dsp:txXfrm>
        <a:off x="3560870" y="752109"/>
        <a:ext cx="1795096" cy="1302709"/>
      </dsp:txXfrm>
    </dsp:sp>
    <dsp:sp modelId="{E1E9F7BB-2AE8-40C2-99AC-AA2F93076D63}">
      <dsp:nvSpPr>
        <dsp:cNvPr id="0" name=""/>
        <dsp:cNvSpPr/>
      </dsp:nvSpPr>
      <dsp:spPr>
        <a:xfrm>
          <a:off x="4082845" y="2300702"/>
          <a:ext cx="2983684" cy="2650467"/>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l-GR" sz="1600" kern="1200" dirty="0"/>
            <a:t>Εκπαιδευτικό Σύστημα - Βαθμίδες Εκπαίδευσης </a:t>
          </a:r>
          <a:endParaRPr lang="en-US" sz="1600" kern="1200" dirty="0"/>
        </a:p>
      </dsp:txBody>
      <dsp:txXfrm>
        <a:off x="4798545" y="2971998"/>
        <a:ext cx="1552284" cy="1307875"/>
      </dsp:txXfrm>
    </dsp:sp>
    <dsp:sp modelId="{2994BA2D-6EB7-4273-906C-ED70AC53C9D1}">
      <dsp:nvSpPr>
        <dsp:cNvPr id="0" name=""/>
        <dsp:cNvSpPr/>
      </dsp:nvSpPr>
      <dsp:spPr>
        <a:xfrm rot="20700000">
          <a:off x="1225315" y="2065448"/>
          <a:ext cx="2825590" cy="2534203"/>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l-GR" sz="1600" kern="1200" dirty="0"/>
            <a:t> Αγορά Εργασίας – Σχετικοί Φορείς &amp; Εργαλεία</a:t>
          </a:r>
          <a:endParaRPr lang="en-US" sz="1600" kern="1200" dirty="0"/>
        </a:p>
      </dsp:txBody>
      <dsp:txXfrm rot="-20700000">
        <a:off x="1862332" y="2603991"/>
        <a:ext cx="1551555" cy="1457119"/>
      </dsp:txXfrm>
    </dsp:sp>
    <dsp:sp modelId="{F5A986F3-A19F-4862-B9A6-EEB3C549FF6C}">
      <dsp:nvSpPr>
        <dsp:cNvPr id="0" name=""/>
        <dsp:cNvSpPr/>
      </dsp:nvSpPr>
      <dsp:spPr>
        <a:xfrm>
          <a:off x="4305210" y="1860216"/>
          <a:ext cx="3711549" cy="3711549"/>
        </a:xfrm>
        <a:prstGeom prst="circularArrow">
          <a:avLst>
            <a:gd name="adj1" fmla="val 4688"/>
            <a:gd name="adj2" fmla="val 299029"/>
            <a:gd name="adj3" fmla="val 2537040"/>
            <a:gd name="adj4" fmla="val 1581701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0A178D-FE15-4D1C-A00F-BDB7D4928671}">
      <dsp:nvSpPr>
        <dsp:cNvPr id="0" name=""/>
        <dsp:cNvSpPr/>
      </dsp:nvSpPr>
      <dsp:spPr>
        <a:xfrm>
          <a:off x="527193" y="1394929"/>
          <a:ext cx="2696672" cy="2696672"/>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9A3CD1-0665-4583-97B6-E4A7105A4A9A}">
      <dsp:nvSpPr>
        <dsp:cNvPr id="0" name=""/>
        <dsp:cNvSpPr/>
      </dsp:nvSpPr>
      <dsp:spPr>
        <a:xfrm>
          <a:off x="2563767" y="-92187"/>
          <a:ext cx="2907555" cy="2907555"/>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233405-6C22-43A4-B9F0-8BE607E1692F}">
      <dsp:nvSpPr>
        <dsp:cNvPr id="0" name=""/>
        <dsp:cNvSpPr/>
      </dsp:nvSpPr>
      <dsp:spPr>
        <a:xfrm>
          <a:off x="944752" y="71"/>
          <a:ext cx="3256026" cy="2067576"/>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A20F11-ECAA-48EE-BF7E-C59F2130756A}">
      <dsp:nvSpPr>
        <dsp:cNvPr id="0" name=""/>
        <dsp:cNvSpPr/>
      </dsp:nvSpPr>
      <dsp:spPr>
        <a:xfrm>
          <a:off x="1306533" y="343763"/>
          <a:ext cx="3256026" cy="2067576"/>
        </a:xfrm>
        <a:prstGeom prst="roundRect">
          <a:avLst>
            <a:gd name="adj" fmla="val 10000"/>
          </a:avLst>
        </a:prstGeom>
        <a:solidFill>
          <a:srgbClr val="AAE571">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l-GR" sz="2800" b="1" kern="1200" dirty="0"/>
            <a:t/>
          </a:r>
          <a:br>
            <a:rPr lang="el-GR" sz="2800" b="1" kern="1200" dirty="0"/>
          </a:br>
          <a:r>
            <a:rPr lang="el-GR" sz="2800" kern="1200" dirty="0"/>
            <a:t>4 Ομάδες Προσανατολισμού </a:t>
          </a:r>
          <a:r>
            <a:rPr lang="el-GR" sz="2800" kern="1200" dirty="0" err="1"/>
            <a:t>Α΄Λυκείου</a:t>
          </a:r>
          <a:r>
            <a:rPr lang="el-GR" sz="2800" kern="1200" dirty="0"/>
            <a:t>  </a:t>
          </a:r>
          <a:endParaRPr lang="en-US" sz="2800" kern="1200" dirty="0"/>
        </a:p>
      </dsp:txBody>
      <dsp:txXfrm>
        <a:off x="1367090" y="404320"/>
        <a:ext cx="3134912" cy="1946462"/>
      </dsp:txXfrm>
    </dsp:sp>
    <dsp:sp modelId="{663AA365-7372-4844-B3DE-055387E4AA2C}">
      <dsp:nvSpPr>
        <dsp:cNvPr id="0" name=""/>
        <dsp:cNvSpPr/>
      </dsp:nvSpPr>
      <dsp:spPr>
        <a:xfrm>
          <a:off x="4924340" y="71"/>
          <a:ext cx="3256026" cy="2067576"/>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F9185-2FF7-488A-BD6E-823F74F25298}">
      <dsp:nvSpPr>
        <dsp:cNvPr id="0" name=""/>
        <dsp:cNvSpPr/>
      </dsp:nvSpPr>
      <dsp:spPr>
        <a:xfrm>
          <a:off x="5286121" y="343763"/>
          <a:ext cx="3256026" cy="2067576"/>
        </a:xfrm>
        <a:prstGeom prst="roundRect">
          <a:avLst>
            <a:gd name="adj" fmla="val 10000"/>
          </a:avLst>
        </a:prstGeom>
        <a:solidFill>
          <a:srgbClr val="AAE571">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l-GR" sz="2800" kern="1200" dirty="0"/>
            <a:t>6 Κατευθύνσεις Β΄&amp; </a:t>
          </a:r>
          <a:r>
            <a:rPr lang="el-GR" sz="2800" kern="1200" dirty="0" err="1"/>
            <a:t>Γ΄Λυκείου</a:t>
          </a:r>
          <a:endParaRPr lang="en-US" sz="2800" kern="1200" dirty="0"/>
        </a:p>
      </dsp:txBody>
      <dsp:txXfrm>
        <a:off x="5346678" y="404320"/>
        <a:ext cx="3134912" cy="19464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7113432" y="-2142459"/>
          <a:ext cx="1976620" cy="6262590"/>
        </a:xfrm>
        <a:prstGeom prst="round2SameRect">
          <a:avLst/>
        </a:prstGeom>
        <a:solidFill>
          <a:srgbClr val="579BEE">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Αρχαία </a:t>
          </a:r>
        </a:p>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Ιστορία </a:t>
          </a:r>
        </a:p>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Λατινικά</a:t>
          </a:r>
        </a:p>
      </dsp:txBody>
      <dsp:txXfrm rot="-5400000">
        <a:off x="4970448" y="97016"/>
        <a:ext cx="6166099" cy="1783638"/>
      </dsp:txXfrm>
    </dsp:sp>
    <dsp:sp modelId="{2DA32674-03A1-44D2-9784-086788D170D1}">
      <dsp:nvSpPr>
        <dsp:cNvPr id="0" name=""/>
        <dsp:cNvSpPr/>
      </dsp:nvSpPr>
      <dsp:spPr>
        <a:xfrm>
          <a:off x="112" y="238807"/>
          <a:ext cx="4970334" cy="1500056"/>
        </a:xfrm>
        <a:prstGeom prst="roundRect">
          <a:avLst/>
        </a:prstGeom>
        <a:solidFill>
          <a:srgbClr val="579BE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(3</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4περιόδους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12</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73339" y="312034"/>
        <a:ext cx="4823880" cy="1353602"/>
      </dsp:txXfrm>
    </dsp:sp>
    <dsp:sp modelId="{5DAB53F4-0F38-4A56-B19E-F76D8D0D8FA9}">
      <dsp:nvSpPr>
        <dsp:cNvPr id="0" name=""/>
        <dsp:cNvSpPr/>
      </dsp:nvSpPr>
      <dsp:spPr>
        <a:xfrm rot="5400000">
          <a:off x="6938144" y="313507"/>
          <a:ext cx="2507302" cy="6082708"/>
        </a:xfrm>
        <a:prstGeom prst="round2SameRect">
          <a:avLst/>
        </a:prstGeom>
        <a:solidFill>
          <a:srgbClr val="DBE8FF">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44000" lvl="1" indent="0" algn="l" defTabSz="844550">
            <a:lnSpc>
              <a:spcPct val="90000"/>
            </a:lnSpc>
            <a:spcBef>
              <a:spcPct val="0"/>
            </a:spcBef>
            <a:spcAft>
              <a:spcPts val="0"/>
            </a:spcAft>
            <a:buChar char="••"/>
          </a:pP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144000" lvl="1" indent="0" algn="l" defTabSz="844550">
            <a:lnSpc>
              <a:spcPct val="90000"/>
            </a:lnSpc>
            <a:spcBef>
              <a:spcPct val="0"/>
            </a:spcBef>
            <a:spcAft>
              <a:spcPts val="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Λογοτεχνία</a:t>
          </a:r>
        </a:p>
        <a:p>
          <a:pPr marL="171450" lvl="1" indent="0" algn="l" defTabSz="84455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Λογική - Φιλοσοφία</a:t>
          </a:r>
        </a:p>
        <a:p>
          <a:pPr marL="171450" lvl="1" indent="0" algn="l" defTabSz="84455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ή Γαλλικά ή άλλη ξένη γλώσσα  </a:t>
          </a:r>
        </a:p>
        <a:p>
          <a:pPr marL="171450" lvl="1" indent="0" algn="l" defTabSz="844550">
            <a:lnSpc>
              <a:spcPct val="90000"/>
            </a:lnSpc>
            <a:spcBef>
              <a:spcPct val="0"/>
            </a:spcBef>
            <a:spcAft>
              <a:spcPct val="15000"/>
            </a:spcAft>
            <a:buChar char="••"/>
          </a:pPr>
          <a:endParaRPr lang="el-GR" sz="2400" kern="1200" dirty="0">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rot="-5400000">
        <a:off x="5150441" y="2223606"/>
        <a:ext cx="5960312" cy="2262510"/>
      </dsp:txXfrm>
    </dsp:sp>
    <dsp:sp modelId="{94354C91-2B7D-453F-8F5B-5146C7A4F1FD}">
      <dsp:nvSpPr>
        <dsp:cNvPr id="0" name=""/>
        <dsp:cNvSpPr/>
      </dsp:nvSpPr>
      <dsp:spPr>
        <a:xfrm>
          <a:off x="112" y="2784105"/>
          <a:ext cx="5146608" cy="1140460"/>
        </a:xfrm>
        <a:prstGeom prst="roundRect">
          <a:avLst/>
        </a:prstGeom>
        <a:solidFill>
          <a:srgbClr val="DBE8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4</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55785" y="2839778"/>
        <a:ext cx="5035262" cy="10291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6680488" y="-1455145"/>
          <a:ext cx="1548171" cy="4846890"/>
        </a:xfrm>
        <a:prstGeom prst="round2SameRect">
          <a:avLst/>
        </a:prstGeom>
        <a:solidFill>
          <a:srgbClr val="00B0F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a:t>
          </a:r>
        </a:p>
        <a:p>
          <a:pPr marL="285750" lvl="1" indent="-285750" algn="l" defTabSz="1244600">
            <a:lnSpc>
              <a:spcPct val="90000"/>
            </a:lnSpc>
            <a:spcBef>
              <a:spcPct val="0"/>
            </a:spcBef>
            <a:spcAft>
              <a:spcPct val="15000"/>
            </a:spcAft>
            <a:buChar char="••"/>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Ιστορία</a:t>
          </a:r>
        </a:p>
      </dsp:txBody>
      <dsp:txXfrm rot="-5400000">
        <a:off x="5031129" y="269789"/>
        <a:ext cx="4771315" cy="1397021"/>
      </dsp:txXfrm>
    </dsp:sp>
    <dsp:sp modelId="{2DA32674-03A1-44D2-9784-086788D170D1}">
      <dsp:nvSpPr>
        <dsp:cNvPr id="0" name=""/>
        <dsp:cNvSpPr/>
      </dsp:nvSpPr>
      <dsp:spPr>
        <a:xfrm>
          <a:off x="46650" y="0"/>
          <a:ext cx="5030136" cy="1935214"/>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141119" y="94469"/>
        <a:ext cx="4841198" cy="1746276"/>
      </dsp:txXfrm>
    </dsp:sp>
    <dsp:sp modelId="{5DAB53F4-0F38-4A56-B19E-F76D8D0D8FA9}">
      <dsp:nvSpPr>
        <dsp:cNvPr id="0" name=""/>
        <dsp:cNvSpPr/>
      </dsp:nvSpPr>
      <dsp:spPr>
        <a:xfrm rot="5400000">
          <a:off x="6187998" y="921496"/>
          <a:ext cx="2575151" cy="4797495"/>
        </a:xfrm>
        <a:prstGeom prst="round2SameRect">
          <a:avLst/>
        </a:prstGeom>
        <a:solidFill>
          <a:srgbClr val="DBE8FF">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Λατινικά</a:t>
          </a:r>
        </a:p>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Γαλλικά </a:t>
          </a:r>
        </a:p>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Άλλη ξένη γλώσσα</a:t>
          </a:r>
        </a:p>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Αρχαία Ελληνικά</a:t>
          </a:r>
        </a:p>
        <a:p>
          <a:pPr marL="228600" lvl="1" indent="-228600" algn="l" defTabSz="1066800">
            <a:lnSpc>
              <a:spcPct val="90000"/>
            </a:lnSpc>
            <a:spcBef>
              <a:spcPct val="0"/>
            </a:spcBef>
            <a:spcAft>
              <a:spcPct val="15000"/>
            </a:spcAft>
            <a:buChar char="••"/>
          </a:pPr>
          <a:r>
            <a:rPr lang="el-GR" sz="24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Οικονομικά</a:t>
          </a:r>
        </a:p>
      </dsp:txBody>
      <dsp:txXfrm rot="-5400000">
        <a:off x="5076827" y="2158377"/>
        <a:ext cx="4671786" cy="2323733"/>
      </dsp:txXfrm>
    </dsp:sp>
    <dsp:sp modelId="{94354C91-2B7D-453F-8F5B-5146C7A4F1FD}">
      <dsp:nvSpPr>
        <dsp:cNvPr id="0" name=""/>
        <dsp:cNvSpPr/>
      </dsp:nvSpPr>
      <dsp:spPr>
        <a:xfrm>
          <a:off x="992" y="2352636"/>
          <a:ext cx="5075833" cy="1935214"/>
        </a:xfrm>
        <a:prstGeom prst="roundRect">
          <a:avLst/>
        </a:prstGeom>
        <a:solidFill>
          <a:srgbClr val="DBE8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95461" y="2447105"/>
        <a:ext cx="4886895" cy="17462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6456702" y="-2371882"/>
          <a:ext cx="1709501" cy="6881367"/>
        </a:xfrm>
        <a:prstGeom prst="round2SameRect">
          <a:avLst/>
        </a:prstGeom>
        <a:solidFill>
          <a:srgbClr val="FFC00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Οικονομικά</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Μαθηματικά</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Λογιστική</a:t>
          </a:r>
        </a:p>
      </dsp:txBody>
      <dsp:txXfrm rot="-5400000">
        <a:off x="3870770" y="297501"/>
        <a:ext cx="6797916" cy="1542599"/>
      </dsp:txXfrm>
    </dsp:sp>
    <dsp:sp modelId="{2DA32674-03A1-44D2-9784-086788D170D1}">
      <dsp:nvSpPr>
        <dsp:cNvPr id="0" name=""/>
        <dsp:cNvSpPr/>
      </dsp:nvSpPr>
      <dsp:spPr>
        <a:xfrm>
          <a:off x="0" y="363"/>
          <a:ext cx="3870769" cy="2136877"/>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(3</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x4</a:t>
          </a:r>
          <a:r>
            <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=12)</a:t>
          </a:r>
          <a:endParaRPr lang="el-GR" sz="2800" kern="12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dsp:txBody>
      <dsp:txXfrm>
        <a:off x="104314" y="104677"/>
        <a:ext cx="3662141" cy="1928249"/>
      </dsp:txXfrm>
    </dsp:sp>
    <dsp:sp modelId="{5DAB53F4-0F38-4A56-B19E-F76D8D0D8FA9}">
      <dsp:nvSpPr>
        <dsp:cNvPr id="0" name=""/>
        <dsp:cNvSpPr/>
      </dsp:nvSpPr>
      <dsp:spPr>
        <a:xfrm rot="5400000">
          <a:off x="6193718" y="-82644"/>
          <a:ext cx="2221189" cy="6874647"/>
        </a:xfrm>
        <a:prstGeom prst="round2SameRect">
          <a:avLst/>
        </a:prstGeom>
        <a:solidFill>
          <a:srgbClr val="FFF989">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0" algn="l" defTabSz="66675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Οργάνωση και Διοίκηση Επιχειρήσεων </a:t>
          </a:r>
        </a:p>
        <a:p>
          <a:pPr marL="114300" lvl="1" indent="0" algn="l" defTabSz="66675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Πληροφορική</a:t>
          </a:r>
        </a:p>
        <a:p>
          <a:pPr marL="114300" marR="0" lvl="1" indent="0" algn="l" defTabSz="666750" eaLnBrk="1" fontAlgn="auto" latinLnBrk="0" hangingPunct="1">
            <a:lnSpc>
              <a:spcPct val="90000"/>
            </a:lnSpc>
            <a:spcBef>
              <a:spcPct val="0"/>
            </a:spcBef>
            <a:spcAft>
              <a:spcPct val="15000"/>
            </a:spcAft>
            <a:buClrTx/>
            <a:buSzTx/>
            <a:buFontTx/>
            <a:buChar char="••"/>
            <a:tabLst/>
            <a:defRPr/>
          </a:pPr>
          <a:r>
            <a:rPr lang="el-GR" sz="2000" kern="1200" dirty="0">
              <a:solidFill>
                <a:schemeClr val="tx2"/>
              </a:solidFill>
              <a:latin typeface="Arial" panose="020B0604020202020204" pitchFamily="34" charset="0"/>
              <a:ea typeface="+mn-ea"/>
              <a:cs typeface="Arial" panose="020B0604020202020204" pitchFamily="34" charset="0"/>
            </a:rPr>
            <a:t>Αγγλικά ή Γαλλικά ή άλλη ξένη γλώσσα</a:t>
          </a:r>
        </a:p>
        <a:p>
          <a:pPr marL="114300" lvl="1" indent="0" algn="l" defTabSz="66675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Εμπορικά - Μάρκετινγκ</a:t>
          </a:r>
        </a:p>
      </dsp:txBody>
      <dsp:txXfrm rot="-5400000">
        <a:off x="3866989" y="2352515"/>
        <a:ext cx="6766217" cy="2004329"/>
      </dsp:txXfrm>
    </dsp:sp>
    <dsp:sp modelId="{94354C91-2B7D-453F-8F5B-5146C7A4F1FD}">
      <dsp:nvSpPr>
        <dsp:cNvPr id="0" name=""/>
        <dsp:cNvSpPr/>
      </dsp:nvSpPr>
      <dsp:spPr>
        <a:xfrm>
          <a:off x="0" y="2286240"/>
          <a:ext cx="3866989" cy="2136877"/>
        </a:xfrm>
        <a:prstGeom prst="roundRect">
          <a:avLst/>
        </a:prstGeom>
        <a:solidFill>
          <a:srgbClr val="FFF98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panose="020B0604020202020204" pitchFamily="34" charset="0"/>
              <a:ea typeface="+mn-ea"/>
              <a:cs typeface="Arial" panose="020B0604020202020204" pitchFamily="34" charset="0"/>
            </a:rPr>
            <a:t>Επιλεγόμενα Μαθήματα</a:t>
          </a:r>
          <a:r>
            <a:rPr lang="en-US" sz="2800" kern="1200" dirty="0">
              <a:solidFill>
                <a:schemeClr val="tx2"/>
              </a:solidFill>
              <a:latin typeface="Arial" panose="020B0604020202020204" pitchFamily="34" charset="0"/>
              <a:ea typeface="+mn-ea"/>
              <a:cs typeface="Arial" panose="020B0604020202020204" pitchFamily="34" charset="0"/>
            </a:rPr>
            <a:t> </a:t>
          </a:r>
          <a:r>
            <a:rPr lang="el-GR" sz="2800" kern="1200" dirty="0">
              <a:solidFill>
                <a:schemeClr val="tx2"/>
              </a:solidFill>
              <a:latin typeface="Arial" panose="020B0604020202020204" pitchFamily="34" charset="0"/>
              <a:ea typeface="+mn-ea"/>
              <a:cs typeface="Arial" panose="020B0604020202020204" pitchFamily="34" charset="0"/>
            </a:rPr>
            <a:t>(1</a:t>
          </a:r>
          <a:r>
            <a:rPr lang="en-US" sz="2800" kern="1200" dirty="0">
              <a:solidFill>
                <a:schemeClr val="tx2"/>
              </a:solidFill>
              <a:latin typeface="Arial" panose="020B0604020202020204" pitchFamily="34" charset="0"/>
              <a:ea typeface="+mn-ea"/>
              <a:cs typeface="Arial" panose="020B0604020202020204" pitchFamily="34" charset="0"/>
            </a:rPr>
            <a:t>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a:t>
          </a:r>
          <a:r>
            <a:rPr lang="el-GR" sz="2800" kern="1200" dirty="0">
              <a:solidFill>
                <a:schemeClr val="tx2"/>
              </a:solidFill>
              <a:latin typeface="Arial" panose="020B0604020202020204" pitchFamily="34" charset="0"/>
              <a:ea typeface="+mn-ea"/>
              <a:cs typeface="Arial" panose="020B0604020202020204" pitchFamily="34" charset="0"/>
            </a:rPr>
            <a:t>4</a:t>
          </a:r>
          <a:r>
            <a:rPr lang="en-US" sz="2800" kern="1200" dirty="0">
              <a:solidFill>
                <a:schemeClr val="tx2"/>
              </a:solidFill>
              <a:latin typeface="Arial" panose="020B0604020202020204" pitchFamily="34" charset="0"/>
              <a:ea typeface="+mn-ea"/>
              <a:cs typeface="Arial" panose="020B0604020202020204" pitchFamily="34" charset="0"/>
            </a:rPr>
            <a:t>)</a:t>
          </a:r>
          <a:endParaRPr lang="el-GR" sz="2800" kern="1200" dirty="0">
            <a:solidFill>
              <a:schemeClr val="tx2"/>
            </a:solidFill>
            <a:latin typeface="Arial" panose="020B0604020202020204" pitchFamily="34" charset="0"/>
            <a:ea typeface="+mn-ea"/>
            <a:cs typeface="Arial" panose="020B0604020202020204" pitchFamily="34" charset="0"/>
          </a:endParaRPr>
        </a:p>
      </dsp:txBody>
      <dsp:txXfrm>
        <a:off x="104314" y="2390554"/>
        <a:ext cx="3658361" cy="19282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6929410" y="-2673814"/>
          <a:ext cx="1153365" cy="7059484"/>
        </a:xfrm>
        <a:prstGeom prst="round2SameRect">
          <a:avLst/>
        </a:prstGeom>
        <a:solidFill>
          <a:srgbClr val="00B05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Οικονομικά</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Αγγλικά</a:t>
          </a:r>
          <a:r>
            <a:rPr lang="el-GR" sz="2100" b="0" kern="1200" dirty="0"/>
            <a:t>	</a:t>
          </a:r>
          <a:r>
            <a:rPr lang="el-GR" sz="1400" kern="1200" dirty="0"/>
            <a:t>	</a:t>
          </a:r>
        </a:p>
      </dsp:txBody>
      <dsp:txXfrm rot="-5400000">
        <a:off x="3976351" y="335548"/>
        <a:ext cx="7003181" cy="1040759"/>
      </dsp:txXfrm>
    </dsp:sp>
    <dsp:sp modelId="{2DA32674-03A1-44D2-9784-086788D170D1}">
      <dsp:nvSpPr>
        <dsp:cNvPr id="0" name=""/>
        <dsp:cNvSpPr/>
      </dsp:nvSpPr>
      <dsp:spPr>
        <a:xfrm>
          <a:off x="5391" y="217"/>
          <a:ext cx="3970960" cy="1711421"/>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panose="020B0604020202020204" pitchFamily="34" charset="0"/>
              <a:ea typeface="+mn-ea"/>
              <a:cs typeface="Arial" panose="020B0604020202020204" pitchFamily="34" charset="0"/>
            </a:rPr>
            <a:t>Υποχρεωτικά Μαθήματα (</a:t>
          </a:r>
          <a:r>
            <a:rPr lang="en-US" sz="2800" kern="1200" dirty="0">
              <a:solidFill>
                <a:schemeClr val="tx2"/>
              </a:solidFill>
              <a:latin typeface="Arial" panose="020B0604020202020204" pitchFamily="34" charset="0"/>
              <a:ea typeface="+mn-ea"/>
              <a:cs typeface="Arial" panose="020B0604020202020204" pitchFamily="34" charset="0"/>
            </a:rPr>
            <a:t>2x4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=8)</a:t>
          </a:r>
          <a:endParaRPr lang="el-GR" sz="2800" kern="1200" dirty="0">
            <a:solidFill>
              <a:schemeClr val="tx2"/>
            </a:solidFill>
            <a:latin typeface="Arial" panose="020B0604020202020204" pitchFamily="34" charset="0"/>
            <a:ea typeface="+mn-ea"/>
            <a:cs typeface="Arial" panose="020B0604020202020204" pitchFamily="34" charset="0"/>
          </a:endParaRPr>
        </a:p>
      </dsp:txBody>
      <dsp:txXfrm>
        <a:off x="88936" y="83762"/>
        <a:ext cx="3803870" cy="1544331"/>
      </dsp:txXfrm>
    </dsp:sp>
    <dsp:sp modelId="{5DAB53F4-0F38-4A56-B19E-F76D8D0D8FA9}">
      <dsp:nvSpPr>
        <dsp:cNvPr id="0" name=""/>
        <dsp:cNvSpPr/>
      </dsp:nvSpPr>
      <dsp:spPr>
        <a:xfrm rot="5400000">
          <a:off x="5953154" y="-301923"/>
          <a:ext cx="3040594" cy="7059484"/>
        </a:xfrm>
        <a:prstGeom prst="round2SameRect">
          <a:avLst/>
        </a:prstGeom>
        <a:solidFill>
          <a:srgbClr val="92D05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Λογιστική</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Εμπορικά - Μάρκετινγκ</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Εφαρμογές Πληροφορικής</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Βιολογία </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Οργάνωση  και Διοίκηση Επιχειρήσεων</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Γαλλικά ή άλλη ξένη γλώσσα</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Αγωγή Υγείας (Οικιακή Οικονομία)</a:t>
          </a:r>
        </a:p>
        <a:p>
          <a:pPr marL="228600" lvl="1" indent="-228600" algn="l" defTabSz="889000">
            <a:lnSpc>
              <a:spcPct val="90000"/>
            </a:lnSpc>
            <a:spcBef>
              <a:spcPct val="0"/>
            </a:spcBef>
            <a:spcAft>
              <a:spcPct val="15000"/>
            </a:spcAft>
            <a:buChar char="••"/>
          </a:pPr>
          <a:r>
            <a:rPr lang="el-GR" sz="2000" kern="1200" dirty="0">
              <a:solidFill>
                <a:schemeClr val="tx2"/>
              </a:solidFill>
              <a:latin typeface="Arial" panose="020B0604020202020204" pitchFamily="34" charset="0"/>
              <a:ea typeface="+mn-ea"/>
              <a:cs typeface="Arial" panose="020B0604020202020204" pitchFamily="34" charset="0"/>
            </a:rPr>
            <a:t>Σχεδιασμός και Τεχνολογία</a:t>
          </a:r>
        </a:p>
      </dsp:txBody>
      <dsp:txXfrm rot="-5400000">
        <a:off x="3943709" y="1855952"/>
        <a:ext cx="6911054" cy="2743734"/>
      </dsp:txXfrm>
    </dsp:sp>
    <dsp:sp modelId="{94354C91-2B7D-453F-8F5B-5146C7A4F1FD}">
      <dsp:nvSpPr>
        <dsp:cNvPr id="0" name=""/>
        <dsp:cNvSpPr/>
      </dsp:nvSpPr>
      <dsp:spPr>
        <a:xfrm>
          <a:off x="5391" y="2583167"/>
          <a:ext cx="3970960" cy="144170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kern="1200" dirty="0">
              <a:solidFill>
                <a:schemeClr val="tx2"/>
              </a:solidFill>
              <a:latin typeface="Arial" panose="020B0604020202020204" pitchFamily="34" charset="0"/>
              <a:ea typeface="+mn-ea"/>
              <a:cs typeface="Arial" panose="020B0604020202020204" pitchFamily="34" charset="0"/>
            </a:rPr>
            <a:t>Επιλεγόμενα Μαθήματα</a:t>
          </a:r>
          <a:r>
            <a:rPr lang="en-US" sz="2800" kern="1200" dirty="0">
              <a:solidFill>
                <a:schemeClr val="tx2"/>
              </a:solidFill>
              <a:latin typeface="Arial" panose="020B0604020202020204" pitchFamily="34" charset="0"/>
              <a:ea typeface="+mn-ea"/>
              <a:cs typeface="Arial" panose="020B0604020202020204" pitchFamily="34" charset="0"/>
            </a:rPr>
            <a:t> </a:t>
          </a:r>
          <a:r>
            <a:rPr lang="el-GR" sz="2800" kern="1200" dirty="0">
              <a:solidFill>
                <a:schemeClr val="tx2"/>
              </a:solidFill>
              <a:latin typeface="Arial" panose="020B0604020202020204" pitchFamily="34" charset="0"/>
              <a:ea typeface="+mn-ea"/>
              <a:cs typeface="Arial" panose="020B0604020202020204" pitchFamily="34" charset="0"/>
            </a:rPr>
            <a:t>(</a:t>
          </a:r>
          <a:r>
            <a:rPr lang="en-US" sz="2800" kern="1200" dirty="0">
              <a:solidFill>
                <a:schemeClr val="tx2"/>
              </a:solidFill>
              <a:latin typeface="Arial" panose="020B0604020202020204" pitchFamily="34" charset="0"/>
              <a:ea typeface="+mn-ea"/>
              <a:cs typeface="Arial" panose="020B0604020202020204" pitchFamily="34" charset="0"/>
            </a:rPr>
            <a:t>2x4</a:t>
          </a:r>
          <a:r>
            <a:rPr lang="el-GR" sz="2800" kern="1200" dirty="0">
              <a:solidFill>
                <a:schemeClr val="tx2"/>
              </a:solidFill>
              <a:latin typeface="Arial" panose="020B0604020202020204" pitchFamily="34" charset="0"/>
              <a:ea typeface="+mn-ea"/>
              <a:cs typeface="Arial" panose="020B0604020202020204" pitchFamily="34" charset="0"/>
            </a:rPr>
            <a:t>περιόδους</a:t>
          </a:r>
          <a:r>
            <a:rPr lang="en-US" sz="2800" kern="1200" dirty="0">
              <a:solidFill>
                <a:schemeClr val="tx2"/>
              </a:solidFill>
              <a:latin typeface="Arial" panose="020B0604020202020204" pitchFamily="34" charset="0"/>
              <a:ea typeface="+mn-ea"/>
              <a:cs typeface="Arial" panose="020B0604020202020204" pitchFamily="34" charset="0"/>
            </a:rPr>
            <a:t>=8)</a:t>
          </a:r>
          <a:endParaRPr lang="el-GR" sz="2800" kern="1200" dirty="0">
            <a:solidFill>
              <a:schemeClr val="tx2"/>
            </a:solidFill>
            <a:latin typeface="Arial" panose="020B0604020202020204" pitchFamily="34" charset="0"/>
            <a:ea typeface="+mn-ea"/>
            <a:cs typeface="Arial" panose="020B0604020202020204" pitchFamily="34" charset="0"/>
          </a:endParaRPr>
        </a:p>
      </dsp:txBody>
      <dsp:txXfrm>
        <a:off x="75769" y="2653545"/>
        <a:ext cx="3830204" cy="13009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F4550-95B7-4DC0-B502-1C6FF503B397}">
      <dsp:nvSpPr>
        <dsp:cNvPr id="0" name=""/>
        <dsp:cNvSpPr/>
      </dsp:nvSpPr>
      <dsp:spPr>
        <a:xfrm rot="5400000">
          <a:off x="6359357" y="-2189461"/>
          <a:ext cx="2057481" cy="6953504"/>
        </a:xfrm>
        <a:prstGeom prst="round2SameRect">
          <a:avLst/>
        </a:prstGeom>
        <a:solidFill>
          <a:srgbClr val="7030A0">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Θέματα Τέχνης</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Θεατρολογία</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Ιστορία </a:t>
          </a:r>
        </a:p>
      </dsp:txBody>
      <dsp:txXfrm rot="-5400000">
        <a:off x="3911346" y="358988"/>
        <a:ext cx="6853066" cy="1856605"/>
      </dsp:txXfrm>
    </dsp:sp>
    <dsp:sp modelId="{2DA32674-03A1-44D2-9784-086788D170D1}">
      <dsp:nvSpPr>
        <dsp:cNvPr id="0" name=""/>
        <dsp:cNvSpPr/>
      </dsp:nvSpPr>
      <dsp:spPr>
        <a:xfrm>
          <a:off x="0" y="1364"/>
          <a:ext cx="3911346" cy="2571852"/>
        </a:xfrm>
        <a:prstGeom prst="round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l-GR" sz="3200" kern="1200" dirty="0">
              <a:solidFill>
                <a:schemeClr val="tx1"/>
              </a:solidFill>
              <a:latin typeface="Arial" panose="020B0604020202020204" pitchFamily="34" charset="0"/>
              <a:cs typeface="Arial" panose="020B0604020202020204" pitchFamily="34" charset="0"/>
            </a:rPr>
            <a:t>Υποχρεωτικά Μαθήματα (3</a:t>
          </a:r>
          <a:r>
            <a:rPr lang="en-US" sz="3200" kern="1200" dirty="0">
              <a:solidFill>
                <a:schemeClr val="tx1"/>
              </a:solidFill>
              <a:latin typeface="Arial" panose="020B0604020202020204" pitchFamily="34" charset="0"/>
              <a:cs typeface="Arial" panose="020B0604020202020204" pitchFamily="34" charset="0"/>
            </a:rPr>
            <a:t>x4=</a:t>
          </a:r>
          <a:r>
            <a:rPr lang="el-GR" sz="3200" kern="1200" dirty="0">
              <a:solidFill>
                <a:schemeClr val="tx1"/>
              </a:solidFill>
              <a:latin typeface="Arial" panose="020B0604020202020204" pitchFamily="34" charset="0"/>
              <a:cs typeface="Arial" panose="020B0604020202020204" pitchFamily="34" charset="0"/>
            </a:rPr>
            <a:t>12</a:t>
          </a:r>
          <a:r>
            <a:rPr lang="en-US" sz="3200" kern="1200" dirty="0">
              <a:solidFill>
                <a:schemeClr val="tx1"/>
              </a:solidFill>
              <a:latin typeface="Arial" panose="020B0604020202020204" pitchFamily="34" charset="0"/>
              <a:cs typeface="Arial" panose="020B0604020202020204" pitchFamily="34" charset="0"/>
            </a:rPr>
            <a:t>)</a:t>
          </a:r>
          <a:endParaRPr lang="el-GR" sz="3200" kern="1200" dirty="0">
            <a:solidFill>
              <a:schemeClr val="tx1"/>
            </a:solidFill>
            <a:latin typeface="Arial" panose="020B0604020202020204" pitchFamily="34" charset="0"/>
            <a:cs typeface="Arial" panose="020B0604020202020204" pitchFamily="34" charset="0"/>
          </a:endParaRPr>
        </a:p>
      </dsp:txBody>
      <dsp:txXfrm>
        <a:off x="125547" y="126911"/>
        <a:ext cx="3660252" cy="2320758"/>
      </dsp:txXfrm>
    </dsp:sp>
    <dsp:sp modelId="{5DAB53F4-0F38-4A56-B19E-F76D8D0D8FA9}">
      <dsp:nvSpPr>
        <dsp:cNvPr id="0" name=""/>
        <dsp:cNvSpPr/>
      </dsp:nvSpPr>
      <dsp:spPr>
        <a:xfrm rot="5400000">
          <a:off x="6007037" y="563170"/>
          <a:ext cx="2687976" cy="6967969"/>
        </a:xfrm>
        <a:prstGeom prst="round2SameRect">
          <a:avLst/>
        </a:prstGeom>
        <a:solidFill>
          <a:schemeClr val="bg2">
            <a:lumMod val="75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endParaRPr lang="el-GR" sz="2400" b="1" kern="1200" dirty="0">
            <a:latin typeface="Arial" pitchFamily="34" charset="0"/>
            <a:cs typeface="Arial" pitchFamily="34" charset="0"/>
          </a:endParaRP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Εικαστικές Εφαρμογές</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Ελεύθερο -</a:t>
          </a:r>
          <a:r>
            <a:rPr lang="en-US" sz="2400" b="0" kern="1200" dirty="0">
              <a:latin typeface="Arial" panose="020B0604020202020204" pitchFamily="34" charset="0"/>
              <a:cs typeface="Arial" panose="020B0604020202020204" pitchFamily="34" charset="0"/>
            </a:rPr>
            <a:t> </a:t>
          </a:r>
          <a:r>
            <a:rPr lang="el-GR" sz="2400" b="0" kern="1200" dirty="0">
              <a:latin typeface="Arial" panose="020B0604020202020204" pitchFamily="34" charset="0"/>
              <a:cs typeface="Arial" panose="020B0604020202020204" pitchFamily="34" charset="0"/>
            </a:rPr>
            <a:t>Προοπτικό Σχέδιο </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Μουσικές Εφαρμογές </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Αγγλικά ή Γαλλικά ή άλλη ξένη γλώσσα </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Φωτογραφία (μόνο στη Β΄ Λυκείου)</a:t>
          </a:r>
        </a:p>
        <a:p>
          <a:pPr marL="228600" lvl="1" indent="-228600" algn="l" defTabSz="1066800">
            <a:lnSpc>
              <a:spcPct val="90000"/>
            </a:lnSpc>
            <a:spcBef>
              <a:spcPct val="0"/>
            </a:spcBef>
            <a:spcAft>
              <a:spcPct val="15000"/>
            </a:spcAft>
            <a:buChar char="••"/>
          </a:pPr>
          <a:r>
            <a:rPr lang="el-GR" sz="2400" b="0" kern="1200" dirty="0">
              <a:latin typeface="Arial" panose="020B0604020202020204" pitchFamily="34" charset="0"/>
              <a:cs typeface="Arial" panose="020B0604020202020204" pitchFamily="34" charset="0"/>
            </a:rPr>
            <a:t>Γραφιστικές Εφαρμογές (μόνο στη Γ’ Λυκείου)</a:t>
          </a:r>
        </a:p>
        <a:p>
          <a:pPr marL="171450" lvl="1" indent="-171450" algn="l" defTabSz="755650">
            <a:lnSpc>
              <a:spcPct val="90000"/>
            </a:lnSpc>
            <a:spcBef>
              <a:spcPct val="0"/>
            </a:spcBef>
            <a:spcAft>
              <a:spcPct val="15000"/>
            </a:spcAft>
            <a:buChar char="••"/>
          </a:pPr>
          <a:endParaRPr lang="el-GR" sz="1700" b="1" kern="1200" dirty="0">
            <a:latin typeface="Arial" pitchFamily="34" charset="0"/>
            <a:cs typeface="Arial" pitchFamily="34" charset="0"/>
          </a:endParaRPr>
        </a:p>
      </dsp:txBody>
      <dsp:txXfrm rot="-5400000">
        <a:off x="3867041" y="2834382"/>
        <a:ext cx="6836753" cy="2425544"/>
      </dsp:txXfrm>
    </dsp:sp>
    <dsp:sp modelId="{94354C91-2B7D-453F-8F5B-5146C7A4F1FD}">
      <dsp:nvSpPr>
        <dsp:cNvPr id="0" name=""/>
        <dsp:cNvSpPr/>
      </dsp:nvSpPr>
      <dsp:spPr>
        <a:xfrm>
          <a:off x="0" y="2759871"/>
          <a:ext cx="3896067" cy="2571852"/>
        </a:xfrm>
        <a:prstGeom prst="roundRect">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l-GR" sz="2800" b="0" kern="1200" dirty="0">
              <a:solidFill>
                <a:schemeClr val="tx1"/>
              </a:solidFill>
              <a:latin typeface="Arial" panose="020B0604020202020204" pitchFamily="34" charset="0"/>
              <a:cs typeface="Arial" panose="020B0604020202020204" pitchFamily="34" charset="0"/>
            </a:rPr>
            <a:t>Επιλεγόμενα Μαθήματα</a:t>
          </a:r>
          <a:r>
            <a:rPr lang="en-US" sz="2800" b="0" kern="1200" dirty="0">
              <a:solidFill>
                <a:schemeClr val="tx1"/>
              </a:solidFill>
              <a:latin typeface="Arial" panose="020B0604020202020204" pitchFamily="34" charset="0"/>
              <a:cs typeface="Arial" panose="020B0604020202020204" pitchFamily="34" charset="0"/>
            </a:rPr>
            <a:t> </a:t>
          </a:r>
          <a:r>
            <a:rPr lang="el-GR" sz="2800" b="0" kern="1200" dirty="0">
              <a:solidFill>
                <a:schemeClr val="tx1"/>
              </a:solidFill>
              <a:latin typeface="Arial" panose="020B0604020202020204" pitchFamily="34" charset="0"/>
              <a:cs typeface="Arial" panose="020B0604020202020204" pitchFamily="34" charset="0"/>
            </a:rPr>
            <a:t>(1</a:t>
          </a:r>
          <a:r>
            <a:rPr lang="en-US" sz="2800" b="0" kern="1200" dirty="0">
              <a:solidFill>
                <a:schemeClr val="tx1"/>
              </a:solidFill>
              <a:latin typeface="Arial" panose="020B0604020202020204" pitchFamily="34" charset="0"/>
              <a:cs typeface="Arial" panose="020B0604020202020204" pitchFamily="34" charset="0"/>
            </a:rPr>
            <a:t>x4=4)</a:t>
          </a:r>
          <a:endParaRPr lang="el-GR" sz="2800" b="0" kern="1200" dirty="0">
            <a:solidFill>
              <a:schemeClr val="tx1"/>
            </a:solidFill>
            <a:latin typeface="Arial" panose="020B0604020202020204" pitchFamily="34" charset="0"/>
            <a:cs typeface="Arial" panose="020B0604020202020204" pitchFamily="34" charset="0"/>
          </a:endParaRPr>
        </a:p>
      </dsp:txBody>
      <dsp:txXfrm>
        <a:off x="125547" y="2885418"/>
        <a:ext cx="3644973" cy="23207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CDE4C-731A-4EA0-A3E5-6F05A5E455B6}">
      <dsp:nvSpPr>
        <dsp:cNvPr id="0" name=""/>
        <dsp:cNvSpPr/>
      </dsp:nvSpPr>
      <dsp:spPr>
        <a:xfrm>
          <a:off x="8629" y="203488"/>
          <a:ext cx="1510616" cy="446581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6 - 7 Μαθήματα </a:t>
          </a:r>
          <a:r>
            <a:rPr lang="el-GR" sz="1600" b="1" kern="1200" dirty="0" err="1">
              <a:effectLst>
                <a:outerShdw blurRad="38100" dist="38100" dir="2700000" algn="tl">
                  <a:srgbClr val="000000">
                    <a:alpha val="43137"/>
                  </a:srgbClr>
                </a:outerShdw>
              </a:effectLst>
            </a:rPr>
            <a:t>Επαγγελμα</a:t>
          </a:r>
          <a:endParaRPr lang="el-GR" sz="1600" b="1" kern="1200" dirty="0">
            <a:effectLst>
              <a:outerShdw blurRad="38100" dist="38100" dir="2700000" algn="tl">
                <a:srgbClr val="000000">
                  <a:alpha val="43137"/>
                </a:srgbClr>
              </a:outerShdw>
            </a:effectLst>
          </a:endParaRPr>
        </a:p>
        <a:p>
          <a:pPr lvl="0" algn="ctr" defTabSz="711200">
            <a:lnSpc>
              <a:spcPct val="90000"/>
            </a:lnSpc>
            <a:spcBef>
              <a:spcPct val="0"/>
            </a:spcBef>
            <a:spcAft>
              <a:spcPct val="35000"/>
            </a:spcAft>
          </a:pPr>
          <a:r>
            <a:rPr lang="el-GR" sz="1600" b="1" kern="1200" dirty="0" err="1">
              <a:effectLst>
                <a:outerShdw blurRad="38100" dist="38100" dir="2700000" algn="tl">
                  <a:srgbClr val="000000">
                    <a:alpha val="43137"/>
                  </a:srgbClr>
                </a:outerShdw>
              </a:effectLst>
            </a:rPr>
            <a:t>τικής</a:t>
          </a:r>
          <a:r>
            <a:rPr lang="el-GR" sz="1600" b="1" kern="1200" dirty="0">
              <a:effectLst>
                <a:outerShdw blurRad="38100" dist="38100" dir="2700000" algn="tl">
                  <a:srgbClr val="000000">
                    <a:alpha val="43137"/>
                  </a:srgbClr>
                </a:outerShdw>
              </a:effectLst>
            </a:rPr>
            <a:t> Αγωγής/Τμήμα:</a:t>
          </a:r>
        </a:p>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  Αυτογνωσία</a:t>
          </a:r>
        </a:p>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 - Κόσμος της Εργασίας </a:t>
          </a:r>
        </a:p>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 Επιλογές μετά το Γυμνάσιο </a:t>
          </a:r>
        </a:p>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  Διαδικασία Λήψης απόφασης</a:t>
          </a:r>
          <a:endParaRPr lang="en-US" sz="1600" kern="1200" dirty="0">
            <a:effectLst>
              <a:outerShdw blurRad="38100" dist="38100" dir="2700000" algn="tl">
                <a:srgbClr val="000000">
                  <a:alpha val="43137"/>
                </a:srgbClr>
              </a:outerShdw>
            </a:effectLst>
          </a:endParaRPr>
        </a:p>
      </dsp:txBody>
      <dsp:txXfrm>
        <a:off x="8629" y="203488"/>
        <a:ext cx="1510616" cy="4465812"/>
      </dsp:txXfrm>
    </dsp:sp>
    <dsp:sp modelId="{3845E593-6900-4335-B971-EA55F972E294}">
      <dsp:nvSpPr>
        <dsp:cNvPr id="0" name=""/>
        <dsp:cNvSpPr/>
      </dsp:nvSpPr>
      <dsp:spPr>
        <a:xfrm>
          <a:off x="1539318" y="2314894"/>
          <a:ext cx="226592" cy="243000"/>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74A7FB0-360B-4D1B-A659-BFA96750FD86}">
      <dsp:nvSpPr>
        <dsp:cNvPr id="0" name=""/>
        <dsp:cNvSpPr/>
      </dsp:nvSpPr>
      <dsp:spPr>
        <a:xfrm>
          <a:off x="1785983" y="203488"/>
          <a:ext cx="1510616" cy="446581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Ατομικές συναντήσεις στο Γραφείο ΣΕΑ</a:t>
          </a:r>
          <a:r>
            <a:rPr lang="en-US" sz="1600" b="1" kern="1200" dirty="0">
              <a:effectLst>
                <a:outerShdw blurRad="38100" dist="38100" dir="2700000" algn="tl">
                  <a:srgbClr val="000000">
                    <a:alpha val="43137"/>
                  </a:srgbClr>
                </a:outerShdw>
              </a:effectLst>
            </a:rPr>
            <a:t> (</a:t>
          </a:r>
          <a:r>
            <a:rPr lang="el-GR" sz="1600" b="1" kern="1200" dirty="0">
              <a:effectLst>
                <a:outerShdw blurRad="38100" dist="38100" dir="2700000" algn="tl">
                  <a:srgbClr val="000000">
                    <a:alpha val="43137"/>
                  </a:srgbClr>
                </a:outerShdw>
              </a:effectLst>
            </a:rPr>
            <a:t>αξιοποίηση χρήσιμων εργαλείων: </a:t>
          </a:r>
        </a:p>
        <a:p>
          <a:pPr lvl="0" algn="ctr" defTabSz="711200">
            <a:lnSpc>
              <a:spcPct val="90000"/>
            </a:lnSpc>
            <a:spcBef>
              <a:spcPct val="0"/>
            </a:spcBef>
            <a:spcAft>
              <a:spcPct val="35000"/>
            </a:spcAft>
          </a:pPr>
          <a:r>
            <a:rPr lang="el-GR" sz="1600" b="1" i="1" kern="1200" dirty="0">
              <a:effectLst>
                <a:outerShdw blurRad="38100" dist="38100" dir="2700000" algn="tl">
                  <a:srgbClr val="000000">
                    <a:alpha val="43137"/>
                  </a:srgbClr>
                </a:outerShdw>
              </a:effectLst>
            </a:rPr>
            <a:t>Συνέντευξη</a:t>
          </a:r>
          <a:r>
            <a:rPr lang="el-GR" sz="1600" b="1" kern="1200" dirty="0">
              <a:effectLst>
                <a:outerShdw blurRad="38100" dist="38100" dir="2700000" algn="tl">
                  <a:srgbClr val="000000">
                    <a:alpha val="43137"/>
                  </a:srgbClr>
                </a:outerShdw>
              </a:effectLst>
            </a:rPr>
            <a:t>, ιστοσελίδες ( </a:t>
          </a:r>
          <a:r>
            <a:rPr lang="en-GB" sz="1600" b="1" kern="1200" dirty="0" err="1">
              <a:effectLst>
                <a:outerShdw blurRad="38100" dist="38100" dir="2700000" algn="tl">
                  <a:srgbClr val="000000">
                    <a:alpha val="43137"/>
                  </a:srgbClr>
                </a:outerShdw>
              </a:effectLst>
            </a:rPr>
            <a:t>eoppep</a:t>
          </a:r>
          <a:r>
            <a:rPr lang="el-GR" sz="1600" b="1" kern="1200" dirty="0">
              <a:effectLst>
                <a:outerShdw blurRad="38100" dist="38100" dir="2700000" algn="tl">
                  <a:srgbClr val="000000">
                    <a:alpha val="43137"/>
                  </a:srgbClr>
                </a:outerShdw>
              </a:effectLst>
            </a:rPr>
            <a:t>,</a:t>
          </a:r>
          <a:r>
            <a:rPr lang="en-US" sz="1600" b="1" kern="1200" dirty="0">
              <a:effectLst>
                <a:outerShdw blurRad="38100" dist="38100" dir="2700000" algn="tl">
                  <a:srgbClr val="000000">
                    <a:alpha val="43137"/>
                  </a:srgbClr>
                </a:outerShdw>
              </a:effectLst>
            </a:rPr>
            <a:t> </a:t>
          </a:r>
          <a:r>
            <a:rPr lang="en-US" sz="1600" b="1" kern="1200" dirty="0">
              <a:effectLst>
                <a:outerShdw blurRad="38100" dist="38100" dir="2700000" algn="tl">
                  <a:srgbClr val="000000">
                    <a:alpha val="43137"/>
                  </a:srgbClr>
                </a:outerShdw>
              </a:effectLst>
              <a:highlight>
                <a:srgbClr val="63A4F7"/>
              </a:highlight>
              <a:hlinkClick xmlns:r="http://schemas.openxmlformats.org/officeDocument/2006/relationships" r:id="rId1">
                <a:extLst>
                  <a:ext uri="{A12FA001-AC4F-418D-AE19-62706E023703}">
                    <ahyp:hlinkClr xmlns="" xmlns:ahyp="http://schemas.microsoft.com/office/drawing/2018/hyperlinkcolor" val="tx"/>
                  </a:ext>
                </a:extLst>
              </a:hlinkClick>
            </a:rPr>
            <a:t>https://www.eschoolcounselor.com/</a:t>
          </a:r>
          <a:r>
            <a:rPr lang="en-US" sz="1600" b="1" kern="1200" dirty="0">
              <a:effectLst>
                <a:outerShdw blurRad="38100" dist="38100" dir="2700000" algn="tl">
                  <a:srgbClr val="000000">
                    <a:alpha val="43137"/>
                  </a:srgbClr>
                </a:outerShdw>
              </a:effectLst>
              <a:highlight>
                <a:srgbClr val="DBE8FF"/>
              </a:highlight>
            </a:rPr>
            <a:t> </a:t>
          </a:r>
          <a:r>
            <a:rPr lang="el-GR" sz="1600" b="1" kern="1200" dirty="0">
              <a:effectLst>
                <a:outerShdw blurRad="38100" dist="38100" dir="2700000" algn="tl">
                  <a:srgbClr val="000000">
                    <a:alpha val="43137"/>
                  </a:srgbClr>
                </a:outerShdw>
              </a:effectLst>
            </a:rPr>
            <a:t>), δραστηριότητες, τεστ ΕΠ κ.α.)</a:t>
          </a:r>
          <a:endParaRPr lang="en-US" sz="1600" kern="1200" dirty="0">
            <a:effectLst>
              <a:outerShdw blurRad="38100" dist="38100" dir="2700000" algn="tl">
                <a:srgbClr val="000000">
                  <a:alpha val="43137"/>
                </a:srgbClr>
              </a:outerShdw>
            </a:effectLst>
          </a:endParaRPr>
        </a:p>
      </dsp:txBody>
      <dsp:txXfrm>
        <a:off x="1785983" y="203488"/>
        <a:ext cx="1510616" cy="4465812"/>
      </dsp:txXfrm>
    </dsp:sp>
    <dsp:sp modelId="{500CC8B4-277B-4608-8F3D-450030E369D0}">
      <dsp:nvSpPr>
        <dsp:cNvPr id="0" name=""/>
        <dsp:cNvSpPr/>
      </dsp:nvSpPr>
      <dsp:spPr>
        <a:xfrm>
          <a:off x="3316672" y="2314894"/>
          <a:ext cx="226592" cy="243000"/>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07C611B-6215-447C-85C6-3D876A411FD2}">
      <dsp:nvSpPr>
        <dsp:cNvPr id="0" name=""/>
        <dsp:cNvSpPr/>
      </dsp:nvSpPr>
      <dsp:spPr>
        <a:xfrm>
          <a:off x="3563337" y="203488"/>
          <a:ext cx="1510616" cy="446581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Ενημερωτικό υλικό (ιστοσελίδα σχολείου </a:t>
          </a:r>
          <a:r>
            <a:rPr lang="el-GR" sz="1600" b="1" kern="1200">
              <a:effectLst>
                <a:outerShdw blurRad="38100" dist="38100" dir="2700000" algn="tl">
                  <a:srgbClr val="000000">
                    <a:alpha val="43137"/>
                  </a:srgbClr>
                </a:outerShdw>
              </a:effectLst>
            </a:rPr>
            <a:t>- ΣΕΑ</a:t>
          </a:r>
          <a:r>
            <a:rPr lang="el-GR" sz="1600" b="1" kern="1200" dirty="0">
              <a:effectLst>
                <a:outerShdw blurRad="38100" dist="38100" dir="2700000" algn="tl">
                  <a:srgbClr val="000000">
                    <a:alpha val="43137"/>
                  </a:srgbClr>
                </a:outerShdw>
              </a:effectLst>
            </a:rPr>
            <a:t>, ενημερώσεις στην τάξη)</a:t>
          </a:r>
          <a:endParaRPr lang="en-US" sz="1600" kern="1200" dirty="0">
            <a:effectLst>
              <a:outerShdw blurRad="38100" dist="38100" dir="2700000" algn="tl">
                <a:srgbClr val="000000">
                  <a:alpha val="43137"/>
                </a:srgbClr>
              </a:outerShdw>
            </a:effectLst>
          </a:endParaRPr>
        </a:p>
      </dsp:txBody>
      <dsp:txXfrm>
        <a:off x="3563337" y="203488"/>
        <a:ext cx="1510616" cy="4465812"/>
      </dsp:txXfrm>
    </dsp:sp>
    <dsp:sp modelId="{D69A6C29-B81E-42BD-9246-CDD1562502E5}">
      <dsp:nvSpPr>
        <dsp:cNvPr id="0" name=""/>
        <dsp:cNvSpPr/>
      </dsp:nvSpPr>
      <dsp:spPr>
        <a:xfrm>
          <a:off x="5094026" y="2314894"/>
          <a:ext cx="226592" cy="243000"/>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5A283B9-799B-42FD-AFAB-290BC6C43C2D}">
      <dsp:nvSpPr>
        <dsp:cNvPr id="0" name=""/>
        <dsp:cNvSpPr/>
      </dsp:nvSpPr>
      <dsp:spPr>
        <a:xfrm>
          <a:off x="5340691" y="203488"/>
          <a:ext cx="1510616" cy="446581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Ενημέρωση για τα προγράμματα και τη λειτουργία των Τεχνικών Σχολών (λειτουργοί ΤΕΣΕΚ)</a:t>
          </a:r>
          <a:endParaRPr lang="en-US" sz="1600" kern="1200" dirty="0">
            <a:effectLst>
              <a:outerShdw blurRad="38100" dist="38100" dir="2700000" algn="tl">
                <a:srgbClr val="000000">
                  <a:alpha val="43137"/>
                </a:srgbClr>
              </a:outerShdw>
            </a:effectLst>
          </a:endParaRPr>
        </a:p>
      </dsp:txBody>
      <dsp:txXfrm>
        <a:off x="5340691" y="203488"/>
        <a:ext cx="1510616" cy="4465812"/>
      </dsp:txXfrm>
    </dsp:sp>
    <dsp:sp modelId="{5B1A2310-C08C-4AE1-A12A-2F6AD4981B11}">
      <dsp:nvSpPr>
        <dsp:cNvPr id="0" name=""/>
        <dsp:cNvSpPr/>
      </dsp:nvSpPr>
      <dsp:spPr>
        <a:xfrm>
          <a:off x="6871380" y="2314894"/>
          <a:ext cx="226592" cy="243000"/>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02D57A8-2AE0-4522-A518-C79435DEF267}">
      <dsp:nvSpPr>
        <dsp:cNvPr id="0" name=""/>
        <dsp:cNvSpPr/>
      </dsp:nvSpPr>
      <dsp:spPr>
        <a:xfrm>
          <a:off x="7118044" y="203488"/>
          <a:ext cx="1510616" cy="446581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Ενημέρωση για τα Οικονομικά Μαθήματα (καθηγητής/</a:t>
          </a:r>
          <a:r>
            <a:rPr lang="el-GR" sz="1600" b="1" kern="1200" dirty="0" err="1">
              <a:effectLst>
                <a:outerShdw blurRad="38100" dist="38100" dir="2700000" algn="tl">
                  <a:srgbClr val="000000">
                    <a:alpha val="43137"/>
                  </a:srgbClr>
                </a:outerShdw>
              </a:effectLst>
            </a:rPr>
            <a:t>τρια</a:t>
          </a:r>
          <a:r>
            <a:rPr lang="el-GR" sz="1600" b="1" kern="1200" dirty="0">
              <a:effectLst>
                <a:outerShdw blurRad="38100" dist="38100" dir="2700000" algn="tl">
                  <a:srgbClr val="000000">
                    <a:alpha val="43137"/>
                  </a:srgbClr>
                </a:outerShdw>
              </a:effectLst>
            </a:rPr>
            <a:t> Οικονομικών)</a:t>
          </a:r>
          <a:endParaRPr lang="en-US" sz="1600" kern="1200" dirty="0">
            <a:effectLst>
              <a:outerShdw blurRad="38100" dist="38100" dir="2700000" algn="tl">
                <a:srgbClr val="000000">
                  <a:alpha val="43137"/>
                </a:srgbClr>
              </a:outerShdw>
            </a:effectLst>
          </a:endParaRPr>
        </a:p>
      </dsp:txBody>
      <dsp:txXfrm>
        <a:off x="7118044" y="203488"/>
        <a:ext cx="1510616" cy="4465812"/>
      </dsp:txXfrm>
    </dsp:sp>
    <dsp:sp modelId="{6944F022-299E-433B-AF91-C3F7F437E193}">
      <dsp:nvSpPr>
        <dsp:cNvPr id="0" name=""/>
        <dsp:cNvSpPr/>
      </dsp:nvSpPr>
      <dsp:spPr>
        <a:xfrm>
          <a:off x="8648734" y="2314894"/>
          <a:ext cx="226592" cy="243000"/>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AF87B65-DB7E-4FBC-9DA7-3E5D82C95F72}">
      <dsp:nvSpPr>
        <dsp:cNvPr id="0" name=""/>
        <dsp:cNvSpPr/>
      </dsp:nvSpPr>
      <dsp:spPr>
        <a:xfrm>
          <a:off x="8895398" y="203488"/>
          <a:ext cx="1510616" cy="446581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Άλλες ενημερώσεις/</a:t>
          </a:r>
        </a:p>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Επισκέψεις</a:t>
          </a:r>
          <a:r>
            <a:rPr lang="el-GR" sz="1600" b="1" kern="1200" dirty="0"/>
            <a:t> </a:t>
          </a:r>
          <a:endParaRPr lang="en-US" sz="1600" kern="1200" dirty="0"/>
        </a:p>
      </dsp:txBody>
      <dsp:txXfrm>
        <a:off x="8895398" y="203488"/>
        <a:ext cx="1510616" cy="4465812"/>
      </dsp:txXfrm>
    </dsp:sp>
    <dsp:sp modelId="{0F8B3924-0D38-4FF3-B563-16BEC96B973F}">
      <dsp:nvSpPr>
        <dsp:cNvPr id="0" name=""/>
        <dsp:cNvSpPr/>
      </dsp:nvSpPr>
      <dsp:spPr>
        <a:xfrm>
          <a:off x="10426087" y="2314894"/>
          <a:ext cx="226592" cy="243000"/>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AF37460-9FDC-499D-BB6E-D0277E6D85A5}">
      <dsp:nvSpPr>
        <dsp:cNvPr id="0" name=""/>
        <dsp:cNvSpPr/>
      </dsp:nvSpPr>
      <dsp:spPr>
        <a:xfrm>
          <a:off x="10672752" y="203488"/>
          <a:ext cx="1510616" cy="446581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711200">
            <a:lnSpc>
              <a:spcPct val="90000"/>
            </a:lnSpc>
            <a:spcBef>
              <a:spcPct val="0"/>
            </a:spcBef>
            <a:spcAft>
              <a:spcPct val="35000"/>
            </a:spcAft>
          </a:pPr>
          <a:r>
            <a:rPr lang="el-GR" sz="1600" b="1" kern="1200" dirty="0">
              <a:effectLst>
                <a:outerShdw blurRad="38100" dist="38100" dir="2700000" algn="tl">
                  <a:srgbClr val="000000">
                    <a:alpha val="43137"/>
                  </a:srgbClr>
                </a:outerShdw>
              </a:effectLst>
            </a:rPr>
            <a:t>Επικοινωνία – Συνεργασία με γονείς</a:t>
          </a:r>
          <a:endParaRPr lang="en-US" sz="1600" b="1" kern="1200" dirty="0">
            <a:effectLst>
              <a:outerShdw blurRad="38100" dist="38100" dir="2700000" algn="tl">
                <a:srgbClr val="000000">
                  <a:alpha val="43137"/>
                </a:srgbClr>
              </a:outerShdw>
            </a:effectLst>
          </a:endParaRPr>
        </a:p>
      </dsp:txBody>
      <dsp:txXfrm>
        <a:off x="10672752" y="203488"/>
        <a:ext cx="1510616" cy="4465812"/>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E655A562-1728-47B3-BC76-77361FAE0E58}" type="datetimeFigureOut">
              <a:rPr lang="en-GB" smtClean="0"/>
              <a:t>16/10/2026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BEEE3BE-252F-4B09-BE8A-92F8234D17C8}" type="slidenum">
              <a:rPr lang="en-GB" smtClean="0"/>
              <a:t>‹#›</a:t>
            </a:fld>
            <a:endParaRPr lang="en-GB"/>
          </a:p>
        </p:txBody>
      </p:sp>
    </p:spTree>
    <p:extLst>
      <p:ext uri="{BB962C8B-B14F-4D97-AF65-F5344CB8AC3E}">
        <p14:creationId xmlns:p14="http://schemas.microsoft.com/office/powerpoint/2010/main" val="2995484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6C87E9C-6995-4FE7-BD68-E125B313AE8F}" type="datetimeFigureOut">
              <a:rPr lang="en-US" smtClean="0"/>
              <a:t>10/16/2026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8F32CB35-F9BC-4457-A0CE-DB58610F4B05}" type="slidenum">
              <a:rPr lang="en-US" smtClean="0"/>
              <a:t>‹#›</a:t>
            </a:fld>
            <a:endParaRPr lang="en-US"/>
          </a:p>
        </p:txBody>
      </p:sp>
    </p:spTree>
    <p:extLst>
      <p:ext uri="{BB962C8B-B14F-4D97-AF65-F5344CB8AC3E}">
        <p14:creationId xmlns:p14="http://schemas.microsoft.com/office/powerpoint/2010/main" val="2737518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4</a:t>
            </a:fld>
            <a:endParaRPr lang="en-US"/>
          </a:p>
        </p:txBody>
      </p:sp>
    </p:spTree>
    <p:extLst>
      <p:ext uri="{BB962C8B-B14F-4D97-AF65-F5344CB8AC3E}">
        <p14:creationId xmlns:p14="http://schemas.microsoft.com/office/powerpoint/2010/main" val="842558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5</a:t>
            </a:fld>
            <a:endParaRPr lang="en-US"/>
          </a:p>
        </p:txBody>
      </p:sp>
    </p:spTree>
    <p:extLst>
      <p:ext uri="{BB962C8B-B14F-4D97-AF65-F5344CB8AC3E}">
        <p14:creationId xmlns:p14="http://schemas.microsoft.com/office/powerpoint/2010/main" val="483847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9</a:t>
            </a:fld>
            <a:endParaRPr lang="en-US"/>
          </a:p>
        </p:txBody>
      </p:sp>
    </p:spTree>
    <p:extLst>
      <p:ext uri="{BB962C8B-B14F-4D97-AF65-F5344CB8AC3E}">
        <p14:creationId xmlns:p14="http://schemas.microsoft.com/office/powerpoint/2010/main" val="3102454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10</a:t>
            </a:fld>
            <a:endParaRPr lang="en-US"/>
          </a:p>
        </p:txBody>
      </p:sp>
    </p:spTree>
    <p:extLst>
      <p:ext uri="{BB962C8B-B14F-4D97-AF65-F5344CB8AC3E}">
        <p14:creationId xmlns:p14="http://schemas.microsoft.com/office/powerpoint/2010/main" val="1626059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8F32CB35-F9BC-4457-A0CE-DB58610F4B05}" type="slidenum">
              <a:rPr lang="en-US" smtClean="0"/>
              <a:t>12</a:t>
            </a:fld>
            <a:endParaRPr lang="en-US"/>
          </a:p>
        </p:txBody>
      </p:sp>
    </p:spTree>
    <p:extLst>
      <p:ext uri="{BB962C8B-B14F-4D97-AF65-F5344CB8AC3E}">
        <p14:creationId xmlns:p14="http://schemas.microsoft.com/office/powerpoint/2010/main" val="1920352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8F32CB35-F9BC-4457-A0CE-DB58610F4B05}" type="slidenum">
              <a:rPr lang="en-US" smtClean="0"/>
              <a:t>13</a:t>
            </a:fld>
            <a:endParaRPr lang="en-US"/>
          </a:p>
        </p:txBody>
      </p:sp>
    </p:spTree>
    <p:extLst>
      <p:ext uri="{BB962C8B-B14F-4D97-AF65-F5344CB8AC3E}">
        <p14:creationId xmlns:p14="http://schemas.microsoft.com/office/powerpoint/2010/main" val="3271413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8F32CB35-F9BC-4457-A0CE-DB58610F4B05}" type="slidenum">
              <a:rPr lang="en-US" smtClean="0"/>
              <a:t>15</a:t>
            </a:fld>
            <a:endParaRPr lang="en-US"/>
          </a:p>
        </p:txBody>
      </p:sp>
    </p:spTree>
    <p:extLst>
      <p:ext uri="{BB962C8B-B14F-4D97-AF65-F5344CB8AC3E}">
        <p14:creationId xmlns:p14="http://schemas.microsoft.com/office/powerpoint/2010/main" val="2104185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16</a:t>
            </a:fld>
            <a:endParaRPr lang="en-US"/>
          </a:p>
        </p:txBody>
      </p:sp>
    </p:spTree>
    <p:extLst>
      <p:ext uri="{BB962C8B-B14F-4D97-AF65-F5344CB8AC3E}">
        <p14:creationId xmlns:p14="http://schemas.microsoft.com/office/powerpoint/2010/main" val="3269269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8F32CB35-F9BC-4457-A0CE-DB58610F4B05}" type="slidenum">
              <a:rPr lang="en-US" smtClean="0"/>
              <a:t>17</a:t>
            </a:fld>
            <a:endParaRPr lang="en-US"/>
          </a:p>
        </p:txBody>
      </p:sp>
    </p:spTree>
    <p:extLst>
      <p:ext uri="{BB962C8B-B14F-4D97-AF65-F5344CB8AC3E}">
        <p14:creationId xmlns:p14="http://schemas.microsoft.com/office/powerpoint/2010/main" val="2903941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8F32CB35-F9BC-4457-A0CE-DB58610F4B05}" type="slidenum">
              <a:rPr lang="en-US" smtClean="0"/>
              <a:t>21</a:t>
            </a:fld>
            <a:endParaRPr lang="en-US"/>
          </a:p>
        </p:txBody>
      </p:sp>
    </p:spTree>
    <p:extLst>
      <p:ext uri="{BB962C8B-B14F-4D97-AF65-F5344CB8AC3E}">
        <p14:creationId xmlns:p14="http://schemas.microsoft.com/office/powerpoint/2010/main" val="1263402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4349A16-2522-4674-972E-3066BD45C704}" type="slidenum">
              <a:rPr lang="en-US" altLang="en-US" smtClean="0"/>
              <a:pPr eaLnBrk="1" hangingPunct="1">
                <a:spcBef>
                  <a:spcPct val="0"/>
                </a:spcBef>
              </a:pPr>
              <a:t>22</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8F32CB35-F9BC-4457-A0CE-DB58610F4B05}" type="slidenum">
              <a:rPr lang="en-US" smtClean="0"/>
              <a:t>23</a:t>
            </a:fld>
            <a:endParaRPr lang="en-US"/>
          </a:p>
        </p:txBody>
      </p:sp>
    </p:spTree>
    <p:extLst>
      <p:ext uri="{BB962C8B-B14F-4D97-AF65-F5344CB8AC3E}">
        <p14:creationId xmlns:p14="http://schemas.microsoft.com/office/powerpoint/2010/main" val="2647606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0A62C14-C208-4FC0-A8D7-6CB4945CE2FB}" type="slidenum">
              <a:rPr lang="en-US" altLang="en-US" smtClean="0"/>
              <a:pPr eaLnBrk="1" hangingPunct="1">
                <a:spcBef>
                  <a:spcPct val="0"/>
                </a:spcBef>
              </a:pPr>
              <a:t>26</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27</a:t>
            </a:fld>
            <a:endParaRPr lang="en-US"/>
          </a:p>
        </p:txBody>
      </p:sp>
    </p:spTree>
    <p:extLst>
      <p:ext uri="{BB962C8B-B14F-4D97-AF65-F5344CB8AC3E}">
        <p14:creationId xmlns:p14="http://schemas.microsoft.com/office/powerpoint/2010/main" val="2902941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8F32CB35-F9BC-4457-A0CE-DB58610F4B05}" type="slidenum">
              <a:rPr lang="en-US" smtClean="0"/>
              <a:t>31</a:t>
            </a:fld>
            <a:endParaRPr lang="en-US"/>
          </a:p>
        </p:txBody>
      </p:sp>
    </p:spTree>
    <p:extLst>
      <p:ext uri="{BB962C8B-B14F-4D97-AF65-F5344CB8AC3E}">
        <p14:creationId xmlns:p14="http://schemas.microsoft.com/office/powerpoint/2010/main" val="3466474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32</a:t>
            </a:fld>
            <a:endParaRPr lang="en-US"/>
          </a:p>
        </p:txBody>
      </p:sp>
    </p:spTree>
    <p:extLst>
      <p:ext uri="{BB962C8B-B14F-4D97-AF65-F5344CB8AC3E}">
        <p14:creationId xmlns:p14="http://schemas.microsoft.com/office/powerpoint/2010/main" val="1184386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32CB35-F9BC-4457-A0CE-DB58610F4B05}" type="slidenum">
              <a:rPr lang="en-US" smtClean="0"/>
              <a:t>40</a:t>
            </a:fld>
            <a:endParaRPr lang="en-US"/>
          </a:p>
        </p:txBody>
      </p:sp>
    </p:spTree>
    <p:extLst>
      <p:ext uri="{BB962C8B-B14F-4D97-AF65-F5344CB8AC3E}">
        <p14:creationId xmlns:p14="http://schemas.microsoft.com/office/powerpoint/2010/main" val="2883683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41</a:t>
            </a:fld>
            <a:endParaRPr lang="en-US"/>
          </a:p>
        </p:txBody>
      </p:sp>
    </p:spTree>
    <p:extLst>
      <p:ext uri="{BB962C8B-B14F-4D97-AF65-F5344CB8AC3E}">
        <p14:creationId xmlns:p14="http://schemas.microsoft.com/office/powerpoint/2010/main" val="3971652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43</a:t>
            </a:fld>
            <a:endParaRPr lang="en-US"/>
          </a:p>
        </p:txBody>
      </p:sp>
    </p:spTree>
    <p:extLst>
      <p:ext uri="{BB962C8B-B14F-4D97-AF65-F5344CB8AC3E}">
        <p14:creationId xmlns:p14="http://schemas.microsoft.com/office/powerpoint/2010/main" val="2396274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46</a:t>
            </a:fld>
            <a:endParaRPr lang="en-US"/>
          </a:p>
        </p:txBody>
      </p:sp>
    </p:spTree>
    <p:extLst>
      <p:ext uri="{BB962C8B-B14F-4D97-AF65-F5344CB8AC3E}">
        <p14:creationId xmlns:p14="http://schemas.microsoft.com/office/powerpoint/2010/main" val="1346234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48</a:t>
            </a:fld>
            <a:endParaRPr lang="en-US"/>
          </a:p>
        </p:txBody>
      </p:sp>
    </p:spTree>
    <p:extLst>
      <p:ext uri="{BB962C8B-B14F-4D97-AF65-F5344CB8AC3E}">
        <p14:creationId xmlns:p14="http://schemas.microsoft.com/office/powerpoint/2010/main" val="2738322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49</a:t>
            </a:fld>
            <a:endParaRPr lang="en-US"/>
          </a:p>
        </p:txBody>
      </p:sp>
    </p:spTree>
    <p:extLst>
      <p:ext uri="{BB962C8B-B14F-4D97-AF65-F5344CB8AC3E}">
        <p14:creationId xmlns:p14="http://schemas.microsoft.com/office/powerpoint/2010/main" val="34767555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50</a:t>
            </a:fld>
            <a:endParaRPr lang="en-US"/>
          </a:p>
        </p:txBody>
      </p:sp>
    </p:spTree>
    <p:extLst>
      <p:ext uri="{BB962C8B-B14F-4D97-AF65-F5344CB8AC3E}">
        <p14:creationId xmlns:p14="http://schemas.microsoft.com/office/powerpoint/2010/main" val="2525493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51</a:t>
            </a:fld>
            <a:endParaRPr lang="en-US"/>
          </a:p>
        </p:txBody>
      </p:sp>
    </p:spTree>
    <p:extLst>
      <p:ext uri="{BB962C8B-B14F-4D97-AF65-F5344CB8AC3E}">
        <p14:creationId xmlns:p14="http://schemas.microsoft.com/office/powerpoint/2010/main" val="326121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55</a:t>
            </a:fld>
            <a:endParaRPr lang="en-US"/>
          </a:p>
        </p:txBody>
      </p:sp>
    </p:spTree>
    <p:extLst>
      <p:ext uri="{BB962C8B-B14F-4D97-AF65-F5344CB8AC3E}">
        <p14:creationId xmlns:p14="http://schemas.microsoft.com/office/powerpoint/2010/main" val="4139375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56</a:t>
            </a:fld>
            <a:endParaRPr lang="en-US"/>
          </a:p>
        </p:txBody>
      </p:sp>
    </p:spTree>
    <p:extLst>
      <p:ext uri="{BB962C8B-B14F-4D97-AF65-F5344CB8AC3E}">
        <p14:creationId xmlns:p14="http://schemas.microsoft.com/office/powerpoint/2010/main" val="3716631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58</a:t>
            </a:fld>
            <a:endParaRPr lang="en-US"/>
          </a:p>
        </p:txBody>
      </p:sp>
    </p:spTree>
    <p:extLst>
      <p:ext uri="{BB962C8B-B14F-4D97-AF65-F5344CB8AC3E}">
        <p14:creationId xmlns:p14="http://schemas.microsoft.com/office/powerpoint/2010/main" val="943599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59</a:t>
            </a:fld>
            <a:endParaRPr lang="en-US"/>
          </a:p>
        </p:txBody>
      </p:sp>
    </p:spTree>
    <p:extLst>
      <p:ext uri="{BB962C8B-B14F-4D97-AF65-F5344CB8AC3E}">
        <p14:creationId xmlns:p14="http://schemas.microsoft.com/office/powerpoint/2010/main" val="2059190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60</a:t>
            </a:fld>
            <a:endParaRPr lang="en-US"/>
          </a:p>
        </p:txBody>
      </p:sp>
    </p:spTree>
    <p:extLst>
      <p:ext uri="{BB962C8B-B14F-4D97-AF65-F5344CB8AC3E}">
        <p14:creationId xmlns:p14="http://schemas.microsoft.com/office/powerpoint/2010/main" val="2348345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61</a:t>
            </a:fld>
            <a:endParaRPr lang="en-US"/>
          </a:p>
        </p:txBody>
      </p:sp>
    </p:spTree>
    <p:extLst>
      <p:ext uri="{BB962C8B-B14F-4D97-AF65-F5344CB8AC3E}">
        <p14:creationId xmlns:p14="http://schemas.microsoft.com/office/powerpoint/2010/main" val="38667143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2CB35-F9BC-4457-A0CE-DB58610F4B05}" type="slidenum">
              <a:rPr lang="en-US" smtClean="0"/>
              <a:t>63</a:t>
            </a:fld>
            <a:endParaRPr lang="en-US"/>
          </a:p>
        </p:txBody>
      </p:sp>
    </p:spTree>
    <p:extLst>
      <p:ext uri="{BB962C8B-B14F-4D97-AF65-F5344CB8AC3E}">
        <p14:creationId xmlns:p14="http://schemas.microsoft.com/office/powerpoint/2010/main" val="30116772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2CB35-F9BC-4457-A0CE-DB58610F4B05}" type="slidenum">
              <a:rPr lang="en-US" smtClean="0"/>
              <a:t>66</a:t>
            </a:fld>
            <a:endParaRPr lang="en-US"/>
          </a:p>
        </p:txBody>
      </p:sp>
    </p:spTree>
    <p:extLst>
      <p:ext uri="{BB962C8B-B14F-4D97-AF65-F5344CB8AC3E}">
        <p14:creationId xmlns:p14="http://schemas.microsoft.com/office/powerpoint/2010/main" val="3876564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ADAEFD31-98D1-449F-979C-16646527ED79}" type="datetime1">
              <a:rPr lang="en-US" smtClean="0"/>
              <a:t>10/16/2026</a:t>
            </a:fld>
            <a:endParaRPr lang="en-US" dirty="0"/>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1432122310"/>
      </p:ext>
    </p:extLst>
  </p:cSld>
  <p:clrMapOvr>
    <a:masterClrMapping/>
  </p:clrMapOvr>
  <p:hf sldNum="0"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3765304731"/>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r>
              <a:rPr lang="el-GR"/>
              <a:t>Υπηρεσία Συμβουλευτικής και Επαγγελματικής Αγωγής, Οκτώβριος 2025</a:t>
            </a:r>
            <a:endParaRPr lang="en-US" dirty="0"/>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ADAEFD31-98D1-449F-979C-16646527ED79}" type="datetime1">
              <a:rPr lang="en-US" smtClean="0"/>
              <a:t>10/16/2026</a:t>
            </a:fld>
            <a:endParaRPr lang="en-US" dirty="0"/>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2003875547"/>
      </p:ext>
    </p:extLst>
  </p:cSld>
  <p:clrMapOvr>
    <a:masterClrMapping/>
  </p:clrMapOvr>
  <p:hf sldNum="0"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r>
              <a:rPr lang="el-GR"/>
              <a:t>Υπηρεσία Συμβουλευτικής και Επαγγελματικής Αγωγής, Οκτώβριος 2025</a:t>
            </a:r>
            <a:endParaRPr lang="en-US" dirty="0"/>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92710292"/>
      </p:ext>
    </p:extLst>
  </p:cSld>
  <p:clrMapOvr>
    <a:masterClrMapping/>
  </p:clrMapOvr>
  <p:hf sldNum="0"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6318434"/>
      </p:ext>
    </p:extLst>
  </p:cSld>
  <p:clrMapOvr>
    <a:masterClrMapping/>
  </p:clrMapOvr>
  <p:hf sldNum="0"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326372521"/>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cstate="screen">
              <a:alphaModFix amt="70000"/>
              <a:extLst>
                <a:ext uri="{28A0092B-C50C-407E-A947-70E740481C1C}">
                  <a14:useLocalDpi xmlns:a14="http://schemas.microsoft.com/office/drawing/2010/main"/>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8341209"/>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9836780"/>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067211"/>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2B39334E-FFB1-4B9C-8F26-C2FD92AF871E}" type="slidenum">
              <a:rPr lang="en-US" smtClean="0"/>
              <a:t>‹#›</a:t>
            </a:fld>
            <a:endParaRPr lang="en-US" dirty="0"/>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799462"/>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ADAEFD31-98D1-449F-979C-16646527ED79}" type="datetime1">
              <a:rPr lang="en-US" smtClean="0"/>
              <a:t>10/16/2026</a:t>
            </a:fld>
            <a:endParaRPr lang="en-US" dirty="0"/>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r>
              <a:rPr lang="el-GR"/>
              <a:t>Υπηρεσία Συμβουλευτικής και Επαγγελματικής Αγωγής, Οκτώβριος 2025</a:t>
            </a:r>
            <a:endParaRPr lang="en-US" dirty="0"/>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1047142402"/>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ADAEFD31-98D1-449F-979C-16646527ED79}" type="datetime1">
              <a:rPr lang="en-US" smtClean="0"/>
              <a:t>10/16/2026</a:t>
            </a:fld>
            <a:endParaRPr lang="en-US" dirty="0"/>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r>
              <a:rPr lang="el-GR"/>
              <a:t>Υπηρεσία Συμβουλευτικής και Επαγγελματικής Αγωγής, Οκτώβριος 2025</a:t>
            </a:r>
            <a:endParaRPr lang="en-US" dirty="0"/>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3914876984"/>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ADAEFD31-98D1-449F-979C-16646527ED79}" type="datetime1">
              <a:rPr lang="en-US" smtClean="0"/>
              <a:t>10/16/2026</a:t>
            </a:fld>
            <a:endParaRPr lang="en-US" dirty="0"/>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r>
              <a:rPr lang="el-GR"/>
              <a:t>Υπηρεσία Συμβουλευτικής και Επαγγελματικής Αγωγής, Οκτώβριος 2025</a:t>
            </a:r>
            <a:endParaRPr lang="en-US" dirty="0"/>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3825430073"/>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ADAEFD31-98D1-449F-979C-16646527ED79}" type="datetime1">
              <a:rPr lang="en-US" smtClean="0"/>
              <a:t>10/16/2026</a:t>
            </a:fld>
            <a:endParaRPr lang="en-US" dirty="0"/>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r>
              <a:rPr lang="el-GR"/>
              <a:t>Υπηρεσία Συμβουλευτικής και Επαγγελματικής Αγωγής, Οκτώβριος 2025</a:t>
            </a:r>
            <a:endParaRPr lang="en-US" dirty="0"/>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841685361"/>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ADAEFD31-98D1-449F-979C-16646527ED79}" type="datetime1">
              <a:rPr lang="en-US" smtClean="0"/>
              <a:t>10/16/2026</a:t>
            </a:fld>
            <a:endParaRPr lang="en-US" dirty="0"/>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r>
              <a:rPr lang="el-GR"/>
              <a:t>Υπηρεσία Συμβουλευτικής και Επαγγελματικής Αγωγής, Οκτώβριος 2025</a:t>
            </a:r>
            <a:endParaRPr lang="en-US" dirty="0"/>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41412943"/>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r>
              <a:rPr lang="el-GR"/>
              <a:t>Υπηρεσία Συμβουλευτικής και Επαγγελματικής Αγωγής, Οκτώβριος 2025</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7762816"/>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817601"/>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ADAEFD31-98D1-449F-979C-16646527ED79}" type="datetime1">
              <a:rPr lang="en-US" smtClean="0"/>
              <a:t>10/16/2026</a:t>
            </a:fld>
            <a:endParaRPr lang="en-US" dirty="0"/>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2B39334E-FFB1-4B9C-8F26-C2FD92AF871E}"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377086598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38604"/>
      </p:ext>
    </p:extLst>
  </p:cSld>
  <p:clrMapOvr>
    <a:masterClrMapping/>
  </p:clrMapOvr>
  <p:hf sldNum="0"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
        <p:nvSpPr>
          <p:cNvPr id="6" name="Freeform: Shape 15">
            <a:extLst>
              <a:ext uri="{FF2B5EF4-FFF2-40B4-BE49-F238E27FC236}">
                <a16:creationId xmlns:a16="http://schemas.microsoft.com/office/drawing/2014/main" id="{8EFA7EFC-C6F9-B1D5-025F-824C1CE9A204}"/>
              </a:ext>
              <a:ext uri="{C183D7F6-B498-43B3-948B-1728B52AA6E4}">
                <adec:decorative xmlns=""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3111544440"/>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2235244783"/>
      </p:ext>
    </p:extLst>
  </p:cSld>
  <p:clrMapOvr>
    <a:masterClrMapping/>
  </p:clrMapOvr>
  <p:hf sldNum="0"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875611963"/>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2771480919"/>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3572908793"/>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1110465156"/>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3908398232"/>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l-GR"/>
              <a:t>Υπηρεσία Συμβουλευτικής και Επαγγελματικής Αγωγής, Οκτώβριος 2025</a:t>
            </a:r>
            <a:endParaRPr lang="en-US" dirty="0"/>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1287813921"/>
      </p:ext>
    </p:extLst>
  </p:cSld>
  <p:clrMapOvr>
    <a:masterClrMapping/>
  </p:clrMapOvr>
  <p:hf sldNum="0"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86356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78FD872-C9CC-4D64-92D2-92BA4105F36A}" type="datetime1">
              <a:rPr lang="en-US" smtClean="0"/>
              <a:t>10/16/2026</a:t>
            </a:fld>
            <a:endParaRPr lang="en-US" dirty="0"/>
          </a:p>
        </p:txBody>
      </p:sp>
      <p:sp>
        <p:nvSpPr>
          <p:cNvPr id="5" name="Footer Placeholder 4"/>
          <p:cNvSpPr>
            <a:spLocks noGrp="1"/>
          </p:cNvSpPr>
          <p:nvPr>
            <p:ph type="ftr" sz="quarter" idx="11"/>
          </p:nvPr>
        </p:nvSpPr>
        <p:spPr/>
        <p:txBody>
          <a:bodyPr/>
          <a:lstStyle/>
          <a:p>
            <a:r>
              <a:rPr lang="el-GR"/>
              <a:t>Υπηρεσία Συμβουλευτικής και Επαγγελματικής Αγωγής, Οκτώβριος 2025</a:t>
            </a:r>
            <a:endParaRPr lang="en-US" dirty="0"/>
          </a:p>
        </p:txBody>
      </p:sp>
      <p:sp>
        <p:nvSpPr>
          <p:cNvPr id="6" name="Slide Number Placeholder 5"/>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153738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BBEFE3-3203-4836-A30D-AB2C6B57A7BC}" type="datetime1">
              <a:rPr lang="en-US" smtClean="0"/>
              <a:t>10/16/2026</a:t>
            </a:fld>
            <a:endParaRPr lang="en-US" dirty="0"/>
          </a:p>
        </p:txBody>
      </p:sp>
      <p:sp>
        <p:nvSpPr>
          <p:cNvPr id="6" name="Footer Placeholder 5"/>
          <p:cNvSpPr>
            <a:spLocks noGrp="1"/>
          </p:cNvSpPr>
          <p:nvPr>
            <p:ph type="ftr" sz="quarter" idx="11"/>
          </p:nvPr>
        </p:nvSpPr>
        <p:spPr/>
        <p:txBody>
          <a:bodyPr/>
          <a:lstStyle/>
          <a:p>
            <a:r>
              <a:rPr lang="el-GR"/>
              <a:t>Υπηρεσία Συμβουλευτικής και Επαγγελματικής Αγωγής, Οκτώβριος 2025</a:t>
            </a:r>
            <a:endParaRPr lang="en-US" dirty="0"/>
          </a:p>
        </p:txBody>
      </p:sp>
      <p:sp>
        <p:nvSpPr>
          <p:cNvPr id="7" name="Slide Number Placeholder 6"/>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16851442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l-GR"/>
          </a:p>
        </p:txBody>
      </p:sp>
      <p:sp>
        <p:nvSpPr>
          <p:cNvPr id="3" name="Table Placeholder 2"/>
          <p:cNvSpPr>
            <a:spLocks noGrp="1"/>
          </p:cNvSpPr>
          <p:nvPr>
            <p:ph type="tbl" idx="1"/>
          </p:nvPr>
        </p:nvSpPr>
        <p:spPr>
          <a:xfrm>
            <a:off x="609600" y="1481138"/>
            <a:ext cx="10972800" cy="4525962"/>
          </a:xfrm>
        </p:spPr>
        <p:txBody>
          <a:bodyPr/>
          <a:lstStyle/>
          <a:p>
            <a:endParaRPr lang="el-GR"/>
          </a:p>
        </p:txBody>
      </p:sp>
      <p:sp>
        <p:nvSpPr>
          <p:cNvPr id="4" name="Date Placeholder 3"/>
          <p:cNvSpPr>
            <a:spLocks noGrp="1"/>
          </p:cNvSpPr>
          <p:nvPr>
            <p:ph type="dt" sz="half" idx="10"/>
          </p:nvPr>
        </p:nvSpPr>
        <p:spPr>
          <a:xfrm>
            <a:off x="8970433" y="6408739"/>
            <a:ext cx="2559051" cy="365125"/>
          </a:xfrm>
        </p:spPr>
        <p:txBody>
          <a:bodyPr/>
          <a:lstStyle>
            <a:lvl1pPr>
              <a:defRPr/>
            </a:lvl1pPr>
          </a:lstStyle>
          <a:p>
            <a:pPr>
              <a:defRPr/>
            </a:pPr>
            <a:fld id="{F6DDC2A3-7981-41F6-B3FC-3085B5F30409}" type="datetime1">
              <a:rPr lang="en-US" smtClean="0"/>
              <a:t>10/16/2026</a:t>
            </a:fld>
            <a:endParaRPr lang="el-GR"/>
          </a:p>
        </p:txBody>
      </p:sp>
      <p:sp>
        <p:nvSpPr>
          <p:cNvPr id="5" name="Footer Placeholder 4"/>
          <p:cNvSpPr>
            <a:spLocks noGrp="1"/>
          </p:cNvSpPr>
          <p:nvPr>
            <p:ph type="ftr" sz="quarter" idx="11"/>
          </p:nvPr>
        </p:nvSpPr>
        <p:spPr>
          <a:xfrm>
            <a:off x="5839884" y="6408739"/>
            <a:ext cx="3134783" cy="365125"/>
          </a:xfrm>
        </p:spPr>
        <p:txBody>
          <a:bodyPr/>
          <a:lstStyle>
            <a:lvl1pPr>
              <a:defRPr/>
            </a:lvl1pPr>
          </a:lstStyle>
          <a:p>
            <a:pPr>
              <a:defRPr/>
            </a:pPr>
            <a:r>
              <a:rPr lang="el-GR"/>
              <a:t>Υπηρεσία Συμβουλευτικής και Επαγγελματικής Αγωγής, Οκτώβριος 2025</a:t>
            </a:r>
          </a:p>
        </p:txBody>
      </p:sp>
      <p:sp>
        <p:nvSpPr>
          <p:cNvPr id="6" name="Slide Number Placeholder 5"/>
          <p:cNvSpPr>
            <a:spLocks noGrp="1"/>
          </p:cNvSpPr>
          <p:nvPr>
            <p:ph type="sldNum" sz="quarter" idx="12"/>
          </p:nvPr>
        </p:nvSpPr>
        <p:spPr>
          <a:xfrm>
            <a:off x="11529484" y="6408739"/>
            <a:ext cx="488949" cy="365125"/>
          </a:xfrm>
        </p:spPr>
        <p:txBody>
          <a:bodyPr/>
          <a:lstStyle>
            <a:lvl1pPr>
              <a:defRPr/>
            </a:lvl1pPr>
          </a:lstStyle>
          <a:p>
            <a:pPr>
              <a:defRPr/>
            </a:pPr>
            <a:fld id="{88EE6B02-8AE9-4411-9757-54114E439C77}" type="slidenum">
              <a:rPr lang="el-GR"/>
              <a:pPr>
                <a:defRPr/>
              </a:pPr>
              <a:t>‹#›</a:t>
            </a:fld>
            <a:endParaRPr lang="el-GR"/>
          </a:p>
        </p:txBody>
      </p:sp>
    </p:spTree>
    <p:extLst>
      <p:ext uri="{BB962C8B-B14F-4D97-AF65-F5344CB8AC3E}">
        <p14:creationId xmlns:p14="http://schemas.microsoft.com/office/powerpoint/2010/main" val="9756515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PNG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0387025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59563" y="0"/>
            <a:ext cx="10032437" cy="1179288"/>
          </a:xfrm>
          <a:prstGeom prst="rect">
            <a:avLst/>
          </a:prstGeom>
        </p:spPr>
        <p:txBody>
          <a:bodyPr anchor="ctr"/>
          <a:lstStyle>
            <a:lvl1pPr algn="l">
              <a:defRPr>
                <a:solidFill>
                  <a:schemeClr val="tx1">
                    <a:lumMod val="75000"/>
                    <a:lumOff val="25000"/>
                  </a:schemeClr>
                </a:solidFill>
                <a:latin typeface="Arial" pitchFamily="34" charset="0"/>
                <a:cs typeface="Arial" pitchFamily="34" charset="0"/>
              </a:defRPr>
            </a:lvl1pPr>
          </a:lstStyle>
          <a:p>
            <a:r>
              <a:rPr lang="en-US" altLang="ko-KR" dirty="0"/>
              <a:t>Free PPT _ Click to add title</a:t>
            </a:r>
            <a:endParaRPr lang="ko-KR" altLang="en-US" dirty="0"/>
          </a:p>
        </p:txBody>
      </p:sp>
      <p:sp>
        <p:nvSpPr>
          <p:cNvPr id="4" name="Content Placeholder 2"/>
          <p:cNvSpPr>
            <a:spLocks noGrp="1"/>
          </p:cNvSpPr>
          <p:nvPr>
            <p:ph idx="1"/>
          </p:nvPr>
        </p:nvSpPr>
        <p:spPr>
          <a:xfrm>
            <a:off x="2639616" y="1316766"/>
            <a:ext cx="9217024"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2653408" y="2218994"/>
            <a:ext cx="9217024" cy="3994316"/>
          </a:xfrm>
          <a:prstGeom prst="rect">
            <a:avLst/>
          </a:prstGeom>
        </p:spPr>
        <p:txBody>
          <a:bodyPr lIns="396000" anchor="t"/>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41396118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F28305D-70D6-46E7-B40E-73828584F8E0}" type="datetime1">
              <a:rPr lang="en-US" smtClean="0"/>
              <a:t>10/16/2026</a:t>
            </a:fld>
            <a:endParaRPr lang="en-US" dirty="0"/>
          </a:p>
        </p:txBody>
      </p:sp>
      <p:sp>
        <p:nvSpPr>
          <p:cNvPr id="5" name="Footer Placeholder 4"/>
          <p:cNvSpPr>
            <a:spLocks noGrp="1"/>
          </p:cNvSpPr>
          <p:nvPr>
            <p:ph type="ftr" sz="quarter" idx="11"/>
          </p:nvPr>
        </p:nvSpPr>
        <p:spPr/>
        <p:txBody>
          <a:bodyPr/>
          <a:lstStyle/>
          <a:p>
            <a:r>
              <a:rPr lang="el-GR"/>
              <a:t>Υπηρεσία Συμβουλευτικής και Επαγγελματικής Αγωγής, Οκτώβριος 2025</a:t>
            </a:r>
            <a:endParaRPr lang="en-US" dirty="0"/>
          </a:p>
        </p:txBody>
      </p:sp>
      <p:sp>
        <p:nvSpPr>
          <p:cNvPr id="6" name="Slide Number Placeholder 5"/>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35708478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57DA839-8D2C-4AE5-A5A6-318DF4776F2C}" type="datetime1">
              <a:rPr lang="en-US" smtClean="0"/>
              <a:t>10/16/2026</a:t>
            </a:fld>
            <a:endParaRPr lang="en-US" dirty="0"/>
          </a:p>
        </p:txBody>
      </p:sp>
      <p:sp>
        <p:nvSpPr>
          <p:cNvPr id="4" name="Footer Placeholder 3"/>
          <p:cNvSpPr>
            <a:spLocks noGrp="1"/>
          </p:cNvSpPr>
          <p:nvPr>
            <p:ph type="ftr" sz="quarter" idx="11"/>
          </p:nvPr>
        </p:nvSpPr>
        <p:spPr/>
        <p:txBody>
          <a:bodyPr/>
          <a:lstStyle/>
          <a:p>
            <a:r>
              <a:rPr lang="el-GR"/>
              <a:t>Υπηρεσία Συμβουλευτικής και Επαγγελματικής Αγωγής, Οκτώβριος 2025</a:t>
            </a:r>
            <a:endParaRPr lang="en-US" dirty="0"/>
          </a:p>
        </p:txBody>
      </p:sp>
      <p:sp>
        <p:nvSpPr>
          <p:cNvPr id="5" name="Slide Number Placeholder 4"/>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23942086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163729-EA5B-40A5-B041-42E056B1569D}" type="datetime1">
              <a:rPr lang="en-US" smtClean="0"/>
              <a:t>10/16/2026</a:t>
            </a:fld>
            <a:endParaRPr lang="en-US" dirty="0"/>
          </a:p>
        </p:txBody>
      </p:sp>
      <p:sp>
        <p:nvSpPr>
          <p:cNvPr id="5" name="Footer Placeholder 4"/>
          <p:cNvSpPr>
            <a:spLocks noGrp="1"/>
          </p:cNvSpPr>
          <p:nvPr>
            <p:ph type="ftr" sz="quarter" idx="11"/>
          </p:nvPr>
        </p:nvSpPr>
        <p:spPr/>
        <p:txBody>
          <a:bodyPr/>
          <a:lstStyle/>
          <a:p>
            <a:r>
              <a:rPr lang="el-GR"/>
              <a:t>Υπηρεσία Συμβουλευτικής και Επαγγελματικής Αγωγής, Οκτώβριος 2025</a:t>
            </a:r>
            <a:endParaRPr lang="en-US" dirty="0"/>
          </a:p>
        </p:txBody>
      </p:sp>
      <p:sp>
        <p:nvSpPr>
          <p:cNvPr id="6" name="Slide Number Placeholder 5"/>
          <p:cNvSpPr>
            <a:spLocks noGrp="1"/>
          </p:cNvSpPr>
          <p:nvPr>
            <p:ph type="sldNum" sz="quarter" idx="12"/>
          </p:nvPr>
        </p:nvSpPr>
        <p:spPr/>
        <p:txBody>
          <a:bodyPr/>
          <a:lstStyle/>
          <a:p>
            <a:fld id="{2B39334E-FFB1-4B9C-8F26-C2FD92AF871E}" type="slidenum">
              <a:rPr lang="en-US" smtClean="0"/>
              <a:t>‹#›</a:t>
            </a:fld>
            <a:endParaRPr lang="en-US" dirty="0"/>
          </a:p>
        </p:txBody>
      </p:sp>
    </p:spTree>
    <p:extLst>
      <p:ext uri="{BB962C8B-B14F-4D97-AF65-F5344CB8AC3E}">
        <p14:creationId xmlns:p14="http://schemas.microsoft.com/office/powerpoint/2010/main" val="5214163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6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74732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9_Contents slide layout">
    <p:spTree>
      <p:nvGrpSpPr>
        <p:cNvPr id="1" name=""/>
        <p:cNvGrpSpPr/>
        <p:nvPr/>
      </p:nvGrpSpPr>
      <p:grpSpPr>
        <a:xfrm>
          <a:off x="0" y="0"/>
          <a:ext cx="0" cy="0"/>
          <a:chOff x="0" y="0"/>
          <a:chExt cx="0" cy="0"/>
        </a:xfrm>
      </p:grpSpPr>
      <p:sp>
        <p:nvSpPr>
          <p:cNvPr id="2" name="Picture Placeholder 248">
            <a:extLst>
              <a:ext uri="{FF2B5EF4-FFF2-40B4-BE49-F238E27FC236}">
                <a16:creationId xmlns:a16="http://schemas.microsoft.com/office/drawing/2014/main" id="{E580C4E9-F7E1-450E-BA12-AE1B6B3594EE}"/>
              </a:ext>
            </a:extLst>
          </p:cNvPr>
          <p:cNvSpPr>
            <a:spLocks noGrp="1"/>
          </p:cNvSpPr>
          <p:nvPr>
            <p:ph type="pic" idx="11" hasCustomPrompt="1"/>
          </p:nvPr>
        </p:nvSpPr>
        <p:spPr>
          <a:xfrm>
            <a:off x="0" y="0"/>
            <a:ext cx="12191999" cy="6858000"/>
          </a:xfrm>
          <a:custGeom>
            <a:avLst/>
            <a:gdLst>
              <a:gd name="connsiteX0" fmla="*/ 10699779 w 12191999"/>
              <a:gd name="connsiteY0" fmla="*/ 6099402 h 6858000"/>
              <a:gd name="connsiteX1" fmla="*/ 10700365 w 12191999"/>
              <a:gd name="connsiteY1" fmla="*/ 6104567 h 6858000"/>
              <a:gd name="connsiteX2" fmla="*/ 10702406 w 12191999"/>
              <a:gd name="connsiteY2" fmla="*/ 6099903 h 6858000"/>
              <a:gd name="connsiteX3" fmla="*/ 9177921 w 12191999"/>
              <a:gd name="connsiteY3" fmla="*/ 6098901 h 6858000"/>
              <a:gd name="connsiteX4" fmla="*/ 9178505 w 12191999"/>
              <a:gd name="connsiteY4" fmla="*/ 6100344 h 6858000"/>
              <a:gd name="connsiteX5" fmla="*/ 9178605 w 12191999"/>
              <a:gd name="connsiteY5" fmla="*/ 6102927 h 6858000"/>
              <a:gd name="connsiteX6" fmla="*/ 9183635 w 12191999"/>
              <a:gd name="connsiteY6" fmla="*/ 6102927 h 6858000"/>
              <a:gd name="connsiteX7" fmla="*/ 9185303 w 12191999"/>
              <a:gd name="connsiteY7" fmla="*/ 6100308 h 6858000"/>
              <a:gd name="connsiteX8" fmla="*/ 5342410 w 12191999"/>
              <a:gd name="connsiteY8" fmla="*/ 5330181 h 6858000"/>
              <a:gd name="connsiteX9" fmla="*/ 5338269 w 12191999"/>
              <a:gd name="connsiteY9" fmla="*/ 5332661 h 6858000"/>
              <a:gd name="connsiteX10" fmla="*/ 5322064 w 12191999"/>
              <a:gd name="connsiteY10" fmla="*/ 5334006 h 6858000"/>
              <a:gd name="connsiteX11" fmla="*/ 5335111 w 12191999"/>
              <a:gd name="connsiteY11" fmla="*/ 5336578 h 6858000"/>
              <a:gd name="connsiteX12" fmla="*/ 5337848 w 12191999"/>
              <a:gd name="connsiteY12" fmla="*/ 5340523 h 6858000"/>
              <a:gd name="connsiteX13" fmla="*/ 5338130 w 12191999"/>
              <a:gd name="connsiteY13" fmla="*/ 5335883 h 6858000"/>
              <a:gd name="connsiteX14" fmla="*/ 11820900 w 12191999"/>
              <a:gd name="connsiteY14" fmla="*/ 4311166 h 6858000"/>
              <a:gd name="connsiteX15" fmla="*/ 11955244 w 12191999"/>
              <a:gd name="connsiteY15" fmla="*/ 4373182 h 6858000"/>
              <a:gd name="connsiteX16" fmla="*/ 11941805 w 12191999"/>
              <a:gd name="connsiteY16" fmla="*/ 4490463 h 6858000"/>
              <a:gd name="connsiteX17" fmla="*/ 11911265 w 12191999"/>
              <a:gd name="connsiteY17" fmla="*/ 4531997 h 6858000"/>
              <a:gd name="connsiteX18" fmla="*/ 11974790 w 12191999"/>
              <a:gd name="connsiteY18" fmla="*/ 4572310 h 6858000"/>
              <a:gd name="connsiteX19" fmla="*/ 12175141 w 12191999"/>
              <a:gd name="connsiteY19" fmla="*/ 4571090 h 6858000"/>
              <a:gd name="connsiteX20" fmla="*/ 12191999 w 12191999"/>
              <a:gd name="connsiteY20" fmla="*/ 4574294 h 6858000"/>
              <a:gd name="connsiteX21" fmla="*/ 12191999 w 12191999"/>
              <a:gd name="connsiteY21" fmla="*/ 5337457 h 6858000"/>
              <a:gd name="connsiteX22" fmla="*/ 12177584 w 12191999"/>
              <a:gd name="connsiteY22" fmla="*/ 5340730 h 6858000"/>
              <a:gd name="connsiteX23" fmla="*/ 11982120 w 12191999"/>
              <a:gd name="connsiteY23" fmla="*/ 5339507 h 6858000"/>
              <a:gd name="connsiteX24" fmla="*/ 11928367 w 12191999"/>
              <a:gd name="connsiteY24" fmla="*/ 5354166 h 6858000"/>
              <a:gd name="connsiteX25" fmla="*/ 11927145 w 12191999"/>
              <a:gd name="connsiteY25" fmla="*/ 5409142 h 6858000"/>
              <a:gd name="connsiteX26" fmla="*/ 11971125 w 12191999"/>
              <a:gd name="connsiteY26" fmla="*/ 5504430 h 6858000"/>
              <a:gd name="connsiteX27" fmla="*/ 11873393 w 12191999"/>
              <a:gd name="connsiteY27" fmla="*/ 5592389 h 6858000"/>
              <a:gd name="connsiteX28" fmla="*/ 11703584 w 12191999"/>
              <a:gd name="connsiteY28" fmla="*/ 5530084 h 6858000"/>
              <a:gd name="connsiteX29" fmla="*/ 11723129 w 12191999"/>
              <a:gd name="connsiteY29" fmla="*/ 5417694 h 6858000"/>
              <a:gd name="connsiteX30" fmla="*/ 11751228 w 12191999"/>
              <a:gd name="connsiteY30" fmla="*/ 5374936 h 6858000"/>
              <a:gd name="connsiteX31" fmla="*/ 11690146 w 12191999"/>
              <a:gd name="connsiteY31" fmla="*/ 5338287 h 6858000"/>
              <a:gd name="connsiteX32" fmla="*/ 11489795 w 12191999"/>
              <a:gd name="connsiteY32" fmla="*/ 5339507 h 6858000"/>
              <a:gd name="connsiteX33" fmla="*/ 11447036 w 12191999"/>
              <a:gd name="connsiteY33" fmla="*/ 5295528 h 6858000"/>
              <a:gd name="connsiteX34" fmla="*/ 11449481 w 12191999"/>
              <a:gd name="connsiteY34" fmla="*/ 5202683 h 6858000"/>
              <a:gd name="connsiteX35" fmla="*/ 11449481 w 12191999"/>
              <a:gd name="connsiteY35" fmla="*/ 5092735 h 6858000"/>
              <a:gd name="connsiteX36" fmla="*/ 11492238 w 12191999"/>
              <a:gd name="connsiteY36" fmla="*/ 5018215 h 6858000"/>
              <a:gd name="connsiteX37" fmla="*/ 11545990 w 12191999"/>
              <a:gd name="connsiteY37" fmla="*/ 5025544 h 6858000"/>
              <a:gd name="connsiteX38" fmla="*/ 11668156 w 12191999"/>
              <a:gd name="connsiteY38" fmla="*/ 5051198 h 6858000"/>
              <a:gd name="connsiteX39" fmla="*/ 11682816 w 12191999"/>
              <a:gd name="connsiteY39" fmla="*/ 4877723 h 6858000"/>
              <a:gd name="connsiteX40" fmla="*/ 11555765 w 12191999"/>
              <a:gd name="connsiteY40" fmla="*/ 4874058 h 6858000"/>
              <a:gd name="connsiteX41" fmla="*/ 11508120 w 12191999"/>
              <a:gd name="connsiteY41" fmla="*/ 4902158 h 6858000"/>
              <a:gd name="connsiteX42" fmla="*/ 11450701 w 12191999"/>
              <a:gd name="connsiteY42" fmla="*/ 4839852 h 6858000"/>
              <a:gd name="connsiteX43" fmla="*/ 11448258 w 12191999"/>
              <a:gd name="connsiteY43" fmla="*/ 4591857 h 6858000"/>
              <a:gd name="connsiteX44" fmla="*/ 11477578 w 12191999"/>
              <a:gd name="connsiteY44" fmla="*/ 4573534 h 6858000"/>
              <a:gd name="connsiteX45" fmla="*/ 11677929 w 12191999"/>
              <a:gd name="connsiteY45" fmla="*/ 4573534 h 6858000"/>
              <a:gd name="connsiteX46" fmla="*/ 11728016 w 12191999"/>
              <a:gd name="connsiteY46" fmla="*/ 4562539 h 6858000"/>
              <a:gd name="connsiteX47" fmla="*/ 11735346 w 12191999"/>
              <a:gd name="connsiteY47" fmla="*/ 4500233 h 6858000"/>
              <a:gd name="connsiteX48" fmla="*/ 11768331 w 12191999"/>
              <a:gd name="connsiteY48" fmla="*/ 4323095 h 6858000"/>
              <a:gd name="connsiteX49" fmla="*/ 11820900 w 12191999"/>
              <a:gd name="connsiteY49" fmla="*/ 4311166 h 6858000"/>
              <a:gd name="connsiteX50" fmla="*/ 5742911 w 12191999"/>
              <a:gd name="connsiteY50" fmla="*/ 3557222 h 6858000"/>
              <a:gd name="connsiteX51" fmla="*/ 5851336 w 12191999"/>
              <a:gd name="connsiteY51" fmla="*/ 3613963 h 6858000"/>
              <a:gd name="connsiteX52" fmla="*/ 5840341 w 12191999"/>
              <a:gd name="connsiteY52" fmla="*/ 3736128 h 6858000"/>
              <a:gd name="connsiteX53" fmla="*/ 5811021 w 12191999"/>
              <a:gd name="connsiteY53" fmla="*/ 3780107 h 6858000"/>
              <a:gd name="connsiteX54" fmla="*/ 5873327 w 12191999"/>
              <a:gd name="connsiteY54" fmla="*/ 3815534 h 6858000"/>
              <a:gd name="connsiteX55" fmla="*/ 6082230 w 12191999"/>
              <a:gd name="connsiteY55" fmla="*/ 3814314 h 6858000"/>
              <a:gd name="connsiteX56" fmla="*/ 6115900 w 12191999"/>
              <a:gd name="connsiteY56" fmla="*/ 3831149 h 6858000"/>
              <a:gd name="connsiteX57" fmla="*/ 6116334 w 12191999"/>
              <a:gd name="connsiteY57" fmla="*/ 3835442 h 6858000"/>
              <a:gd name="connsiteX58" fmla="*/ 6135367 w 12191999"/>
              <a:gd name="connsiteY58" fmla="*/ 3820781 h 6858000"/>
              <a:gd name="connsiteX59" fmla="*/ 6165468 w 12191999"/>
              <a:gd name="connsiteY59" fmla="*/ 3821240 h 6858000"/>
              <a:gd name="connsiteX60" fmla="*/ 6250984 w 12191999"/>
              <a:gd name="connsiteY60" fmla="*/ 3822462 h 6858000"/>
              <a:gd name="connsiteX61" fmla="*/ 6356045 w 12191999"/>
              <a:gd name="connsiteY61" fmla="*/ 3822462 h 6858000"/>
              <a:gd name="connsiteX62" fmla="*/ 6434230 w 12191999"/>
              <a:gd name="connsiteY62" fmla="*/ 3873772 h 6858000"/>
              <a:gd name="connsiteX63" fmla="*/ 6401245 w 12191999"/>
              <a:gd name="connsiteY63" fmla="*/ 3938519 h 6858000"/>
              <a:gd name="connsiteX64" fmla="*/ 6395138 w 12191999"/>
              <a:gd name="connsiteY64" fmla="*/ 4039916 h 6858000"/>
              <a:gd name="connsiteX65" fmla="*/ 6574721 w 12191999"/>
              <a:gd name="connsiteY65" fmla="*/ 4054576 h 6858000"/>
              <a:gd name="connsiteX66" fmla="*/ 6575941 w 12191999"/>
              <a:gd name="connsiteY66" fmla="*/ 3931189 h 6858000"/>
              <a:gd name="connsiteX67" fmla="*/ 6547844 w 12191999"/>
              <a:gd name="connsiteY67" fmla="*/ 3883545 h 6858000"/>
              <a:gd name="connsiteX68" fmla="*/ 6610148 w 12191999"/>
              <a:gd name="connsiteY68" fmla="*/ 3826127 h 6858000"/>
              <a:gd name="connsiteX69" fmla="*/ 6856921 w 12191999"/>
              <a:gd name="connsiteY69" fmla="*/ 3823685 h 6858000"/>
              <a:gd name="connsiteX70" fmla="*/ 6875246 w 12191999"/>
              <a:gd name="connsiteY70" fmla="*/ 3853004 h 6858000"/>
              <a:gd name="connsiteX71" fmla="*/ 6875246 w 12191999"/>
              <a:gd name="connsiteY71" fmla="*/ 4053355 h 6858000"/>
              <a:gd name="connsiteX72" fmla="*/ 6892348 w 12191999"/>
              <a:gd name="connsiteY72" fmla="*/ 4110773 h 6858000"/>
              <a:gd name="connsiteX73" fmla="*/ 6948545 w 12191999"/>
              <a:gd name="connsiteY73" fmla="*/ 4110773 h 6858000"/>
              <a:gd name="connsiteX74" fmla="*/ 7117131 w 12191999"/>
              <a:gd name="connsiteY74" fmla="*/ 4126653 h 6858000"/>
              <a:gd name="connsiteX75" fmla="*/ 7080482 w 12191999"/>
              <a:gd name="connsiteY75" fmla="*/ 4328224 h 6858000"/>
              <a:gd name="connsiteX76" fmla="*/ 6959540 w 12191999"/>
              <a:gd name="connsiteY76" fmla="*/ 4317229 h 6858000"/>
              <a:gd name="connsiteX77" fmla="*/ 6914338 w 12191999"/>
              <a:gd name="connsiteY77" fmla="*/ 4287910 h 6858000"/>
              <a:gd name="connsiteX78" fmla="*/ 6877689 w 12191999"/>
              <a:gd name="connsiteY78" fmla="*/ 4350213 h 6858000"/>
              <a:gd name="connsiteX79" fmla="*/ 6878911 w 12191999"/>
              <a:gd name="connsiteY79" fmla="*/ 4550565 h 6858000"/>
              <a:gd name="connsiteX80" fmla="*/ 6838596 w 12191999"/>
              <a:gd name="connsiteY80" fmla="*/ 4592100 h 6858000"/>
              <a:gd name="connsiteX81" fmla="*/ 6648020 w 12191999"/>
              <a:gd name="connsiteY81" fmla="*/ 4590880 h 6858000"/>
              <a:gd name="connsiteX82" fmla="*/ 6594266 w 12191999"/>
              <a:gd name="connsiteY82" fmla="*/ 4604318 h 6858000"/>
              <a:gd name="connsiteX83" fmla="*/ 6591823 w 12191999"/>
              <a:gd name="connsiteY83" fmla="*/ 4662956 h 6858000"/>
              <a:gd name="connsiteX84" fmla="*/ 6589381 w 12191999"/>
              <a:gd name="connsiteY84" fmla="*/ 4819328 h 6858000"/>
              <a:gd name="connsiteX85" fmla="*/ 6375592 w 12191999"/>
              <a:gd name="connsiteY85" fmla="*/ 4796116 h 6858000"/>
              <a:gd name="connsiteX86" fmla="*/ 6385365 w 12191999"/>
              <a:gd name="connsiteY86" fmla="*/ 4670287 h 6858000"/>
              <a:gd name="connsiteX87" fmla="*/ 6415905 w 12191999"/>
              <a:gd name="connsiteY87" fmla="*/ 4628749 h 6858000"/>
              <a:gd name="connsiteX88" fmla="*/ 6351158 w 12191999"/>
              <a:gd name="connsiteY88" fmla="*/ 4589658 h 6858000"/>
              <a:gd name="connsiteX89" fmla="*/ 6150809 w 12191999"/>
              <a:gd name="connsiteY89" fmla="*/ 4590880 h 6858000"/>
              <a:gd name="connsiteX90" fmla="*/ 6117367 w 12191999"/>
              <a:gd name="connsiteY90" fmla="*/ 4582327 h 6858000"/>
              <a:gd name="connsiteX91" fmla="*/ 6114197 w 12191999"/>
              <a:gd name="connsiteY91" fmla="*/ 4575109 h 6858000"/>
              <a:gd name="connsiteX92" fmla="*/ 6109104 w 12191999"/>
              <a:gd name="connsiteY92" fmla="*/ 4582272 h 6858000"/>
              <a:gd name="connsiteX93" fmla="*/ 6087114 w 12191999"/>
              <a:gd name="connsiteY93" fmla="*/ 4586396 h 6858000"/>
              <a:gd name="connsiteX94" fmla="*/ 5863552 w 12191999"/>
              <a:gd name="connsiteY94" fmla="*/ 4586396 h 6858000"/>
              <a:gd name="connsiteX95" fmla="*/ 5802472 w 12191999"/>
              <a:gd name="connsiteY95" fmla="*/ 4555854 h 6858000"/>
              <a:gd name="connsiteX96" fmla="*/ 5807356 w 12191999"/>
              <a:gd name="connsiteY96" fmla="*/ 4480114 h 6858000"/>
              <a:gd name="connsiteX97" fmla="*/ 5847670 w 12191999"/>
              <a:gd name="connsiteY97" fmla="*/ 4403148 h 6858000"/>
              <a:gd name="connsiteX98" fmla="*/ 5752384 w 12191999"/>
              <a:gd name="connsiteY98" fmla="*/ 4329849 h 6858000"/>
              <a:gd name="connsiteX99" fmla="*/ 5628995 w 12191999"/>
              <a:gd name="connsiteY99" fmla="*/ 4372606 h 6858000"/>
              <a:gd name="connsiteX100" fmla="*/ 5638769 w 12191999"/>
              <a:gd name="connsiteY100" fmla="*/ 4470339 h 6858000"/>
              <a:gd name="connsiteX101" fmla="*/ 5674197 w 12191999"/>
              <a:gd name="connsiteY101" fmla="*/ 4527758 h 6858000"/>
              <a:gd name="connsiteX102" fmla="*/ 5591125 w 12191999"/>
              <a:gd name="connsiteY102" fmla="*/ 4586396 h 6858000"/>
              <a:gd name="connsiteX103" fmla="*/ 5377337 w 12191999"/>
              <a:gd name="connsiteY103" fmla="*/ 4586396 h 6858000"/>
              <a:gd name="connsiteX104" fmla="*/ 5346796 w 12191999"/>
              <a:gd name="connsiteY104" fmla="*/ 4553411 h 6858000"/>
              <a:gd name="connsiteX105" fmla="*/ 5348016 w 12191999"/>
              <a:gd name="connsiteY105" fmla="*/ 4353059 h 6858000"/>
              <a:gd name="connsiteX106" fmla="*/ 5327249 w 12191999"/>
              <a:gd name="connsiteY106" fmla="*/ 4291978 h 6858000"/>
              <a:gd name="connsiteX107" fmla="*/ 5278383 w 12191999"/>
              <a:gd name="connsiteY107" fmla="*/ 4293199 h 6858000"/>
              <a:gd name="connsiteX108" fmla="*/ 5174543 w 12191999"/>
              <a:gd name="connsiteY108" fmla="*/ 4337181 h 6858000"/>
              <a:gd name="connsiteX109" fmla="*/ 5089026 w 12191999"/>
              <a:gd name="connsiteY109" fmla="*/ 4221122 h 6858000"/>
              <a:gd name="connsiteX110" fmla="*/ 5144002 w 12191999"/>
              <a:gd name="connsiteY110" fmla="*/ 4078190 h 6858000"/>
              <a:gd name="connsiteX111" fmla="*/ 5264946 w 12191999"/>
              <a:gd name="connsiteY111" fmla="*/ 4087965 h 6858000"/>
              <a:gd name="connsiteX112" fmla="*/ 5311367 w 12191999"/>
              <a:gd name="connsiteY112" fmla="*/ 4117283 h 6858000"/>
              <a:gd name="connsiteX113" fmla="*/ 5346796 w 12191999"/>
              <a:gd name="connsiteY113" fmla="*/ 4054980 h 6858000"/>
              <a:gd name="connsiteX114" fmla="*/ 5345574 w 12191999"/>
              <a:gd name="connsiteY114" fmla="*/ 3849742 h 6858000"/>
              <a:gd name="connsiteX115" fmla="*/ 5381003 w 12191999"/>
              <a:gd name="connsiteY115" fmla="*/ 3811870 h 6858000"/>
              <a:gd name="connsiteX116" fmla="*/ 5486063 w 12191999"/>
              <a:gd name="connsiteY116" fmla="*/ 3815534 h 6858000"/>
              <a:gd name="connsiteX117" fmla="*/ 5596012 w 12191999"/>
              <a:gd name="connsiteY117" fmla="*/ 3815534 h 6858000"/>
              <a:gd name="connsiteX118" fmla="*/ 5650984 w 12191999"/>
              <a:gd name="connsiteY118" fmla="*/ 3777664 h 6858000"/>
              <a:gd name="connsiteX119" fmla="*/ 5625329 w 12191999"/>
              <a:gd name="connsiteY119" fmla="*/ 3738570 h 6858000"/>
              <a:gd name="connsiteX120" fmla="*/ 5649765 w 12191999"/>
              <a:gd name="connsiteY120" fmla="*/ 3576091 h 6858000"/>
              <a:gd name="connsiteX121" fmla="*/ 5700845 w 12191999"/>
              <a:gd name="connsiteY121" fmla="*/ 3557958 h 6858000"/>
              <a:gd name="connsiteX122" fmla="*/ 5742911 w 12191999"/>
              <a:gd name="connsiteY122" fmla="*/ 3557222 h 6858000"/>
              <a:gd name="connsiteX123" fmla="*/ 5726517 w 12191999"/>
              <a:gd name="connsiteY123" fmla="*/ 2017504 h 6858000"/>
              <a:gd name="connsiteX124" fmla="*/ 5834786 w 12191999"/>
              <a:gd name="connsiteY124" fmla="*/ 2083015 h 6858000"/>
              <a:gd name="connsiteX125" fmla="*/ 5820126 w 12191999"/>
              <a:gd name="connsiteY125" fmla="*/ 2192965 h 6858000"/>
              <a:gd name="connsiteX126" fmla="*/ 5787140 w 12191999"/>
              <a:gd name="connsiteY126" fmla="*/ 2236943 h 6858000"/>
              <a:gd name="connsiteX127" fmla="*/ 5855555 w 12191999"/>
              <a:gd name="connsiteY127" fmla="*/ 2277258 h 6858000"/>
              <a:gd name="connsiteX128" fmla="*/ 6041243 w 12191999"/>
              <a:gd name="connsiteY128" fmla="*/ 2276037 h 6858000"/>
              <a:gd name="connsiteX129" fmla="*/ 6093775 w 12191999"/>
              <a:gd name="connsiteY129" fmla="*/ 2326124 h 6858000"/>
              <a:gd name="connsiteX130" fmla="*/ 6092553 w 12191999"/>
              <a:gd name="connsiteY130" fmla="*/ 2516703 h 6858000"/>
              <a:gd name="connsiteX131" fmla="*/ 6121873 w 12191999"/>
              <a:gd name="connsiteY131" fmla="*/ 2577785 h 6858000"/>
              <a:gd name="connsiteX132" fmla="*/ 6154856 w 12191999"/>
              <a:gd name="connsiteY132" fmla="*/ 2574120 h 6858000"/>
              <a:gd name="connsiteX133" fmla="*/ 6351542 w 12191999"/>
              <a:gd name="connsiteY133" fmla="*/ 2611990 h 6858000"/>
              <a:gd name="connsiteX134" fmla="*/ 6352764 w 12191999"/>
              <a:gd name="connsiteY134" fmla="*/ 2708501 h 6858000"/>
              <a:gd name="connsiteX135" fmla="*/ 6300232 w 12191999"/>
              <a:gd name="connsiteY135" fmla="*/ 2779356 h 6858000"/>
              <a:gd name="connsiteX136" fmla="*/ 6170739 w 12191999"/>
              <a:gd name="connsiteY136" fmla="*/ 2769584 h 6858000"/>
              <a:gd name="connsiteX137" fmla="*/ 6129202 w 12191999"/>
              <a:gd name="connsiteY137" fmla="*/ 2742708 h 6858000"/>
              <a:gd name="connsiteX138" fmla="*/ 6093775 w 12191999"/>
              <a:gd name="connsiteY138" fmla="*/ 2800124 h 6858000"/>
              <a:gd name="connsiteX139" fmla="*/ 6094997 w 12191999"/>
              <a:gd name="connsiteY139" fmla="*/ 3009027 h 6858000"/>
              <a:gd name="connsiteX140" fmla="*/ 6054683 w 12191999"/>
              <a:gd name="connsiteY140" fmla="*/ 3046899 h 6858000"/>
              <a:gd name="connsiteX141" fmla="*/ 5859220 w 12191999"/>
              <a:gd name="connsiteY141" fmla="*/ 3045676 h 6858000"/>
              <a:gd name="connsiteX142" fmla="*/ 5805467 w 12191999"/>
              <a:gd name="connsiteY142" fmla="*/ 3060336 h 6858000"/>
              <a:gd name="connsiteX143" fmla="*/ 5804246 w 12191999"/>
              <a:gd name="connsiteY143" fmla="*/ 3116533 h 6858000"/>
              <a:gd name="connsiteX144" fmla="*/ 5849445 w 12191999"/>
              <a:gd name="connsiteY144" fmla="*/ 3206935 h 6858000"/>
              <a:gd name="connsiteX145" fmla="*/ 5751713 w 12191999"/>
              <a:gd name="connsiteY145" fmla="*/ 3299780 h 6858000"/>
              <a:gd name="connsiteX146" fmla="*/ 5581905 w 12191999"/>
              <a:gd name="connsiteY146" fmla="*/ 3237475 h 6858000"/>
              <a:gd name="connsiteX147" fmla="*/ 5601451 w 12191999"/>
              <a:gd name="connsiteY147" fmla="*/ 3125084 h 6858000"/>
              <a:gd name="connsiteX148" fmla="*/ 5629551 w 12191999"/>
              <a:gd name="connsiteY148" fmla="*/ 3083549 h 6858000"/>
              <a:gd name="connsiteX149" fmla="*/ 5573353 w 12191999"/>
              <a:gd name="connsiteY149" fmla="*/ 3045676 h 6858000"/>
              <a:gd name="connsiteX150" fmla="*/ 5430421 w 12191999"/>
              <a:gd name="connsiteY150" fmla="*/ 3045676 h 6858000"/>
              <a:gd name="connsiteX151" fmla="*/ 5324139 w 12191999"/>
              <a:gd name="connsiteY151" fmla="*/ 2938172 h 6858000"/>
              <a:gd name="connsiteX152" fmla="*/ 5324139 w 12191999"/>
              <a:gd name="connsiteY152" fmla="*/ 2805010 h 6858000"/>
              <a:gd name="connsiteX153" fmla="*/ 5355900 w 12191999"/>
              <a:gd name="connsiteY153" fmla="*/ 2734156 h 6858000"/>
              <a:gd name="connsiteX154" fmla="*/ 5427977 w 12191999"/>
              <a:gd name="connsiteY154" fmla="*/ 2737821 h 6858000"/>
              <a:gd name="connsiteX155" fmla="*/ 5508607 w 12191999"/>
              <a:gd name="connsiteY155" fmla="*/ 2780578 h 6858000"/>
              <a:gd name="connsiteX156" fmla="*/ 5581905 w 12191999"/>
              <a:gd name="connsiteY156" fmla="*/ 2674294 h 6858000"/>
              <a:gd name="connsiteX157" fmla="*/ 5537926 w 12191999"/>
              <a:gd name="connsiteY157" fmla="*/ 2560681 h 6858000"/>
              <a:gd name="connsiteX158" fmla="*/ 5440195 w 12191999"/>
              <a:gd name="connsiteY158" fmla="*/ 2570454 h 6858000"/>
              <a:gd name="connsiteX159" fmla="*/ 5382779 w 12191999"/>
              <a:gd name="connsiteY159" fmla="*/ 2605882 h 6858000"/>
              <a:gd name="connsiteX160" fmla="*/ 5324139 w 12191999"/>
              <a:gd name="connsiteY160" fmla="*/ 2527695 h 6858000"/>
              <a:gd name="connsiteX161" fmla="*/ 5322917 w 12191999"/>
              <a:gd name="connsiteY161" fmla="*/ 2304134 h 6858000"/>
              <a:gd name="connsiteX162" fmla="*/ 5351016 w 12191999"/>
              <a:gd name="connsiteY162" fmla="*/ 2278479 h 6858000"/>
              <a:gd name="connsiteX163" fmla="*/ 5556254 w 12191999"/>
              <a:gd name="connsiteY163" fmla="*/ 2278479 h 6858000"/>
              <a:gd name="connsiteX164" fmla="*/ 5610003 w 12191999"/>
              <a:gd name="connsiteY164" fmla="*/ 2263820 h 6858000"/>
              <a:gd name="connsiteX165" fmla="*/ 5611225 w 12191999"/>
              <a:gd name="connsiteY165" fmla="*/ 2203958 h 6858000"/>
              <a:gd name="connsiteX166" fmla="*/ 5606337 w 12191999"/>
              <a:gd name="connsiteY166" fmla="*/ 2053696 h 6858000"/>
              <a:gd name="connsiteX167" fmla="*/ 5726517 w 12191999"/>
              <a:gd name="connsiteY167" fmla="*/ 2017504 h 6858000"/>
              <a:gd name="connsiteX168" fmla="*/ 0 w 12191999"/>
              <a:gd name="connsiteY168" fmla="*/ 0 h 6858000"/>
              <a:gd name="connsiteX169" fmla="*/ 5329115 w 12191999"/>
              <a:gd name="connsiteY169" fmla="*/ 0 h 6858000"/>
              <a:gd name="connsiteX170" fmla="*/ 5332434 w 12191999"/>
              <a:gd name="connsiteY170" fmla="*/ 5729 h 6858000"/>
              <a:gd name="connsiteX171" fmla="*/ 5334132 w 12191999"/>
              <a:gd name="connsiteY171" fmla="*/ 27166 h 6858000"/>
              <a:gd name="connsiteX172" fmla="*/ 5332910 w 12191999"/>
              <a:gd name="connsiteY172" fmla="*/ 227517 h 6858000"/>
              <a:gd name="connsiteX173" fmla="*/ 5346347 w 12191999"/>
              <a:gd name="connsiteY173" fmla="*/ 276382 h 6858000"/>
              <a:gd name="connsiteX174" fmla="*/ 5402544 w 12191999"/>
              <a:gd name="connsiteY174" fmla="*/ 277604 h 6858000"/>
              <a:gd name="connsiteX175" fmla="*/ 5582127 w 12191999"/>
              <a:gd name="connsiteY175" fmla="*/ 317919 h 6858000"/>
              <a:gd name="connsiteX176" fmla="*/ 5523486 w 12191999"/>
              <a:gd name="connsiteY176" fmla="*/ 501165 h 6858000"/>
              <a:gd name="connsiteX177" fmla="*/ 5411097 w 12191999"/>
              <a:gd name="connsiteY177" fmla="*/ 481620 h 6858000"/>
              <a:gd name="connsiteX178" fmla="*/ 5369558 w 12191999"/>
              <a:gd name="connsiteY178" fmla="*/ 453522 h 6858000"/>
              <a:gd name="connsiteX179" fmla="*/ 5332910 w 12191999"/>
              <a:gd name="connsiteY179" fmla="*/ 514605 h 6858000"/>
              <a:gd name="connsiteX180" fmla="*/ 5334132 w 12191999"/>
              <a:gd name="connsiteY180" fmla="*/ 719841 h 6858000"/>
              <a:gd name="connsiteX181" fmla="*/ 5295041 w 12191999"/>
              <a:gd name="connsiteY181" fmla="*/ 760156 h 6858000"/>
              <a:gd name="connsiteX182" fmla="*/ 5094692 w 12191999"/>
              <a:gd name="connsiteY182" fmla="*/ 758935 h 6858000"/>
              <a:gd name="connsiteX183" fmla="*/ 5045820 w 12191999"/>
              <a:gd name="connsiteY183" fmla="*/ 772373 h 6858000"/>
              <a:gd name="connsiteX184" fmla="*/ 5043379 w 12191999"/>
              <a:gd name="connsiteY184" fmla="*/ 831012 h 6858000"/>
              <a:gd name="connsiteX185" fmla="*/ 5031161 w 12191999"/>
              <a:gd name="connsiteY185" fmla="*/ 997156 h 6858000"/>
              <a:gd name="connsiteX186" fmla="*/ 4818594 w 12191999"/>
              <a:gd name="connsiteY186" fmla="*/ 949511 h 6858000"/>
              <a:gd name="connsiteX187" fmla="*/ 4840582 w 12191999"/>
              <a:gd name="connsiteY187" fmla="*/ 837120 h 6858000"/>
              <a:gd name="connsiteX188" fmla="*/ 4866234 w 12191999"/>
              <a:gd name="connsiteY188" fmla="*/ 793140 h 6858000"/>
              <a:gd name="connsiteX189" fmla="*/ 4808822 w 12191999"/>
              <a:gd name="connsiteY189" fmla="*/ 758935 h 6858000"/>
              <a:gd name="connsiteX190" fmla="*/ 4595032 w 12191999"/>
              <a:gd name="connsiteY190" fmla="*/ 760156 h 6858000"/>
              <a:gd name="connsiteX191" fmla="*/ 4573923 w 12191999"/>
              <a:gd name="connsiteY191" fmla="*/ 757192 h 6858000"/>
              <a:gd name="connsiteX192" fmla="*/ 4572290 w 12191999"/>
              <a:gd name="connsiteY192" fmla="*/ 755075 h 6858000"/>
              <a:gd name="connsiteX193" fmla="*/ 4542110 w 12191999"/>
              <a:gd name="connsiteY193" fmla="*/ 755075 h 6858000"/>
              <a:gd name="connsiteX194" fmla="*/ 4532620 w 12191999"/>
              <a:gd name="connsiteY194" fmla="*/ 757803 h 6858000"/>
              <a:gd name="connsiteX195" fmla="*/ 4318830 w 12191999"/>
              <a:gd name="connsiteY195" fmla="*/ 757803 h 6858000"/>
              <a:gd name="connsiteX196" fmla="*/ 4252861 w 12191999"/>
              <a:gd name="connsiteY196" fmla="*/ 727261 h 6858000"/>
              <a:gd name="connsiteX197" fmla="*/ 4257749 w 12191999"/>
              <a:gd name="connsiteY197" fmla="*/ 652741 h 6858000"/>
              <a:gd name="connsiteX198" fmla="*/ 4298063 w 12191999"/>
              <a:gd name="connsiteY198" fmla="*/ 570889 h 6858000"/>
              <a:gd name="connsiteX199" fmla="*/ 4205214 w 12191999"/>
              <a:gd name="connsiteY199" fmla="*/ 501255 h 6858000"/>
              <a:gd name="connsiteX200" fmla="*/ 4087942 w 12191999"/>
              <a:gd name="connsiteY200" fmla="*/ 535462 h 6858000"/>
              <a:gd name="connsiteX201" fmla="*/ 4094050 w 12191999"/>
              <a:gd name="connsiteY201" fmla="*/ 644189 h 6858000"/>
              <a:gd name="connsiteX202" fmla="*/ 4127035 w 12191999"/>
              <a:gd name="connsiteY202" fmla="*/ 700384 h 6858000"/>
              <a:gd name="connsiteX203" fmla="*/ 4057400 w 12191999"/>
              <a:gd name="connsiteY203" fmla="*/ 757803 h 6858000"/>
              <a:gd name="connsiteX204" fmla="*/ 3819179 w 12191999"/>
              <a:gd name="connsiteY204" fmla="*/ 759023 h 6858000"/>
              <a:gd name="connsiteX205" fmla="*/ 3813849 w 12191999"/>
              <a:gd name="connsiteY205" fmla="*/ 756900 h 6858000"/>
              <a:gd name="connsiteX206" fmla="*/ 3810549 w 12191999"/>
              <a:gd name="connsiteY206" fmla="*/ 758781 h 6858000"/>
              <a:gd name="connsiteX207" fmla="*/ 3815750 w 12191999"/>
              <a:gd name="connsiteY207" fmla="*/ 768157 h 6858000"/>
              <a:gd name="connsiteX208" fmla="*/ 3817238 w 12191999"/>
              <a:gd name="connsiteY208" fmla="*/ 788353 h 6858000"/>
              <a:gd name="connsiteX209" fmla="*/ 3816018 w 12191999"/>
              <a:gd name="connsiteY209" fmla="*/ 983816 h 6858000"/>
              <a:gd name="connsiteX210" fmla="*/ 3789144 w 12191999"/>
              <a:gd name="connsiteY210" fmla="*/ 1057116 h 6858000"/>
              <a:gd name="connsiteX211" fmla="*/ 3708516 w 12191999"/>
              <a:gd name="connsiteY211" fmla="*/ 1053451 h 6858000"/>
              <a:gd name="connsiteX212" fmla="*/ 3635219 w 12191999"/>
              <a:gd name="connsiteY212" fmla="*/ 1014358 h 6858000"/>
              <a:gd name="connsiteX213" fmla="*/ 3560696 w 12191999"/>
              <a:gd name="connsiteY213" fmla="*/ 1098651 h 6858000"/>
              <a:gd name="connsiteX214" fmla="*/ 3603457 w 12191999"/>
              <a:gd name="connsiteY214" fmla="*/ 1235477 h 6858000"/>
              <a:gd name="connsiteX215" fmla="*/ 3697521 w 12191999"/>
              <a:gd name="connsiteY215" fmla="*/ 1226924 h 6858000"/>
              <a:gd name="connsiteX216" fmla="*/ 3759825 w 12191999"/>
              <a:gd name="connsiteY216" fmla="*/ 1190276 h 6858000"/>
              <a:gd name="connsiteX217" fmla="*/ 3816018 w 12191999"/>
              <a:gd name="connsiteY217" fmla="*/ 1270905 h 6858000"/>
              <a:gd name="connsiteX218" fmla="*/ 3817238 w 12191999"/>
              <a:gd name="connsiteY218" fmla="*/ 1489580 h 6858000"/>
              <a:gd name="connsiteX219" fmla="*/ 3811589 w 12191999"/>
              <a:gd name="connsiteY219" fmla="*/ 1511264 h 6858000"/>
              <a:gd name="connsiteX220" fmla="*/ 3801031 w 12191999"/>
              <a:gd name="connsiteY220" fmla="*/ 1513846 h 6858000"/>
              <a:gd name="connsiteX221" fmla="*/ 3806488 w 12191999"/>
              <a:gd name="connsiteY221" fmla="*/ 1516917 h 6858000"/>
              <a:gd name="connsiteX222" fmla="*/ 3807926 w 12191999"/>
              <a:gd name="connsiteY222" fmla="*/ 1520360 h 6858000"/>
              <a:gd name="connsiteX223" fmla="*/ 3814241 w 12191999"/>
              <a:gd name="connsiteY223" fmla="*/ 1520360 h 6858000"/>
              <a:gd name="connsiteX224" fmla="*/ 3829058 w 12191999"/>
              <a:gd name="connsiteY224" fmla="*/ 1502514 h 6858000"/>
              <a:gd name="connsiteX225" fmla="*/ 3863824 w 12191999"/>
              <a:gd name="connsiteY225" fmla="*/ 1499658 h 6858000"/>
              <a:gd name="connsiteX226" fmla="*/ 4049516 w 12191999"/>
              <a:gd name="connsiteY226" fmla="*/ 1500879 h 6858000"/>
              <a:gd name="connsiteX227" fmla="*/ 4117929 w 12191999"/>
              <a:gd name="connsiteY227" fmla="*/ 1460565 h 6858000"/>
              <a:gd name="connsiteX228" fmla="*/ 4084945 w 12191999"/>
              <a:gd name="connsiteY228" fmla="*/ 1416587 h 6858000"/>
              <a:gd name="connsiteX229" fmla="*/ 4070285 w 12191999"/>
              <a:gd name="connsiteY229" fmla="*/ 1306638 h 6858000"/>
              <a:gd name="connsiteX230" fmla="*/ 4178554 w 12191999"/>
              <a:gd name="connsiteY230" fmla="*/ 1241127 h 6858000"/>
              <a:gd name="connsiteX231" fmla="*/ 4298729 w 12191999"/>
              <a:gd name="connsiteY231" fmla="*/ 1277318 h 6858000"/>
              <a:gd name="connsiteX232" fmla="*/ 4293841 w 12191999"/>
              <a:gd name="connsiteY232" fmla="*/ 1427580 h 6858000"/>
              <a:gd name="connsiteX233" fmla="*/ 4295062 w 12191999"/>
              <a:gd name="connsiteY233" fmla="*/ 1487441 h 6858000"/>
              <a:gd name="connsiteX234" fmla="*/ 4348815 w 12191999"/>
              <a:gd name="connsiteY234" fmla="*/ 1502101 h 6858000"/>
              <a:gd name="connsiteX235" fmla="*/ 4554055 w 12191999"/>
              <a:gd name="connsiteY235" fmla="*/ 1502101 h 6858000"/>
              <a:gd name="connsiteX236" fmla="*/ 4580339 w 12191999"/>
              <a:gd name="connsiteY236" fmla="*/ 1513955 h 6858000"/>
              <a:gd name="connsiteX237" fmla="*/ 4580382 w 12191999"/>
              <a:gd name="connsiteY237" fmla="*/ 1514287 h 6858000"/>
              <a:gd name="connsiteX238" fmla="*/ 4581432 w 12191999"/>
              <a:gd name="connsiteY238" fmla="*/ 1513558 h 6858000"/>
              <a:gd name="connsiteX239" fmla="*/ 4598057 w 12191999"/>
              <a:gd name="connsiteY239" fmla="*/ 1511994 h 6858000"/>
              <a:gd name="connsiteX240" fmla="*/ 4811845 w 12191999"/>
              <a:gd name="connsiteY240" fmla="*/ 1513216 h 6858000"/>
              <a:gd name="connsiteX241" fmla="*/ 4894918 w 12191999"/>
              <a:gd name="connsiteY241" fmla="*/ 1571855 h 6858000"/>
              <a:gd name="connsiteX242" fmla="*/ 4859491 w 12191999"/>
              <a:gd name="connsiteY242" fmla="*/ 1630493 h 6858000"/>
              <a:gd name="connsiteX243" fmla="*/ 4853383 w 12191999"/>
              <a:gd name="connsiteY243" fmla="*/ 1731891 h 6858000"/>
              <a:gd name="connsiteX244" fmla="*/ 4969438 w 12191999"/>
              <a:gd name="connsiteY244" fmla="*/ 1770984 h 6858000"/>
              <a:gd name="connsiteX245" fmla="*/ 5069614 w 12191999"/>
              <a:gd name="connsiteY245" fmla="*/ 1696462 h 6858000"/>
              <a:gd name="connsiteX246" fmla="*/ 5025634 w 12191999"/>
              <a:gd name="connsiteY246" fmla="*/ 1617055 h 6858000"/>
              <a:gd name="connsiteX247" fmla="*/ 5020749 w 12191999"/>
              <a:gd name="connsiteY247" fmla="*/ 1548643 h 6858000"/>
              <a:gd name="connsiteX248" fmla="*/ 5094050 w 12191999"/>
              <a:gd name="connsiteY248" fmla="*/ 1513216 h 6858000"/>
              <a:gd name="connsiteX249" fmla="*/ 5302949 w 12191999"/>
              <a:gd name="connsiteY249" fmla="*/ 1513216 h 6858000"/>
              <a:gd name="connsiteX250" fmla="*/ 5335935 w 12191999"/>
              <a:gd name="connsiteY250" fmla="*/ 1548643 h 6858000"/>
              <a:gd name="connsiteX251" fmla="*/ 5335935 w 12191999"/>
              <a:gd name="connsiteY251" fmla="*/ 1648817 h 6858000"/>
              <a:gd name="connsiteX252" fmla="*/ 5335935 w 12191999"/>
              <a:gd name="connsiteY252" fmla="*/ 1706237 h 6858000"/>
              <a:gd name="connsiteX253" fmla="*/ 5335935 w 12191999"/>
              <a:gd name="connsiteY253" fmla="*/ 1768539 h 6858000"/>
              <a:gd name="connsiteX254" fmla="*/ 5279741 w 12191999"/>
              <a:gd name="connsiteY254" fmla="*/ 1844283 h 6858000"/>
              <a:gd name="connsiteX255" fmla="*/ 5219879 w 12191999"/>
              <a:gd name="connsiteY255" fmla="*/ 1808854 h 6858000"/>
              <a:gd name="connsiteX256" fmla="*/ 5122147 w 12191999"/>
              <a:gd name="connsiteY256" fmla="*/ 1799081 h 6858000"/>
              <a:gd name="connsiteX257" fmla="*/ 5080610 w 12191999"/>
              <a:gd name="connsiteY257" fmla="*/ 1935906 h 6858000"/>
              <a:gd name="connsiteX258" fmla="*/ 5156351 w 12191999"/>
              <a:gd name="connsiteY258" fmla="*/ 2018979 h 6858000"/>
              <a:gd name="connsiteX259" fmla="*/ 5229651 w 12191999"/>
              <a:gd name="connsiteY259" fmla="*/ 1978665 h 6858000"/>
              <a:gd name="connsiteX260" fmla="*/ 5311502 w 12191999"/>
              <a:gd name="connsiteY260" fmla="*/ 1977443 h 6858000"/>
              <a:gd name="connsiteX261" fmla="*/ 5335935 w 12191999"/>
              <a:gd name="connsiteY261" fmla="*/ 2047077 h 6858000"/>
              <a:gd name="connsiteX262" fmla="*/ 5335935 w 12191999"/>
              <a:gd name="connsiteY262" fmla="*/ 2247429 h 6858000"/>
              <a:gd name="connsiteX263" fmla="*/ 5300506 w 12191999"/>
              <a:gd name="connsiteY263" fmla="*/ 2284079 h 6858000"/>
              <a:gd name="connsiteX264" fmla="*/ 5091606 w 12191999"/>
              <a:gd name="connsiteY264" fmla="*/ 2282856 h 6858000"/>
              <a:gd name="connsiteX265" fmla="*/ 5030522 w 12191999"/>
              <a:gd name="connsiteY265" fmla="*/ 2320726 h 6858000"/>
              <a:gd name="connsiteX266" fmla="*/ 5058619 w 12191999"/>
              <a:gd name="connsiteY266" fmla="*/ 2362263 h 6858000"/>
              <a:gd name="connsiteX267" fmla="*/ 5070837 w 12191999"/>
              <a:gd name="connsiteY267" fmla="*/ 2486872 h 6858000"/>
              <a:gd name="connsiteX268" fmla="*/ 4926682 w 12191999"/>
              <a:gd name="connsiteY268" fmla="*/ 2539402 h 6858000"/>
              <a:gd name="connsiteX269" fmla="*/ 4813067 w 12191999"/>
              <a:gd name="connsiteY269" fmla="*/ 2452666 h 6858000"/>
              <a:gd name="connsiteX270" fmla="*/ 4855825 w 12191999"/>
              <a:gd name="connsiteY270" fmla="*/ 2352491 h 6858000"/>
              <a:gd name="connsiteX271" fmla="*/ 4853383 w 12191999"/>
              <a:gd name="connsiteY271" fmla="*/ 2296294 h 6858000"/>
              <a:gd name="connsiteX272" fmla="*/ 4799629 w 12191999"/>
              <a:gd name="connsiteY272" fmla="*/ 2281634 h 6858000"/>
              <a:gd name="connsiteX273" fmla="*/ 4633486 w 12191999"/>
              <a:gd name="connsiteY273" fmla="*/ 2281634 h 6858000"/>
              <a:gd name="connsiteX274" fmla="*/ 4568545 w 12191999"/>
              <a:gd name="connsiteY274" fmla="*/ 2254834 h 6858000"/>
              <a:gd name="connsiteX275" fmla="*/ 4568533 w 12191999"/>
              <a:gd name="connsiteY275" fmla="*/ 2254378 h 6858000"/>
              <a:gd name="connsiteX276" fmla="*/ 4567644 w 12191999"/>
              <a:gd name="connsiteY276" fmla="*/ 2255861 h 6858000"/>
              <a:gd name="connsiteX277" fmla="*/ 4544720 w 12191999"/>
              <a:gd name="connsiteY277" fmla="*/ 2264404 h 6858000"/>
              <a:gd name="connsiteX278" fmla="*/ 4554906 w 12191999"/>
              <a:gd name="connsiteY278" fmla="*/ 2264379 h 6858000"/>
              <a:gd name="connsiteX279" fmla="*/ 4573231 w 12191999"/>
              <a:gd name="connsiteY279" fmla="*/ 2293699 h 6858000"/>
              <a:gd name="connsiteX280" fmla="*/ 4573231 w 12191999"/>
              <a:gd name="connsiteY280" fmla="*/ 2494050 h 6858000"/>
              <a:gd name="connsiteX281" fmla="*/ 4590334 w 12191999"/>
              <a:gd name="connsiteY281" fmla="*/ 2551467 h 6858000"/>
              <a:gd name="connsiteX282" fmla="*/ 4646530 w 12191999"/>
              <a:gd name="connsiteY282" fmla="*/ 2551467 h 6858000"/>
              <a:gd name="connsiteX283" fmla="*/ 4815115 w 12191999"/>
              <a:gd name="connsiteY283" fmla="*/ 2567347 h 6858000"/>
              <a:gd name="connsiteX284" fmla="*/ 4778466 w 12191999"/>
              <a:gd name="connsiteY284" fmla="*/ 2768920 h 6858000"/>
              <a:gd name="connsiteX285" fmla="*/ 4657524 w 12191999"/>
              <a:gd name="connsiteY285" fmla="*/ 2757926 h 6858000"/>
              <a:gd name="connsiteX286" fmla="*/ 4612323 w 12191999"/>
              <a:gd name="connsiteY286" fmla="*/ 2728606 h 6858000"/>
              <a:gd name="connsiteX287" fmla="*/ 4575675 w 12191999"/>
              <a:gd name="connsiteY287" fmla="*/ 2790910 h 6858000"/>
              <a:gd name="connsiteX288" fmla="*/ 4576894 w 12191999"/>
              <a:gd name="connsiteY288" fmla="*/ 2991261 h 6858000"/>
              <a:gd name="connsiteX289" fmla="*/ 4570481 w 12191999"/>
              <a:gd name="connsiteY289" fmla="*/ 3024856 h 6858000"/>
              <a:gd name="connsiteX290" fmla="*/ 4561944 w 12191999"/>
              <a:gd name="connsiteY290" fmla="*/ 3029609 h 6858000"/>
              <a:gd name="connsiteX291" fmla="*/ 4568608 w 12191999"/>
              <a:gd name="connsiteY291" fmla="*/ 3030206 h 6858000"/>
              <a:gd name="connsiteX292" fmla="*/ 4578857 w 12191999"/>
              <a:gd name="connsiteY292" fmla="*/ 3036715 h 6858000"/>
              <a:gd name="connsiteX293" fmla="*/ 4581540 w 12191999"/>
              <a:gd name="connsiteY293" fmla="*/ 3051267 h 6858000"/>
              <a:gd name="connsiteX294" fmla="*/ 4595169 w 12191999"/>
              <a:gd name="connsiteY294" fmla="*/ 3045892 h 6858000"/>
              <a:gd name="connsiteX295" fmla="*/ 4620385 w 12191999"/>
              <a:gd name="connsiteY295" fmla="*/ 3045454 h 6858000"/>
              <a:gd name="connsiteX296" fmla="*/ 4806076 w 12191999"/>
              <a:gd name="connsiteY296" fmla="*/ 3046674 h 6858000"/>
              <a:gd name="connsiteX297" fmla="*/ 4874487 w 12191999"/>
              <a:gd name="connsiteY297" fmla="*/ 3006359 h 6858000"/>
              <a:gd name="connsiteX298" fmla="*/ 4841504 w 12191999"/>
              <a:gd name="connsiteY298" fmla="*/ 2962382 h 6858000"/>
              <a:gd name="connsiteX299" fmla="*/ 4826843 w 12191999"/>
              <a:gd name="connsiteY299" fmla="*/ 2852433 h 6858000"/>
              <a:gd name="connsiteX300" fmla="*/ 5055294 w 12191999"/>
              <a:gd name="connsiteY300" fmla="*/ 2823113 h 6858000"/>
              <a:gd name="connsiteX301" fmla="*/ 5050406 w 12191999"/>
              <a:gd name="connsiteY301" fmla="*/ 2973375 h 6858000"/>
              <a:gd name="connsiteX302" fmla="*/ 5051628 w 12191999"/>
              <a:gd name="connsiteY302" fmla="*/ 3033236 h 6858000"/>
              <a:gd name="connsiteX303" fmla="*/ 5105382 w 12191999"/>
              <a:gd name="connsiteY303" fmla="*/ 3047896 h 6858000"/>
              <a:gd name="connsiteX304" fmla="*/ 5310620 w 12191999"/>
              <a:gd name="connsiteY304" fmla="*/ 3047896 h 6858000"/>
              <a:gd name="connsiteX305" fmla="*/ 5338715 w 12191999"/>
              <a:gd name="connsiteY305" fmla="*/ 3073551 h 6858000"/>
              <a:gd name="connsiteX306" fmla="*/ 5337493 w 12191999"/>
              <a:gd name="connsiteY306" fmla="*/ 3297112 h 6858000"/>
              <a:gd name="connsiteX307" fmla="*/ 5278853 w 12191999"/>
              <a:gd name="connsiteY307" fmla="*/ 3375299 h 6858000"/>
              <a:gd name="connsiteX308" fmla="*/ 5221435 w 12191999"/>
              <a:gd name="connsiteY308" fmla="*/ 3339871 h 6858000"/>
              <a:gd name="connsiteX309" fmla="*/ 5123706 w 12191999"/>
              <a:gd name="connsiteY309" fmla="*/ 3330097 h 6858000"/>
              <a:gd name="connsiteX310" fmla="*/ 5079725 w 12191999"/>
              <a:gd name="connsiteY310" fmla="*/ 3443711 h 6858000"/>
              <a:gd name="connsiteX311" fmla="*/ 5153026 w 12191999"/>
              <a:gd name="connsiteY311" fmla="*/ 3549995 h 6858000"/>
              <a:gd name="connsiteX312" fmla="*/ 5233655 w 12191999"/>
              <a:gd name="connsiteY312" fmla="*/ 3507238 h 6858000"/>
              <a:gd name="connsiteX313" fmla="*/ 5305732 w 12191999"/>
              <a:gd name="connsiteY313" fmla="*/ 3503573 h 6858000"/>
              <a:gd name="connsiteX314" fmla="*/ 5337493 w 12191999"/>
              <a:gd name="connsiteY314" fmla="*/ 3574428 h 6858000"/>
              <a:gd name="connsiteX315" fmla="*/ 5337493 w 12191999"/>
              <a:gd name="connsiteY315" fmla="*/ 3707588 h 6858000"/>
              <a:gd name="connsiteX316" fmla="*/ 5231209 w 12191999"/>
              <a:gd name="connsiteY316" fmla="*/ 3815093 h 6858000"/>
              <a:gd name="connsiteX317" fmla="*/ 5088277 w 12191999"/>
              <a:gd name="connsiteY317" fmla="*/ 3815093 h 6858000"/>
              <a:gd name="connsiteX318" fmla="*/ 5032081 w 12191999"/>
              <a:gd name="connsiteY318" fmla="*/ 3852965 h 6858000"/>
              <a:gd name="connsiteX319" fmla="*/ 5060180 w 12191999"/>
              <a:gd name="connsiteY319" fmla="*/ 3894500 h 6858000"/>
              <a:gd name="connsiteX320" fmla="*/ 5079725 w 12191999"/>
              <a:gd name="connsiteY320" fmla="*/ 4006891 h 6858000"/>
              <a:gd name="connsiteX321" fmla="*/ 4909915 w 12191999"/>
              <a:gd name="connsiteY321" fmla="*/ 4069196 h 6858000"/>
              <a:gd name="connsiteX322" fmla="*/ 4812184 w 12191999"/>
              <a:gd name="connsiteY322" fmla="*/ 3976351 h 6858000"/>
              <a:gd name="connsiteX323" fmla="*/ 4857383 w 12191999"/>
              <a:gd name="connsiteY323" fmla="*/ 3885949 h 6858000"/>
              <a:gd name="connsiteX324" fmla="*/ 4856163 w 12191999"/>
              <a:gd name="connsiteY324" fmla="*/ 3829753 h 6858000"/>
              <a:gd name="connsiteX325" fmla="*/ 4802409 w 12191999"/>
              <a:gd name="connsiteY325" fmla="*/ 3815093 h 6858000"/>
              <a:gd name="connsiteX326" fmla="*/ 4606946 w 12191999"/>
              <a:gd name="connsiteY326" fmla="*/ 3816315 h 6858000"/>
              <a:gd name="connsiteX327" fmla="*/ 4581843 w 12191999"/>
              <a:gd name="connsiteY327" fmla="*/ 3811533 h 6858000"/>
              <a:gd name="connsiteX328" fmla="*/ 4581798 w 12191999"/>
              <a:gd name="connsiteY328" fmla="*/ 3821095 h 6858000"/>
              <a:gd name="connsiteX329" fmla="*/ 4581798 w 12191999"/>
              <a:gd name="connsiteY329" fmla="*/ 4049544 h 6858000"/>
              <a:gd name="connsiteX330" fmla="*/ 4528044 w 12191999"/>
              <a:gd name="connsiteY330" fmla="*/ 4121621 h 6858000"/>
              <a:gd name="connsiteX331" fmla="*/ 4468182 w 12191999"/>
              <a:gd name="connsiteY331" fmla="*/ 4089859 h 6858000"/>
              <a:gd name="connsiteX332" fmla="*/ 4364344 w 12191999"/>
              <a:gd name="connsiteY332" fmla="*/ 4081306 h 6858000"/>
              <a:gd name="connsiteX333" fmla="*/ 4360678 w 12191999"/>
              <a:gd name="connsiteY333" fmla="*/ 4271879 h 6858000"/>
              <a:gd name="connsiteX334" fmla="*/ 4469406 w 12191999"/>
              <a:gd name="connsiteY334" fmla="*/ 4266992 h 6858000"/>
              <a:gd name="connsiteX335" fmla="*/ 4529266 w 12191999"/>
              <a:gd name="connsiteY335" fmla="*/ 4235230 h 6858000"/>
              <a:gd name="connsiteX336" fmla="*/ 4583017 w 12191999"/>
              <a:gd name="connsiteY336" fmla="*/ 4312195 h 6858000"/>
              <a:gd name="connsiteX337" fmla="*/ 4585462 w 12191999"/>
              <a:gd name="connsiteY337" fmla="*/ 4420922 h 6858000"/>
              <a:gd name="connsiteX338" fmla="*/ 4585462 w 12191999"/>
              <a:gd name="connsiteY338" fmla="*/ 4535755 h 6858000"/>
              <a:gd name="connsiteX339" fmla="*/ 4580270 w 12191999"/>
              <a:gd name="connsiteY339" fmla="*/ 4556981 h 6858000"/>
              <a:gd name="connsiteX340" fmla="*/ 4558623 w 12191999"/>
              <a:gd name="connsiteY340" fmla="*/ 4562623 h 6858000"/>
              <a:gd name="connsiteX341" fmla="*/ 4558623 w 12191999"/>
              <a:gd name="connsiteY341" fmla="*/ 4566440 h 6858000"/>
              <a:gd name="connsiteX342" fmla="*/ 4573343 w 12191999"/>
              <a:gd name="connsiteY342" fmla="*/ 4568280 h 6858000"/>
              <a:gd name="connsiteX343" fmla="*/ 4583997 w 12191999"/>
              <a:gd name="connsiteY343" fmla="*/ 4582238 h 6858000"/>
              <a:gd name="connsiteX344" fmla="*/ 4584236 w 12191999"/>
              <a:gd name="connsiteY344" fmla="*/ 4584622 h 6858000"/>
              <a:gd name="connsiteX345" fmla="*/ 4590467 w 12191999"/>
              <a:gd name="connsiteY345" fmla="*/ 4573843 h 6858000"/>
              <a:gd name="connsiteX346" fmla="*/ 4626810 w 12191999"/>
              <a:gd name="connsiteY346" fmla="*/ 4567125 h 6858000"/>
              <a:gd name="connsiteX347" fmla="*/ 4827160 w 12191999"/>
              <a:gd name="connsiteY347" fmla="*/ 4567125 h 6858000"/>
              <a:gd name="connsiteX348" fmla="*/ 4890685 w 12191999"/>
              <a:gd name="connsiteY348" fmla="*/ 4591556 h 6858000"/>
              <a:gd name="connsiteX349" fmla="*/ 4887021 w 12191999"/>
              <a:gd name="connsiteY349" fmla="*/ 4672186 h 6858000"/>
              <a:gd name="connsiteX350" fmla="*/ 4847929 w 12191999"/>
              <a:gd name="connsiteY350" fmla="*/ 4741820 h 6858000"/>
              <a:gd name="connsiteX351" fmla="*/ 4920006 w 12191999"/>
              <a:gd name="connsiteY351" fmla="*/ 4817562 h 6858000"/>
              <a:gd name="connsiteX352" fmla="*/ 5064161 w 12191999"/>
              <a:gd name="connsiteY352" fmla="*/ 4784578 h 6858000"/>
              <a:gd name="connsiteX353" fmla="*/ 5056831 w 12191999"/>
              <a:gd name="connsiteY353" fmla="*/ 4679516 h 6858000"/>
              <a:gd name="connsiteX354" fmla="*/ 5022625 w 12191999"/>
              <a:gd name="connsiteY354" fmla="*/ 4624541 h 6858000"/>
              <a:gd name="connsiteX355" fmla="*/ 5092258 w 12191999"/>
              <a:gd name="connsiteY355" fmla="*/ 4568344 h 6858000"/>
              <a:gd name="connsiteX356" fmla="*/ 5330479 w 12191999"/>
              <a:gd name="connsiteY356" fmla="*/ 4567125 h 6858000"/>
              <a:gd name="connsiteX357" fmla="*/ 5353691 w 12191999"/>
              <a:gd name="connsiteY357" fmla="*/ 4597667 h 6858000"/>
              <a:gd name="connsiteX358" fmla="*/ 5353691 w 12191999"/>
              <a:gd name="connsiteY358" fmla="*/ 4802902 h 6858000"/>
              <a:gd name="connsiteX359" fmla="*/ 5372016 w 12191999"/>
              <a:gd name="connsiteY359" fmla="*/ 4859100 h 6858000"/>
              <a:gd name="connsiteX360" fmla="*/ 5422104 w 12191999"/>
              <a:gd name="connsiteY360" fmla="*/ 4856655 h 6858000"/>
              <a:gd name="connsiteX361" fmla="*/ 5512505 w 12191999"/>
              <a:gd name="connsiteY361" fmla="*/ 4809011 h 6858000"/>
              <a:gd name="connsiteX362" fmla="*/ 5607793 w 12191999"/>
              <a:gd name="connsiteY362" fmla="*/ 4905522 h 6858000"/>
              <a:gd name="connsiteX363" fmla="*/ 5562593 w 12191999"/>
              <a:gd name="connsiteY363" fmla="*/ 5065559 h 6858000"/>
              <a:gd name="connsiteX364" fmla="*/ 5430656 w 12191999"/>
              <a:gd name="connsiteY364" fmla="*/ 5057007 h 6858000"/>
              <a:gd name="connsiteX365" fmla="*/ 5392783 w 12191999"/>
              <a:gd name="connsiteY365" fmla="*/ 5030132 h 6858000"/>
              <a:gd name="connsiteX366" fmla="*/ 5354913 w 12191999"/>
              <a:gd name="connsiteY366" fmla="*/ 5085106 h 6858000"/>
              <a:gd name="connsiteX367" fmla="*/ 5356135 w 12191999"/>
              <a:gd name="connsiteY367" fmla="*/ 5294008 h 6858000"/>
              <a:gd name="connsiteX368" fmla="*/ 5350738 w 12191999"/>
              <a:gd name="connsiteY368" fmla="*/ 5321930 h 6858000"/>
              <a:gd name="connsiteX369" fmla="*/ 5371287 w 12191999"/>
              <a:gd name="connsiteY369" fmla="*/ 5318874 h 6858000"/>
              <a:gd name="connsiteX370" fmla="*/ 5585072 w 12191999"/>
              <a:gd name="connsiteY370" fmla="*/ 5318874 h 6858000"/>
              <a:gd name="connsiteX371" fmla="*/ 5651043 w 12191999"/>
              <a:gd name="connsiteY371" fmla="*/ 5349416 h 6858000"/>
              <a:gd name="connsiteX372" fmla="*/ 5646155 w 12191999"/>
              <a:gd name="connsiteY372" fmla="*/ 5421493 h 6858000"/>
              <a:gd name="connsiteX373" fmla="*/ 5603399 w 12191999"/>
              <a:gd name="connsiteY373" fmla="*/ 5498458 h 6858000"/>
              <a:gd name="connsiteX374" fmla="*/ 5692578 w 12191999"/>
              <a:gd name="connsiteY374" fmla="*/ 5574200 h 6858000"/>
              <a:gd name="connsiteX375" fmla="*/ 5812299 w 12191999"/>
              <a:gd name="connsiteY375" fmla="*/ 5544881 h 6858000"/>
              <a:gd name="connsiteX376" fmla="*/ 5808637 w 12191999"/>
              <a:gd name="connsiteY376" fmla="*/ 5430047 h 6858000"/>
              <a:gd name="connsiteX377" fmla="*/ 5778092 w 12191999"/>
              <a:gd name="connsiteY377" fmla="*/ 5378737 h 6858000"/>
              <a:gd name="connsiteX378" fmla="*/ 5837954 w 12191999"/>
              <a:gd name="connsiteY378" fmla="*/ 5323761 h 6858000"/>
              <a:gd name="connsiteX379" fmla="*/ 6089611 w 12191999"/>
              <a:gd name="connsiteY379" fmla="*/ 5320096 h 6858000"/>
              <a:gd name="connsiteX380" fmla="*/ 6106714 w 12191999"/>
              <a:gd name="connsiteY380" fmla="*/ 5345752 h 6858000"/>
              <a:gd name="connsiteX381" fmla="*/ 6106714 w 12191999"/>
              <a:gd name="connsiteY381" fmla="*/ 5574200 h 6858000"/>
              <a:gd name="connsiteX382" fmla="*/ 6052963 w 12191999"/>
              <a:gd name="connsiteY382" fmla="*/ 5646278 h 6858000"/>
              <a:gd name="connsiteX383" fmla="*/ 5993101 w 12191999"/>
              <a:gd name="connsiteY383" fmla="*/ 5614516 h 6858000"/>
              <a:gd name="connsiteX384" fmla="*/ 5889264 w 12191999"/>
              <a:gd name="connsiteY384" fmla="*/ 5605962 h 6858000"/>
              <a:gd name="connsiteX385" fmla="*/ 5885598 w 12191999"/>
              <a:gd name="connsiteY385" fmla="*/ 5796541 h 6858000"/>
              <a:gd name="connsiteX386" fmla="*/ 5994323 w 12191999"/>
              <a:gd name="connsiteY386" fmla="*/ 5791654 h 6858000"/>
              <a:gd name="connsiteX387" fmla="*/ 6054184 w 12191999"/>
              <a:gd name="connsiteY387" fmla="*/ 5759891 h 6858000"/>
              <a:gd name="connsiteX388" fmla="*/ 6107935 w 12191999"/>
              <a:gd name="connsiteY388" fmla="*/ 5836855 h 6858000"/>
              <a:gd name="connsiteX389" fmla="*/ 6110381 w 12191999"/>
              <a:gd name="connsiteY389" fmla="*/ 5945582 h 6858000"/>
              <a:gd name="connsiteX390" fmla="*/ 6110381 w 12191999"/>
              <a:gd name="connsiteY390" fmla="*/ 6060417 h 6858000"/>
              <a:gd name="connsiteX391" fmla="*/ 6106055 w 12191999"/>
              <a:gd name="connsiteY391" fmla="*/ 6078094 h 6858000"/>
              <a:gd name="connsiteX392" fmla="*/ 6108059 w 12191999"/>
              <a:gd name="connsiteY392" fmla="*/ 6078201 h 6858000"/>
              <a:gd name="connsiteX393" fmla="*/ 6121268 w 12191999"/>
              <a:gd name="connsiteY393" fmla="*/ 6085837 h 6858000"/>
              <a:gd name="connsiteX394" fmla="*/ 6125405 w 12191999"/>
              <a:gd name="connsiteY394" fmla="*/ 6096044 h 6858000"/>
              <a:gd name="connsiteX395" fmla="*/ 6126156 w 12191999"/>
              <a:gd name="connsiteY395" fmla="*/ 6094323 h 6858000"/>
              <a:gd name="connsiteX396" fmla="*/ 6161736 w 12191999"/>
              <a:gd name="connsiteY396" fmla="*/ 6086077 h 6858000"/>
              <a:gd name="connsiteX397" fmla="*/ 6366973 w 12191999"/>
              <a:gd name="connsiteY397" fmla="*/ 6086077 h 6858000"/>
              <a:gd name="connsiteX398" fmla="*/ 6439050 w 12191999"/>
              <a:gd name="connsiteY398" fmla="*/ 6125170 h 6858000"/>
              <a:gd name="connsiteX399" fmla="*/ 6431720 w 12191999"/>
              <a:gd name="connsiteY399" fmla="*/ 6186252 h 6858000"/>
              <a:gd name="connsiteX400" fmla="*/ 6388963 w 12191999"/>
              <a:gd name="connsiteY400" fmla="*/ 6279097 h 6858000"/>
              <a:gd name="connsiteX401" fmla="*/ 6524567 w 12191999"/>
              <a:gd name="connsiteY401" fmla="*/ 6343846 h 6858000"/>
              <a:gd name="connsiteX402" fmla="*/ 6624741 w 12191999"/>
              <a:gd name="connsiteY402" fmla="*/ 6260772 h 6858000"/>
              <a:gd name="connsiteX403" fmla="*/ 6589314 w 12191999"/>
              <a:gd name="connsiteY403" fmla="*/ 6197247 h 6858000"/>
              <a:gd name="connsiteX404" fmla="*/ 6559994 w 12191999"/>
              <a:gd name="connsiteY404" fmla="*/ 6139830 h 6858000"/>
              <a:gd name="connsiteX405" fmla="*/ 6622298 w 12191999"/>
              <a:gd name="connsiteY405" fmla="*/ 6087298 h 6858000"/>
              <a:gd name="connsiteX406" fmla="*/ 6870294 w 12191999"/>
              <a:gd name="connsiteY406" fmla="*/ 6086077 h 6858000"/>
              <a:gd name="connsiteX407" fmla="*/ 6878000 w 12191999"/>
              <a:gd name="connsiteY407" fmla="*/ 6089431 h 6858000"/>
              <a:gd name="connsiteX408" fmla="*/ 6879007 w 12191999"/>
              <a:gd name="connsiteY408" fmla="*/ 6086924 h 6858000"/>
              <a:gd name="connsiteX409" fmla="*/ 6877557 w 12191999"/>
              <a:gd name="connsiteY409" fmla="*/ 6084401 h 6858000"/>
              <a:gd name="connsiteX410" fmla="*/ 6876069 w 12191999"/>
              <a:gd name="connsiteY410" fmla="*/ 6064396 h 6858000"/>
              <a:gd name="connsiteX411" fmla="*/ 6877291 w 12191999"/>
              <a:gd name="connsiteY411" fmla="*/ 5860381 h 6858000"/>
              <a:gd name="connsiteX412" fmla="*/ 6835754 w 12191999"/>
              <a:gd name="connsiteY412" fmla="*/ 5796854 h 6858000"/>
              <a:gd name="connsiteX413" fmla="*/ 6794219 w 12191999"/>
              <a:gd name="connsiteY413" fmla="*/ 5827396 h 6858000"/>
              <a:gd name="connsiteX414" fmla="*/ 6672053 w 12191999"/>
              <a:gd name="connsiteY414" fmla="*/ 5838391 h 6858000"/>
              <a:gd name="connsiteX415" fmla="*/ 6618301 w 12191999"/>
              <a:gd name="connsiteY415" fmla="*/ 5690570 h 6858000"/>
              <a:gd name="connsiteX416" fmla="*/ 6707480 w 12191999"/>
              <a:gd name="connsiteY416" fmla="*/ 5578181 h 6858000"/>
              <a:gd name="connsiteX417" fmla="*/ 6806435 w 12191999"/>
              <a:gd name="connsiteY417" fmla="*/ 5623380 h 6858000"/>
              <a:gd name="connsiteX418" fmla="*/ 6856522 w 12191999"/>
              <a:gd name="connsiteY418" fmla="*/ 5623380 h 6858000"/>
              <a:gd name="connsiteX419" fmla="*/ 6876069 w 12191999"/>
              <a:gd name="connsiteY419" fmla="*/ 5567184 h 6858000"/>
              <a:gd name="connsiteX420" fmla="*/ 6874847 w 12191999"/>
              <a:gd name="connsiteY420" fmla="*/ 5371720 h 6858000"/>
              <a:gd name="connsiteX421" fmla="*/ 6912719 w 12191999"/>
              <a:gd name="connsiteY421" fmla="*/ 5332627 h 6858000"/>
              <a:gd name="connsiteX422" fmla="*/ 7113069 w 12191999"/>
              <a:gd name="connsiteY422" fmla="*/ 5333849 h 6858000"/>
              <a:gd name="connsiteX423" fmla="*/ 7179039 w 12191999"/>
              <a:gd name="connsiteY423" fmla="*/ 5295978 h 6858000"/>
              <a:gd name="connsiteX424" fmla="*/ 7147275 w 12191999"/>
              <a:gd name="connsiteY424" fmla="*/ 5250776 h 6858000"/>
              <a:gd name="connsiteX425" fmla="*/ 7136280 w 12191999"/>
              <a:gd name="connsiteY425" fmla="*/ 5133498 h 6858000"/>
              <a:gd name="connsiteX426" fmla="*/ 7292651 w 12191999"/>
              <a:gd name="connsiteY426" fmla="*/ 5078525 h 6858000"/>
              <a:gd name="connsiteX427" fmla="*/ 7400157 w 12191999"/>
              <a:gd name="connsiteY427" fmla="*/ 5167705 h 6858000"/>
              <a:gd name="connsiteX428" fmla="*/ 7354955 w 12191999"/>
              <a:gd name="connsiteY428" fmla="*/ 5264216 h 6858000"/>
              <a:gd name="connsiteX429" fmla="*/ 7357398 w 12191999"/>
              <a:gd name="connsiteY429" fmla="*/ 5319191 h 6858000"/>
              <a:gd name="connsiteX430" fmla="*/ 7409930 w 12191999"/>
              <a:gd name="connsiteY430" fmla="*/ 5335071 h 6858000"/>
              <a:gd name="connsiteX431" fmla="*/ 7615166 w 12191999"/>
              <a:gd name="connsiteY431" fmla="*/ 5333849 h 6858000"/>
              <a:gd name="connsiteX432" fmla="*/ 7644486 w 12191999"/>
              <a:gd name="connsiteY432" fmla="*/ 5363168 h 6858000"/>
              <a:gd name="connsiteX433" fmla="*/ 7644486 w 12191999"/>
              <a:gd name="connsiteY433" fmla="*/ 5581843 h 6858000"/>
              <a:gd name="connsiteX434" fmla="*/ 7588291 w 12191999"/>
              <a:gd name="connsiteY434" fmla="*/ 5661252 h 6858000"/>
              <a:gd name="connsiteX435" fmla="*/ 7529651 w 12191999"/>
              <a:gd name="connsiteY435" fmla="*/ 5627045 h 6858000"/>
              <a:gd name="connsiteX436" fmla="*/ 7428255 w 12191999"/>
              <a:gd name="connsiteY436" fmla="*/ 5619716 h 6858000"/>
              <a:gd name="connsiteX437" fmla="*/ 7390383 w 12191999"/>
              <a:gd name="connsiteY437" fmla="*/ 5754097 h 6858000"/>
              <a:gd name="connsiteX438" fmla="*/ 7466127 w 12191999"/>
              <a:gd name="connsiteY438" fmla="*/ 5837169 h 6858000"/>
              <a:gd name="connsiteX439" fmla="*/ 7538204 w 12191999"/>
              <a:gd name="connsiteY439" fmla="*/ 5795633 h 6858000"/>
              <a:gd name="connsiteX440" fmla="*/ 7617611 w 12191999"/>
              <a:gd name="connsiteY440" fmla="*/ 5791968 h 6858000"/>
              <a:gd name="connsiteX441" fmla="*/ 7644486 w 12191999"/>
              <a:gd name="connsiteY441" fmla="*/ 5855493 h 6858000"/>
              <a:gd name="connsiteX442" fmla="*/ 7644486 w 12191999"/>
              <a:gd name="connsiteY442" fmla="*/ 5960555 h 6858000"/>
              <a:gd name="connsiteX443" fmla="*/ 7645708 w 12191999"/>
              <a:gd name="connsiteY443" fmla="*/ 6072947 h 6858000"/>
              <a:gd name="connsiteX444" fmla="*/ 7643676 w 12191999"/>
              <a:gd name="connsiteY444" fmla="*/ 6091527 h 6858000"/>
              <a:gd name="connsiteX445" fmla="*/ 7645318 w 12191999"/>
              <a:gd name="connsiteY445" fmla="*/ 6082343 h 6858000"/>
              <a:gd name="connsiteX446" fmla="*/ 7677538 w 12191999"/>
              <a:gd name="connsiteY446" fmla="*/ 6073639 h 6858000"/>
              <a:gd name="connsiteX447" fmla="*/ 7886441 w 12191999"/>
              <a:gd name="connsiteY447" fmla="*/ 6074861 h 6858000"/>
              <a:gd name="connsiteX448" fmla="*/ 7956073 w 12191999"/>
              <a:gd name="connsiteY448" fmla="*/ 6107844 h 6858000"/>
              <a:gd name="connsiteX449" fmla="*/ 7949965 w 12191999"/>
              <a:gd name="connsiteY449" fmla="*/ 6176258 h 6858000"/>
              <a:gd name="connsiteX450" fmla="*/ 7905986 w 12191999"/>
              <a:gd name="connsiteY450" fmla="*/ 6256885 h 6858000"/>
              <a:gd name="connsiteX451" fmla="*/ 8002497 w 12191999"/>
              <a:gd name="connsiteY451" fmla="*/ 6331407 h 6858000"/>
              <a:gd name="connsiteX452" fmla="*/ 8110001 w 12191999"/>
              <a:gd name="connsiteY452" fmla="*/ 6304530 h 6858000"/>
              <a:gd name="connsiteX453" fmla="*/ 8110001 w 12191999"/>
              <a:gd name="connsiteY453" fmla="*/ 6183586 h 6858000"/>
              <a:gd name="connsiteX454" fmla="*/ 8079461 w 12191999"/>
              <a:gd name="connsiteY454" fmla="*/ 6135943 h 6858000"/>
              <a:gd name="connsiteX455" fmla="*/ 8141764 w 12191999"/>
              <a:gd name="connsiteY455" fmla="*/ 6077304 h 6858000"/>
              <a:gd name="connsiteX456" fmla="*/ 8393425 w 12191999"/>
              <a:gd name="connsiteY456" fmla="*/ 6074861 h 6858000"/>
              <a:gd name="connsiteX457" fmla="*/ 8406729 w 12191999"/>
              <a:gd name="connsiteY457" fmla="*/ 6078106 h 6858000"/>
              <a:gd name="connsiteX458" fmla="*/ 8410249 w 12191999"/>
              <a:gd name="connsiteY458" fmla="*/ 6084768 h 6858000"/>
              <a:gd name="connsiteX459" fmla="*/ 8414744 w 12191999"/>
              <a:gd name="connsiteY459" fmla="*/ 6080797 h 6858000"/>
              <a:gd name="connsiteX460" fmla="*/ 8436581 w 12191999"/>
              <a:gd name="connsiteY460" fmla="*/ 6079422 h 6858000"/>
              <a:gd name="connsiteX461" fmla="*/ 8641819 w 12191999"/>
              <a:gd name="connsiteY461" fmla="*/ 6079422 h 6858000"/>
              <a:gd name="connsiteX462" fmla="*/ 8690684 w 12191999"/>
              <a:gd name="connsiteY462" fmla="*/ 6065984 h 6858000"/>
              <a:gd name="connsiteX463" fmla="*/ 8693127 w 12191999"/>
              <a:gd name="connsiteY463" fmla="*/ 6003680 h 6858000"/>
              <a:gd name="connsiteX464" fmla="*/ 8688242 w 12191999"/>
              <a:gd name="connsiteY464" fmla="*/ 5855861 h 6858000"/>
              <a:gd name="connsiteX465" fmla="*/ 8909360 w 12191999"/>
              <a:gd name="connsiteY465" fmla="*/ 5870521 h 6858000"/>
              <a:gd name="connsiteX466" fmla="*/ 8900808 w 12191999"/>
              <a:gd name="connsiteY466" fmla="*/ 5998795 h 6858000"/>
              <a:gd name="connsiteX467" fmla="*/ 8873933 w 12191999"/>
              <a:gd name="connsiteY467" fmla="*/ 6041552 h 6858000"/>
              <a:gd name="connsiteX468" fmla="*/ 8931350 w 12191999"/>
              <a:gd name="connsiteY468" fmla="*/ 6078202 h 6858000"/>
              <a:gd name="connsiteX469" fmla="*/ 9136587 w 12191999"/>
              <a:gd name="connsiteY469" fmla="*/ 6076979 h 6858000"/>
              <a:gd name="connsiteX470" fmla="*/ 9159416 w 12191999"/>
              <a:gd name="connsiteY470" fmla="*/ 6078201 h 6858000"/>
              <a:gd name="connsiteX471" fmla="*/ 9160395 w 12191999"/>
              <a:gd name="connsiteY471" fmla="*/ 6078767 h 6858000"/>
              <a:gd name="connsiteX472" fmla="*/ 9159383 w 12191999"/>
              <a:gd name="connsiteY472" fmla="*/ 6065178 h 6858000"/>
              <a:gd name="connsiteX473" fmla="*/ 9160606 w 12191999"/>
              <a:gd name="connsiteY473" fmla="*/ 5856275 h 6858000"/>
              <a:gd name="connsiteX474" fmla="*/ 9125178 w 12191999"/>
              <a:gd name="connsiteY474" fmla="*/ 5798859 h 6858000"/>
              <a:gd name="connsiteX475" fmla="*/ 9083641 w 12191999"/>
              <a:gd name="connsiteY475" fmla="*/ 5825735 h 6858000"/>
              <a:gd name="connsiteX476" fmla="*/ 8954147 w 12191999"/>
              <a:gd name="connsiteY476" fmla="*/ 5835507 h 6858000"/>
              <a:gd name="connsiteX477" fmla="*/ 8901615 w 12191999"/>
              <a:gd name="connsiteY477" fmla="*/ 5764652 h 6858000"/>
              <a:gd name="connsiteX478" fmla="*/ 8902838 w 12191999"/>
              <a:gd name="connsiteY478" fmla="*/ 5668142 h 6858000"/>
              <a:gd name="connsiteX479" fmla="*/ 9099523 w 12191999"/>
              <a:gd name="connsiteY479" fmla="*/ 5630271 h 6858000"/>
              <a:gd name="connsiteX480" fmla="*/ 9132508 w 12191999"/>
              <a:gd name="connsiteY480" fmla="*/ 5633936 h 6858000"/>
              <a:gd name="connsiteX481" fmla="*/ 9161828 w 12191999"/>
              <a:gd name="connsiteY481" fmla="*/ 5572855 h 6858000"/>
              <a:gd name="connsiteX482" fmla="*/ 9160606 w 12191999"/>
              <a:gd name="connsiteY482" fmla="*/ 5382276 h 6858000"/>
              <a:gd name="connsiteX483" fmla="*/ 9213137 w 12191999"/>
              <a:gd name="connsiteY483" fmla="*/ 5332188 h 6858000"/>
              <a:gd name="connsiteX484" fmla="*/ 9398827 w 12191999"/>
              <a:gd name="connsiteY484" fmla="*/ 5333410 h 6858000"/>
              <a:gd name="connsiteX485" fmla="*/ 9467240 w 12191999"/>
              <a:gd name="connsiteY485" fmla="*/ 5293094 h 6858000"/>
              <a:gd name="connsiteX486" fmla="*/ 9434256 w 12191999"/>
              <a:gd name="connsiteY486" fmla="*/ 5249118 h 6858000"/>
              <a:gd name="connsiteX487" fmla="*/ 9419596 w 12191999"/>
              <a:gd name="connsiteY487" fmla="*/ 5139169 h 6858000"/>
              <a:gd name="connsiteX488" fmla="*/ 9648044 w 12191999"/>
              <a:gd name="connsiteY488" fmla="*/ 5109848 h 6858000"/>
              <a:gd name="connsiteX489" fmla="*/ 9643157 w 12191999"/>
              <a:gd name="connsiteY489" fmla="*/ 5260110 h 6858000"/>
              <a:gd name="connsiteX490" fmla="*/ 9644379 w 12191999"/>
              <a:gd name="connsiteY490" fmla="*/ 5319971 h 6858000"/>
              <a:gd name="connsiteX491" fmla="*/ 9698131 w 12191999"/>
              <a:gd name="connsiteY491" fmla="*/ 5334631 h 6858000"/>
              <a:gd name="connsiteX492" fmla="*/ 9903370 w 12191999"/>
              <a:gd name="connsiteY492" fmla="*/ 5334631 h 6858000"/>
              <a:gd name="connsiteX493" fmla="*/ 9929654 w 12191999"/>
              <a:gd name="connsiteY493" fmla="*/ 5346485 h 6858000"/>
              <a:gd name="connsiteX494" fmla="*/ 9930724 w 12191999"/>
              <a:gd name="connsiteY494" fmla="*/ 5354628 h 6858000"/>
              <a:gd name="connsiteX495" fmla="*/ 9932264 w 12191999"/>
              <a:gd name="connsiteY495" fmla="*/ 5354628 h 6858000"/>
              <a:gd name="connsiteX496" fmla="*/ 9932800 w 12191999"/>
              <a:gd name="connsiteY496" fmla="*/ 5349644 h 6858000"/>
              <a:gd name="connsiteX497" fmla="*/ 9947918 w 12191999"/>
              <a:gd name="connsiteY497" fmla="*/ 5337597 h 6858000"/>
              <a:gd name="connsiteX498" fmla="*/ 9951318 w 12191999"/>
              <a:gd name="connsiteY498" fmla="*/ 5337347 h 6858000"/>
              <a:gd name="connsiteX499" fmla="*/ 9952291 w 12191999"/>
              <a:gd name="connsiteY499" fmla="*/ 5335521 h 6858000"/>
              <a:gd name="connsiteX500" fmla="*/ 9934946 w 12191999"/>
              <a:gd name="connsiteY500" fmla="*/ 5330599 h 6858000"/>
              <a:gd name="connsiteX501" fmla="*/ 9930821 w 12191999"/>
              <a:gd name="connsiteY501" fmla="*/ 5309831 h 6858000"/>
              <a:gd name="connsiteX502" fmla="*/ 9930821 w 12191999"/>
              <a:gd name="connsiteY502" fmla="*/ 5086269 h 6858000"/>
              <a:gd name="connsiteX503" fmla="*/ 9976023 w 12191999"/>
              <a:gd name="connsiteY503" fmla="*/ 5012969 h 6858000"/>
              <a:gd name="connsiteX504" fmla="*/ 10026111 w 12191999"/>
              <a:gd name="connsiteY504" fmla="*/ 5020300 h 6858000"/>
              <a:gd name="connsiteX505" fmla="*/ 10151942 w 12191999"/>
              <a:gd name="connsiteY505" fmla="*/ 5045954 h 6858000"/>
              <a:gd name="connsiteX506" fmla="*/ 10160492 w 12191999"/>
              <a:gd name="connsiteY506" fmla="*/ 4868816 h 6858000"/>
              <a:gd name="connsiteX507" fmla="*/ 10039550 w 12191999"/>
              <a:gd name="connsiteY507" fmla="*/ 4867593 h 6858000"/>
              <a:gd name="connsiteX508" fmla="*/ 9987018 w 12191999"/>
              <a:gd name="connsiteY508" fmla="*/ 4895690 h 6858000"/>
              <a:gd name="connsiteX509" fmla="*/ 9932044 w 12191999"/>
              <a:gd name="connsiteY509" fmla="*/ 4830943 h 6858000"/>
              <a:gd name="connsiteX510" fmla="*/ 9929601 w 12191999"/>
              <a:gd name="connsiteY510" fmla="*/ 4587835 h 6858000"/>
              <a:gd name="connsiteX511" fmla="*/ 9957699 w 12191999"/>
              <a:gd name="connsiteY511" fmla="*/ 4568288 h 6858000"/>
              <a:gd name="connsiteX512" fmla="*/ 10158050 w 12191999"/>
              <a:gd name="connsiteY512" fmla="*/ 4568288 h 6858000"/>
              <a:gd name="connsiteX513" fmla="*/ 10204472 w 12191999"/>
              <a:gd name="connsiteY513" fmla="*/ 4560959 h 6858000"/>
              <a:gd name="connsiteX514" fmla="*/ 10213024 w 12191999"/>
              <a:gd name="connsiteY514" fmla="*/ 4493768 h 6858000"/>
              <a:gd name="connsiteX515" fmla="*/ 10209359 w 12191999"/>
              <a:gd name="connsiteY515" fmla="*/ 4345948 h 6858000"/>
              <a:gd name="connsiteX516" fmla="*/ 10325263 w 12191999"/>
              <a:gd name="connsiteY516" fmla="*/ 4307925 h 6858000"/>
              <a:gd name="connsiteX517" fmla="*/ 10432920 w 12191999"/>
              <a:gd name="connsiteY517" fmla="*/ 4364272 h 6858000"/>
              <a:gd name="connsiteX518" fmla="*/ 10423148 w 12191999"/>
              <a:gd name="connsiteY518" fmla="*/ 4486437 h 6858000"/>
              <a:gd name="connsiteX519" fmla="*/ 10393828 w 12191999"/>
              <a:gd name="connsiteY519" fmla="*/ 4531639 h 6858000"/>
              <a:gd name="connsiteX520" fmla="*/ 10459798 w 12191999"/>
              <a:gd name="connsiteY520" fmla="*/ 4569509 h 6858000"/>
              <a:gd name="connsiteX521" fmla="*/ 10660149 w 12191999"/>
              <a:gd name="connsiteY521" fmla="*/ 4568288 h 6858000"/>
              <a:gd name="connsiteX522" fmla="*/ 10700463 w 12191999"/>
              <a:gd name="connsiteY522" fmla="*/ 4607381 h 6858000"/>
              <a:gd name="connsiteX523" fmla="*/ 10699241 w 12191999"/>
              <a:gd name="connsiteY523" fmla="*/ 4802845 h 6858000"/>
              <a:gd name="connsiteX524" fmla="*/ 10672366 w 12191999"/>
              <a:gd name="connsiteY524" fmla="*/ 4876145 h 6858000"/>
              <a:gd name="connsiteX525" fmla="*/ 10591736 w 12191999"/>
              <a:gd name="connsiteY525" fmla="*/ 4872480 h 6858000"/>
              <a:gd name="connsiteX526" fmla="*/ 10518437 w 12191999"/>
              <a:gd name="connsiteY526" fmla="*/ 4833387 h 6858000"/>
              <a:gd name="connsiteX527" fmla="*/ 10443915 w 12191999"/>
              <a:gd name="connsiteY527" fmla="*/ 4917681 h 6858000"/>
              <a:gd name="connsiteX528" fmla="*/ 10486675 w 12191999"/>
              <a:gd name="connsiteY528" fmla="*/ 5054507 h 6858000"/>
              <a:gd name="connsiteX529" fmla="*/ 10580742 w 12191999"/>
              <a:gd name="connsiteY529" fmla="*/ 5045954 h 6858000"/>
              <a:gd name="connsiteX530" fmla="*/ 10643046 w 12191999"/>
              <a:gd name="connsiteY530" fmla="*/ 5009304 h 6858000"/>
              <a:gd name="connsiteX531" fmla="*/ 10699241 w 12191999"/>
              <a:gd name="connsiteY531" fmla="*/ 5089935 h 6858000"/>
              <a:gd name="connsiteX532" fmla="*/ 10700463 w 12191999"/>
              <a:gd name="connsiteY532" fmla="*/ 5308610 h 6858000"/>
              <a:gd name="connsiteX533" fmla="*/ 10695953 w 12191999"/>
              <a:gd name="connsiteY533" fmla="*/ 5325919 h 6858000"/>
              <a:gd name="connsiteX534" fmla="*/ 10695953 w 12191999"/>
              <a:gd name="connsiteY534" fmla="*/ 5342506 h 6858000"/>
              <a:gd name="connsiteX535" fmla="*/ 10697005 w 12191999"/>
              <a:gd name="connsiteY535" fmla="*/ 5340688 h 6858000"/>
              <a:gd name="connsiteX536" fmla="*/ 10739305 w 12191999"/>
              <a:gd name="connsiteY536" fmla="*/ 5333510 h 6858000"/>
              <a:gd name="connsiteX537" fmla="*/ 10924995 w 12191999"/>
              <a:gd name="connsiteY537" fmla="*/ 5334732 h 6858000"/>
              <a:gd name="connsiteX538" fmla="*/ 10993408 w 12191999"/>
              <a:gd name="connsiteY538" fmla="*/ 5294417 h 6858000"/>
              <a:gd name="connsiteX539" fmla="*/ 10960424 w 12191999"/>
              <a:gd name="connsiteY539" fmla="*/ 5250439 h 6858000"/>
              <a:gd name="connsiteX540" fmla="*/ 10945764 w 12191999"/>
              <a:gd name="connsiteY540" fmla="*/ 5140490 h 6858000"/>
              <a:gd name="connsiteX541" fmla="*/ 11174212 w 12191999"/>
              <a:gd name="connsiteY541" fmla="*/ 5111172 h 6858000"/>
              <a:gd name="connsiteX542" fmla="*/ 11169325 w 12191999"/>
              <a:gd name="connsiteY542" fmla="*/ 5261432 h 6858000"/>
              <a:gd name="connsiteX543" fmla="*/ 11170547 w 12191999"/>
              <a:gd name="connsiteY543" fmla="*/ 5321293 h 6858000"/>
              <a:gd name="connsiteX544" fmla="*/ 11224299 w 12191999"/>
              <a:gd name="connsiteY544" fmla="*/ 5335954 h 6858000"/>
              <a:gd name="connsiteX545" fmla="*/ 11429538 w 12191999"/>
              <a:gd name="connsiteY545" fmla="*/ 5335954 h 6858000"/>
              <a:gd name="connsiteX546" fmla="*/ 11457635 w 12191999"/>
              <a:gd name="connsiteY546" fmla="*/ 5361608 h 6858000"/>
              <a:gd name="connsiteX547" fmla="*/ 11456413 w 12191999"/>
              <a:gd name="connsiteY547" fmla="*/ 5585169 h 6858000"/>
              <a:gd name="connsiteX548" fmla="*/ 11397773 w 12191999"/>
              <a:gd name="connsiteY548" fmla="*/ 5663355 h 6858000"/>
              <a:gd name="connsiteX549" fmla="*/ 11340356 w 12191999"/>
              <a:gd name="connsiteY549" fmla="*/ 5627928 h 6858000"/>
              <a:gd name="connsiteX550" fmla="*/ 11242624 w 12191999"/>
              <a:gd name="connsiteY550" fmla="*/ 5618154 h 6858000"/>
              <a:gd name="connsiteX551" fmla="*/ 11198645 w 12191999"/>
              <a:gd name="connsiteY551" fmla="*/ 5731767 h 6858000"/>
              <a:gd name="connsiteX552" fmla="*/ 11271944 w 12191999"/>
              <a:gd name="connsiteY552" fmla="*/ 5838051 h 6858000"/>
              <a:gd name="connsiteX553" fmla="*/ 11352573 w 12191999"/>
              <a:gd name="connsiteY553" fmla="*/ 5795294 h 6858000"/>
              <a:gd name="connsiteX554" fmla="*/ 11424650 w 12191999"/>
              <a:gd name="connsiteY554" fmla="*/ 5791629 h 6858000"/>
              <a:gd name="connsiteX555" fmla="*/ 11456413 w 12191999"/>
              <a:gd name="connsiteY555" fmla="*/ 5862484 h 6858000"/>
              <a:gd name="connsiteX556" fmla="*/ 11456413 w 12191999"/>
              <a:gd name="connsiteY556" fmla="*/ 5995645 h 6858000"/>
              <a:gd name="connsiteX557" fmla="*/ 11450808 w 12191999"/>
              <a:gd name="connsiteY557" fmla="*/ 6076903 h 6858000"/>
              <a:gd name="connsiteX558" fmla="*/ 11443434 w 12191999"/>
              <a:gd name="connsiteY558" fmla="*/ 6089200 h 6858000"/>
              <a:gd name="connsiteX559" fmla="*/ 11447629 w 12191999"/>
              <a:gd name="connsiteY559" fmla="*/ 6089179 h 6858000"/>
              <a:gd name="connsiteX560" fmla="*/ 11460380 w 12191999"/>
              <a:gd name="connsiteY560" fmla="*/ 6094729 h 6858000"/>
              <a:gd name="connsiteX561" fmla="*/ 11461414 w 12191999"/>
              <a:gd name="connsiteY561" fmla="*/ 6089396 h 6858000"/>
              <a:gd name="connsiteX562" fmla="*/ 11491039 w 12191999"/>
              <a:gd name="connsiteY562" fmla="*/ 6081456 h 6858000"/>
              <a:gd name="connsiteX563" fmla="*/ 11686503 w 12191999"/>
              <a:gd name="connsiteY563" fmla="*/ 6082676 h 6858000"/>
              <a:gd name="connsiteX564" fmla="*/ 11732927 w 12191999"/>
              <a:gd name="connsiteY564" fmla="*/ 6074124 h 6858000"/>
              <a:gd name="connsiteX565" fmla="*/ 11741477 w 12191999"/>
              <a:gd name="connsiteY565" fmla="*/ 6008156 h 6858000"/>
              <a:gd name="connsiteX566" fmla="*/ 11698720 w 12191999"/>
              <a:gd name="connsiteY566" fmla="*/ 5923862 h 6858000"/>
              <a:gd name="connsiteX567" fmla="*/ 11785457 w 12191999"/>
              <a:gd name="connsiteY567" fmla="*/ 5829795 h 6858000"/>
              <a:gd name="connsiteX568" fmla="*/ 11834763 w 12191999"/>
              <a:gd name="connsiteY568" fmla="*/ 5820594 h 6858000"/>
              <a:gd name="connsiteX569" fmla="*/ 11961375 w 12191999"/>
              <a:gd name="connsiteY569" fmla="*/ 5878660 h 6858000"/>
              <a:gd name="connsiteX570" fmla="*/ 11949158 w 12191999"/>
              <a:gd name="connsiteY570" fmla="*/ 6003269 h 6858000"/>
              <a:gd name="connsiteX571" fmla="*/ 11922283 w 12191999"/>
              <a:gd name="connsiteY571" fmla="*/ 6046026 h 6858000"/>
              <a:gd name="connsiteX572" fmla="*/ 11983365 w 12191999"/>
              <a:gd name="connsiteY572" fmla="*/ 6082676 h 6858000"/>
              <a:gd name="connsiteX573" fmla="*/ 12183716 w 12191999"/>
              <a:gd name="connsiteY573" fmla="*/ 6081456 h 6858000"/>
              <a:gd name="connsiteX574" fmla="*/ 12191999 w 12191999"/>
              <a:gd name="connsiteY574" fmla="*/ 6083007 h 6858000"/>
              <a:gd name="connsiteX575" fmla="*/ 12191999 w 12191999"/>
              <a:gd name="connsiteY575" fmla="*/ 6858000 h 6858000"/>
              <a:gd name="connsiteX576" fmla="*/ 0 w 12191999"/>
              <a:gd name="connsiteY57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Lst>
            <a:rect l="l" t="t" r="r" b="b"/>
            <a:pathLst>
              <a:path w="12191999" h="6858000">
                <a:moveTo>
                  <a:pt x="10699779" y="6099402"/>
                </a:moveTo>
                <a:lnTo>
                  <a:pt x="10700365" y="6104567"/>
                </a:lnTo>
                <a:lnTo>
                  <a:pt x="10702406" y="6099903"/>
                </a:lnTo>
                <a:close/>
                <a:moveTo>
                  <a:pt x="9177921" y="6098901"/>
                </a:moveTo>
                <a:lnTo>
                  <a:pt x="9178505" y="6100344"/>
                </a:lnTo>
                <a:lnTo>
                  <a:pt x="9178605" y="6102927"/>
                </a:lnTo>
                <a:lnTo>
                  <a:pt x="9183635" y="6102927"/>
                </a:lnTo>
                <a:lnTo>
                  <a:pt x="9185303" y="6100308"/>
                </a:lnTo>
                <a:close/>
                <a:moveTo>
                  <a:pt x="5342410" y="5330181"/>
                </a:moveTo>
                <a:lnTo>
                  <a:pt x="5338269" y="5332661"/>
                </a:lnTo>
                <a:lnTo>
                  <a:pt x="5322064" y="5334006"/>
                </a:lnTo>
                <a:lnTo>
                  <a:pt x="5335111" y="5336578"/>
                </a:lnTo>
                <a:lnTo>
                  <a:pt x="5337848" y="5340523"/>
                </a:lnTo>
                <a:lnTo>
                  <a:pt x="5338130" y="5335883"/>
                </a:lnTo>
                <a:close/>
                <a:moveTo>
                  <a:pt x="11820900" y="4311166"/>
                </a:moveTo>
                <a:cubicBezTo>
                  <a:pt x="11873927" y="4308131"/>
                  <a:pt x="11925923" y="4331037"/>
                  <a:pt x="11955244" y="4373182"/>
                </a:cubicBezTo>
                <a:cubicBezTo>
                  <a:pt x="11985785" y="4418384"/>
                  <a:pt x="11980898" y="4451368"/>
                  <a:pt x="11941805" y="4490463"/>
                </a:cubicBezTo>
                <a:cubicBezTo>
                  <a:pt x="11929590" y="4502678"/>
                  <a:pt x="11901490" y="4507563"/>
                  <a:pt x="11911265" y="4531997"/>
                </a:cubicBezTo>
                <a:cubicBezTo>
                  <a:pt x="11922260" y="4557650"/>
                  <a:pt x="11944250" y="4573534"/>
                  <a:pt x="11974790" y="4572310"/>
                </a:cubicBezTo>
                <a:cubicBezTo>
                  <a:pt x="12041982" y="4571090"/>
                  <a:pt x="12107951" y="4573534"/>
                  <a:pt x="12175141" y="4571090"/>
                </a:cubicBezTo>
                <a:lnTo>
                  <a:pt x="12191999" y="4574294"/>
                </a:lnTo>
                <a:lnTo>
                  <a:pt x="12191999" y="5337457"/>
                </a:lnTo>
                <a:lnTo>
                  <a:pt x="12177584" y="5340730"/>
                </a:lnTo>
                <a:cubicBezTo>
                  <a:pt x="12112836" y="5338287"/>
                  <a:pt x="12048089" y="5339507"/>
                  <a:pt x="11982120" y="5339507"/>
                </a:cubicBezTo>
                <a:cubicBezTo>
                  <a:pt x="11962574" y="5339507"/>
                  <a:pt x="11944250" y="5340730"/>
                  <a:pt x="11928367" y="5354166"/>
                </a:cubicBezTo>
                <a:cubicBezTo>
                  <a:pt x="11908820" y="5372491"/>
                  <a:pt x="11896605" y="5388373"/>
                  <a:pt x="11927145" y="5409142"/>
                </a:cubicBezTo>
                <a:cubicBezTo>
                  <a:pt x="11960130" y="5432354"/>
                  <a:pt x="11987007" y="5462893"/>
                  <a:pt x="11971125" y="5504430"/>
                </a:cubicBezTo>
                <a:cubicBezTo>
                  <a:pt x="11955244" y="5548410"/>
                  <a:pt x="11924702" y="5582614"/>
                  <a:pt x="11873393" y="5592389"/>
                </a:cubicBezTo>
                <a:cubicBezTo>
                  <a:pt x="11795208" y="5608269"/>
                  <a:pt x="11739011" y="5587502"/>
                  <a:pt x="11703584" y="5530084"/>
                </a:cubicBezTo>
                <a:cubicBezTo>
                  <a:pt x="11676707" y="5486105"/>
                  <a:pt x="11682816" y="5456786"/>
                  <a:pt x="11723129" y="5417694"/>
                </a:cubicBezTo>
                <a:cubicBezTo>
                  <a:pt x="11735346" y="5406699"/>
                  <a:pt x="11763444" y="5401812"/>
                  <a:pt x="11751228" y="5374936"/>
                </a:cubicBezTo>
                <a:cubicBezTo>
                  <a:pt x="11739011" y="5350502"/>
                  <a:pt x="11718244" y="5338287"/>
                  <a:pt x="11690146" y="5338287"/>
                </a:cubicBezTo>
                <a:cubicBezTo>
                  <a:pt x="11622955" y="5338287"/>
                  <a:pt x="11556985" y="5335842"/>
                  <a:pt x="11489795" y="5339507"/>
                </a:cubicBezTo>
                <a:cubicBezTo>
                  <a:pt x="11453145" y="5341952"/>
                  <a:pt x="11443371" y="5329735"/>
                  <a:pt x="11447036" y="5295528"/>
                </a:cubicBezTo>
                <a:cubicBezTo>
                  <a:pt x="11451923" y="5266207"/>
                  <a:pt x="11449481" y="5234446"/>
                  <a:pt x="11449481" y="5202683"/>
                </a:cubicBezTo>
                <a:cubicBezTo>
                  <a:pt x="11449481" y="5166034"/>
                  <a:pt x="11450701" y="5129384"/>
                  <a:pt x="11449481" y="5092735"/>
                </a:cubicBezTo>
                <a:cubicBezTo>
                  <a:pt x="11448258" y="5058528"/>
                  <a:pt x="11466583" y="5036539"/>
                  <a:pt x="11492238" y="5018215"/>
                </a:cubicBezTo>
                <a:cubicBezTo>
                  <a:pt x="11511785" y="5004774"/>
                  <a:pt x="11528888" y="5007220"/>
                  <a:pt x="11545990" y="5025544"/>
                </a:cubicBezTo>
                <a:cubicBezTo>
                  <a:pt x="11608295" y="5089069"/>
                  <a:pt x="11622955" y="5091513"/>
                  <a:pt x="11668156" y="5051198"/>
                </a:cubicBezTo>
                <a:cubicBezTo>
                  <a:pt x="11713357" y="5010884"/>
                  <a:pt x="11720686" y="4925368"/>
                  <a:pt x="11682816" y="4877723"/>
                </a:cubicBezTo>
                <a:cubicBezTo>
                  <a:pt x="11638837" y="4822748"/>
                  <a:pt x="11602187" y="4821529"/>
                  <a:pt x="11555765" y="4874058"/>
                </a:cubicBezTo>
                <a:cubicBezTo>
                  <a:pt x="11543547" y="4887496"/>
                  <a:pt x="11536218" y="4913152"/>
                  <a:pt x="11508120" y="4902158"/>
                </a:cubicBezTo>
                <a:cubicBezTo>
                  <a:pt x="11477578" y="4891162"/>
                  <a:pt x="11451923" y="4871616"/>
                  <a:pt x="11450701" y="4839852"/>
                </a:cubicBezTo>
                <a:cubicBezTo>
                  <a:pt x="11447036" y="4758002"/>
                  <a:pt x="11449481" y="4674930"/>
                  <a:pt x="11448258" y="4591857"/>
                </a:cubicBezTo>
                <a:cubicBezTo>
                  <a:pt x="11448258" y="4567425"/>
                  <a:pt x="11465361" y="4573534"/>
                  <a:pt x="11477578" y="4573534"/>
                </a:cubicBezTo>
                <a:cubicBezTo>
                  <a:pt x="11544768" y="4573534"/>
                  <a:pt x="11610737" y="4573534"/>
                  <a:pt x="11677929" y="4573534"/>
                </a:cubicBezTo>
                <a:cubicBezTo>
                  <a:pt x="11695032" y="4573534"/>
                  <a:pt x="11713357" y="4574756"/>
                  <a:pt x="11728016" y="4562539"/>
                </a:cubicBezTo>
                <a:cubicBezTo>
                  <a:pt x="11751228" y="4544213"/>
                  <a:pt x="11769553" y="4529553"/>
                  <a:pt x="11735346" y="4500233"/>
                </a:cubicBezTo>
                <a:cubicBezTo>
                  <a:pt x="11666934" y="4441595"/>
                  <a:pt x="11682816" y="4358522"/>
                  <a:pt x="11768331" y="4323095"/>
                </a:cubicBezTo>
                <a:cubicBezTo>
                  <a:pt x="11785434" y="4316070"/>
                  <a:pt x="11803224" y="4312177"/>
                  <a:pt x="11820900" y="4311166"/>
                </a:cubicBezTo>
                <a:close/>
                <a:moveTo>
                  <a:pt x="5742911" y="3557222"/>
                </a:moveTo>
                <a:cubicBezTo>
                  <a:pt x="5785237" y="3561738"/>
                  <a:pt x="5826597" y="3581666"/>
                  <a:pt x="5851336" y="3613963"/>
                </a:cubicBezTo>
                <a:cubicBezTo>
                  <a:pt x="5884320" y="3659163"/>
                  <a:pt x="5880655" y="3697035"/>
                  <a:pt x="5840341" y="3736128"/>
                </a:cubicBezTo>
                <a:cubicBezTo>
                  <a:pt x="5828123" y="3748345"/>
                  <a:pt x="5795140" y="3750787"/>
                  <a:pt x="5811021" y="3780107"/>
                </a:cubicBezTo>
                <a:cubicBezTo>
                  <a:pt x="5823239" y="3804540"/>
                  <a:pt x="5844004" y="3815534"/>
                  <a:pt x="5873327" y="3815534"/>
                </a:cubicBezTo>
                <a:cubicBezTo>
                  <a:pt x="5942958" y="3814314"/>
                  <a:pt x="6012594" y="3816757"/>
                  <a:pt x="6082230" y="3814314"/>
                </a:cubicBezTo>
                <a:cubicBezTo>
                  <a:pt x="6102386" y="3813398"/>
                  <a:pt x="6112234" y="3817291"/>
                  <a:pt x="6115900" y="3831149"/>
                </a:cubicBezTo>
                <a:lnTo>
                  <a:pt x="6116334" y="3835442"/>
                </a:lnTo>
                <a:lnTo>
                  <a:pt x="6135367" y="3820781"/>
                </a:lnTo>
                <a:cubicBezTo>
                  <a:pt x="6143326" y="3819255"/>
                  <a:pt x="6153251" y="3819407"/>
                  <a:pt x="6165468" y="3821240"/>
                </a:cubicBezTo>
                <a:cubicBezTo>
                  <a:pt x="6193565" y="3826127"/>
                  <a:pt x="6221664" y="3822462"/>
                  <a:pt x="6250984" y="3822462"/>
                </a:cubicBezTo>
                <a:cubicBezTo>
                  <a:pt x="6286411" y="3822462"/>
                  <a:pt x="6320618" y="3823685"/>
                  <a:pt x="6356045" y="3822462"/>
                </a:cubicBezTo>
                <a:cubicBezTo>
                  <a:pt x="6393917" y="3821240"/>
                  <a:pt x="6419570" y="3842009"/>
                  <a:pt x="6434230" y="3873772"/>
                </a:cubicBezTo>
                <a:cubicBezTo>
                  <a:pt x="6451333" y="3907977"/>
                  <a:pt x="6419570" y="3920194"/>
                  <a:pt x="6401245" y="3938519"/>
                </a:cubicBezTo>
                <a:cubicBezTo>
                  <a:pt x="6362153" y="3975168"/>
                  <a:pt x="6359710" y="3998381"/>
                  <a:pt x="6395138" y="4039916"/>
                </a:cubicBezTo>
                <a:cubicBezTo>
                  <a:pt x="6437895" y="4090005"/>
                  <a:pt x="6527076" y="4097333"/>
                  <a:pt x="6574721" y="4054576"/>
                </a:cubicBezTo>
                <a:cubicBezTo>
                  <a:pt x="6628473" y="4008153"/>
                  <a:pt x="6628473" y="3977611"/>
                  <a:pt x="6575941" y="3931189"/>
                </a:cubicBezTo>
                <a:cubicBezTo>
                  <a:pt x="6562504" y="3918974"/>
                  <a:pt x="6538071" y="3910422"/>
                  <a:pt x="6547844" y="3883545"/>
                </a:cubicBezTo>
                <a:cubicBezTo>
                  <a:pt x="6558839" y="3853004"/>
                  <a:pt x="6578386" y="3827349"/>
                  <a:pt x="6610148" y="3826127"/>
                </a:cubicBezTo>
                <a:cubicBezTo>
                  <a:pt x="6691998" y="3822462"/>
                  <a:pt x="6775070" y="3824905"/>
                  <a:pt x="6856921" y="3823685"/>
                </a:cubicBezTo>
                <a:cubicBezTo>
                  <a:pt x="6881354" y="3823685"/>
                  <a:pt x="6875246" y="3840787"/>
                  <a:pt x="6875246" y="3853004"/>
                </a:cubicBezTo>
                <a:cubicBezTo>
                  <a:pt x="6875246" y="3920194"/>
                  <a:pt x="6875246" y="3986164"/>
                  <a:pt x="6875246" y="4053355"/>
                </a:cubicBezTo>
                <a:cubicBezTo>
                  <a:pt x="6875246" y="4074123"/>
                  <a:pt x="6877689" y="4093668"/>
                  <a:pt x="6892348" y="4110773"/>
                </a:cubicBezTo>
                <a:cubicBezTo>
                  <a:pt x="6911895" y="4132762"/>
                  <a:pt x="6926555" y="4137648"/>
                  <a:pt x="6948545" y="4110773"/>
                </a:cubicBezTo>
                <a:cubicBezTo>
                  <a:pt x="7005962" y="4043581"/>
                  <a:pt x="7068267" y="4049690"/>
                  <a:pt x="7117131" y="4126653"/>
                </a:cubicBezTo>
                <a:cubicBezTo>
                  <a:pt x="7155003" y="4186514"/>
                  <a:pt x="7136679" y="4286688"/>
                  <a:pt x="7080482" y="4328224"/>
                </a:cubicBezTo>
                <a:cubicBezTo>
                  <a:pt x="7034060" y="4362430"/>
                  <a:pt x="6999854" y="4357545"/>
                  <a:pt x="6959540" y="4317229"/>
                </a:cubicBezTo>
                <a:cubicBezTo>
                  <a:pt x="6947323" y="4305014"/>
                  <a:pt x="6942436" y="4273250"/>
                  <a:pt x="6914338" y="4287910"/>
                </a:cubicBezTo>
                <a:cubicBezTo>
                  <a:pt x="6891126" y="4300127"/>
                  <a:pt x="6877689" y="4320896"/>
                  <a:pt x="6877689" y="4350213"/>
                </a:cubicBezTo>
                <a:cubicBezTo>
                  <a:pt x="6878911" y="4417403"/>
                  <a:pt x="6876468" y="4483374"/>
                  <a:pt x="6878911" y="4550565"/>
                </a:cubicBezTo>
                <a:cubicBezTo>
                  <a:pt x="6880133" y="4582327"/>
                  <a:pt x="6874024" y="4594544"/>
                  <a:pt x="6838596" y="4592100"/>
                </a:cubicBezTo>
                <a:cubicBezTo>
                  <a:pt x="6775070" y="4588436"/>
                  <a:pt x="6711545" y="4590880"/>
                  <a:pt x="6648020" y="4590880"/>
                </a:cubicBezTo>
                <a:cubicBezTo>
                  <a:pt x="6628473" y="4590880"/>
                  <a:pt x="6610148" y="4592100"/>
                  <a:pt x="6594266" y="4604318"/>
                </a:cubicBezTo>
                <a:cubicBezTo>
                  <a:pt x="6571056" y="4623864"/>
                  <a:pt x="6562504" y="4638522"/>
                  <a:pt x="6591823" y="4662956"/>
                </a:cubicBezTo>
                <a:cubicBezTo>
                  <a:pt x="6655348" y="4715488"/>
                  <a:pt x="6652905" y="4766796"/>
                  <a:pt x="6589381" y="4819328"/>
                </a:cubicBezTo>
                <a:cubicBezTo>
                  <a:pt x="6530741" y="4866973"/>
                  <a:pt x="6422015" y="4855979"/>
                  <a:pt x="6375592" y="4796116"/>
                </a:cubicBezTo>
                <a:cubicBezTo>
                  <a:pt x="6338943" y="4749693"/>
                  <a:pt x="6342608" y="4711821"/>
                  <a:pt x="6385365" y="4670287"/>
                </a:cubicBezTo>
                <a:cubicBezTo>
                  <a:pt x="6397580" y="4658070"/>
                  <a:pt x="6425680" y="4653182"/>
                  <a:pt x="6415905" y="4628749"/>
                </a:cubicBezTo>
                <a:cubicBezTo>
                  <a:pt x="6404910" y="4603096"/>
                  <a:pt x="6381700" y="4588436"/>
                  <a:pt x="6351158" y="4589658"/>
                </a:cubicBezTo>
                <a:cubicBezTo>
                  <a:pt x="6283968" y="4590880"/>
                  <a:pt x="6217999" y="4587214"/>
                  <a:pt x="6150809" y="4590880"/>
                </a:cubicBezTo>
                <a:cubicBezTo>
                  <a:pt x="6133707" y="4591491"/>
                  <a:pt x="6123322" y="4589047"/>
                  <a:pt x="6117367" y="4582327"/>
                </a:cubicBezTo>
                <a:lnTo>
                  <a:pt x="6114197" y="4575109"/>
                </a:lnTo>
                <a:lnTo>
                  <a:pt x="6109104" y="4582272"/>
                </a:lnTo>
                <a:cubicBezTo>
                  <a:pt x="6104218" y="4585785"/>
                  <a:pt x="6096888" y="4586396"/>
                  <a:pt x="6087114" y="4586396"/>
                </a:cubicBezTo>
                <a:cubicBezTo>
                  <a:pt x="6012594" y="4585175"/>
                  <a:pt x="5938072" y="4586396"/>
                  <a:pt x="5863552" y="4586396"/>
                </a:cubicBezTo>
                <a:cubicBezTo>
                  <a:pt x="5837898" y="4586396"/>
                  <a:pt x="5818351" y="4572957"/>
                  <a:pt x="5802472" y="4555854"/>
                </a:cubicBezTo>
                <a:cubicBezTo>
                  <a:pt x="5778036" y="4528977"/>
                  <a:pt x="5774373" y="4504545"/>
                  <a:pt x="5807356" y="4480114"/>
                </a:cubicBezTo>
                <a:cubicBezTo>
                  <a:pt x="5833011" y="4461788"/>
                  <a:pt x="5863552" y="4441018"/>
                  <a:pt x="5847670" y="4403148"/>
                </a:cubicBezTo>
                <a:cubicBezTo>
                  <a:pt x="5830567" y="4361611"/>
                  <a:pt x="5801250" y="4332291"/>
                  <a:pt x="5752384" y="4329849"/>
                </a:cubicBezTo>
                <a:cubicBezTo>
                  <a:pt x="5704740" y="4327406"/>
                  <a:pt x="5660758" y="4329849"/>
                  <a:pt x="5628995" y="4372606"/>
                </a:cubicBezTo>
                <a:cubicBezTo>
                  <a:pt x="5599676" y="4412923"/>
                  <a:pt x="5600896" y="4436133"/>
                  <a:pt x="5638769" y="4470339"/>
                </a:cubicBezTo>
                <a:cubicBezTo>
                  <a:pt x="5655874" y="4486221"/>
                  <a:pt x="5688856" y="4493550"/>
                  <a:pt x="5674197" y="4527758"/>
                </a:cubicBezTo>
                <a:cubicBezTo>
                  <a:pt x="5659538" y="4564408"/>
                  <a:pt x="5632660" y="4586396"/>
                  <a:pt x="5591125" y="4586396"/>
                </a:cubicBezTo>
                <a:cubicBezTo>
                  <a:pt x="5520269" y="4586396"/>
                  <a:pt x="5448192" y="4585175"/>
                  <a:pt x="5377337" y="4586396"/>
                </a:cubicBezTo>
                <a:cubicBezTo>
                  <a:pt x="5350458" y="4587617"/>
                  <a:pt x="5346796" y="4576623"/>
                  <a:pt x="5346796" y="4553411"/>
                </a:cubicBezTo>
                <a:cubicBezTo>
                  <a:pt x="5348016" y="4486221"/>
                  <a:pt x="5346796" y="4420251"/>
                  <a:pt x="5348016" y="4353059"/>
                </a:cubicBezTo>
                <a:cubicBezTo>
                  <a:pt x="5348016" y="4329849"/>
                  <a:pt x="5344352" y="4309081"/>
                  <a:pt x="5327249" y="4291978"/>
                </a:cubicBezTo>
                <a:cubicBezTo>
                  <a:pt x="5310145" y="4274875"/>
                  <a:pt x="5295486" y="4267544"/>
                  <a:pt x="5278383" y="4293199"/>
                </a:cubicBezTo>
                <a:cubicBezTo>
                  <a:pt x="5253948" y="4328628"/>
                  <a:pt x="5222185" y="4357946"/>
                  <a:pt x="5174543" y="4337181"/>
                </a:cubicBezTo>
                <a:cubicBezTo>
                  <a:pt x="5125677" y="4315189"/>
                  <a:pt x="5092692" y="4279761"/>
                  <a:pt x="5089026" y="4221122"/>
                </a:cubicBezTo>
                <a:cubicBezTo>
                  <a:pt x="5085363" y="4164927"/>
                  <a:pt x="5093914" y="4113618"/>
                  <a:pt x="5144002" y="4078190"/>
                </a:cubicBezTo>
                <a:cubicBezTo>
                  <a:pt x="5191646" y="4043983"/>
                  <a:pt x="5224631" y="4046428"/>
                  <a:pt x="5264946" y="4087965"/>
                </a:cubicBezTo>
                <a:cubicBezTo>
                  <a:pt x="5277159" y="4101402"/>
                  <a:pt x="5283271" y="4130722"/>
                  <a:pt x="5311367" y="4117283"/>
                </a:cubicBezTo>
                <a:cubicBezTo>
                  <a:pt x="5335801" y="4105067"/>
                  <a:pt x="5346796" y="4083077"/>
                  <a:pt x="5346796" y="4054980"/>
                </a:cubicBezTo>
                <a:cubicBezTo>
                  <a:pt x="5346796" y="3986566"/>
                  <a:pt x="5348016" y="3918154"/>
                  <a:pt x="5345574" y="3849742"/>
                </a:cubicBezTo>
                <a:cubicBezTo>
                  <a:pt x="5344352" y="3821644"/>
                  <a:pt x="5349236" y="3809427"/>
                  <a:pt x="5381003" y="3811870"/>
                </a:cubicBezTo>
                <a:cubicBezTo>
                  <a:pt x="5416429" y="3817979"/>
                  <a:pt x="5451858" y="3815534"/>
                  <a:pt x="5486063" y="3815534"/>
                </a:cubicBezTo>
                <a:cubicBezTo>
                  <a:pt x="5522713" y="3815534"/>
                  <a:pt x="5559361" y="3814314"/>
                  <a:pt x="5596012" y="3815534"/>
                </a:cubicBezTo>
                <a:cubicBezTo>
                  <a:pt x="5624110" y="3816757"/>
                  <a:pt x="5641213" y="3799654"/>
                  <a:pt x="5650984" y="3777664"/>
                </a:cubicBezTo>
                <a:cubicBezTo>
                  <a:pt x="5660758" y="3755674"/>
                  <a:pt x="5636325" y="3748345"/>
                  <a:pt x="5625329" y="3738570"/>
                </a:cubicBezTo>
                <a:cubicBezTo>
                  <a:pt x="5567914" y="3684820"/>
                  <a:pt x="5576466" y="3622514"/>
                  <a:pt x="5649765" y="3576091"/>
                </a:cubicBezTo>
                <a:cubicBezTo>
                  <a:pt x="5665035" y="3566624"/>
                  <a:pt x="5682520" y="3560668"/>
                  <a:pt x="5700845" y="3557958"/>
                </a:cubicBezTo>
                <a:cubicBezTo>
                  <a:pt x="5714588" y="3555925"/>
                  <a:pt x="5728804" y="3555718"/>
                  <a:pt x="5742911" y="3557222"/>
                </a:cubicBezTo>
                <a:close/>
                <a:moveTo>
                  <a:pt x="5726517" y="2017504"/>
                </a:moveTo>
                <a:cubicBezTo>
                  <a:pt x="5769733" y="2023154"/>
                  <a:pt x="5810962" y="2045754"/>
                  <a:pt x="5834786" y="2083015"/>
                </a:cubicBezTo>
                <a:cubicBezTo>
                  <a:pt x="5861661" y="2124551"/>
                  <a:pt x="5855555" y="2157535"/>
                  <a:pt x="5820126" y="2192965"/>
                </a:cubicBezTo>
                <a:cubicBezTo>
                  <a:pt x="5806689" y="2206402"/>
                  <a:pt x="5777368" y="2210067"/>
                  <a:pt x="5787140" y="2236943"/>
                </a:cubicBezTo>
                <a:cubicBezTo>
                  <a:pt x="5798136" y="2266262"/>
                  <a:pt x="5823790" y="2277258"/>
                  <a:pt x="5855555" y="2277258"/>
                </a:cubicBezTo>
                <a:cubicBezTo>
                  <a:pt x="5917857" y="2276037"/>
                  <a:pt x="5978941" y="2279702"/>
                  <a:pt x="6041243" y="2276037"/>
                </a:cubicBezTo>
                <a:cubicBezTo>
                  <a:pt x="6080338" y="2273592"/>
                  <a:pt x="6097440" y="2280923"/>
                  <a:pt x="6093775" y="2326124"/>
                </a:cubicBezTo>
                <a:cubicBezTo>
                  <a:pt x="6088888" y="2389649"/>
                  <a:pt x="6093775" y="2453175"/>
                  <a:pt x="6092553" y="2516703"/>
                </a:cubicBezTo>
                <a:cubicBezTo>
                  <a:pt x="6092553" y="2543577"/>
                  <a:pt x="6101105" y="2561902"/>
                  <a:pt x="6121873" y="2577785"/>
                </a:cubicBezTo>
                <a:cubicBezTo>
                  <a:pt x="6134090" y="2586335"/>
                  <a:pt x="6142641" y="2585115"/>
                  <a:pt x="6154856" y="2574120"/>
                </a:cubicBezTo>
                <a:cubicBezTo>
                  <a:pt x="6241593" y="2494711"/>
                  <a:pt x="6290460" y="2503263"/>
                  <a:pt x="6351542" y="2611990"/>
                </a:cubicBezTo>
                <a:cubicBezTo>
                  <a:pt x="6352764" y="2644975"/>
                  <a:pt x="6352764" y="2676738"/>
                  <a:pt x="6352764" y="2708501"/>
                </a:cubicBezTo>
                <a:cubicBezTo>
                  <a:pt x="6338104" y="2734156"/>
                  <a:pt x="6325887" y="2761033"/>
                  <a:pt x="6300232" y="2779356"/>
                </a:cubicBezTo>
                <a:cubicBezTo>
                  <a:pt x="6251367" y="2817228"/>
                  <a:pt x="6212273" y="2813563"/>
                  <a:pt x="6170739" y="2769584"/>
                </a:cubicBezTo>
                <a:cubicBezTo>
                  <a:pt x="6159745" y="2757366"/>
                  <a:pt x="6154856" y="2729269"/>
                  <a:pt x="6129202" y="2742708"/>
                </a:cubicBezTo>
                <a:cubicBezTo>
                  <a:pt x="6107212" y="2753701"/>
                  <a:pt x="6093775" y="2772026"/>
                  <a:pt x="6093775" y="2800124"/>
                </a:cubicBezTo>
                <a:cubicBezTo>
                  <a:pt x="6094997" y="2869758"/>
                  <a:pt x="6092553" y="2939392"/>
                  <a:pt x="6094997" y="3009027"/>
                </a:cubicBezTo>
                <a:cubicBezTo>
                  <a:pt x="6096218" y="3042011"/>
                  <a:pt x="6085222" y="3048121"/>
                  <a:pt x="6054683" y="3046899"/>
                </a:cubicBezTo>
                <a:cubicBezTo>
                  <a:pt x="5989937" y="3044455"/>
                  <a:pt x="5923966" y="3045676"/>
                  <a:pt x="5859220" y="3045676"/>
                </a:cubicBezTo>
                <a:cubicBezTo>
                  <a:pt x="5839672" y="3045676"/>
                  <a:pt x="5821349" y="3046899"/>
                  <a:pt x="5805467" y="3060336"/>
                </a:cubicBezTo>
                <a:cubicBezTo>
                  <a:pt x="5785921" y="3078662"/>
                  <a:pt x="5774925" y="3095764"/>
                  <a:pt x="5804246" y="3116533"/>
                </a:cubicBezTo>
                <a:cubicBezTo>
                  <a:pt x="5834786" y="3138522"/>
                  <a:pt x="5861661" y="3165399"/>
                  <a:pt x="5849445" y="3206935"/>
                </a:cubicBezTo>
                <a:cubicBezTo>
                  <a:pt x="5834786" y="3254578"/>
                  <a:pt x="5803023" y="3288785"/>
                  <a:pt x="5751713" y="3299780"/>
                </a:cubicBezTo>
                <a:cubicBezTo>
                  <a:pt x="5674750" y="3315662"/>
                  <a:pt x="5616113" y="3293673"/>
                  <a:pt x="5581905" y="3237475"/>
                </a:cubicBezTo>
                <a:cubicBezTo>
                  <a:pt x="5555029" y="3193496"/>
                  <a:pt x="5561135" y="3162956"/>
                  <a:pt x="5601451" y="3125084"/>
                </a:cubicBezTo>
                <a:cubicBezTo>
                  <a:pt x="5613669" y="3114088"/>
                  <a:pt x="5640546" y="3109203"/>
                  <a:pt x="5629551" y="3083549"/>
                </a:cubicBezTo>
                <a:cubicBezTo>
                  <a:pt x="5619775" y="3059114"/>
                  <a:pt x="5599008" y="3046899"/>
                  <a:pt x="5573353" y="3045676"/>
                </a:cubicBezTo>
                <a:cubicBezTo>
                  <a:pt x="5525708" y="3044455"/>
                  <a:pt x="5478065" y="3045676"/>
                  <a:pt x="5430421" y="3045676"/>
                </a:cubicBezTo>
                <a:cubicBezTo>
                  <a:pt x="5324139" y="3045676"/>
                  <a:pt x="5324139" y="3045676"/>
                  <a:pt x="5324139" y="2938172"/>
                </a:cubicBezTo>
                <a:cubicBezTo>
                  <a:pt x="5324139" y="2894192"/>
                  <a:pt x="5325358" y="2848990"/>
                  <a:pt x="5324139" y="2805010"/>
                </a:cubicBezTo>
                <a:cubicBezTo>
                  <a:pt x="5322917" y="2775691"/>
                  <a:pt x="5335133" y="2752481"/>
                  <a:pt x="5355900" y="2734156"/>
                </a:cubicBezTo>
                <a:cubicBezTo>
                  <a:pt x="5380332" y="2712165"/>
                  <a:pt x="5403544" y="2707279"/>
                  <a:pt x="5427977" y="2737821"/>
                </a:cubicBezTo>
                <a:cubicBezTo>
                  <a:pt x="5447526" y="2763474"/>
                  <a:pt x="5467069" y="2795238"/>
                  <a:pt x="5508607" y="2780578"/>
                </a:cubicBezTo>
                <a:cubicBezTo>
                  <a:pt x="5552586" y="2765919"/>
                  <a:pt x="5579462" y="2724383"/>
                  <a:pt x="5581905" y="2674294"/>
                </a:cubicBezTo>
                <a:cubicBezTo>
                  <a:pt x="5584348" y="2629092"/>
                  <a:pt x="5577018" y="2590001"/>
                  <a:pt x="5537926" y="2560681"/>
                </a:cubicBezTo>
                <a:cubicBezTo>
                  <a:pt x="5497612" y="2530140"/>
                  <a:pt x="5475621" y="2532583"/>
                  <a:pt x="5440195" y="2570454"/>
                </a:cubicBezTo>
                <a:cubicBezTo>
                  <a:pt x="5424312" y="2587558"/>
                  <a:pt x="5418205" y="2619320"/>
                  <a:pt x="5382779" y="2605882"/>
                </a:cubicBezTo>
                <a:cubicBezTo>
                  <a:pt x="5347348" y="2591221"/>
                  <a:pt x="5325358" y="2565567"/>
                  <a:pt x="5324139" y="2527695"/>
                </a:cubicBezTo>
                <a:cubicBezTo>
                  <a:pt x="5322917" y="2453175"/>
                  <a:pt x="5324139" y="2378654"/>
                  <a:pt x="5322917" y="2304134"/>
                </a:cubicBezTo>
                <a:cubicBezTo>
                  <a:pt x="5322917" y="2280923"/>
                  <a:pt x="5332689" y="2278479"/>
                  <a:pt x="5351016" y="2278479"/>
                </a:cubicBezTo>
                <a:cubicBezTo>
                  <a:pt x="5419427" y="2279702"/>
                  <a:pt x="5487839" y="2278479"/>
                  <a:pt x="5556254" y="2278479"/>
                </a:cubicBezTo>
                <a:cubicBezTo>
                  <a:pt x="5575797" y="2278479"/>
                  <a:pt x="5594120" y="2277258"/>
                  <a:pt x="5610003" y="2263820"/>
                </a:cubicBezTo>
                <a:cubicBezTo>
                  <a:pt x="5631992" y="2244274"/>
                  <a:pt x="5641767" y="2228392"/>
                  <a:pt x="5611225" y="2203958"/>
                </a:cubicBezTo>
                <a:cubicBezTo>
                  <a:pt x="5547698" y="2152649"/>
                  <a:pt x="5548920" y="2108671"/>
                  <a:pt x="5606337" y="2053696"/>
                </a:cubicBezTo>
                <a:cubicBezTo>
                  <a:pt x="5638102" y="2023155"/>
                  <a:pt x="5683302" y="2011854"/>
                  <a:pt x="5726517" y="2017504"/>
                </a:cubicBezTo>
                <a:close/>
                <a:moveTo>
                  <a:pt x="0" y="0"/>
                </a:moveTo>
                <a:lnTo>
                  <a:pt x="5329115" y="0"/>
                </a:lnTo>
                <a:lnTo>
                  <a:pt x="5332434" y="5729"/>
                </a:lnTo>
                <a:cubicBezTo>
                  <a:pt x="5333904" y="11284"/>
                  <a:pt x="5334438" y="18309"/>
                  <a:pt x="5334132" y="27166"/>
                </a:cubicBezTo>
                <a:cubicBezTo>
                  <a:pt x="5331688" y="93135"/>
                  <a:pt x="5332910" y="160325"/>
                  <a:pt x="5332910" y="227517"/>
                </a:cubicBezTo>
                <a:cubicBezTo>
                  <a:pt x="5332910" y="245842"/>
                  <a:pt x="5334132" y="262944"/>
                  <a:pt x="5346347" y="276382"/>
                </a:cubicBezTo>
                <a:cubicBezTo>
                  <a:pt x="5364674" y="295929"/>
                  <a:pt x="5378111" y="304481"/>
                  <a:pt x="5402544" y="277604"/>
                </a:cubicBezTo>
                <a:cubicBezTo>
                  <a:pt x="5463627" y="204305"/>
                  <a:pt x="5551584" y="225072"/>
                  <a:pt x="5582127" y="317919"/>
                </a:cubicBezTo>
                <a:cubicBezTo>
                  <a:pt x="5606557" y="392438"/>
                  <a:pt x="5583346" y="463295"/>
                  <a:pt x="5523486" y="501165"/>
                </a:cubicBezTo>
                <a:cubicBezTo>
                  <a:pt x="5479508" y="529263"/>
                  <a:pt x="5450188" y="523155"/>
                  <a:pt x="5411097" y="481620"/>
                </a:cubicBezTo>
                <a:cubicBezTo>
                  <a:pt x="5398879" y="469403"/>
                  <a:pt x="5393991" y="441305"/>
                  <a:pt x="5369558" y="453522"/>
                </a:cubicBezTo>
                <a:cubicBezTo>
                  <a:pt x="5345127" y="464516"/>
                  <a:pt x="5332910" y="485285"/>
                  <a:pt x="5332910" y="514605"/>
                </a:cubicBezTo>
                <a:cubicBezTo>
                  <a:pt x="5334132" y="583017"/>
                  <a:pt x="5331688" y="651429"/>
                  <a:pt x="5334132" y="719841"/>
                </a:cubicBezTo>
                <a:cubicBezTo>
                  <a:pt x="5335356" y="750383"/>
                  <a:pt x="5328023" y="761378"/>
                  <a:pt x="5295041" y="760156"/>
                </a:cubicBezTo>
                <a:cubicBezTo>
                  <a:pt x="5229072" y="757713"/>
                  <a:pt x="5161881" y="758935"/>
                  <a:pt x="5094692" y="758935"/>
                </a:cubicBezTo>
                <a:cubicBezTo>
                  <a:pt x="5077586" y="758935"/>
                  <a:pt x="5060482" y="758935"/>
                  <a:pt x="5045820" y="772373"/>
                </a:cubicBezTo>
                <a:cubicBezTo>
                  <a:pt x="5025053" y="791918"/>
                  <a:pt x="5011616" y="805357"/>
                  <a:pt x="5043379" y="831012"/>
                </a:cubicBezTo>
                <a:cubicBezTo>
                  <a:pt x="5109351" y="883542"/>
                  <a:pt x="5102018" y="948291"/>
                  <a:pt x="5031161" y="997156"/>
                </a:cubicBezTo>
                <a:cubicBezTo>
                  <a:pt x="4963969" y="1042356"/>
                  <a:pt x="4861351" y="1019146"/>
                  <a:pt x="4818594" y="949511"/>
                </a:cubicBezTo>
                <a:cubicBezTo>
                  <a:pt x="4791718" y="905532"/>
                  <a:pt x="4797826" y="878656"/>
                  <a:pt x="4840582" y="837120"/>
                </a:cubicBezTo>
                <a:cubicBezTo>
                  <a:pt x="4852797" y="824903"/>
                  <a:pt x="4879674" y="818795"/>
                  <a:pt x="4866234" y="793140"/>
                </a:cubicBezTo>
                <a:cubicBezTo>
                  <a:pt x="4854020" y="772373"/>
                  <a:pt x="4836918" y="757713"/>
                  <a:pt x="4808822" y="758935"/>
                </a:cubicBezTo>
                <a:cubicBezTo>
                  <a:pt x="4737964" y="760156"/>
                  <a:pt x="4665887" y="758935"/>
                  <a:pt x="4595032" y="760156"/>
                </a:cubicBezTo>
                <a:cubicBezTo>
                  <a:pt x="4585870" y="760156"/>
                  <a:pt x="4578942" y="759469"/>
                  <a:pt x="4573923" y="757192"/>
                </a:cubicBezTo>
                <a:lnTo>
                  <a:pt x="4572290" y="755075"/>
                </a:lnTo>
                <a:lnTo>
                  <a:pt x="4542110" y="755075"/>
                </a:lnTo>
                <a:lnTo>
                  <a:pt x="4532620" y="757803"/>
                </a:lnTo>
                <a:cubicBezTo>
                  <a:pt x="4461765" y="756580"/>
                  <a:pt x="4389688" y="756580"/>
                  <a:pt x="4318830" y="757803"/>
                </a:cubicBezTo>
                <a:cubicBezTo>
                  <a:pt x="4291954" y="757803"/>
                  <a:pt x="4269964" y="746808"/>
                  <a:pt x="4252861" y="727261"/>
                </a:cubicBezTo>
                <a:cubicBezTo>
                  <a:pt x="4230872" y="701606"/>
                  <a:pt x="4222318" y="677173"/>
                  <a:pt x="4257749" y="652741"/>
                </a:cubicBezTo>
                <a:cubicBezTo>
                  <a:pt x="4284626" y="633194"/>
                  <a:pt x="4315164" y="611204"/>
                  <a:pt x="4298063" y="570889"/>
                </a:cubicBezTo>
                <a:cubicBezTo>
                  <a:pt x="4280960" y="531797"/>
                  <a:pt x="4251638" y="503698"/>
                  <a:pt x="4205214" y="501255"/>
                </a:cubicBezTo>
                <a:cubicBezTo>
                  <a:pt x="4161241" y="498812"/>
                  <a:pt x="4119705" y="498812"/>
                  <a:pt x="4087942" y="535462"/>
                </a:cubicBezTo>
                <a:cubicBezTo>
                  <a:pt x="4050070" y="578219"/>
                  <a:pt x="4051293" y="606317"/>
                  <a:pt x="4094050" y="644189"/>
                </a:cubicBezTo>
                <a:cubicBezTo>
                  <a:pt x="4111153" y="658848"/>
                  <a:pt x="4138030" y="669843"/>
                  <a:pt x="4127035" y="700384"/>
                </a:cubicBezTo>
                <a:cubicBezTo>
                  <a:pt x="4114818" y="732148"/>
                  <a:pt x="4090385" y="756580"/>
                  <a:pt x="4057400" y="757803"/>
                </a:cubicBezTo>
                <a:cubicBezTo>
                  <a:pt x="3977993" y="761467"/>
                  <a:pt x="3898585" y="759023"/>
                  <a:pt x="3819179" y="759023"/>
                </a:cubicBezTo>
                <a:lnTo>
                  <a:pt x="3813849" y="756900"/>
                </a:lnTo>
                <a:lnTo>
                  <a:pt x="3810549" y="758781"/>
                </a:lnTo>
                <a:lnTo>
                  <a:pt x="3815750" y="768157"/>
                </a:lnTo>
                <a:cubicBezTo>
                  <a:pt x="3817087" y="773464"/>
                  <a:pt x="3817545" y="780106"/>
                  <a:pt x="3817238" y="788353"/>
                </a:cubicBezTo>
                <a:cubicBezTo>
                  <a:pt x="3814797" y="853100"/>
                  <a:pt x="3816018" y="919069"/>
                  <a:pt x="3816018" y="983816"/>
                </a:cubicBezTo>
                <a:cubicBezTo>
                  <a:pt x="3816018" y="1011914"/>
                  <a:pt x="3809910" y="1036348"/>
                  <a:pt x="3789144" y="1057116"/>
                </a:cubicBezTo>
                <a:cubicBezTo>
                  <a:pt x="3757381" y="1088878"/>
                  <a:pt x="3737836" y="1087658"/>
                  <a:pt x="3708516" y="1053451"/>
                </a:cubicBezTo>
                <a:cubicBezTo>
                  <a:pt x="3688971" y="1031461"/>
                  <a:pt x="3670645" y="1000919"/>
                  <a:pt x="3635219" y="1014358"/>
                </a:cubicBezTo>
                <a:cubicBezTo>
                  <a:pt x="3596125" y="1029018"/>
                  <a:pt x="3566806" y="1054673"/>
                  <a:pt x="3560696" y="1098651"/>
                </a:cubicBezTo>
                <a:cubicBezTo>
                  <a:pt x="3553368" y="1151183"/>
                  <a:pt x="3555811" y="1200050"/>
                  <a:pt x="3603457" y="1235477"/>
                </a:cubicBezTo>
                <a:cubicBezTo>
                  <a:pt x="3642548" y="1264796"/>
                  <a:pt x="3664539" y="1262352"/>
                  <a:pt x="3697521" y="1226924"/>
                </a:cubicBezTo>
                <a:cubicBezTo>
                  <a:pt x="3714624" y="1208600"/>
                  <a:pt x="3724397" y="1174394"/>
                  <a:pt x="3759825" y="1190276"/>
                </a:cubicBezTo>
                <a:cubicBezTo>
                  <a:pt x="3794029" y="1204935"/>
                  <a:pt x="3814797" y="1233032"/>
                  <a:pt x="3816018" y="1270905"/>
                </a:cubicBezTo>
                <a:cubicBezTo>
                  <a:pt x="3817238" y="1344204"/>
                  <a:pt x="3816018" y="1417503"/>
                  <a:pt x="3817238" y="1489580"/>
                </a:cubicBezTo>
                <a:cubicBezTo>
                  <a:pt x="3817238" y="1499964"/>
                  <a:pt x="3815711" y="1506988"/>
                  <a:pt x="3811589" y="1511264"/>
                </a:cubicBezTo>
                <a:lnTo>
                  <a:pt x="3801031" y="1513846"/>
                </a:lnTo>
                <a:lnTo>
                  <a:pt x="3806488" y="1516917"/>
                </a:lnTo>
                <a:lnTo>
                  <a:pt x="3807926" y="1520360"/>
                </a:lnTo>
                <a:lnTo>
                  <a:pt x="3814241" y="1520360"/>
                </a:lnTo>
                <a:lnTo>
                  <a:pt x="3829058" y="1502514"/>
                </a:lnTo>
                <a:cubicBezTo>
                  <a:pt x="3837597" y="1499199"/>
                  <a:pt x="3849165" y="1498742"/>
                  <a:pt x="3863824" y="1499658"/>
                </a:cubicBezTo>
                <a:cubicBezTo>
                  <a:pt x="3926128" y="1503323"/>
                  <a:pt x="3987214" y="1499658"/>
                  <a:pt x="4049516" y="1500879"/>
                </a:cubicBezTo>
                <a:cubicBezTo>
                  <a:pt x="4081280" y="1500879"/>
                  <a:pt x="4106935" y="1489884"/>
                  <a:pt x="4117929" y="1460565"/>
                </a:cubicBezTo>
                <a:cubicBezTo>
                  <a:pt x="4127702" y="1433689"/>
                  <a:pt x="4098382" y="1430024"/>
                  <a:pt x="4084945" y="1416587"/>
                </a:cubicBezTo>
                <a:cubicBezTo>
                  <a:pt x="4049516" y="1381158"/>
                  <a:pt x="4043408" y="1348173"/>
                  <a:pt x="4070285" y="1306638"/>
                </a:cubicBezTo>
                <a:cubicBezTo>
                  <a:pt x="4094107" y="1269377"/>
                  <a:pt x="4135338" y="1246777"/>
                  <a:pt x="4178554" y="1241127"/>
                </a:cubicBezTo>
                <a:cubicBezTo>
                  <a:pt x="4221764" y="1235476"/>
                  <a:pt x="4266966" y="1246777"/>
                  <a:pt x="4298729" y="1277318"/>
                </a:cubicBezTo>
                <a:cubicBezTo>
                  <a:pt x="4356145" y="1332293"/>
                  <a:pt x="4357369" y="1376272"/>
                  <a:pt x="4293841" y="1427580"/>
                </a:cubicBezTo>
                <a:cubicBezTo>
                  <a:pt x="4263300" y="1452014"/>
                  <a:pt x="4273074" y="1467896"/>
                  <a:pt x="4295062" y="1487441"/>
                </a:cubicBezTo>
                <a:cubicBezTo>
                  <a:pt x="4310947" y="1500879"/>
                  <a:pt x="4329269" y="1502101"/>
                  <a:pt x="4348815" y="1502101"/>
                </a:cubicBezTo>
                <a:cubicBezTo>
                  <a:pt x="4417231" y="1502101"/>
                  <a:pt x="4485641" y="1503323"/>
                  <a:pt x="4554055" y="1502101"/>
                </a:cubicBezTo>
                <a:cubicBezTo>
                  <a:pt x="4567798" y="1502101"/>
                  <a:pt x="4576731" y="1503475"/>
                  <a:pt x="4580339" y="1513955"/>
                </a:cubicBezTo>
                <a:lnTo>
                  <a:pt x="4580382" y="1514287"/>
                </a:lnTo>
                <a:lnTo>
                  <a:pt x="4581432" y="1513558"/>
                </a:lnTo>
                <a:cubicBezTo>
                  <a:pt x="4585612" y="1512222"/>
                  <a:pt x="4591033" y="1511688"/>
                  <a:pt x="4598057" y="1511994"/>
                </a:cubicBezTo>
                <a:cubicBezTo>
                  <a:pt x="4668913" y="1514436"/>
                  <a:pt x="4740990" y="1513216"/>
                  <a:pt x="4811845" y="1513216"/>
                </a:cubicBezTo>
                <a:cubicBezTo>
                  <a:pt x="4853383" y="1513216"/>
                  <a:pt x="4880258" y="1535205"/>
                  <a:pt x="4894918" y="1571855"/>
                </a:cubicBezTo>
                <a:cubicBezTo>
                  <a:pt x="4908357" y="1606060"/>
                  <a:pt x="4876594" y="1614613"/>
                  <a:pt x="4859491" y="1630493"/>
                </a:cubicBezTo>
                <a:cubicBezTo>
                  <a:pt x="4821621" y="1665922"/>
                  <a:pt x="4820399" y="1690354"/>
                  <a:pt x="4853383" y="1731891"/>
                </a:cubicBezTo>
                <a:cubicBezTo>
                  <a:pt x="4883921" y="1769762"/>
                  <a:pt x="4925460" y="1772204"/>
                  <a:pt x="4969438" y="1770984"/>
                </a:cubicBezTo>
                <a:cubicBezTo>
                  <a:pt x="5020749" y="1768539"/>
                  <a:pt x="5052511" y="1740442"/>
                  <a:pt x="5069614" y="1696462"/>
                </a:cubicBezTo>
                <a:cubicBezTo>
                  <a:pt x="5085496" y="1656148"/>
                  <a:pt x="5051292" y="1636602"/>
                  <a:pt x="5025634" y="1617055"/>
                </a:cubicBezTo>
                <a:cubicBezTo>
                  <a:pt x="4997537" y="1595065"/>
                  <a:pt x="5001201" y="1573075"/>
                  <a:pt x="5020749" y="1548643"/>
                </a:cubicBezTo>
                <a:cubicBezTo>
                  <a:pt x="5039074" y="1525431"/>
                  <a:pt x="5062283" y="1513216"/>
                  <a:pt x="5094050" y="1513216"/>
                </a:cubicBezTo>
                <a:cubicBezTo>
                  <a:pt x="5163683" y="1514436"/>
                  <a:pt x="5233316" y="1515658"/>
                  <a:pt x="5302949" y="1513216"/>
                </a:cubicBezTo>
                <a:cubicBezTo>
                  <a:pt x="5332270" y="1511994"/>
                  <a:pt x="5337157" y="1524210"/>
                  <a:pt x="5335935" y="1548643"/>
                </a:cubicBezTo>
                <a:cubicBezTo>
                  <a:pt x="5334713" y="1581628"/>
                  <a:pt x="5335935" y="1615833"/>
                  <a:pt x="5335935" y="1648817"/>
                </a:cubicBezTo>
                <a:cubicBezTo>
                  <a:pt x="5337157" y="1668364"/>
                  <a:pt x="5337157" y="1686689"/>
                  <a:pt x="5335935" y="1706237"/>
                </a:cubicBezTo>
                <a:cubicBezTo>
                  <a:pt x="5335935" y="1727004"/>
                  <a:pt x="5337157" y="1747772"/>
                  <a:pt x="5335935" y="1768539"/>
                </a:cubicBezTo>
                <a:cubicBezTo>
                  <a:pt x="5333492" y="1805189"/>
                  <a:pt x="5312721" y="1830844"/>
                  <a:pt x="5279741" y="1844283"/>
                </a:cubicBezTo>
                <a:cubicBezTo>
                  <a:pt x="5246756" y="1857721"/>
                  <a:pt x="5235760" y="1827179"/>
                  <a:pt x="5219879" y="1808854"/>
                </a:cubicBezTo>
                <a:cubicBezTo>
                  <a:pt x="5185675" y="1770984"/>
                  <a:pt x="5161239" y="1768539"/>
                  <a:pt x="5122147" y="1799081"/>
                </a:cubicBezTo>
                <a:cubicBezTo>
                  <a:pt x="5074501" y="1834509"/>
                  <a:pt x="5070837" y="1883375"/>
                  <a:pt x="5080610" y="1935906"/>
                </a:cubicBezTo>
                <a:cubicBezTo>
                  <a:pt x="5087938" y="1979885"/>
                  <a:pt x="5117259" y="2005540"/>
                  <a:pt x="5156351" y="2018979"/>
                </a:cubicBezTo>
                <a:cubicBezTo>
                  <a:pt x="5193002" y="2029974"/>
                  <a:pt x="5210105" y="2000654"/>
                  <a:pt x="5229651" y="1978665"/>
                </a:cubicBezTo>
                <a:cubicBezTo>
                  <a:pt x="5260193" y="1945680"/>
                  <a:pt x="5278517" y="1945680"/>
                  <a:pt x="5311502" y="1977443"/>
                </a:cubicBezTo>
                <a:cubicBezTo>
                  <a:pt x="5331048" y="1996989"/>
                  <a:pt x="5335935" y="2020200"/>
                  <a:pt x="5335935" y="2047077"/>
                </a:cubicBezTo>
                <a:cubicBezTo>
                  <a:pt x="5334713" y="2114267"/>
                  <a:pt x="5333492" y="2181459"/>
                  <a:pt x="5335935" y="2247429"/>
                </a:cubicBezTo>
                <a:cubicBezTo>
                  <a:pt x="5337157" y="2275526"/>
                  <a:pt x="5331048" y="2285299"/>
                  <a:pt x="5300506" y="2284079"/>
                </a:cubicBezTo>
                <a:cubicBezTo>
                  <a:pt x="5230872" y="2281634"/>
                  <a:pt x="5161239" y="2282856"/>
                  <a:pt x="5091606" y="2282856"/>
                </a:cubicBezTo>
                <a:cubicBezTo>
                  <a:pt x="5062283" y="2282856"/>
                  <a:pt x="5041516" y="2297516"/>
                  <a:pt x="5030522" y="2320726"/>
                </a:cubicBezTo>
                <a:cubicBezTo>
                  <a:pt x="5018307" y="2346381"/>
                  <a:pt x="5046403" y="2351268"/>
                  <a:pt x="5058619" y="2362263"/>
                </a:cubicBezTo>
                <a:cubicBezTo>
                  <a:pt x="5102599" y="2402578"/>
                  <a:pt x="5106265" y="2439228"/>
                  <a:pt x="5070837" y="2486872"/>
                </a:cubicBezTo>
                <a:cubicBezTo>
                  <a:pt x="5034186" y="2535737"/>
                  <a:pt x="4982875" y="2543067"/>
                  <a:pt x="4926682" y="2539402"/>
                </a:cubicBezTo>
                <a:cubicBezTo>
                  <a:pt x="4869262" y="2535737"/>
                  <a:pt x="4833836" y="2501532"/>
                  <a:pt x="4813067" y="2452666"/>
                </a:cubicBezTo>
                <a:cubicBezTo>
                  <a:pt x="4793521" y="2406242"/>
                  <a:pt x="4822840" y="2376923"/>
                  <a:pt x="4855825" y="2352491"/>
                </a:cubicBezTo>
                <a:cubicBezTo>
                  <a:pt x="4886368" y="2329278"/>
                  <a:pt x="4872928" y="2313396"/>
                  <a:pt x="4853383" y="2296294"/>
                </a:cubicBezTo>
                <a:cubicBezTo>
                  <a:pt x="4837499" y="2282856"/>
                  <a:pt x="4819176" y="2281634"/>
                  <a:pt x="4799629" y="2281634"/>
                </a:cubicBezTo>
                <a:cubicBezTo>
                  <a:pt x="4744656" y="2281634"/>
                  <a:pt x="4688460" y="2281634"/>
                  <a:pt x="4633486" y="2281634"/>
                </a:cubicBezTo>
                <a:cubicBezTo>
                  <a:pt x="4584009" y="2281634"/>
                  <a:pt x="4571638" y="2281634"/>
                  <a:pt x="4568545" y="2254834"/>
                </a:cubicBezTo>
                <a:lnTo>
                  <a:pt x="4568533" y="2254378"/>
                </a:lnTo>
                <a:lnTo>
                  <a:pt x="4567644" y="2255861"/>
                </a:lnTo>
                <a:lnTo>
                  <a:pt x="4544720" y="2264404"/>
                </a:lnTo>
                <a:lnTo>
                  <a:pt x="4554906" y="2264379"/>
                </a:lnTo>
                <a:cubicBezTo>
                  <a:pt x="4579338" y="2264379"/>
                  <a:pt x="4573231" y="2281482"/>
                  <a:pt x="4573231" y="2293699"/>
                </a:cubicBezTo>
                <a:cubicBezTo>
                  <a:pt x="4573231" y="2360888"/>
                  <a:pt x="4573231" y="2426858"/>
                  <a:pt x="4573231" y="2494050"/>
                </a:cubicBezTo>
                <a:cubicBezTo>
                  <a:pt x="4573231" y="2514817"/>
                  <a:pt x="4575675" y="2534362"/>
                  <a:pt x="4590334" y="2551467"/>
                </a:cubicBezTo>
                <a:cubicBezTo>
                  <a:pt x="4609880" y="2573457"/>
                  <a:pt x="4624541" y="2578342"/>
                  <a:pt x="4646530" y="2551467"/>
                </a:cubicBezTo>
                <a:cubicBezTo>
                  <a:pt x="4703946" y="2484275"/>
                  <a:pt x="4766251" y="2490385"/>
                  <a:pt x="4815115" y="2567347"/>
                </a:cubicBezTo>
                <a:cubicBezTo>
                  <a:pt x="4852987" y="2627209"/>
                  <a:pt x="4834663" y="2727384"/>
                  <a:pt x="4778466" y="2768920"/>
                </a:cubicBezTo>
                <a:cubicBezTo>
                  <a:pt x="4732044" y="2803126"/>
                  <a:pt x="4697840" y="2798240"/>
                  <a:pt x="4657524" y="2757926"/>
                </a:cubicBezTo>
                <a:cubicBezTo>
                  <a:pt x="4645308" y="2745708"/>
                  <a:pt x="4640420" y="2713946"/>
                  <a:pt x="4612323" y="2728606"/>
                </a:cubicBezTo>
                <a:cubicBezTo>
                  <a:pt x="4589112" y="2740822"/>
                  <a:pt x="4575675" y="2761591"/>
                  <a:pt x="4575675" y="2790910"/>
                </a:cubicBezTo>
                <a:cubicBezTo>
                  <a:pt x="4576894" y="2858100"/>
                  <a:pt x="4574453" y="2924070"/>
                  <a:pt x="4576894" y="2991261"/>
                </a:cubicBezTo>
                <a:cubicBezTo>
                  <a:pt x="4577506" y="3007143"/>
                  <a:pt x="4576286" y="3018138"/>
                  <a:pt x="4570481" y="3024856"/>
                </a:cubicBezTo>
                <a:lnTo>
                  <a:pt x="4561944" y="3029609"/>
                </a:lnTo>
                <a:lnTo>
                  <a:pt x="4568608" y="3030206"/>
                </a:lnTo>
                <a:cubicBezTo>
                  <a:pt x="4573170" y="3031561"/>
                  <a:pt x="4576490" y="3033737"/>
                  <a:pt x="4578857" y="3036715"/>
                </a:cubicBezTo>
                <a:lnTo>
                  <a:pt x="4581540" y="3051267"/>
                </a:lnTo>
                <a:lnTo>
                  <a:pt x="4595169" y="3045892"/>
                </a:lnTo>
                <a:cubicBezTo>
                  <a:pt x="4602213" y="3044843"/>
                  <a:pt x="4610614" y="3044843"/>
                  <a:pt x="4620385" y="3045454"/>
                </a:cubicBezTo>
                <a:cubicBezTo>
                  <a:pt x="4682688" y="3049119"/>
                  <a:pt x="4743775" y="3045454"/>
                  <a:pt x="4806076" y="3046674"/>
                </a:cubicBezTo>
                <a:cubicBezTo>
                  <a:pt x="4837839" y="3046674"/>
                  <a:pt x="4863493" y="3035679"/>
                  <a:pt x="4874487" y="3006359"/>
                </a:cubicBezTo>
                <a:cubicBezTo>
                  <a:pt x="4884260" y="2979484"/>
                  <a:pt x="4854941" y="2975819"/>
                  <a:pt x="4841504" y="2962382"/>
                </a:cubicBezTo>
                <a:cubicBezTo>
                  <a:pt x="4806076" y="2926952"/>
                  <a:pt x="4799966" y="2893968"/>
                  <a:pt x="4826843" y="2852433"/>
                </a:cubicBezTo>
                <a:cubicBezTo>
                  <a:pt x="4874487" y="2777911"/>
                  <a:pt x="4991766" y="2762031"/>
                  <a:pt x="5055294" y="2823113"/>
                </a:cubicBezTo>
                <a:cubicBezTo>
                  <a:pt x="5112710" y="2878088"/>
                  <a:pt x="5113934" y="2922067"/>
                  <a:pt x="5050406" y="2973375"/>
                </a:cubicBezTo>
                <a:cubicBezTo>
                  <a:pt x="5019863" y="2997809"/>
                  <a:pt x="5029637" y="3013691"/>
                  <a:pt x="5051628" y="3033236"/>
                </a:cubicBezTo>
                <a:cubicBezTo>
                  <a:pt x="5067509" y="3046674"/>
                  <a:pt x="5085834" y="3047896"/>
                  <a:pt x="5105382" y="3047896"/>
                </a:cubicBezTo>
                <a:cubicBezTo>
                  <a:pt x="5173793" y="3047896"/>
                  <a:pt x="5242205" y="3049119"/>
                  <a:pt x="5310620" y="3047896"/>
                </a:cubicBezTo>
                <a:cubicBezTo>
                  <a:pt x="5328943" y="3047896"/>
                  <a:pt x="5338715" y="3050340"/>
                  <a:pt x="5338715" y="3073551"/>
                </a:cubicBezTo>
                <a:cubicBezTo>
                  <a:pt x="5337493" y="3148071"/>
                  <a:pt x="5338715" y="3222592"/>
                  <a:pt x="5337493" y="3297112"/>
                </a:cubicBezTo>
                <a:cubicBezTo>
                  <a:pt x="5336275" y="3334984"/>
                  <a:pt x="5314284" y="3360640"/>
                  <a:pt x="5278853" y="3375299"/>
                </a:cubicBezTo>
                <a:cubicBezTo>
                  <a:pt x="5243424" y="3388737"/>
                  <a:pt x="5237318" y="3356974"/>
                  <a:pt x="5221435" y="3339871"/>
                </a:cubicBezTo>
                <a:cubicBezTo>
                  <a:pt x="5186011" y="3302000"/>
                  <a:pt x="5164019" y="3299557"/>
                  <a:pt x="5123706" y="3330097"/>
                </a:cubicBezTo>
                <a:cubicBezTo>
                  <a:pt x="5084613" y="3359419"/>
                  <a:pt x="5077283" y="3398509"/>
                  <a:pt x="5079725" y="3443711"/>
                </a:cubicBezTo>
                <a:cubicBezTo>
                  <a:pt x="5082171" y="3493800"/>
                  <a:pt x="5109045" y="3535335"/>
                  <a:pt x="5153026" y="3549995"/>
                </a:cubicBezTo>
                <a:cubicBezTo>
                  <a:pt x="5194561" y="3564655"/>
                  <a:pt x="5214107" y="3532891"/>
                  <a:pt x="5233655" y="3507238"/>
                </a:cubicBezTo>
                <a:cubicBezTo>
                  <a:pt x="5258085" y="3476696"/>
                  <a:pt x="5281299" y="3481583"/>
                  <a:pt x="5305732" y="3503573"/>
                </a:cubicBezTo>
                <a:cubicBezTo>
                  <a:pt x="5326497" y="3521897"/>
                  <a:pt x="5338715" y="3545108"/>
                  <a:pt x="5337493" y="3574428"/>
                </a:cubicBezTo>
                <a:cubicBezTo>
                  <a:pt x="5336275" y="3618407"/>
                  <a:pt x="5337493" y="3663609"/>
                  <a:pt x="5337493" y="3707588"/>
                </a:cubicBezTo>
                <a:cubicBezTo>
                  <a:pt x="5337493" y="3815093"/>
                  <a:pt x="5337493" y="3815093"/>
                  <a:pt x="5231209" y="3815093"/>
                </a:cubicBezTo>
                <a:cubicBezTo>
                  <a:pt x="5183567" y="3815093"/>
                  <a:pt x="5135923" y="3813871"/>
                  <a:pt x="5088277" y="3815093"/>
                </a:cubicBezTo>
                <a:cubicBezTo>
                  <a:pt x="5062622" y="3816315"/>
                  <a:pt x="5041855" y="3828531"/>
                  <a:pt x="5032081" y="3852965"/>
                </a:cubicBezTo>
                <a:cubicBezTo>
                  <a:pt x="5021087" y="3878619"/>
                  <a:pt x="5047962" y="3883505"/>
                  <a:pt x="5060180" y="3894500"/>
                </a:cubicBezTo>
                <a:cubicBezTo>
                  <a:pt x="5100495" y="3932372"/>
                  <a:pt x="5106604" y="3962912"/>
                  <a:pt x="5079725" y="4006891"/>
                </a:cubicBezTo>
                <a:cubicBezTo>
                  <a:pt x="5045520" y="4063088"/>
                  <a:pt x="4986880" y="4085078"/>
                  <a:pt x="4909915" y="4069196"/>
                </a:cubicBezTo>
                <a:cubicBezTo>
                  <a:pt x="4858608" y="4058201"/>
                  <a:pt x="4826843" y="4023994"/>
                  <a:pt x="4812184" y="3976351"/>
                </a:cubicBezTo>
                <a:cubicBezTo>
                  <a:pt x="4799966" y="3934814"/>
                  <a:pt x="4826843" y="3907938"/>
                  <a:pt x="4857383" y="3885949"/>
                </a:cubicBezTo>
                <a:cubicBezTo>
                  <a:pt x="4886704" y="3865180"/>
                  <a:pt x="4875708" y="3848078"/>
                  <a:pt x="4856163" y="3829753"/>
                </a:cubicBezTo>
                <a:cubicBezTo>
                  <a:pt x="4840282" y="3816315"/>
                  <a:pt x="4821956" y="3815093"/>
                  <a:pt x="4802409" y="3815093"/>
                </a:cubicBezTo>
                <a:cubicBezTo>
                  <a:pt x="4737662" y="3815093"/>
                  <a:pt x="4671692" y="3813871"/>
                  <a:pt x="4606946" y="3816315"/>
                </a:cubicBezTo>
                <a:lnTo>
                  <a:pt x="4581843" y="3811533"/>
                </a:lnTo>
                <a:lnTo>
                  <a:pt x="4581798" y="3821095"/>
                </a:lnTo>
                <a:cubicBezTo>
                  <a:pt x="4581798" y="3896838"/>
                  <a:pt x="4583017" y="3973802"/>
                  <a:pt x="4581798" y="4049544"/>
                </a:cubicBezTo>
                <a:cubicBezTo>
                  <a:pt x="4581798" y="4084971"/>
                  <a:pt x="4558584" y="4106962"/>
                  <a:pt x="4528044" y="4121621"/>
                </a:cubicBezTo>
                <a:cubicBezTo>
                  <a:pt x="4495059" y="4137504"/>
                  <a:pt x="4484065" y="4106962"/>
                  <a:pt x="4468182" y="4089859"/>
                </a:cubicBezTo>
                <a:cubicBezTo>
                  <a:pt x="4430311" y="4047102"/>
                  <a:pt x="4407103" y="4045879"/>
                  <a:pt x="4364344" y="4081306"/>
                </a:cubicBezTo>
                <a:cubicBezTo>
                  <a:pt x="4309368" y="4127729"/>
                  <a:pt x="4306924" y="4223012"/>
                  <a:pt x="4360678" y="4271879"/>
                </a:cubicBezTo>
                <a:cubicBezTo>
                  <a:pt x="4403437" y="4310973"/>
                  <a:pt x="4430311" y="4309750"/>
                  <a:pt x="4469406" y="4266992"/>
                </a:cubicBezTo>
                <a:cubicBezTo>
                  <a:pt x="4485284" y="4249889"/>
                  <a:pt x="4496280" y="4219348"/>
                  <a:pt x="4529266" y="4235230"/>
                </a:cubicBezTo>
                <a:cubicBezTo>
                  <a:pt x="4561028" y="4249889"/>
                  <a:pt x="4583017" y="4273100"/>
                  <a:pt x="4583017" y="4312195"/>
                </a:cubicBezTo>
                <a:cubicBezTo>
                  <a:pt x="4585462" y="4347622"/>
                  <a:pt x="4585462" y="4384273"/>
                  <a:pt x="4585462" y="4420922"/>
                </a:cubicBezTo>
                <a:cubicBezTo>
                  <a:pt x="4585462" y="4458793"/>
                  <a:pt x="4584239" y="4496664"/>
                  <a:pt x="4585462" y="4535755"/>
                </a:cubicBezTo>
                <a:cubicBezTo>
                  <a:pt x="4586072" y="4546140"/>
                  <a:pt x="4584544" y="4552858"/>
                  <a:pt x="4580270" y="4556981"/>
                </a:cubicBezTo>
                <a:lnTo>
                  <a:pt x="4558623" y="4562623"/>
                </a:lnTo>
                <a:lnTo>
                  <a:pt x="4558623" y="4566440"/>
                </a:lnTo>
                <a:lnTo>
                  <a:pt x="4573343" y="4568280"/>
                </a:lnTo>
                <a:cubicBezTo>
                  <a:pt x="4578783" y="4570870"/>
                  <a:pt x="4582162" y="4575308"/>
                  <a:pt x="4583997" y="4582238"/>
                </a:cubicBezTo>
                <a:lnTo>
                  <a:pt x="4584236" y="4584622"/>
                </a:lnTo>
                <a:lnTo>
                  <a:pt x="4590467" y="4573843"/>
                </a:lnTo>
                <a:cubicBezTo>
                  <a:pt x="4597795" y="4567736"/>
                  <a:pt x="4609706" y="4566514"/>
                  <a:pt x="4626810" y="4567125"/>
                </a:cubicBezTo>
                <a:cubicBezTo>
                  <a:pt x="4692779" y="4569566"/>
                  <a:pt x="4759971" y="4568344"/>
                  <a:pt x="4827160" y="4567125"/>
                </a:cubicBezTo>
                <a:cubicBezTo>
                  <a:pt x="4852815" y="4567125"/>
                  <a:pt x="4873581" y="4573232"/>
                  <a:pt x="4890685" y="4591556"/>
                </a:cubicBezTo>
                <a:cubicBezTo>
                  <a:pt x="4922450" y="4624541"/>
                  <a:pt x="4922450" y="4641643"/>
                  <a:pt x="4887021" y="4672186"/>
                </a:cubicBezTo>
                <a:cubicBezTo>
                  <a:pt x="4865031" y="4690510"/>
                  <a:pt x="4839376" y="4707614"/>
                  <a:pt x="4847929" y="4741820"/>
                </a:cubicBezTo>
                <a:cubicBezTo>
                  <a:pt x="4857700" y="4779693"/>
                  <a:pt x="4882136" y="4806567"/>
                  <a:pt x="4920006" y="4817562"/>
                </a:cubicBezTo>
                <a:cubicBezTo>
                  <a:pt x="4973756" y="4832222"/>
                  <a:pt x="5023846" y="4829780"/>
                  <a:pt x="5064161" y="4784578"/>
                </a:cubicBezTo>
                <a:cubicBezTo>
                  <a:pt x="5100811" y="4744263"/>
                  <a:pt x="5098367" y="4714943"/>
                  <a:pt x="5056831" y="4679516"/>
                </a:cubicBezTo>
                <a:cubicBezTo>
                  <a:pt x="5039730" y="4664857"/>
                  <a:pt x="5011629" y="4653861"/>
                  <a:pt x="5022625" y="4624541"/>
                </a:cubicBezTo>
                <a:cubicBezTo>
                  <a:pt x="5034842" y="4592778"/>
                  <a:pt x="5056831" y="4568344"/>
                  <a:pt x="5092258" y="4568344"/>
                </a:cubicBezTo>
                <a:cubicBezTo>
                  <a:pt x="5171666" y="4567125"/>
                  <a:pt x="5251073" y="4568344"/>
                  <a:pt x="5330479" y="4567125"/>
                </a:cubicBezTo>
                <a:cubicBezTo>
                  <a:pt x="5354913" y="4567125"/>
                  <a:pt x="5353691" y="4581784"/>
                  <a:pt x="5353691" y="4597667"/>
                </a:cubicBezTo>
                <a:cubicBezTo>
                  <a:pt x="5353691" y="4666079"/>
                  <a:pt x="5353691" y="4734491"/>
                  <a:pt x="5353691" y="4802902"/>
                </a:cubicBezTo>
                <a:cubicBezTo>
                  <a:pt x="5353691" y="4823671"/>
                  <a:pt x="5354913" y="4843218"/>
                  <a:pt x="5372016" y="4859100"/>
                </a:cubicBezTo>
                <a:cubicBezTo>
                  <a:pt x="5390340" y="4876203"/>
                  <a:pt x="5404999" y="4881089"/>
                  <a:pt x="5422104" y="4856655"/>
                </a:cubicBezTo>
                <a:cubicBezTo>
                  <a:pt x="5444093" y="4826114"/>
                  <a:pt x="5470970" y="4796794"/>
                  <a:pt x="5512505" y="4809011"/>
                </a:cubicBezTo>
                <a:cubicBezTo>
                  <a:pt x="5560149" y="4822449"/>
                  <a:pt x="5596799" y="4854213"/>
                  <a:pt x="5607793" y="4905522"/>
                </a:cubicBezTo>
                <a:cubicBezTo>
                  <a:pt x="5620010" y="4965383"/>
                  <a:pt x="5615124" y="5021578"/>
                  <a:pt x="5562593" y="5065559"/>
                </a:cubicBezTo>
                <a:cubicBezTo>
                  <a:pt x="5512505" y="5105874"/>
                  <a:pt x="5473414" y="5103431"/>
                  <a:pt x="5430656" y="5057007"/>
                </a:cubicBezTo>
                <a:cubicBezTo>
                  <a:pt x="5419660" y="5046011"/>
                  <a:pt x="5414773" y="5020357"/>
                  <a:pt x="5392783" y="5030132"/>
                </a:cubicBezTo>
                <a:cubicBezTo>
                  <a:pt x="5370794" y="5039903"/>
                  <a:pt x="5354913" y="5058228"/>
                  <a:pt x="5354913" y="5085106"/>
                </a:cubicBezTo>
                <a:cubicBezTo>
                  <a:pt x="5354913" y="5154739"/>
                  <a:pt x="5353691" y="5224372"/>
                  <a:pt x="5356135" y="5294008"/>
                </a:cubicBezTo>
                <a:lnTo>
                  <a:pt x="5350738" y="5321930"/>
                </a:lnTo>
                <a:lnTo>
                  <a:pt x="5371287" y="5318874"/>
                </a:lnTo>
                <a:cubicBezTo>
                  <a:pt x="5442143" y="5320096"/>
                  <a:pt x="5514220" y="5320096"/>
                  <a:pt x="5585072" y="5318874"/>
                </a:cubicBezTo>
                <a:cubicBezTo>
                  <a:pt x="5613173" y="5318874"/>
                  <a:pt x="5633940" y="5328648"/>
                  <a:pt x="5651043" y="5349416"/>
                </a:cubicBezTo>
                <a:cubicBezTo>
                  <a:pt x="5673032" y="5375071"/>
                  <a:pt x="5677919" y="5398281"/>
                  <a:pt x="5646155" y="5421493"/>
                </a:cubicBezTo>
                <a:cubicBezTo>
                  <a:pt x="5620503" y="5439818"/>
                  <a:pt x="5591181" y="5460587"/>
                  <a:pt x="5603399" y="5498458"/>
                </a:cubicBezTo>
                <a:cubicBezTo>
                  <a:pt x="5616836" y="5539994"/>
                  <a:pt x="5647378" y="5568092"/>
                  <a:pt x="5692578" y="5574200"/>
                </a:cubicBezTo>
                <a:cubicBezTo>
                  <a:pt x="5736560" y="5580308"/>
                  <a:pt x="5778092" y="5577865"/>
                  <a:pt x="5812299" y="5544881"/>
                </a:cubicBezTo>
                <a:cubicBezTo>
                  <a:pt x="5855056" y="5502123"/>
                  <a:pt x="5853835" y="5469139"/>
                  <a:pt x="5808637" y="5430047"/>
                </a:cubicBezTo>
                <a:cubicBezTo>
                  <a:pt x="5792754" y="5416606"/>
                  <a:pt x="5765877" y="5408054"/>
                  <a:pt x="5778092" y="5378737"/>
                </a:cubicBezTo>
                <a:cubicBezTo>
                  <a:pt x="5789088" y="5351860"/>
                  <a:pt x="5807412" y="5324983"/>
                  <a:pt x="5837954" y="5323761"/>
                </a:cubicBezTo>
                <a:cubicBezTo>
                  <a:pt x="5922246" y="5320096"/>
                  <a:pt x="6006538" y="5321318"/>
                  <a:pt x="6089611" y="5320096"/>
                </a:cubicBezTo>
                <a:cubicBezTo>
                  <a:pt x="6110381" y="5320096"/>
                  <a:pt x="6106714" y="5333534"/>
                  <a:pt x="6106714" y="5345752"/>
                </a:cubicBezTo>
                <a:cubicBezTo>
                  <a:pt x="6106714" y="5421493"/>
                  <a:pt x="6107935" y="5498458"/>
                  <a:pt x="6106714" y="5574200"/>
                </a:cubicBezTo>
                <a:cubicBezTo>
                  <a:pt x="6106714" y="5609627"/>
                  <a:pt x="6083502" y="5631617"/>
                  <a:pt x="6052963" y="5646278"/>
                </a:cubicBezTo>
                <a:cubicBezTo>
                  <a:pt x="6019978" y="5662160"/>
                  <a:pt x="6008982" y="5631617"/>
                  <a:pt x="5993101" y="5614516"/>
                </a:cubicBezTo>
                <a:cubicBezTo>
                  <a:pt x="5955231" y="5571758"/>
                  <a:pt x="5932020" y="5570536"/>
                  <a:pt x="5889264" y="5605962"/>
                </a:cubicBezTo>
                <a:cubicBezTo>
                  <a:pt x="5834290" y="5652387"/>
                  <a:pt x="5831845" y="5747674"/>
                  <a:pt x="5885598" y="5796541"/>
                </a:cubicBezTo>
                <a:cubicBezTo>
                  <a:pt x="5928355" y="5835633"/>
                  <a:pt x="5955231" y="5834411"/>
                  <a:pt x="5994323" y="5791654"/>
                </a:cubicBezTo>
                <a:cubicBezTo>
                  <a:pt x="6010204" y="5774551"/>
                  <a:pt x="6021199" y="5744009"/>
                  <a:pt x="6054184" y="5759891"/>
                </a:cubicBezTo>
                <a:cubicBezTo>
                  <a:pt x="6085947" y="5774551"/>
                  <a:pt x="6107935" y="5797761"/>
                  <a:pt x="6107935" y="5836855"/>
                </a:cubicBezTo>
                <a:cubicBezTo>
                  <a:pt x="6110381" y="5872283"/>
                  <a:pt x="6110381" y="5908933"/>
                  <a:pt x="6110381" y="5945582"/>
                </a:cubicBezTo>
                <a:cubicBezTo>
                  <a:pt x="6110381" y="5983452"/>
                  <a:pt x="6109158" y="6021324"/>
                  <a:pt x="6110381" y="6060417"/>
                </a:cubicBezTo>
                <a:lnTo>
                  <a:pt x="6106055" y="6078094"/>
                </a:lnTo>
                <a:lnTo>
                  <a:pt x="6108059" y="6078201"/>
                </a:lnTo>
                <a:cubicBezTo>
                  <a:pt x="6113937" y="6079652"/>
                  <a:pt x="6118214" y="6082172"/>
                  <a:pt x="6121268" y="6085837"/>
                </a:cubicBezTo>
                <a:lnTo>
                  <a:pt x="6125405" y="6096044"/>
                </a:lnTo>
                <a:lnTo>
                  <a:pt x="6126156" y="6094323"/>
                </a:lnTo>
                <a:cubicBezTo>
                  <a:pt x="6132418" y="6087298"/>
                  <a:pt x="6143413" y="6084855"/>
                  <a:pt x="6161736" y="6086077"/>
                </a:cubicBezTo>
                <a:cubicBezTo>
                  <a:pt x="6230149" y="6089740"/>
                  <a:pt x="6298561" y="6088520"/>
                  <a:pt x="6366973" y="6086077"/>
                </a:cubicBezTo>
                <a:cubicBezTo>
                  <a:pt x="6399958" y="6084855"/>
                  <a:pt x="6420725" y="6100737"/>
                  <a:pt x="6439050" y="6125170"/>
                </a:cubicBezTo>
                <a:cubicBezTo>
                  <a:pt x="6454932" y="6147159"/>
                  <a:pt x="6456154" y="6166707"/>
                  <a:pt x="6431720" y="6186252"/>
                </a:cubicBezTo>
                <a:cubicBezTo>
                  <a:pt x="6403623" y="6209464"/>
                  <a:pt x="6364530" y="6230232"/>
                  <a:pt x="6388963" y="6279097"/>
                </a:cubicBezTo>
                <a:cubicBezTo>
                  <a:pt x="6413395" y="6327963"/>
                  <a:pt x="6463484" y="6351176"/>
                  <a:pt x="6524567" y="6343846"/>
                </a:cubicBezTo>
                <a:cubicBezTo>
                  <a:pt x="6570989" y="6337738"/>
                  <a:pt x="6618633" y="6299866"/>
                  <a:pt x="6624741" y="6260772"/>
                </a:cubicBezTo>
                <a:cubicBezTo>
                  <a:pt x="6629628" y="6231454"/>
                  <a:pt x="6608861" y="6214349"/>
                  <a:pt x="6589314" y="6197247"/>
                </a:cubicBezTo>
                <a:cubicBezTo>
                  <a:pt x="6572211" y="6182587"/>
                  <a:pt x="6546556" y="6170372"/>
                  <a:pt x="6559994" y="6139830"/>
                </a:cubicBezTo>
                <a:cubicBezTo>
                  <a:pt x="6572211" y="6112953"/>
                  <a:pt x="6590536" y="6088520"/>
                  <a:pt x="6622298" y="6087298"/>
                </a:cubicBezTo>
                <a:cubicBezTo>
                  <a:pt x="6705370" y="6084855"/>
                  <a:pt x="6787220" y="6086077"/>
                  <a:pt x="6870294" y="6086077"/>
                </a:cubicBezTo>
                <a:lnTo>
                  <a:pt x="6878000" y="6089431"/>
                </a:lnTo>
                <a:lnTo>
                  <a:pt x="6879007" y="6086924"/>
                </a:lnTo>
                <a:lnTo>
                  <a:pt x="6877557" y="6084401"/>
                </a:lnTo>
                <a:cubicBezTo>
                  <a:pt x="6876221" y="6079209"/>
                  <a:pt x="6875763" y="6072642"/>
                  <a:pt x="6876069" y="6064396"/>
                </a:cubicBezTo>
                <a:cubicBezTo>
                  <a:pt x="6879734" y="5997205"/>
                  <a:pt x="6877291" y="5928793"/>
                  <a:pt x="6877291" y="5860381"/>
                </a:cubicBezTo>
                <a:cubicBezTo>
                  <a:pt x="6877291" y="5829839"/>
                  <a:pt x="6861409" y="5807849"/>
                  <a:pt x="6835754" y="5796854"/>
                </a:cubicBezTo>
                <a:cubicBezTo>
                  <a:pt x="6812542" y="5787081"/>
                  <a:pt x="6806435" y="5815179"/>
                  <a:pt x="6794219" y="5827396"/>
                </a:cubicBezTo>
                <a:cubicBezTo>
                  <a:pt x="6753903" y="5867710"/>
                  <a:pt x="6717253" y="5871375"/>
                  <a:pt x="6672053" y="5838391"/>
                </a:cubicBezTo>
                <a:cubicBezTo>
                  <a:pt x="6620744" y="5800519"/>
                  <a:pt x="6613414" y="5749211"/>
                  <a:pt x="6618301" y="5690570"/>
                </a:cubicBezTo>
                <a:cubicBezTo>
                  <a:pt x="6623188" y="5633153"/>
                  <a:pt x="6657393" y="5597725"/>
                  <a:pt x="6707480" y="5578181"/>
                </a:cubicBezTo>
                <a:cubicBezTo>
                  <a:pt x="6753903" y="5559855"/>
                  <a:pt x="6782002" y="5590395"/>
                  <a:pt x="6806435" y="5623380"/>
                </a:cubicBezTo>
                <a:cubicBezTo>
                  <a:pt x="6824759" y="5647814"/>
                  <a:pt x="6839419" y="5640484"/>
                  <a:pt x="6856522" y="5623380"/>
                </a:cubicBezTo>
                <a:cubicBezTo>
                  <a:pt x="6871182" y="5607498"/>
                  <a:pt x="6876069" y="5589174"/>
                  <a:pt x="6876069" y="5567184"/>
                </a:cubicBezTo>
                <a:cubicBezTo>
                  <a:pt x="6874847" y="5501214"/>
                  <a:pt x="6877291" y="5436468"/>
                  <a:pt x="6874847" y="5371720"/>
                </a:cubicBezTo>
                <a:cubicBezTo>
                  <a:pt x="6873626" y="5342401"/>
                  <a:pt x="6879734" y="5331406"/>
                  <a:pt x="6912719" y="5332627"/>
                </a:cubicBezTo>
                <a:cubicBezTo>
                  <a:pt x="6979908" y="5335071"/>
                  <a:pt x="7045878" y="5332627"/>
                  <a:pt x="7113069" y="5333849"/>
                </a:cubicBezTo>
                <a:cubicBezTo>
                  <a:pt x="7143610" y="5333849"/>
                  <a:pt x="7166822" y="5321632"/>
                  <a:pt x="7179039" y="5295978"/>
                </a:cubicBezTo>
                <a:cubicBezTo>
                  <a:pt x="7191254" y="5269101"/>
                  <a:pt x="7159492" y="5264216"/>
                  <a:pt x="7147275" y="5250776"/>
                </a:cubicBezTo>
                <a:cubicBezTo>
                  <a:pt x="7109404" y="5212905"/>
                  <a:pt x="7104517" y="5178699"/>
                  <a:pt x="7136280" y="5133498"/>
                </a:cubicBezTo>
                <a:cubicBezTo>
                  <a:pt x="7175372" y="5077303"/>
                  <a:pt x="7231569" y="5072416"/>
                  <a:pt x="7292651" y="5078525"/>
                </a:cubicBezTo>
                <a:cubicBezTo>
                  <a:pt x="7337853" y="5083410"/>
                  <a:pt x="7389162" y="5124946"/>
                  <a:pt x="7400157" y="5167705"/>
                </a:cubicBezTo>
                <a:cubicBezTo>
                  <a:pt x="7412373" y="5211683"/>
                  <a:pt x="7387940" y="5242226"/>
                  <a:pt x="7354955" y="5264216"/>
                </a:cubicBezTo>
                <a:cubicBezTo>
                  <a:pt x="7324413" y="5284983"/>
                  <a:pt x="7336631" y="5300865"/>
                  <a:pt x="7357398" y="5319191"/>
                </a:cubicBezTo>
                <a:cubicBezTo>
                  <a:pt x="7372058" y="5332627"/>
                  <a:pt x="7390383" y="5335071"/>
                  <a:pt x="7409930" y="5335071"/>
                </a:cubicBezTo>
                <a:cubicBezTo>
                  <a:pt x="7478342" y="5333849"/>
                  <a:pt x="7546754" y="5335071"/>
                  <a:pt x="7615166" y="5333849"/>
                </a:cubicBezTo>
                <a:cubicBezTo>
                  <a:pt x="7638378" y="5333849"/>
                  <a:pt x="7644486" y="5339958"/>
                  <a:pt x="7644486" y="5363168"/>
                </a:cubicBezTo>
                <a:cubicBezTo>
                  <a:pt x="7643265" y="5436468"/>
                  <a:pt x="7644486" y="5508546"/>
                  <a:pt x="7644486" y="5581843"/>
                </a:cubicBezTo>
                <a:cubicBezTo>
                  <a:pt x="7644486" y="5622159"/>
                  <a:pt x="7622498" y="5646592"/>
                  <a:pt x="7588291" y="5661252"/>
                </a:cubicBezTo>
                <a:cubicBezTo>
                  <a:pt x="7552863" y="5677133"/>
                  <a:pt x="7545534" y="5642927"/>
                  <a:pt x="7529651" y="5627045"/>
                </a:cubicBezTo>
                <a:cubicBezTo>
                  <a:pt x="7493002" y="5589174"/>
                  <a:pt x="7468569" y="5586731"/>
                  <a:pt x="7428255" y="5619716"/>
                </a:cubicBezTo>
                <a:cubicBezTo>
                  <a:pt x="7384275" y="5656366"/>
                  <a:pt x="7381832" y="5704009"/>
                  <a:pt x="7390383" y="5754097"/>
                </a:cubicBezTo>
                <a:cubicBezTo>
                  <a:pt x="7397713" y="5798076"/>
                  <a:pt x="7428255" y="5823731"/>
                  <a:pt x="7466127" y="5837169"/>
                </a:cubicBezTo>
                <a:cubicBezTo>
                  <a:pt x="7500332" y="5849386"/>
                  <a:pt x="7521101" y="5820066"/>
                  <a:pt x="7538204" y="5795633"/>
                </a:cubicBezTo>
                <a:cubicBezTo>
                  <a:pt x="7563858" y="5760204"/>
                  <a:pt x="7589513" y="5766314"/>
                  <a:pt x="7617611" y="5791968"/>
                </a:cubicBezTo>
                <a:cubicBezTo>
                  <a:pt x="7635935" y="5809071"/>
                  <a:pt x="7645708" y="5829839"/>
                  <a:pt x="7644486" y="5855493"/>
                </a:cubicBezTo>
                <a:cubicBezTo>
                  <a:pt x="7643265" y="5890921"/>
                  <a:pt x="7644486" y="5925128"/>
                  <a:pt x="7644486" y="5960555"/>
                </a:cubicBezTo>
                <a:cubicBezTo>
                  <a:pt x="7643265" y="5998427"/>
                  <a:pt x="7643265" y="6036299"/>
                  <a:pt x="7645708" y="6072947"/>
                </a:cubicBezTo>
                <a:lnTo>
                  <a:pt x="7643676" y="6091527"/>
                </a:lnTo>
                <a:lnTo>
                  <a:pt x="7645318" y="6082343"/>
                </a:lnTo>
                <a:cubicBezTo>
                  <a:pt x="7650662" y="6075776"/>
                  <a:pt x="7660435" y="6073028"/>
                  <a:pt x="7677538" y="6073639"/>
                </a:cubicBezTo>
                <a:cubicBezTo>
                  <a:pt x="7747172" y="6077304"/>
                  <a:pt x="7816806" y="6074861"/>
                  <a:pt x="7886441" y="6074861"/>
                </a:cubicBezTo>
                <a:cubicBezTo>
                  <a:pt x="7915760" y="6074861"/>
                  <a:pt x="7938970" y="6085854"/>
                  <a:pt x="7956073" y="6107844"/>
                </a:cubicBezTo>
                <a:cubicBezTo>
                  <a:pt x="7975620" y="6132276"/>
                  <a:pt x="7979285" y="6154268"/>
                  <a:pt x="7949965" y="6176258"/>
                </a:cubicBezTo>
                <a:cubicBezTo>
                  <a:pt x="7924311" y="6195803"/>
                  <a:pt x="7890105" y="6216571"/>
                  <a:pt x="7905986" y="6256885"/>
                </a:cubicBezTo>
                <a:cubicBezTo>
                  <a:pt x="7923090" y="6298422"/>
                  <a:pt x="7953630" y="6327742"/>
                  <a:pt x="8002497" y="6331407"/>
                </a:cubicBezTo>
                <a:cubicBezTo>
                  <a:pt x="8041589" y="6335072"/>
                  <a:pt x="8078239" y="6332629"/>
                  <a:pt x="8110001" y="6304530"/>
                </a:cubicBezTo>
                <a:cubicBezTo>
                  <a:pt x="8160089" y="6258108"/>
                  <a:pt x="8160089" y="6228788"/>
                  <a:pt x="8110001" y="6183586"/>
                </a:cubicBezTo>
                <a:cubicBezTo>
                  <a:pt x="8095342" y="6171371"/>
                  <a:pt x="8070909" y="6161598"/>
                  <a:pt x="8079461" y="6135943"/>
                </a:cubicBezTo>
                <a:cubicBezTo>
                  <a:pt x="8089234" y="6106623"/>
                  <a:pt x="8108779" y="6078526"/>
                  <a:pt x="8141764" y="6077304"/>
                </a:cubicBezTo>
                <a:cubicBezTo>
                  <a:pt x="8226058" y="6073639"/>
                  <a:pt x="8310352" y="6074861"/>
                  <a:pt x="8393425" y="6074861"/>
                </a:cubicBezTo>
                <a:cubicBezTo>
                  <a:pt x="8399838" y="6074861"/>
                  <a:pt x="8404037" y="6076082"/>
                  <a:pt x="8406729" y="6078106"/>
                </a:cubicBezTo>
                <a:lnTo>
                  <a:pt x="8410249" y="6084768"/>
                </a:lnTo>
                <a:lnTo>
                  <a:pt x="8414744" y="6080797"/>
                </a:lnTo>
                <a:cubicBezTo>
                  <a:pt x="8420699" y="6078506"/>
                  <a:pt x="8428640" y="6079422"/>
                  <a:pt x="8436581" y="6079422"/>
                </a:cubicBezTo>
                <a:cubicBezTo>
                  <a:pt x="8504993" y="6079422"/>
                  <a:pt x="8573405" y="6079422"/>
                  <a:pt x="8641819" y="6079422"/>
                </a:cubicBezTo>
                <a:cubicBezTo>
                  <a:pt x="8660144" y="6079422"/>
                  <a:pt x="8677247" y="6078202"/>
                  <a:pt x="8690684" y="6065984"/>
                </a:cubicBezTo>
                <a:cubicBezTo>
                  <a:pt x="8713896" y="6046439"/>
                  <a:pt x="8726112" y="6030557"/>
                  <a:pt x="8693127" y="6003680"/>
                </a:cubicBezTo>
                <a:cubicBezTo>
                  <a:pt x="8633267" y="5957258"/>
                  <a:pt x="8633267" y="5909613"/>
                  <a:pt x="8688242" y="5855861"/>
                </a:cubicBezTo>
                <a:cubicBezTo>
                  <a:pt x="8746881" y="5798443"/>
                  <a:pt x="8856828" y="5805773"/>
                  <a:pt x="8909360" y="5870521"/>
                </a:cubicBezTo>
                <a:cubicBezTo>
                  <a:pt x="8949675" y="5919386"/>
                  <a:pt x="8946010" y="5954815"/>
                  <a:pt x="8900808" y="5998795"/>
                </a:cubicBezTo>
                <a:cubicBezTo>
                  <a:pt x="8888593" y="6011010"/>
                  <a:pt x="8861716" y="6017119"/>
                  <a:pt x="8873933" y="6041552"/>
                </a:cubicBezTo>
                <a:cubicBezTo>
                  <a:pt x="8884928" y="6063542"/>
                  <a:pt x="8904473" y="6078202"/>
                  <a:pt x="8931350" y="6078202"/>
                </a:cubicBezTo>
                <a:cubicBezTo>
                  <a:pt x="8999762" y="6078202"/>
                  <a:pt x="9068174" y="6080644"/>
                  <a:pt x="9136587" y="6076979"/>
                </a:cubicBezTo>
                <a:cubicBezTo>
                  <a:pt x="9146055" y="6076369"/>
                  <a:pt x="9153537" y="6076751"/>
                  <a:pt x="9159416" y="6078201"/>
                </a:cubicBezTo>
                <a:lnTo>
                  <a:pt x="9160395" y="6078767"/>
                </a:lnTo>
                <a:lnTo>
                  <a:pt x="9159383" y="6065178"/>
                </a:lnTo>
                <a:cubicBezTo>
                  <a:pt x="9161828" y="5995543"/>
                  <a:pt x="9159383" y="5925909"/>
                  <a:pt x="9160606" y="5856275"/>
                </a:cubicBezTo>
                <a:cubicBezTo>
                  <a:pt x="9160606" y="5828177"/>
                  <a:pt x="9147168" y="5809852"/>
                  <a:pt x="9125178" y="5798859"/>
                </a:cubicBezTo>
                <a:cubicBezTo>
                  <a:pt x="9099523" y="5785420"/>
                  <a:pt x="9094636" y="5813517"/>
                  <a:pt x="9083641" y="5825735"/>
                </a:cubicBezTo>
                <a:cubicBezTo>
                  <a:pt x="9042106" y="5869714"/>
                  <a:pt x="9003012" y="5873379"/>
                  <a:pt x="8954147" y="5835507"/>
                </a:cubicBezTo>
                <a:cubicBezTo>
                  <a:pt x="8928492" y="5817184"/>
                  <a:pt x="8916275" y="5790307"/>
                  <a:pt x="8901615" y="5764652"/>
                </a:cubicBezTo>
                <a:cubicBezTo>
                  <a:pt x="8901615" y="5732890"/>
                  <a:pt x="8901615" y="5701127"/>
                  <a:pt x="8902838" y="5668142"/>
                </a:cubicBezTo>
                <a:cubicBezTo>
                  <a:pt x="8963920" y="5559415"/>
                  <a:pt x="9012786" y="5550862"/>
                  <a:pt x="9099523" y="5630271"/>
                </a:cubicBezTo>
                <a:cubicBezTo>
                  <a:pt x="9111739" y="5641266"/>
                  <a:pt x="9120291" y="5642486"/>
                  <a:pt x="9132508" y="5633936"/>
                </a:cubicBezTo>
                <a:cubicBezTo>
                  <a:pt x="9153276" y="5618054"/>
                  <a:pt x="9161828" y="5599729"/>
                  <a:pt x="9161828" y="5572855"/>
                </a:cubicBezTo>
                <a:cubicBezTo>
                  <a:pt x="9160606" y="5509327"/>
                  <a:pt x="9165493" y="5445801"/>
                  <a:pt x="9160606" y="5382276"/>
                </a:cubicBezTo>
                <a:cubicBezTo>
                  <a:pt x="9156941" y="5337075"/>
                  <a:pt x="9174043" y="5329745"/>
                  <a:pt x="9213137" y="5332188"/>
                </a:cubicBezTo>
                <a:cubicBezTo>
                  <a:pt x="9275440" y="5335853"/>
                  <a:pt x="9336524" y="5332188"/>
                  <a:pt x="9398827" y="5333410"/>
                </a:cubicBezTo>
                <a:cubicBezTo>
                  <a:pt x="9430591" y="5333410"/>
                  <a:pt x="9456246" y="5322415"/>
                  <a:pt x="9467240" y="5293094"/>
                </a:cubicBezTo>
                <a:cubicBezTo>
                  <a:pt x="9477013" y="5266220"/>
                  <a:pt x="9447693" y="5262554"/>
                  <a:pt x="9434256" y="5249118"/>
                </a:cubicBezTo>
                <a:cubicBezTo>
                  <a:pt x="9398827" y="5213689"/>
                  <a:pt x="9392719" y="5180704"/>
                  <a:pt x="9419596" y="5139169"/>
                </a:cubicBezTo>
                <a:cubicBezTo>
                  <a:pt x="9467240" y="5064646"/>
                  <a:pt x="9584518" y="5048767"/>
                  <a:pt x="9648044" y="5109848"/>
                </a:cubicBezTo>
                <a:cubicBezTo>
                  <a:pt x="9705461" y="5164823"/>
                  <a:pt x="9706684" y="5208802"/>
                  <a:pt x="9643157" y="5260110"/>
                </a:cubicBezTo>
                <a:cubicBezTo>
                  <a:pt x="9612615" y="5284544"/>
                  <a:pt x="9622389" y="5300426"/>
                  <a:pt x="9644379" y="5319971"/>
                </a:cubicBezTo>
                <a:cubicBezTo>
                  <a:pt x="9660261" y="5333410"/>
                  <a:pt x="9678584" y="5334631"/>
                  <a:pt x="9698131" y="5334631"/>
                </a:cubicBezTo>
                <a:cubicBezTo>
                  <a:pt x="9766544" y="5334631"/>
                  <a:pt x="9834956" y="5335853"/>
                  <a:pt x="9903370" y="5334631"/>
                </a:cubicBezTo>
                <a:cubicBezTo>
                  <a:pt x="9917113" y="5334631"/>
                  <a:pt x="9926046" y="5336007"/>
                  <a:pt x="9929654" y="5346485"/>
                </a:cubicBezTo>
                <a:lnTo>
                  <a:pt x="9930724" y="5354628"/>
                </a:lnTo>
                <a:lnTo>
                  <a:pt x="9932264" y="5354628"/>
                </a:lnTo>
                <a:lnTo>
                  <a:pt x="9932800" y="5349644"/>
                </a:lnTo>
                <a:cubicBezTo>
                  <a:pt x="9935434" y="5343481"/>
                  <a:pt x="9940130" y="5339572"/>
                  <a:pt x="9947918" y="5337597"/>
                </a:cubicBezTo>
                <a:lnTo>
                  <a:pt x="9951318" y="5337347"/>
                </a:lnTo>
                <a:lnTo>
                  <a:pt x="9952291" y="5335521"/>
                </a:lnTo>
                <a:lnTo>
                  <a:pt x="9934946" y="5330599"/>
                </a:lnTo>
                <a:cubicBezTo>
                  <a:pt x="9931128" y="5326323"/>
                  <a:pt x="9930211" y="5319604"/>
                  <a:pt x="9930821" y="5309831"/>
                </a:cubicBezTo>
                <a:cubicBezTo>
                  <a:pt x="9932044" y="5235310"/>
                  <a:pt x="9932044" y="5160790"/>
                  <a:pt x="9930821" y="5086269"/>
                </a:cubicBezTo>
                <a:cubicBezTo>
                  <a:pt x="9930821" y="5052061"/>
                  <a:pt x="9950369" y="5030071"/>
                  <a:pt x="9976023" y="5012969"/>
                </a:cubicBezTo>
                <a:cubicBezTo>
                  <a:pt x="9993126" y="5001974"/>
                  <a:pt x="10009008" y="5003196"/>
                  <a:pt x="10026111" y="5020300"/>
                </a:cubicBezTo>
                <a:cubicBezTo>
                  <a:pt x="10092080" y="5086269"/>
                  <a:pt x="10106740" y="5088711"/>
                  <a:pt x="10151942" y="5045954"/>
                </a:cubicBezTo>
                <a:cubicBezTo>
                  <a:pt x="10198364" y="5001974"/>
                  <a:pt x="10203251" y="4916459"/>
                  <a:pt x="10160492" y="4868816"/>
                </a:cubicBezTo>
                <a:cubicBezTo>
                  <a:pt x="10115292" y="4817505"/>
                  <a:pt x="10084750" y="4817505"/>
                  <a:pt x="10039550" y="4867593"/>
                </a:cubicBezTo>
                <a:cubicBezTo>
                  <a:pt x="10026111" y="4882253"/>
                  <a:pt x="10017560" y="4907907"/>
                  <a:pt x="9987018" y="4895690"/>
                </a:cubicBezTo>
                <a:cubicBezTo>
                  <a:pt x="9956476" y="4883475"/>
                  <a:pt x="9933266" y="4863928"/>
                  <a:pt x="9932044" y="4830943"/>
                </a:cubicBezTo>
                <a:cubicBezTo>
                  <a:pt x="9929601" y="4750316"/>
                  <a:pt x="9930821" y="4669686"/>
                  <a:pt x="9929601" y="4587835"/>
                </a:cubicBezTo>
                <a:cubicBezTo>
                  <a:pt x="9929601" y="4564624"/>
                  <a:pt x="9944261" y="4568288"/>
                  <a:pt x="9957699" y="4568288"/>
                </a:cubicBezTo>
                <a:cubicBezTo>
                  <a:pt x="10024890" y="4568288"/>
                  <a:pt x="10090860" y="4568288"/>
                  <a:pt x="10158050" y="4568288"/>
                </a:cubicBezTo>
                <a:cubicBezTo>
                  <a:pt x="10173932" y="4568288"/>
                  <a:pt x="10189812" y="4569509"/>
                  <a:pt x="10204472" y="4560959"/>
                </a:cubicBezTo>
                <a:cubicBezTo>
                  <a:pt x="10241122" y="4540189"/>
                  <a:pt x="10243566" y="4520644"/>
                  <a:pt x="10213024" y="4493768"/>
                </a:cubicBezTo>
                <a:cubicBezTo>
                  <a:pt x="10155607" y="4442457"/>
                  <a:pt x="10154385" y="4398478"/>
                  <a:pt x="10209359" y="4345948"/>
                </a:cubicBezTo>
                <a:cubicBezTo>
                  <a:pt x="10239900" y="4316628"/>
                  <a:pt x="10283268" y="4304412"/>
                  <a:pt x="10325263" y="4307925"/>
                </a:cubicBezTo>
                <a:cubicBezTo>
                  <a:pt x="10367257" y="4311436"/>
                  <a:pt x="10407876" y="4330677"/>
                  <a:pt x="10432920" y="4364272"/>
                </a:cubicBezTo>
                <a:cubicBezTo>
                  <a:pt x="10467127" y="4409475"/>
                  <a:pt x="10462240" y="4447344"/>
                  <a:pt x="10423148" y="4486437"/>
                </a:cubicBezTo>
                <a:cubicBezTo>
                  <a:pt x="10410932" y="4498655"/>
                  <a:pt x="10377948" y="4502319"/>
                  <a:pt x="10393828" y="4531639"/>
                </a:cubicBezTo>
                <a:cubicBezTo>
                  <a:pt x="10407266" y="4557294"/>
                  <a:pt x="10429257" y="4569509"/>
                  <a:pt x="10459798" y="4569509"/>
                </a:cubicBezTo>
                <a:cubicBezTo>
                  <a:pt x="10526989" y="4568288"/>
                  <a:pt x="10592957" y="4570731"/>
                  <a:pt x="10660149" y="4568288"/>
                </a:cubicBezTo>
                <a:cubicBezTo>
                  <a:pt x="10690691" y="4567067"/>
                  <a:pt x="10701684" y="4574397"/>
                  <a:pt x="10700463" y="4607381"/>
                </a:cubicBezTo>
                <a:cubicBezTo>
                  <a:pt x="10698020" y="4672129"/>
                  <a:pt x="10699241" y="4738097"/>
                  <a:pt x="10699241" y="4802845"/>
                </a:cubicBezTo>
                <a:cubicBezTo>
                  <a:pt x="10699241" y="4830943"/>
                  <a:pt x="10693133" y="4855378"/>
                  <a:pt x="10672366" y="4876145"/>
                </a:cubicBezTo>
                <a:cubicBezTo>
                  <a:pt x="10640602" y="4907907"/>
                  <a:pt x="10621056" y="4906687"/>
                  <a:pt x="10591736" y="4872480"/>
                </a:cubicBezTo>
                <a:cubicBezTo>
                  <a:pt x="10572189" y="4850489"/>
                  <a:pt x="10553864" y="4819948"/>
                  <a:pt x="10518437" y="4833387"/>
                </a:cubicBezTo>
                <a:cubicBezTo>
                  <a:pt x="10479345" y="4848047"/>
                  <a:pt x="10450025" y="4873702"/>
                  <a:pt x="10443915" y="4917681"/>
                </a:cubicBezTo>
                <a:cubicBezTo>
                  <a:pt x="10436587" y="4970212"/>
                  <a:pt x="10439030" y="5019078"/>
                  <a:pt x="10486675" y="5054507"/>
                </a:cubicBezTo>
                <a:cubicBezTo>
                  <a:pt x="10525767" y="5083825"/>
                  <a:pt x="10547757" y="5081381"/>
                  <a:pt x="10580742" y="5045954"/>
                </a:cubicBezTo>
                <a:cubicBezTo>
                  <a:pt x="10597844" y="5027629"/>
                  <a:pt x="10607617" y="4993424"/>
                  <a:pt x="10643046" y="5009304"/>
                </a:cubicBezTo>
                <a:cubicBezTo>
                  <a:pt x="10677251" y="5023964"/>
                  <a:pt x="10698020" y="5052061"/>
                  <a:pt x="10699241" y="5089935"/>
                </a:cubicBezTo>
                <a:cubicBezTo>
                  <a:pt x="10700463" y="5163234"/>
                  <a:pt x="10699241" y="5236532"/>
                  <a:pt x="10700463" y="5308610"/>
                </a:cubicBezTo>
                <a:lnTo>
                  <a:pt x="10695953" y="5325919"/>
                </a:lnTo>
                <a:lnTo>
                  <a:pt x="10695953" y="5342506"/>
                </a:lnTo>
                <a:lnTo>
                  <a:pt x="10697005" y="5340688"/>
                </a:lnTo>
                <a:cubicBezTo>
                  <a:pt x="10705709" y="5333510"/>
                  <a:pt x="10719758" y="5332289"/>
                  <a:pt x="10739305" y="5333510"/>
                </a:cubicBezTo>
                <a:cubicBezTo>
                  <a:pt x="10801608" y="5337175"/>
                  <a:pt x="10862692" y="5333510"/>
                  <a:pt x="10924995" y="5334732"/>
                </a:cubicBezTo>
                <a:cubicBezTo>
                  <a:pt x="10956759" y="5334732"/>
                  <a:pt x="10982414" y="5323737"/>
                  <a:pt x="10993408" y="5294417"/>
                </a:cubicBezTo>
                <a:cubicBezTo>
                  <a:pt x="11003181" y="5267541"/>
                  <a:pt x="10973861" y="5263877"/>
                  <a:pt x="10960424" y="5250439"/>
                </a:cubicBezTo>
                <a:cubicBezTo>
                  <a:pt x="10924995" y="5215009"/>
                  <a:pt x="10918887" y="5182026"/>
                  <a:pt x="10945764" y="5140490"/>
                </a:cubicBezTo>
                <a:cubicBezTo>
                  <a:pt x="10993408" y="5065968"/>
                  <a:pt x="11110686" y="5050088"/>
                  <a:pt x="11174212" y="5111172"/>
                </a:cubicBezTo>
                <a:cubicBezTo>
                  <a:pt x="11231629" y="5166144"/>
                  <a:pt x="11232852" y="5210124"/>
                  <a:pt x="11169325" y="5261432"/>
                </a:cubicBezTo>
                <a:cubicBezTo>
                  <a:pt x="11138783" y="5285866"/>
                  <a:pt x="11148557" y="5301748"/>
                  <a:pt x="11170547" y="5321293"/>
                </a:cubicBezTo>
                <a:cubicBezTo>
                  <a:pt x="11186429" y="5334732"/>
                  <a:pt x="11204752" y="5335954"/>
                  <a:pt x="11224299" y="5335954"/>
                </a:cubicBezTo>
                <a:cubicBezTo>
                  <a:pt x="11292712" y="5335954"/>
                  <a:pt x="11361124" y="5337175"/>
                  <a:pt x="11429538" y="5335954"/>
                </a:cubicBezTo>
                <a:cubicBezTo>
                  <a:pt x="11447862" y="5335954"/>
                  <a:pt x="11457635" y="5338397"/>
                  <a:pt x="11457635" y="5361608"/>
                </a:cubicBezTo>
                <a:cubicBezTo>
                  <a:pt x="11456413" y="5436129"/>
                  <a:pt x="11457635" y="5510649"/>
                  <a:pt x="11456413" y="5585169"/>
                </a:cubicBezTo>
                <a:cubicBezTo>
                  <a:pt x="11455192" y="5623042"/>
                  <a:pt x="11433202" y="5648697"/>
                  <a:pt x="11397773" y="5663355"/>
                </a:cubicBezTo>
                <a:cubicBezTo>
                  <a:pt x="11362346" y="5676794"/>
                  <a:pt x="11356238" y="5645031"/>
                  <a:pt x="11340356" y="5627928"/>
                </a:cubicBezTo>
                <a:cubicBezTo>
                  <a:pt x="11304929" y="5590057"/>
                  <a:pt x="11282939" y="5587614"/>
                  <a:pt x="11242624" y="5618154"/>
                </a:cubicBezTo>
                <a:cubicBezTo>
                  <a:pt x="11203532" y="5647475"/>
                  <a:pt x="11196202" y="5686566"/>
                  <a:pt x="11198645" y="5731767"/>
                </a:cubicBezTo>
                <a:cubicBezTo>
                  <a:pt x="11201089" y="5781856"/>
                  <a:pt x="11227964" y="5823392"/>
                  <a:pt x="11271944" y="5838051"/>
                </a:cubicBezTo>
                <a:cubicBezTo>
                  <a:pt x="11313481" y="5852711"/>
                  <a:pt x="11333026" y="5820947"/>
                  <a:pt x="11352573" y="5795294"/>
                </a:cubicBezTo>
                <a:cubicBezTo>
                  <a:pt x="11377006" y="5764752"/>
                  <a:pt x="11400218" y="5769639"/>
                  <a:pt x="11424650" y="5791629"/>
                </a:cubicBezTo>
                <a:cubicBezTo>
                  <a:pt x="11445418" y="5809954"/>
                  <a:pt x="11457635" y="5833164"/>
                  <a:pt x="11456413" y="5862484"/>
                </a:cubicBezTo>
                <a:cubicBezTo>
                  <a:pt x="11455192" y="5906464"/>
                  <a:pt x="11456413" y="5951665"/>
                  <a:pt x="11456413" y="5995645"/>
                </a:cubicBezTo>
                <a:cubicBezTo>
                  <a:pt x="11456413" y="6035959"/>
                  <a:pt x="11456413" y="6061155"/>
                  <a:pt x="11450808" y="6076903"/>
                </a:cubicBezTo>
                <a:lnTo>
                  <a:pt x="11443434" y="6089200"/>
                </a:lnTo>
                <a:lnTo>
                  <a:pt x="11447629" y="6089179"/>
                </a:lnTo>
                <a:lnTo>
                  <a:pt x="11460380" y="6094729"/>
                </a:lnTo>
                <a:lnTo>
                  <a:pt x="11461414" y="6089396"/>
                </a:lnTo>
                <a:cubicBezTo>
                  <a:pt x="11466607" y="6083288"/>
                  <a:pt x="11475769" y="6080844"/>
                  <a:pt x="11491039" y="6081456"/>
                </a:cubicBezTo>
                <a:cubicBezTo>
                  <a:pt x="11555788" y="6083898"/>
                  <a:pt x="11621755" y="6082676"/>
                  <a:pt x="11686503" y="6082676"/>
                </a:cubicBezTo>
                <a:cubicBezTo>
                  <a:pt x="11702385" y="6082676"/>
                  <a:pt x="11718267" y="6082676"/>
                  <a:pt x="11732927" y="6074124"/>
                </a:cubicBezTo>
                <a:cubicBezTo>
                  <a:pt x="11768354" y="6055799"/>
                  <a:pt x="11770797" y="6033811"/>
                  <a:pt x="11741477" y="6008156"/>
                </a:cubicBezTo>
                <a:cubicBezTo>
                  <a:pt x="11715824" y="5986166"/>
                  <a:pt x="11688947" y="5961732"/>
                  <a:pt x="11698720" y="5923862"/>
                </a:cubicBezTo>
                <a:cubicBezTo>
                  <a:pt x="11710937" y="5878660"/>
                  <a:pt x="11741477" y="5844455"/>
                  <a:pt x="11785457" y="5829795"/>
                </a:cubicBezTo>
                <a:cubicBezTo>
                  <a:pt x="11801644" y="5823992"/>
                  <a:pt x="11818289" y="5821014"/>
                  <a:pt x="11834763" y="5820594"/>
                </a:cubicBezTo>
                <a:cubicBezTo>
                  <a:pt x="11884183" y="5819334"/>
                  <a:pt x="11932056" y="5841095"/>
                  <a:pt x="11961375" y="5878660"/>
                </a:cubicBezTo>
                <a:cubicBezTo>
                  <a:pt x="11998025" y="5925083"/>
                  <a:pt x="11993137" y="5961732"/>
                  <a:pt x="11949158" y="6003269"/>
                </a:cubicBezTo>
                <a:cubicBezTo>
                  <a:pt x="11936942" y="6014264"/>
                  <a:pt x="11910065" y="6019151"/>
                  <a:pt x="11922283" y="6046026"/>
                </a:cubicBezTo>
                <a:cubicBezTo>
                  <a:pt x="11934500" y="6070461"/>
                  <a:pt x="11956488" y="6082676"/>
                  <a:pt x="11983365" y="6082676"/>
                </a:cubicBezTo>
                <a:cubicBezTo>
                  <a:pt x="12050556" y="6082676"/>
                  <a:pt x="12116524" y="6085121"/>
                  <a:pt x="12183716" y="6081456"/>
                </a:cubicBezTo>
                <a:lnTo>
                  <a:pt x="12191999" y="6083007"/>
                </a:lnTo>
                <a:lnTo>
                  <a:pt x="12191999" y="6858000"/>
                </a:lnTo>
                <a:lnTo>
                  <a:pt x="0" y="6858000"/>
                </a:lnTo>
                <a:close/>
              </a:path>
            </a:pathLst>
          </a:custGeom>
          <a:solidFill>
            <a:schemeClr val="bg1">
              <a:lumMod val="95000"/>
            </a:schemeClr>
          </a:solidFill>
          <a:ln w="12700">
            <a:noFill/>
          </a:ln>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 </a:t>
            </a:r>
            <a:endParaRPr lang="ko-KR" altLang="en-US" dirty="0"/>
          </a:p>
        </p:txBody>
      </p:sp>
    </p:spTree>
    <p:extLst>
      <p:ext uri="{BB962C8B-B14F-4D97-AF65-F5344CB8AC3E}">
        <p14:creationId xmlns:p14="http://schemas.microsoft.com/office/powerpoint/2010/main" val="1959145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Cover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48193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l-GR"/>
          </a:p>
        </p:txBody>
      </p:sp>
      <p:sp>
        <p:nvSpPr>
          <p:cNvPr id="3" name="Table Placeholder 2"/>
          <p:cNvSpPr>
            <a:spLocks noGrp="1"/>
          </p:cNvSpPr>
          <p:nvPr>
            <p:ph type="tbl" idx="1"/>
          </p:nvPr>
        </p:nvSpPr>
        <p:spPr>
          <a:xfrm>
            <a:off x="609600" y="1481138"/>
            <a:ext cx="10972800" cy="4525962"/>
          </a:xfrm>
        </p:spPr>
        <p:txBody>
          <a:bodyPr/>
          <a:lstStyle/>
          <a:p>
            <a:endParaRPr lang="el-GR"/>
          </a:p>
        </p:txBody>
      </p:sp>
      <p:sp>
        <p:nvSpPr>
          <p:cNvPr id="4" name="Date Placeholder 3"/>
          <p:cNvSpPr>
            <a:spLocks noGrp="1"/>
          </p:cNvSpPr>
          <p:nvPr>
            <p:ph type="dt" sz="half" idx="10"/>
          </p:nvPr>
        </p:nvSpPr>
        <p:spPr>
          <a:xfrm>
            <a:off x="8970433" y="6408739"/>
            <a:ext cx="2559051" cy="365125"/>
          </a:xfrm>
        </p:spPr>
        <p:txBody>
          <a:bodyPr/>
          <a:lstStyle>
            <a:lvl1pPr>
              <a:defRPr/>
            </a:lvl1pPr>
          </a:lstStyle>
          <a:p>
            <a:pPr>
              <a:defRPr/>
            </a:pPr>
            <a:fld id="{D8941850-7CCE-47EC-87A8-5E8669C5E7BD}" type="datetime1">
              <a:rPr lang="en-US" smtClean="0"/>
              <a:t>10/16/2026</a:t>
            </a:fld>
            <a:endParaRPr lang="el-GR"/>
          </a:p>
        </p:txBody>
      </p:sp>
      <p:sp>
        <p:nvSpPr>
          <p:cNvPr id="5" name="Footer Placeholder 4"/>
          <p:cNvSpPr>
            <a:spLocks noGrp="1"/>
          </p:cNvSpPr>
          <p:nvPr>
            <p:ph type="ftr" sz="quarter" idx="11"/>
          </p:nvPr>
        </p:nvSpPr>
        <p:spPr>
          <a:xfrm>
            <a:off x="5839884" y="6408739"/>
            <a:ext cx="3134783" cy="365125"/>
          </a:xfrm>
        </p:spPr>
        <p:txBody>
          <a:bodyPr/>
          <a:lstStyle>
            <a:lvl1pPr>
              <a:defRPr/>
            </a:lvl1pPr>
          </a:lstStyle>
          <a:p>
            <a:pPr>
              <a:defRPr/>
            </a:pPr>
            <a:r>
              <a:rPr lang="el-GR"/>
              <a:t>Υπηρεσία Συμβουλευτικής &amp; Επαγγελματικής Αγωγής, Οκτώβριος 2026</a:t>
            </a:r>
          </a:p>
        </p:txBody>
      </p:sp>
      <p:sp>
        <p:nvSpPr>
          <p:cNvPr id="6" name="Slide Number Placeholder 5"/>
          <p:cNvSpPr>
            <a:spLocks noGrp="1"/>
          </p:cNvSpPr>
          <p:nvPr>
            <p:ph type="sldNum" sz="quarter" idx="12"/>
          </p:nvPr>
        </p:nvSpPr>
        <p:spPr>
          <a:xfrm>
            <a:off x="11529484" y="6408739"/>
            <a:ext cx="488949" cy="365125"/>
          </a:xfrm>
        </p:spPr>
        <p:txBody>
          <a:bodyPr/>
          <a:lstStyle>
            <a:lvl1pPr>
              <a:defRPr/>
            </a:lvl1pPr>
          </a:lstStyle>
          <a:p>
            <a:pPr>
              <a:defRPr/>
            </a:pPr>
            <a:fld id="{88EE6B02-8AE9-4411-9757-54114E439C77}" type="slidenum">
              <a:rPr lang="el-GR"/>
              <a:pPr>
                <a:defRPr/>
              </a:pPr>
              <a:t>‹#›</a:t>
            </a:fld>
            <a:endParaRPr lang="el-GR"/>
          </a:p>
        </p:txBody>
      </p:sp>
    </p:spTree>
    <p:extLst>
      <p:ext uri="{BB962C8B-B14F-4D97-AF65-F5344CB8AC3E}">
        <p14:creationId xmlns:p14="http://schemas.microsoft.com/office/powerpoint/2010/main" val="249847199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r>
              <a:rPr lang="el-GR"/>
              <a:t>Υπηρεσία Συμβουλευτικής και Επαγγελματικής Αγωγής, Οκτώβριος 2025</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ADAEFD31-98D1-449F-979C-16646527ED79}" type="datetime1">
              <a:rPr lang="en-US" smtClean="0"/>
              <a:t>10/16/2026</a:t>
            </a:fld>
            <a:endParaRPr lang="en-US" dirty="0"/>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2B39334E-FFB1-4B9C-8F26-C2FD92AF871E}" type="slidenum">
              <a:rPr lang="en-US" smtClean="0"/>
              <a:t>‹#›</a:t>
            </a:fld>
            <a:endParaRPr lang="en-US" dirty="0"/>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79337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11" r:id="rId37"/>
    <p:sldLayoutId id="2147483713" r:id="rId38"/>
    <p:sldLayoutId id="2147483716" r:id="rId39"/>
  </p:sldLayoutIdLst>
  <p:hf sldNum="0" hd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B5286B-62CA-48EA-9F16-F230639BA835}" type="datetime1">
              <a:rPr lang="en-US" smtClean="0"/>
              <a:t>10/16/2026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Υπηρεσία Συμβουλευτικής &amp; Επαγγελματικής Αγωγής, Οκτώβριος 2026</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9334E-FFB1-4B9C-8F26-C2FD92AF871E}" type="slidenum">
              <a:rPr lang="en-US" smtClean="0"/>
              <a:t>‹#›</a:t>
            </a:fld>
            <a:endParaRPr lang="en-US" dirty="0"/>
          </a:p>
        </p:txBody>
      </p:sp>
    </p:spTree>
    <p:extLst>
      <p:ext uri="{BB962C8B-B14F-4D97-AF65-F5344CB8AC3E}">
        <p14:creationId xmlns:p14="http://schemas.microsoft.com/office/powerpoint/2010/main" val="4086432809"/>
      </p:ext>
    </p:extLst>
  </p:cSld>
  <p:clrMap bg1="lt1" tx1="dk1" bg2="lt2" tx2="dk2" accent1="accent1" accent2="accent2" accent3="accent3" accent4="accent4" accent5="accent5" accent6="accent6" hlink="hlink" folHlink="folHlink"/>
  <p:sldLayoutIdLst>
    <p:sldLayoutId id="2147483755"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echnofaq.org/posts/2016/08/education-is-a-stepping-stone-to-the-real-world/" TargetMode="External"/><Relationship Id="rId7" Type="http://schemas.openxmlformats.org/officeDocument/2006/relationships/image" Target="../media/image13.jpeg"/><Relationship Id="rId2" Type="http://schemas.openxmlformats.org/officeDocument/2006/relationships/image" Target="../media/image10.jpeg"/><Relationship Id="rId1" Type="http://schemas.openxmlformats.org/officeDocument/2006/relationships/slideLayout" Target="../slideLayouts/slideLayout28.xml"/><Relationship Id="rId6" Type="http://schemas.openxmlformats.org/officeDocument/2006/relationships/image" Target="../media/image12.jpeg"/><Relationship Id="rId5" Type="http://schemas.openxmlformats.org/officeDocument/2006/relationships/hyperlink" Target="https://creativecommons.org/licenses/by-nc-sa/3.0/" TargetMode="Externa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5.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openxmlformats.org/officeDocument/2006/relationships/image" Target="../media/image16.jpeg"/><Relationship Id="rId5" Type="http://schemas.openxmlformats.org/officeDocument/2006/relationships/image" Target="../media/image21.pn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5.xml"/><Relationship Id="rId5" Type="http://schemas.openxmlformats.org/officeDocument/2006/relationships/image" Target="../media/image36.pn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5.jpeg"/><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5.jpeg"/><Relationship Id="rId2" Type="http://schemas.openxmlformats.org/officeDocument/2006/relationships/diagramData" Target="../diagrams/data4.xml"/><Relationship Id="rId1" Type="http://schemas.openxmlformats.org/officeDocument/2006/relationships/slideLayout" Target="../slideLayouts/slideLayout2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5.jpeg"/><Relationship Id="rId2" Type="http://schemas.openxmlformats.org/officeDocument/2006/relationships/diagramData" Target="../diagrams/data5.xml"/><Relationship Id="rId1" Type="http://schemas.openxmlformats.org/officeDocument/2006/relationships/slideLayout" Target="../slideLayouts/slideLayout2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8.png"/><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9.png"/><Relationship Id="rId1" Type="http://schemas.openxmlformats.org/officeDocument/2006/relationships/slideLayout" Target="../slideLayouts/slideLayout40.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5.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5.xml"/><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15.jpeg"/><Relationship Id="rId1" Type="http://schemas.openxmlformats.org/officeDocument/2006/relationships/slideLayout" Target="../slideLayouts/slideLayout25.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5.jpeg"/><Relationship Id="rId1" Type="http://schemas.openxmlformats.org/officeDocument/2006/relationships/slideLayout" Target="../slideLayouts/slideLayout25.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5.jpeg"/><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2.xml"/><Relationship Id="rId6" Type="http://schemas.openxmlformats.org/officeDocument/2006/relationships/image" Target="../media/image14.jpeg"/><Relationship Id="rId5" Type="http://schemas.openxmlformats.org/officeDocument/2006/relationships/image" Target="../media/image52.png"/><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9.xml"/><Relationship Id="rId4" Type="http://schemas.openxmlformats.org/officeDocument/2006/relationships/image" Target="../media/image14.jpeg"/></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5.png"/><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slide" Target="slide49.xml"/><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35.xml"/><Relationship Id="rId6" Type="http://schemas.openxmlformats.org/officeDocument/2006/relationships/slide" Target="slide52.xml"/><Relationship Id="rId5" Type="http://schemas.openxmlformats.org/officeDocument/2006/relationships/slide" Target="slide50.xml"/><Relationship Id="rId4" Type="http://schemas.openxmlformats.org/officeDocument/2006/relationships/slide" Target="slide51.xml"/></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9.xml"/><Relationship Id="rId4" Type="http://schemas.openxmlformats.org/officeDocument/2006/relationships/slide" Target="slide48.xml"/></Relationships>
</file>

<file path=ppt/slides/_rels/slide50.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notesSlide" Target="../notesSlides/notesSlide23.xml"/><Relationship Id="rId1" Type="http://schemas.openxmlformats.org/officeDocument/2006/relationships/slideLayout" Target="../slideLayouts/slideLayout29.xml"/><Relationship Id="rId4" Type="http://schemas.openxmlformats.org/officeDocument/2006/relationships/image" Target="../media/image14.jpeg"/></Relationships>
</file>

<file path=ppt/slides/_rels/slide51.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notesSlide" Target="../notesSlides/notesSlide24.xml"/><Relationship Id="rId1" Type="http://schemas.openxmlformats.org/officeDocument/2006/relationships/slideLayout" Target="../slideLayouts/slideLayout29.xml"/><Relationship Id="rId4" Type="http://schemas.openxmlformats.org/officeDocument/2006/relationships/image" Target="../media/image14.jpeg"/></Relationships>
</file>

<file path=ppt/slides/_rels/slide52.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3.pn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56.png"/><Relationship Id="rId7"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9.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moec.gov.cy/ysea/spoudes_exoteriko.html" TargetMode="External"/><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7.xml"/><Relationship Id="rId1" Type="http://schemas.openxmlformats.org/officeDocument/2006/relationships/slideLayout" Target="../slideLayouts/slideLayout2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3" Type="http://schemas.openxmlformats.org/officeDocument/2006/relationships/hyperlink" Target="https://reform-support.ec.europa.eu/what-we-do/digital-transition_el" TargetMode="External"/><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17.xml"/><Relationship Id="rId4" Type="http://schemas.openxmlformats.org/officeDocument/2006/relationships/hyperlink" Target="https://www.hrconnect.cl/tendencias/el-auge-del-trabajo-remoto-y-subcontratado-en-rrhh-gig-economy/"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www.cedefop.europa.eu/el/tools/vet-glossary/glossary/vaardigheidskloof" TargetMode="External"/><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hyperlink" Target="https://www.mckinsey.com/featured-insights/future-of-work" TargetMode="External"/><Relationship Id="rId2" Type="http://schemas.openxmlformats.org/officeDocument/2006/relationships/image" Target="../media/image64.png"/><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B9CA9A-F494-40FC-9630-AA91FCF30206}"/>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 xmlns:a1611="http://schemas.microsoft.com/office/drawing/2016/11/main" r:id="rId3"/>
              </a:ext>
            </a:extLst>
          </a:blip>
          <a:srcRect/>
          <a:stretch/>
        </p:blipFill>
        <p:spPr>
          <a:xfrm>
            <a:off x="148" y="11932"/>
            <a:ext cx="12191852" cy="6859993"/>
          </a:xfrm>
          <a:prstGeom prst="rect">
            <a:avLst/>
          </a:prstGeom>
        </p:spPr>
      </p:pic>
      <p:sp>
        <p:nvSpPr>
          <p:cNvPr id="16" name="Rectangle 15">
            <a:extLst>
              <a:ext uri="{FF2B5EF4-FFF2-40B4-BE49-F238E27FC236}">
                <a16:creationId xmlns:a16="http://schemas.microsoft.com/office/drawing/2014/main" id="{F50F8743-FFB4-4FAE-8605-DEE70EC88649}"/>
              </a:ext>
            </a:extLst>
          </p:cNvPr>
          <p:cNvSpPr/>
          <p:nvPr/>
        </p:nvSpPr>
        <p:spPr>
          <a:xfrm>
            <a:off x="-147" y="-19271"/>
            <a:ext cx="12191999" cy="2068353"/>
          </a:xfrm>
          <a:prstGeom prst="rect">
            <a:avLst/>
          </a:prstGeom>
          <a:gradFill flip="none" rotWithShape="1">
            <a:gsLst>
              <a:gs pos="0">
                <a:schemeClr val="accent1">
                  <a:alpha val="78000"/>
                </a:schemeClr>
              </a:gs>
              <a:gs pos="27000">
                <a:schemeClr val="accent1">
                  <a:alpha val="52000"/>
                </a:schemeClr>
              </a:gs>
              <a:gs pos="86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15" name="Picture 14">
            <a:extLst>
              <a:ext uri="{FF2B5EF4-FFF2-40B4-BE49-F238E27FC236}">
                <a16:creationId xmlns:a16="http://schemas.microsoft.com/office/drawing/2014/main" id="{47F0BBC1-A9C6-4A87-855B-8689719EAA8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204217" y="3303143"/>
            <a:ext cx="1027602" cy="3542925"/>
          </a:xfrm>
          <a:prstGeom prst="rect">
            <a:avLst/>
          </a:prstGeom>
        </p:spPr>
      </p:pic>
      <p:sp>
        <p:nvSpPr>
          <p:cNvPr id="2" name="Title 1">
            <a:extLst>
              <a:ext uri="{FF2B5EF4-FFF2-40B4-BE49-F238E27FC236}">
                <a16:creationId xmlns:a16="http://schemas.microsoft.com/office/drawing/2014/main" id="{8095837E-2D84-9136-F325-E5ED38E6812B}"/>
              </a:ext>
            </a:extLst>
          </p:cNvPr>
          <p:cNvSpPr txBox="1">
            <a:spLocks/>
          </p:cNvSpPr>
          <p:nvPr/>
        </p:nvSpPr>
        <p:spPr>
          <a:xfrm>
            <a:off x="2581225" y="-334077"/>
            <a:ext cx="6856258" cy="1938166"/>
          </a:xfrm>
          <a:prstGeom prst="rect">
            <a:avLst/>
          </a:prstGeom>
        </p:spPr>
        <p:txBody>
          <a:bodyP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6000" dirty="0">
              <a:solidFill>
                <a:schemeClr val="bg1"/>
              </a:solidFill>
            </a:endParaRPr>
          </a:p>
          <a:p>
            <a:pPr algn="ctr"/>
            <a:r>
              <a:rPr lang="el-GR" sz="8600" b="1" dirty="0">
                <a:solidFill>
                  <a:schemeClr val="bg1"/>
                </a:solidFill>
                <a:effectLst>
                  <a:outerShdw blurRad="38100" dist="38100" dir="2700000" algn="tl">
                    <a:srgbClr val="000000">
                      <a:alpha val="43137"/>
                    </a:srgbClr>
                  </a:outerShdw>
                </a:effectLst>
              </a:rPr>
              <a:t>  </a:t>
            </a:r>
            <a:r>
              <a:rPr lang="el-GR" sz="9600" b="1" dirty="0">
                <a:solidFill>
                  <a:schemeClr val="bg1"/>
                </a:solidFill>
                <a:effectLst>
                  <a:outerShdw blurRad="38100" dist="38100" dir="2700000" algn="tl">
                    <a:srgbClr val="000000">
                      <a:alpha val="43137"/>
                    </a:srgbClr>
                  </a:outerShdw>
                </a:effectLst>
              </a:rPr>
              <a:t>ΕΠΑΓΓΕΛΜΑΤΙΚΗ ΑΓΩΓΗ / ΣΥΜΒΟΥΛΕΥΤΙΚΗ </a:t>
            </a:r>
            <a:br>
              <a:rPr lang="el-GR" sz="9600" b="1" dirty="0">
                <a:solidFill>
                  <a:schemeClr val="bg1"/>
                </a:solidFill>
                <a:effectLst>
                  <a:outerShdw blurRad="38100" dist="38100" dir="2700000" algn="tl">
                    <a:srgbClr val="000000">
                      <a:alpha val="43137"/>
                    </a:srgbClr>
                  </a:outerShdw>
                </a:effectLst>
              </a:rPr>
            </a:br>
            <a:r>
              <a:rPr lang="el-GR" sz="9600" b="1" dirty="0">
                <a:solidFill>
                  <a:schemeClr val="bg1"/>
                </a:solidFill>
                <a:effectLst>
                  <a:outerShdw blurRad="38100" dist="38100" dir="2700000" algn="tl">
                    <a:srgbClr val="000000">
                      <a:alpha val="43137"/>
                    </a:srgbClr>
                  </a:outerShdw>
                </a:effectLst>
              </a:rPr>
              <a:t>Γ ΄ ΓΥΜΝΑΣΙΟΥ</a:t>
            </a:r>
          </a:p>
          <a:p>
            <a:pPr algn="ctr"/>
            <a:r>
              <a:rPr lang="el-GR" sz="9600" b="1" dirty="0">
                <a:solidFill>
                  <a:schemeClr val="bg1"/>
                </a:solidFill>
                <a:effectLst>
                  <a:outerShdw blurRad="38100" dist="38100" dir="2700000" algn="tl">
                    <a:srgbClr val="000000">
                      <a:alpha val="43137"/>
                    </a:srgbClr>
                  </a:outerShdw>
                </a:effectLst>
              </a:rPr>
              <a:t> </a:t>
            </a:r>
            <a:r>
              <a:rPr lang="en-US" sz="9600" i="1" dirty="0">
                <a:solidFill>
                  <a:schemeClr val="bg1"/>
                </a:solidFill>
              </a:rPr>
              <a:t>Μα</a:t>
            </a:r>
            <a:r>
              <a:rPr lang="en-US" sz="9600" i="1" dirty="0" err="1">
                <a:solidFill>
                  <a:schemeClr val="bg1"/>
                </a:solidFill>
              </a:rPr>
              <a:t>ζί</a:t>
            </a:r>
            <a:r>
              <a:rPr lang="en-US" sz="9600" i="1" dirty="0">
                <a:solidFill>
                  <a:schemeClr val="bg1"/>
                </a:solidFill>
              </a:rPr>
              <a:t> </a:t>
            </a:r>
            <a:r>
              <a:rPr lang="en-US" sz="9600" i="1" dirty="0" err="1">
                <a:solidFill>
                  <a:schemeClr val="bg1"/>
                </a:solidFill>
              </a:rPr>
              <a:t>στο</a:t>
            </a:r>
            <a:r>
              <a:rPr lang="en-US" sz="9600" i="1" dirty="0">
                <a:solidFill>
                  <a:schemeClr val="bg1"/>
                </a:solidFill>
              </a:rPr>
              <a:t> Επ</a:t>
            </a:r>
            <a:r>
              <a:rPr lang="en-US" sz="9600" i="1" dirty="0" err="1">
                <a:solidFill>
                  <a:schemeClr val="bg1"/>
                </a:solidFill>
              </a:rPr>
              <a:t>όμενο</a:t>
            </a:r>
            <a:r>
              <a:rPr lang="en-US" sz="9600" i="1" dirty="0">
                <a:solidFill>
                  <a:schemeClr val="bg1"/>
                </a:solidFill>
              </a:rPr>
              <a:t> </a:t>
            </a:r>
            <a:r>
              <a:rPr lang="en-US" sz="9600" i="1" dirty="0" err="1">
                <a:solidFill>
                  <a:schemeClr val="bg1"/>
                </a:solidFill>
              </a:rPr>
              <a:t>Βήμ</a:t>
            </a:r>
            <a:r>
              <a:rPr lang="en-US" sz="9600" i="1" dirty="0">
                <a:solidFill>
                  <a:schemeClr val="bg1"/>
                </a:solidFill>
              </a:rPr>
              <a:t>α: </a:t>
            </a:r>
            <a:endParaRPr lang="el-GR" sz="9600" i="1" dirty="0">
              <a:solidFill>
                <a:schemeClr val="bg1"/>
              </a:solidFill>
            </a:endParaRPr>
          </a:p>
          <a:p>
            <a:pPr algn="ctr"/>
            <a:r>
              <a:rPr lang="el-GR" sz="9600" i="1" dirty="0">
                <a:solidFill>
                  <a:schemeClr val="bg1"/>
                </a:solidFill>
              </a:rPr>
              <a:t>Διερευνώντας</a:t>
            </a:r>
            <a:r>
              <a:rPr lang="en-US" sz="9600" i="1" dirty="0">
                <a:solidFill>
                  <a:schemeClr val="bg1"/>
                </a:solidFill>
              </a:rPr>
              <a:t> τις Εκπαιδευτικές Επιλογές των </a:t>
            </a:r>
            <a:r>
              <a:rPr lang="el-GR" sz="9600" i="1" dirty="0">
                <a:solidFill>
                  <a:schemeClr val="bg1"/>
                </a:solidFill>
              </a:rPr>
              <a:t>Εφήβων</a:t>
            </a:r>
            <a:r>
              <a:rPr lang="en-US" sz="9600" i="1" dirty="0">
                <a:solidFill>
                  <a:schemeClr val="bg1"/>
                </a:solidFill>
              </a:rPr>
              <a:t> μας</a:t>
            </a:r>
            <a:endParaRPr lang="en-US" sz="9600" b="1" i="1" dirty="0">
              <a:solidFill>
                <a:schemeClr val="bg1"/>
              </a:solidFill>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3631D225-FD41-8ED5-9199-956EF69F78C8}"/>
              </a:ext>
            </a:extLst>
          </p:cNvPr>
          <p:cNvSpPr txBox="1">
            <a:spLocks/>
          </p:cNvSpPr>
          <p:nvPr/>
        </p:nvSpPr>
        <p:spPr>
          <a:xfrm>
            <a:off x="2347959" y="6191715"/>
            <a:ext cx="7165909" cy="7956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l-GR" sz="1600" dirty="0">
                <a:solidFill>
                  <a:schemeClr val="bg1"/>
                </a:solidFill>
              </a:rPr>
              <a:t>Υπηρεσία Συμβουλευτικής και Επαγγελματικής Αγωγής, </a:t>
            </a:r>
          </a:p>
          <a:p>
            <a:pPr marL="0" indent="0" algn="ctr">
              <a:lnSpc>
                <a:spcPct val="100000"/>
              </a:lnSpc>
              <a:buNone/>
            </a:pPr>
            <a:r>
              <a:rPr lang="el-GR" sz="1600" dirty="0">
                <a:solidFill>
                  <a:schemeClr val="bg1"/>
                </a:solidFill>
              </a:rPr>
              <a:t>Διεύθυνση Μέσης Γενικής Εκπαίδευσης </a:t>
            </a:r>
            <a:r>
              <a:rPr lang="en-CY" sz="1600" dirty="0">
                <a:solidFill>
                  <a:schemeClr val="bg1"/>
                </a:solidFill>
              </a:rPr>
              <a:t>–</a:t>
            </a:r>
            <a:r>
              <a:rPr lang="el-GR" sz="1600" dirty="0">
                <a:solidFill>
                  <a:schemeClr val="bg1"/>
                </a:solidFill>
              </a:rPr>
              <a:t> ΥΠΑΝ</a:t>
            </a:r>
          </a:p>
          <a:p>
            <a:pPr marL="0" indent="0">
              <a:buNone/>
            </a:pPr>
            <a:endParaRPr lang="el-GR" sz="2000" dirty="0">
              <a:solidFill>
                <a:srgbClr val="002060"/>
              </a:solidFill>
            </a:endParaRPr>
          </a:p>
          <a:p>
            <a:endParaRPr lang="el-GR" dirty="0"/>
          </a:p>
          <a:p>
            <a:endParaRPr lang="en-US" dirty="0"/>
          </a:p>
        </p:txBody>
      </p:sp>
      <p:sp>
        <p:nvSpPr>
          <p:cNvPr id="7" name="TextBox 6">
            <a:extLst>
              <a:ext uri="{FF2B5EF4-FFF2-40B4-BE49-F238E27FC236}">
                <a16:creationId xmlns:a16="http://schemas.microsoft.com/office/drawing/2014/main" id="{49D5EAB8-EE20-7328-AF6F-368D7921BAD8}"/>
              </a:ext>
            </a:extLst>
          </p:cNvPr>
          <p:cNvSpPr txBox="1"/>
          <p:nvPr/>
        </p:nvSpPr>
        <p:spPr>
          <a:xfrm>
            <a:off x="1762125" y="6871925"/>
            <a:ext cx="10429727" cy="230832"/>
          </a:xfrm>
          <a:prstGeom prst="rect">
            <a:avLst/>
          </a:prstGeom>
          <a:noFill/>
        </p:spPr>
        <p:txBody>
          <a:bodyPr wrap="square" rtlCol="0">
            <a:spAutoFit/>
          </a:bodyPr>
          <a:lstStyle/>
          <a:p>
            <a:r>
              <a:rPr lang="en-US" sz="900">
                <a:hlinkClick r:id="rId3" tooltip="https://technofaq.org/posts/2016/08/education-is-a-stepping-stone-to-the-real-world/"/>
              </a:rPr>
              <a:t>This Photo</a:t>
            </a:r>
            <a:r>
              <a:rPr lang="en-US" sz="900"/>
              <a:t> by Unknown Author is licensed under </a:t>
            </a:r>
            <a:r>
              <a:rPr lang="en-US" sz="900">
                <a:hlinkClick r:id="rId5" tooltip="https://creativecommons.org/licenses/by-nc-sa/3.0/"/>
              </a:rPr>
              <a:t>CC BY-SA-NC</a:t>
            </a:r>
            <a:endParaRPr lang="en-US" sz="900"/>
          </a:p>
        </p:txBody>
      </p:sp>
      <p:pic>
        <p:nvPicPr>
          <p:cNvPr id="6" name="Picture 5" descr="Ανακοινώσεις - ΠΕΡΙΦΕΡΕΙΑΚΟ ΓΥΜΝΑΣΙΟ ΚΙΤΙΟΥ">
            <a:extLst>
              <a:ext uri="{FF2B5EF4-FFF2-40B4-BE49-F238E27FC236}">
                <a16:creationId xmlns:a16="http://schemas.microsoft.com/office/drawing/2014/main" id="{6DEDCB74-8F24-3CDF-B142-AE28BE4C29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33093" y="5830399"/>
            <a:ext cx="1158907" cy="923023"/>
          </a:xfrm>
          <a:prstGeom prst="rect">
            <a:avLst/>
          </a:prstGeom>
        </p:spPr>
      </p:pic>
      <p:pic>
        <p:nvPicPr>
          <p:cNvPr id="8" name="Picture 7" descr="Το Κυπριακό Συμβούλιο Αναγνώρισης Τίτλων Σπουδών (ΚΥ.Σ.Α.Τ.Σ.) έχει μεταστεγαστεί - paideia-news.com">
            <a:extLst>
              <a:ext uri="{FF2B5EF4-FFF2-40B4-BE49-F238E27FC236}">
                <a16:creationId xmlns:a16="http://schemas.microsoft.com/office/drawing/2014/main" id="{103AA4AF-0FF2-B49A-5269-292D7D06D0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 y="5830399"/>
            <a:ext cx="1155069" cy="923023"/>
          </a:xfrm>
          <a:prstGeom prst="rect">
            <a:avLst/>
          </a:prstGeom>
        </p:spPr>
      </p:pic>
    </p:spTree>
    <p:extLst>
      <p:ext uri="{BB962C8B-B14F-4D97-AF65-F5344CB8AC3E}">
        <p14:creationId xmlns:p14="http://schemas.microsoft.com/office/powerpoint/2010/main" val="4032476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normAutofit/>
          </a:bodyPr>
          <a:lstStyle/>
          <a:p>
            <a:endParaRPr lang="en-US" dirty="0"/>
          </a:p>
        </p:txBody>
      </p:sp>
      <p:sp>
        <p:nvSpPr>
          <p:cNvPr id="3" name="Content Placeholder 2"/>
          <p:cNvSpPr>
            <a:spLocks noGrp="1"/>
          </p:cNvSpPr>
          <p:nvPr>
            <p:ph idx="4294967295"/>
          </p:nvPr>
        </p:nvSpPr>
        <p:spPr>
          <a:xfrm>
            <a:off x="3844212" y="727788"/>
            <a:ext cx="8347788" cy="4472862"/>
          </a:xfrm>
        </p:spPr>
        <p:txBody>
          <a:bodyPr>
            <a:normAutofit fontScale="77500" lnSpcReduction="20000"/>
          </a:bodyPr>
          <a:lstStyle/>
          <a:p>
            <a:pPr marL="0" indent="0">
              <a:lnSpc>
                <a:spcPct val="110000"/>
              </a:lnSpc>
              <a:buNone/>
            </a:pPr>
            <a:r>
              <a:rPr lang="el-GR" sz="2200" b="1" dirty="0"/>
              <a:t>Το περιεχόμενο της συγκεκριμένης παρουσίασης είναι μέρος του περιεχομένου των βιβλίων της ΥΣΕΑ:</a:t>
            </a:r>
          </a:p>
          <a:p>
            <a:pPr marL="514350" indent="-514350">
              <a:lnSpc>
                <a:spcPct val="110000"/>
              </a:lnSpc>
              <a:buAutoNum type="arabicPeriod"/>
            </a:pPr>
            <a:r>
              <a:rPr lang="el-GR" sz="2200" dirty="0"/>
              <a:t>«</a:t>
            </a:r>
            <a:r>
              <a:rPr lang="el-GR" sz="2200" i="1" dirty="0"/>
              <a:t>Συμβουλευτική- Επαγγελματική Αγωγή: Προσωπική ανάπτυξη και Δεξιότητες Σταδιοδρομίας 2026 - 2027</a:t>
            </a:r>
            <a:r>
              <a:rPr lang="el-GR" sz="2200" dirty="0"/>
              <a:t>» </a:t>
            </a:r>
            <a:endParaRPr lang="en-US" sz="2200" dirty="0">
              <a:highlight>
                <a:srgbClr val="FFFF00"/>
              </a:highlight>
            </a:endParaRPr>
          </a:p>
          <a:p>
            <a:pPr marL="514350" indent="-514350">
              <a:lnSpc>
                <a:spcPct val="110000"/>
              </a:lnSpc>
              <a:buFont typeface="Arial" panose="020B0604020202020204" pitchFamily="34" charset="0"/>
              <a:buAutoNum type="arabicPeriod"/>
            </a:pPr>
            <a:r>
              <a:rPr lang="el-GR" sz="2200" dirty="0"/>
              <a:t>«</a:t>
            </a:r>
            <a:r>
              <a:rPr lang="el-GR" sz="2200" i="1" dirty="0"/>
              <a:t>Προσανατολισμοί μετά το Γυμνάσιο 2026 - 2027</a:t>
            </a:r>
            <a:r>
              <a:rPr lang="el-GR" sz="2200" dirty="0"/>
              <a:t>»</a:t>
            </a:r>
            <a:endParaRPr lang="en-US" sz="2200" dirty="0"/>
          </a:p>
          <a:p>
            <a:pPr marL="514350" indent="-514350">
              <a:lnSpc>
                <a:spcPct val="110000"/>
              </a:lnSpc>
              <a:buFont typeface="Arial" panose="020B0604020202020204" pitchFamily="34" charset="0"/>
              <a:buAutoNum type="arabicPeriod"/>
            </a:pPr>
            <a:r>
              <a:rPr lang="el-GR" sz="2200" dirty="0"/>
              <a:t>«</a:t>
            </a:r>
            <a:r>
              <a:rPr lang="el-GR" sz="2200" i="1" dirty="0"/>
              <a:t>Επιστημονικά Πεδία και Πλαίσια Πρόσβασης στη Δημόσια Τριτοβάθμια Εκπαίδευση Κύπρου και Ελλάδας 2027</a:t>
            </a:r>
            <a:r>
              <a:rPr lang="el-GR" sz="2200" dirty="0"/>
              <a:t>»</a:t>
            </a:r>
            <a:r>
              <a:rPr lang="el-GR" sz="2200" dirty="0">
                <a:highlight>
                  <a:srgbClr val="FFFF00"/>
                </a:highlight>
              </a:rPr>
              <a:t> </a:t>
            </a:r>
          </a:p>
          <a:p>
            <a:pPr algn="just">
              <a:lnSpc>
                <a:spcPct val="150000"/>
              </a:lnSpc>
            </a:pPr>
            <a:endParaRPr lang="el-GR" sz="2000" b="1" dirty="0">
              <a:highlight>
                <a:srgbClr val="00FFFF"/>
              </a:highlight>
            </a:endParaRPr>
          </a:p>
          <a:p>
            <a:pPr algn="just">
              <a:lnSpc>
                <a:spcPct val="150000"/>
              </a:lnSpc>
            </a:pPr>
            <a:r>
              <a:rPr lang="el-GR" sz="2000" b="1" dirty="0">
                <a:highlight>
                  <a:srgbClr val="00FFFF"/>
                </a:highlight>
              </a:rPr>
              <a:t>Όλα τα βιβλία της ΥΣΕΑ που σχετίζονται με την Επαγγελματική Αγωγή/Συμβουλευτική και τα οποία δίνονται από τη Γ΄ Γυμνασίου έως και τη </a:t>
            </a:r>
            <a:r>
              <a:rPr lang="el-GR" sz="2000" b="1" dirty="0" err="1">
                <a:highlight>
                  <a:srgbClr val="00FFFF"/>
                </a:highlight>
              </a:rPr>
              <a:t>Γ΄Λυκείου</a:t>
            </a:r>
            <a:r>
              <a:rPr lang="el-GR" sz="2000" b="1" dirty="0">
                <a:highlight>
                  <a:srgbClr val="00FFFF"/>
                </a:highlight>
              </a:rPr>
              <a:t>/ΤΕΣΕΚ, </a:t>
            </a:r>
          </a:p>
          <a:p>
            <a:pPr algn="just">
              <a:lnSpc>
                <a:spcPct val="150000"/>
              </a:lnSpc>
            </a:pPr>
            <a:r>
              <a:rPr lang="el-GR" sz="2000" b="1" dirty="0">
                <a:highlight>
                  <a:srgbClr val="00FFFF"/>
                </a:highlight>
              </a:rPr>
              <a:t>ΝΑ ΦΥΛΑΓΟΝΤΑΙ ΟΠΩΣΔΗΠΟΤΕ ΜΕΧΡΙ ΤΟ ΤΕΛΟΣ ΤΗΣ  ΔΕΥΤΕΡΟΒΑΘΜΙΑΣ ΕΚΠΑΙΔΕΥΣΗΣ (Λύκειο/ΤΕΣΕΚ) του μαθητή/</a:t>
            </a:r>
            <a:r>
              <a:rPr lang="el-GR" sz="2000" b="1" dirty="0" err="1">
                <a:highlight>
                  <a:srgbClr val="00FFFF"/>
                </a:highlight>
              </a:rPr>
              <a:t>τριας</a:t>
            </a:r>
            <a:r>
              <a:rPr lang="en-US" sz="2000" b="1" dirty="0">
                <a:highlight>
                  <a:srgbClr val="00FFFF"/>
                </a:highlight>
              </a:rPr>
              <a:t> </a:t>
            </a:r>
            <a:r>
              <a:rPr lang="el-GR" sz="2000" b="1" dirty="0">
                <a:highlight>
                  <a:srgbClr val="00FFFF"/>
                </a:highlight>
              </a:rPr>
              <a:t>εκτός αν δοθεί νέα έκδοση!</a:t>
            </a:r>
            <a:endParaRPr lang="en-CY" sz="2000" b="1" dirty="0">
              <a:highlight>
                <a:srgbClr val="00FFFF"/>
              </a:highlight>
            </a:endParaRPr>
          </a:p>
          <a:p>
            <a:pPr>
              <a:lnSpc>
                <a:spcPct val="110000"/>
              </a:lnSpc>
            </a:pPr>
            <a:endParaRPr lang="en-US" sz="2200" dirty="0">
              <a:highlight>
                <a:srgbClr val="FFFF00"/>
              </a:highlight>
            </a:endParaRPr>
          </a:p>
          <a:p>
            <a:pPr marL="514350" indent="-514350">
              <a:lnSpc>
                <a:spcPct val="110000"/>
              </a:lnSpc>
              <a:buAutoNum type="arabicPeriod"/>
            </a:pPr>
            <a:endParaRPr lang="el-GR" sz="2200" dirty="0"/>
          </a:p>
          <a:p>
            <a:pPr marL="0" indent="0">
              <a:lnSpc>
                <a:spcPct val="110000"/>
              </a:lnSpc>
              <a:buNone/>
            </a:pPr>
            <a:endParaRPr lang="en-US" sz="2200" dirty="0">
              <a:highlight>
                <a:srgbClr val="FFFF00"/>
              </a:highlight>
            </a:endParaRPr>
          </a:p>
          <a:p>
            <a:pPr marL="0" indent="0">
              <a:lnSpc>
                <a:spcPct val="110000"/>
              </a:lnSpc>
              <a:buNone/>
            </a:pPr>
            <a:endParaRPr lang="en-US" sz="2200" dirty="0">
              <a:highlight>
                <a:srgbClr val="FFFF00"/>
              </a:highlight>
            </a:endParaRPr>
          </a:p>
          <a:p>
            <a:pPr marL="0" indent="0">
              <a:lnSpc>
                <a:spcPct val="110000"/>
              </a:lnSpc>
              <a:buNone/>
            </a:pPr>
            <a:endParaRPr lang="el-GR" sz="2200" dirty="0">
              <a:highlight>
                <a:srgbClr val="FFFF00"/>
              </a:highlight>
            </a:endParaRPr>
          </a:p>
          <a:p>
            <a:pPr marL="0" indent="0">
              <a:lnSpc>
                <a:spcPct val="110000"/>
              </a:lnSpc>
              <a:buNone/>
            </a:pPr>
            <a:endParaRPr lang="el-GR" sz="2200" b="0" i="0" dirty="0">
              <a:effectLst/>
            </a:endParaRPr>
          </a:p>
          <a:p>
            <a:pPr marL="0" indent="0">
              <a:lnSpc>
                <a:spcPct val="110000"/>
              </a:lnSpc>
              <a:buNone/>
            </a:pPr>
            <a:endParaRPr lang="el-GR" sz="2200" dirty="0"/>
          </a:p>
        </p:txBody>
      </p:sp>
      <p:pic>
        <p:nvPicPr>
          <p:cNvPr id="2" name="Picture 1">
            <a:extLst>
              <a:ext uri="{FF2B5EF4-FFF2-40B4-BE49-F238E27FC236}">
                <a16:creationId xmlns:a16="http://schemas.microsoft.com/office/drawing/2014/main" id="{E75BD278-F1F0-B5BA-2520-0EA9F41D3E44}"/>
              </a:ext>
            </a:extLst>
          </p:cNvPr>
          <p:cNvPicPr>
            <a:picLocks noChangeAspect="1"/>
          </p:cNvPicPr>
          <p:nvPr/>
        </p:nvPicPr>
        <p:blipFill>
          <a:blip r:embed="rId2"/>
          <a:stretch>
            <a:fillRect/>
          </a:stretch>
        </p:blipFill>
        <p:spPr>
          <a:xfrm>
            <a:off x="1527558" y="4968052"/>
            <a:ext cx="1121350" cy="1603530"/>
          </a:xfrm>
          <a:prstGeom prst="rect">
            <a:avLst/>
          </a:prstGeom>
        </p:spPr>
      </p:pic>
      <p:pic>
        <p:nvPicPr>
          <p:cNvPr id="5" name="Picture 4">
            <a:extLst>
              <a:ext uri="{FF2B5EF4-FFF2-40B4-BE49-F238E27FC236}">
                <a16:creationId xmlns:a16="http://schemas.microsoft.com/office/drawing/2014/main" id="{6D7EBDC8-860C-6478-7ACD-5D05C0E15050}"/>
              </a:ext>
            </a:extLst>
          </p:cNvPr>
          <p:cNvPicPr>
            <a:picLocks noChangeAspect="1"/>
          </p:cNvPicPr>
          <p:nvPr/>
        </p:nvPicPr>
        <p:blipFill>
          <a:blip r:embed="rId3"/>
          <a:stretch>
            <a:fillRect/>
          </a:stretch>
        </p:blipFill>
        <p:spPr>
          <a:xfrm>
            <a:off x="1548825" y="2638448"/>
            <a:ext cx="1121350" cy="1581103"/>
          </a:xfrm>
          <a:prstGeom prst="rect">
            <a:avLst/>
          </a:prstGeom>
        </p:spPr>
      </p:pic>
      <p:pic>
        <p:nvPicPr>
          <p:cNvPr id="7" name="Picture 6">
            <a:extLst>
              <a:ext uri="{FF2B5EF4-FFF2-40B4-BE49-F238E27FC236}">
                <a16:creationId xmlns:a16="http://schemas.microsoft.com/office/drawing/2014/main" id="{8B5940D8-CB6F-B994-A25C-64BAE21F1DCA}"/>
              </a:ext>
            </a:extLst>
          </p:cNvPr>
          <p:cNvPicPr>
            <a:picLocks noChangeAspect="1"/>
          </p:cNvPicPr>
          <p:nvPr/>
        </p:nvPicPr>
        <p:blipFill>
          <a:blip r:embed="rId4"/>
          <a:stretch>
            <a:fillRect/>
          </a:stretch>
        </p:blipFill>
        <p:spPr>
          <a:xfrm>
            <a:off x="1531962" y="413444"/>
            <a:ext cx="1116945" cy="1597231"/>
          </a:xfrm>
          <a:prstGeom prst="rect">
            <a:avLst/>
          </a:prstGeom>
        </p:spPr>
      </p:pic>
    </p:spTree>
    <p:extLst>
      <p:ext uri="{BB962C8B-B14F-4D97-AF65-F5344CB8AC3E}">
        <p14:creationId xmlns:p14="http://schemas.microsoft.com/office/powerpoint/2010/main" val="2797840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vert="horz" lIns="91440" tIns="45720" rIns="91440" bIns="45720" rtlCol="0" anchor="ctr">
            <a:normAutofit/>
          </a:bodyPr>
          <a:lstStyle/>
          <a:p>
            <a:pPr defTabSz="457200"/>
            <a:endParaRPr lang="en-US" sz="1050" kern="1200" cap="all" baseline="0" dirty="0">
              <a:solidFill>
                <a:schemeClr val="tx1">
                  <a:tint val="75000"/>
                </a:schemeClr>
              </a:solidFill>
              <a:latin typeface="+mn-lt"/>
              <a:ea typeface="+mn-ea"/>
              <a:cs typeface="+mn-cs"/>
            </a:endParaRPr>
          </a:p>
        </p:txBody>
      </p:sp>
      <p:pic>
        <p:nvPicPr>
          <p:cNvPr id="3" name="Picture 2">
            <a:extLst>
              <a:ext uri="{FF2B5EF4-FFF2-40B4-BE49-F238E27FC236}">
                <a16:creationId xmlns:a16="http://schemas.microsoft.com/office/drawing/2014/main" id="{8DF2F202-7ECF-71A5-1348-B6BDA750540C}"/>
              </a:ext>
            </a:extLst>
          </p:cNvPr>
          <p:cNvPicPr>
            <a:picLocks noChangeAspect="1"/>
          </p:cNvPicPr>
          <p:nvPr/>
        </p:nvPicPr>
        <p:blipFill>
          <a:blip r:embed="rId2"/>
          <a:stretch>
            <a:fillRect/>
          </a:stretch>
        </p:blipFill>
        <p:spPr>
          <a:xfrm>
            <a:off x="1810139" y="2076004"/>
            <a:ext cx="9218645" cy="3550355"/>
          </a:xfrm>
          <a:prstGeom prst="rect">
            <a:avLst/>
          </a:prstGeom>
        </p:spPr>
      </p:pic>
      <p:pic>
        <p:nvPicPr>
          <p:cNvPr id="6" name="Picture 5">
            <a:extLst>
              <a:ext uri="{FF2B5EF4-FFF2-40B4-BE49-F238E27FC236}">
                <a16:creationId xmlns:a16="http://schemas.microsoft.com/office/drawing/2014/main" id="{DA5F58A9-D1E1-736C-70FE-B7AAE1CC61A9}"/>
              </a:ext>
            </a:extLst>
          </p:cNvPr>
          <p:cNvPicPr>
            <a:picLocks noChangeAspect="1"/>
          </p:cNvPicPr>
          <p:nvPr/>
        </p:nvPicPr>
        <p:blipFill>
          <a:blip r:embed="rId3"/>
          <a:stretch>
            <a:fillRect/>
          </a:stretch>
        </p:blipFill>
        <p:spPr>
          <a:xfrm>
            <a:off x="0" y="0"/>
            <a:ext cx="1116945" cy="1597231"/>
          </a:xfrm>
          <a:prstGeom prst="rect">
            <a:avLst/>
          </a:prstGeom>
        </p:spPr>
      </p:pic>
    </p:spTree>
    <p:extLst>
      <p:ext uri="{BB962C8B-B14F-4D97-AF65-F5344CB8AC3E}">
        <p14:creationId xmlns:p14="http://schemas.microsoft.com/office/powerpoint/2010/main" val="3265324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0" y="6448845"/>
            <a:ext cx="6239309" cy="365125"/>
          </a:xfrm>
        </p:spPr>
        <p:txBody>
          <a:bodyPr/>
          <a:lstStyle/>
          <a:p>
            <a:endParaRPr lang="en-US" dirty="0"/>
          </a:p>
        </p:txBody>
      </p:sp>
      <p:pic>
        <p:nvPicPr>
          <p:cNvPr id="4" name="Picture 3">
            <a:extLst>
              <a:ext uri="{FF2B5EF4-FFF2-40B4-BE49-F238E27FC236}">
                <a16:creationId xmlns:a16="http://schemas.microsoft.com/office/drawing/2014/main" id="{D43A9878-244D-A63F-6F1D-4BA421F9EAE1}"/>
              </a:ext>
            </a:extLst>
          </p:cNvPr>
          <p:cNvPicPr>
            <a:picLocks noChangeAspect="1"/>
          </p:cNvPicPr>
          <p:nvPr/>
        </p:nvPicPr>
        <p:blipFill>
          <a:blip r:embed="rId3"/>
          <a:stretch>
            <a:fillRect/>
          </a:stretch>
        </p:blipFill>
        <p:spPr>
          <a:xfrm>
            <a:off x="4913884" y="409152"/>
            <a:ext cx="7278116" cy="6039693"/>
          </a:xfrm>
          <a:prstGeom prst="rect">
            <a:avLst/>
          </a:prstGeom>
        </p:spPr>
      </p:pic>
      <p:sp>
        <p:nvSpPr>
          <p:cNvPr id="5" name="Oval 4">
            <a:extLst>
              <a:ext uri="{FF2B5EF4-FFF2-40B4-BE49-F238E27FC236}">
                <a16:creationId xmlns:a16="http://schemas.microsoft.com/office/drawing/2014/main" id="{0007F182-F93B-CF79-2C0D-9E9FB8505613}"/>
              </a:ext>
            </a:extLst>
          </p:cNvPr>
          <p:cNvSpPr/>
          <p:nvPr/>
        </p:nvSpPr>
        <p:spPr>
          <a:xfrm>
            <a:off x="385010" y="2577306"/>
            <a:ext cx="3757488" cy="17033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sz="3200" dirty="0"/>
              <a:t>1.  Άτομο</a:t>
            </a:r>
          </a:p>
          <a:p>
            <a:pPr algn="ctr">
              <a:defRPr/>
            </a:pPr>
            <a:r>
              <a:rPr lang="el-GR" sz="3200" dirty="0"/>
              <a:t>Αυτογνωσία</a:t>
            </a:r>
            <a:endParaRPr lang="en-GB" sz="3200" dirty="0"/>
          </a:p>
        </p:txBody>
      </p:sp>
      <p:pic>
        <p:nvPicPr>
          <p:cNvPr id="6" name="Picture 5">
            <a:extLst>
              <a:ext uri="{FF2B5EF4-FFF2-40B4-BE49-F238E27FC236}">
                <a16:creationId xmlns:a16="http://schemas.microsoft.com/office/drawing/2014/main" id="{28B5B7F7-2C28-EA36-4B6D-CC5D1A50BCC4}"/>
              </a:ext>
            </a:extLst>
          </p:cNvPr>
          <p:cNvPicPr>
            <a:picLocks noChangeAspect="1"/>
          </p:cNvPicPr>
          <p:nvPr/>
        </p:nvPicPr>
        <p:blipFill>
          <a:blip r:embed="rId4"/>
          <a:stretch>
            <a:fillRect/>
          </a:stretch>
        </p:blipFill>
        <p:spPr>
          <a:xfrm>
            <a:off x="0" y="0"/>
            <a:ext cx="1116945" cy="1597231"/>
          </a:xfrm>
          <a:prstGeom prst="rect">
            <a:avLst/>
          </a:prstGeom>
        </p:spPr>
      </p:pic>
    </p:spTree>
    <p:extLst>
      <p:ext uri="{BB962C8B-B14F-4D97-AF65-F5344CB8AC3E}">
        <p14:creationId xmlns:p14="http://schemas.microsoft.com/office/powerpoint/2010/main" val="161353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003833" y="122327"/>
            <a:ext cx="3757488" cy="17033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sz="3200" dirty="0"/>
              <a:t>1.  Άτομο</a:t>
            </a:r>
          </a:p>
          <a:p>
            <a:pPr algn="ctr">
              <a:defRPr/>
            </a:pPr>
            <a:r>
              <a:rPr lang="el-GR" sz="3200" dirty="0"/>
              <a:t>Αυτογνωσία</a:t>
            </a:r>
            <a:endParaRPr lang="en-GB" sz="3200" dirty="0"/>
          </a:p>
        </p:txBody>
      </p:sp>
      <p:sp>
        <p:nvSpPr>
          <p:cNvPr id="6" name="Rectangle 5"/>
          <p:cNvSpPr/>
          <p:nvPr/>
        </p:nvSpPr>
        <p:spPr>
          <a:xfrm>
            <a:off x="0" y="1134142"/>
            <a:ext cx="12192000" cy="3016210"/>
          </a:xfrm>
          <a:prstGeom prst="rect">
            <a:avLst/>
          </a:prstGeom>
        </p:spPr>
        <p:txBody>
          <a:bodyPr wrap="square">
            <a:spAutoFit/>
          </a:bodyPr>
          <a:lstStyle/>
          <a:p>
            <a:pPr>
              <a:defRPr/>
            </a:pPr>
            <a:endParaRPr lang="el-GR" dirty="0"/>
          </a:p>
          <a:p>
            <a:pPr>
              <a:defRPr/>
            </a:pPr>
            <a:endParaRPr lang="el-GR" sz="3200" dirty="0"/>
          </a:p>
          <a:p>
            <a:pPr>
              <a:defRPr/>
            </a:pPr>
            <a:r>
              <a:rPr lang="el-GR" sz="3200" dirty="0"/>
              <a:t>Ικανότητες/                       Ενδιαφέροντα                    Αξίες</a:t>
            </a:r>
          </a:p>
          <a:p>
            <a:pPr>
              <a:defRPr/>
            </a:pPr>
            <a:r>
              <a:rPr lang="el-GR" sz="3200" dirty="0"/>
              <a:t>Δεξιότητες                          </a:t>
            </a:r>
            <a:r>
              <a:rPr lang="el-GR" sz="3200" i="1" dirty="0">
                <a:solidFill>
                  <a:schemeClr val="accent1">
                    <a:lumMod val="50000"/>
                  </a:schemeClr>
                </a:solidFill>
              </a:rPr>
              <a:t>Μου αρέσει                         Αξιώνω</a:t>
            </a:r>
            <a:endParaRPr lang="el-GR" sz="3200" dirty="0"/>
          </a:p>
          <a:p>
            <a:pPr>
              <a:defRPr/>
            </a:pPr>
            <a:r>
              <a:rPr lang="el-GR" sz="3600" i="1" dirty="0">
                <a:solidFill>
                  <a:schemeClr val="accent1">
                    <a:lumMod val="50000"/>
                  </a:schemeClr>
                </a:solidFill>
              </a:rPr>
              <a:t>Μπορώ                                                                 Είναι σημαντικό      </a:t>
            </a:r>
          </a:p>
          <a:p>
            <a:pPr algn="r">
              <a:defRPr/>
            </a:pPr>
            <a:r>
              <a:rPr lang="el-GR" sz="3600" i="1" dirty="0">
                <a:solidFill>
                  <a:schemeClr val="accent1">
                    <a:lumMod val="50000"/>
                  </a:schemeClr>
                </a:solidFill>
              </a:rPr>
              <a:t>                                                                            </a:t>
            </a:r>
            <a:r>
              <a:rPr lang="el-GR" sz="3600" i="1" dirty="0">
                <a:solidFill>
                  <a:schemeClr val="accent2">
                    <a:lumMod val="75000"/>
                  </a:schemeClr>
                </a:solidFill>
              </a:rPr>
              <a:t>      </a:t>
            </a:r>
          </a:p>
        </p:txBody>
      </p:sp>
      <p:pic>
        <p:nvPicPr>
          <p:cNvPr id="2" name="Picture 1">
            <a:extLst>
              <a:ext uri="{FF2B5EF4-FFF2-40B4-BE49-F238E27FC236}">
                <a16:creationId xmlns:a16="http://schemas.microsoft.com/office/drawing/2014/main" id="{CD125C00-73EB-06C8-1E3B-17B9E3461C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86388" y="3700900"/>
            <a:ext cx="3159966" cy="3157100"/>
          </a:xfrm>
          <a:prstGeom prst="rect">
            <a:avLst/>
          </a:prstGeom>
        </p:spPr>
      </p:pic>
      <p:pic>
        <p:nvPicPr>
          <p:cNvPr id="7" name="Content Placeholder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660368"/>
            <a:ext cx="3060441" cy="3188681"/>
          </a:xfrm>
          <a:prstGeom prst="rect">
            <a:avLst/>
          </a:prstGeom>
        </p:spPr>
      </p:pic>
      <p:pic>
        <p:nvPicPr>
          <p:cNvPr id="16" name="Picture 15">
            <a:extLst>
              <a:ext uri="{FF2B5EF4-FFF2-40B4-BE49-F238E27FC236}">
                <a16:creationId xmlns:a16="http://schemas.microsoft.com/office/drawing/2014/main" id="{690A60E2-2301-91DD-AA60-4E01BFEDB4A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47723" y="3709850"/>
            <a:ext cx="3244277" cy="3148150"/>
          </a:xfrm>
          <a:prstGeom prst="rect">
            <a:avLst/>
          </a:prstGeom>
        </p:spPr>
      </p:pic>
      <p:pic>
        <p:nvPicPr>
          <p:cNvPr id="4" name="Picture 3">
            <a:extLst>
              <a:ext uri="{FF2B5EF4-FFF2-40B4-BE49-F238E27FC236}">
                <a16:creationId xmlns:a16="http://schemas.microsoft.com/office/drawing/2014/main" id="{A2E01832-D8EF-3A87-41A1-BC2380CF55FD}"/>
              </a:ext>
            </a:extLst>
          </p:cNvPr>
          <p:cNvPicPr>
            <a:picLocks noChangeAspect="1"/>
          </p:cNvPicPr>
          <p:nvPr/>
        </p:nvPicPr>
        <p:blipFill>
          <a:blip r:embed="rId6"/>
          <a:stretch>
            <a:fillRect/>
          </a:stretch>
        </p:blipFill>
        <p:spPr>
          <a:xfrm>
            <a:off x="0" y="0"/>
            <a:ext cx="1116945" cy="1597231"/>
          </a:xfrm>
          <a:prstGeom prst="rect">
            <a:avLst/>
          </a:prstGeom>
        </p:spPr>
      </p:pic>
    </p:spTree>
    <p:extLst>
      <p:ext uri="{BB962C8B-B14F-4D97-AF65-F5344CB8AC3E}">
        <p14:creationId xmlns:p14="http://schemas.microsoft.com/office/powerpoint/2010/main" val="29581602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pic>
        <p:nvPicPr>
          <p:cNvPr id="6" name="Content Placeholder 5">
            <a:extLst>
              <a:ext uri="{FF2B5EF4-FFF2-40B4-BE49-F238E27FC236}">
                <a16:creationId xmlns:a16="http://schemas.microsoft.com/office/drawing/2014/main" id="{287B8E4A-AB3D-1244-C28E-379AA6E1B43E}"/>
              </a:ext>
            </a:extLst>
          </p:cNvPr>
          <p:cNvPicPr>
            <a:picLocks noGrp="1" noChangeAspect="1"/>
          </p:cNvPicPr>
          <p:nvPr>
            <p:ph idx="4294967295"/>
          </p:nvPr>
        </p:nvPicPr>
        <p:blipFill>
          <a:blip r:embed="rId2"/>
          <a:stretch>
            <a:fillRect/>
          </a:stretch>
        </p:blipFill>
        <p:spPr>
          <a:xfrm>
            <a:off x="5454650" y="728662"/>
            <a:ext cx="6737350" cy="6129338"/>
          </a:xfrm>
          <a:prstGeom prst="rect">
            <a:avLst/>
          </a:prstGeom>
        </p:spPr>
      </p:pic>
      <p:sp>
        <p:nvSpPr>
          <p:cNvPr id="3" name="Oval 2">
            <a:extLst>
              <a:ext uri="{FF2B5EF4-FFF2-40B4-BE49-F238E27FC236}">
                <a16:creationId xmlns:a16="http://schemas.microsoft.com/office/drawing/2014/main" id="{367A3797-1643-66FF-745F-1FB98FD4F30C}"/>
              </a:ext>
            </a:extLst>
          </p:cNvPr>
          <p:cNvSpPr/>
          <p:nvPr/>
        </p:nvSpPr>
        <p:spPr>
          <a:xfrm>
            <a:off x="701801" y="3028399"/>
            <a:ext cx="3757488" cy="17033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sz="3200" dirty="0"/>
              <a:t>1.  Άτομο</a:t>
            </a:r>
          </a:p>
          <a:p>
            <a:pPr algn="ctr">
              <a:defRPr/>
            </a:pPr>
            <a:r>
              <a:rPr lang="el-GR" sz="3200" dirty="0"/>
              <a:t>Αυτογνωσία</a:t>
            </a:r>
            <a:endParaRPr lang="en-GB" sz="3200" dirty="0"/>
          </a:p>
        </p:txBody>
      </p:sp>
      <p:pic>
        <p:nvPicPr>
          <p:cNvPr id="5" name="Picture 4">
            <a:extLst>
              <a:ext uri="{FF2B5EF4-FFF2-40B4-BE49-F238E27FC236}">
                <a16:creationId xmlns:a16="http://schemas.microsoft.com/office/drawing/2014/main" id="{10AB594B-B22C-9416-33A2-683E78FD5486}"/>
              </a:ext>
            </a:extLst>
          </p:cNvPr>
          <p:cNvPicPr>
            <a:picLocks noChangeAspect="1"/>
          </p:cNvPicPr>
          <p:nvPr/>
        </p:nvPicPr>
        <p:blipFill>
          <a:blip r:embed="rId3"/>
          <a:stretch>
            <a:fillRect/>
          </a:stretch>
        </p:blipFill>
        <p:spPr>
          <a:xfrm>
            <a:off x="0" y="0"/>
            <a:ext cx="1116945" cy="1597231"/>
          </a:xfrm>
          <a:prstGeom prst="rect">
            <a:avLst/>
          </a:prstGeom>
        </p:spPr>
      </p:pic>
    </p:spTree>
    <p:extLst>
      <p:ext uri="{BB962C8B-B14F-4D97-AF65-F5344CB8AC3E}">
        <p14:creationId xmlns:p14="http://schemas.microsoft.com/office/powerpoint/2010/main" val="257247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2" name="Title 1"/>
          <p:cNvSpPr>
            <a:spLocks noGrp="1"/>
          </p:cNvSpPr>
          <p:nvPr>
            <p:ph type="title" idx="4294967295"/>
          </p:nvPr>
        </p:nvSpPr>
        <p:spPr>
          <a:xfrm>
            <a:off x="3806890" y="670379"/>
            <a:ext cx="7681913" cy="1624952"/>
          </a:xfrm>
        </p:spPr>
        <p:txBody>
          <a:bodyPr>
            <a:normAutofit fontScale="90000"/>
          </a:bodyPr>
          <a:lstStyle/>
          <a:p>
            <a:pPr algn="ctr"/>
            <a:r>
              <a:rPr lang="el-GR" sz="4800" b="1" dirty="0"/>
              <a:t/>
            </a:r>
            <a:br>
              <a:rPr lang="el-GR" sz="4800" b="1" dirty="0"/>
            </a:br>
            <a:r>
              <a:rPr lang="el-GR" sz="4800" b="1" dirty="0"/>
              <a:t/>
            </a:r>
            <a:br>
              <a:rPr lang="el-GR" sz="4800" b="1" dirty="0"/>
            </a:br>
            <a:r>
              <a:rPr lang="el-GR" sz="4800" b="1" dirty="0"/>
              <a:t/>
            </a:r>
            <a:br>
              <a:rPr lang="el-GR" sz="4800" b="1" dirty="0"/>
            </a:br>
            <a:r>
              <a:rPr lang="el-GR" sz="4800" b="1" dirty="0"/>
              <a:t/>
            </a:r>
            <a:br>
              <a:rPr lang="el-GR" sz="4800" b="1" dirty="0"/>
            </a:br>
            <a:r>
              <a:rPr lang="el-GR" sz="4800" b="1" dirty="0"/>
              <a:t/>
            </a:r>
            <a:br>
              <a:rPr lang="el-GR" sz="4800" b="1" dirty="0"/>
            </a:br>
            <a:r>
              <a:rPr lang="el-GR" sz="4400" b="1" dirty="0">
                <a:solidFill>
                  <a:schemeClr val="bg2"/>
                </a:solidFill>
                <a:latin typeface="Times New Roman" pitchFamily="18" charset="0"/>
              </a:rPr>
              <a:t>2.</a:t>
            </a:r>
            <a:r>
              <a:rPr lang="el-GR" sz="3100" dirty="0">
                <a:solidFill>
                  <a:schemeClr val="bg2"/>
                </a:solidFill>
              </a:rPr>
              <a:t> </a:t>
            </a:r>
            <a:r>
              <a:rPr lang="el-GR" sz="3100" b="1" dirty="0" err="1">
                <a:solidFill>
                  <a:schemeClr val="bg2"/>
                </a:solidFill>
                <a:latin typeface="Times New Roman" panose="02020603050405020304" pitchFamily="18" charset="0"/>
                <a:cs typeface="Times New Roman" panose="02020603050405020304" pitchFamily="18" charset="0"/>
              </a:rPr>
              <a:t>Πληροφ</a:t>
            </a:r>
            <a:r>
              <a:rPr lang="en-US" sz="3100" b="1" dirty="0">
                <a:solidFill>
                  <a:schemeClr val="bg2"/>
                </a:solidFill>
                <a:latin typeface="Times New Roman" panose="02020603050405020304" pitchFamily="18" charset="0"/>
                <a:cs typeface="Times New Roman" panose="02020603050405020304" pitchFamily="18" charset="0"/>
              </a:rPr>
              <a:t>o</a:t>
            </a:r>
            <a:r>
              <a:rPr lang="el-GR" sz="3100" b="1" dirty="0" err="1">
                <a:solidFill>
                  <a:schemeClr val="bg2"/>
                </a:solidFill>
                <a:latin typeface="Times New Roman" panose="02020603050405020304" pitchFamily="18" charset="0"/>
                <a:cs typeface="Times New Roman" panose="02020603050405020304" pitchFamily="18" charset="0"/>
              </a:rPr>
              <a:t>ρηση</a:t>
            </a:r>
            <a:r>
              <a:rPr lang="el-GR" sz="3100" b="1" dirty="0">
                <a:solidFill>
                  <a:schemeClr val="bg2"/>
                </a:solidFill>
                <a:latin typeface="Times New Roman" panose="02020603050405020304" pitchFamily="18" charset="0"/>
                <a:cs typeface="Times New Roman" panose="02020603050405020304" pitchFamily="18" charset="0"/>
              </a:rPr>
              <a:t> - ΚΟΙΝΩΝΙΑ    ΤΩΝ   ΕΠΑΓΓΕΛΜΑΤΩΝ</a:t>
            </a:r>
            <a:r>
              <a:rPr lang="en-US" sz="3100" b="1" dirty="0">
                <a:solidFill>
                  <a:schemeClr val="bg2"/>
                </a:solidFill>
                <a:latin typeface="Times New Roman" panose="02020603050405020304" pitchFamily="18" charset="0"/>
                <a:cs typeface="Times New Roman" panose="02020603050405020304" pitchFamily="18" charset="0"/>
              </a:rPr>
              <a:t> </a:t>
            </a:r>
            <a:r>
              <a:rPr lang="el-GR"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l-GR"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l-GR" sz="4000" b="1" dirty="0"/>
              <a:t/>
            </a:r>
            <a:br>
              <a:rPr lang="el-GR" sz="4000" b="1" dirty="0"/>
            </a:br>
            <a:r>
              <a:rPr lang="el-GR" sz="4000" b="1" dirty="0"/>
              <a:t/>
            </a:r>
            <a:br>
              <a:rPr lang="el-GR" sz="4000" b="1" dirty="0"/>
            </a:br>
            <a:r>
              <a:rPr lang="el-GR" sz="3200" dirty="0"/>
              <a:t/>
            </a:r>
            <a:br>
              <a:rPr lang="el-GR" sz="3200" dirty="0"/>
            </a:br>
            <a:r>
              <a:rPr lang="el-GR" sz="3200" dirty="0"/>
              <a:t>         2. Η </a:t>
            </a:r>
            <a:r>
              <a:rPr lang="el-GR" sz="3200" dirty="0" err="1"/>
              <a:t>Μηχανη</a:t>
            </a:r>
            <a:r>
              <a:rPr lang="en-US" sz="3200" dirty="0"/>
              <a:t> </a:t>
            </a:r>
            <a:r>
              <a:rPr lang="en-US" sz="3200" dirty="0" err="1"/>
              <a:t>th</a:t>
            </a:r>
            <a:r>
              <a:rPr lang="el-GR" sz="3200" dirty="0"/>
              <a:t>σ </a:t>
            </a:r>
            <a:r>
              <a:rPr lang="el-GR" sz="3200" dirty="0" err="1"/>
              <a:t>πληροφορησησ</a:t>
            </a:r>
            <a:r>
              <a:rPr lang="en-GB" dirty="0">
                <a:solidFill>
                  <a:schemeClr val="hlink"/>
                </a:solidFill>
              </a:rPr>
              <a:t/>
            </a:r>
            <a:br>
              <a:rPr lang="en-GB" dirty="0">
                <a:solidFill>
                  <a:schemeClr val="hlink"/>
                </a:solidFill>
              </a:rPr>
            </a:br>
            <a:r>
              <a:rPr lang="el-GR" dirty="0">
                <a:solidFill>
                  <a:schemeClr val="hlink"/>
                </a:solidFill>
              </a:rPr>
              <a:t> </a:t>
            </a:r>
            <a:br>
              <a:rPr lang="el-GR" dirty="0">
                <a:solidFill>
                  <a:schemeClr val="hlink"/>
                </a:solidFill>
              </a:rPr>
            </a:br>
            <a:endParaRPr lang="en-US" dirty="0"/>
          </a:p>
        </p:txBody>
      </p:sp>
      <p:graphicFrame>
        <p:nvGraphicFramePr>
          <p:cNvPr id="6" name="Content Placeholder 5"/>
          <p:cNvGraphicFramePr>
            <a:graphicFrameLocks noGrp="1"/>
          </p:cNvGraphicFramePr>
          <p:nvPr>
            <p:ph sz="half" idx="4294967295"/>
            <p:extLst>
              <p:ext uri="{D42A27DB-BD31-4B8C-83A1-F6EECF244321}">
                <p14:modId xmlns:p14="http://schemas.microsoft.com/office/powerpoint/2010/main" val="1673491223"/>
              </p:ext>
            </p:extLst>
          </p:nvPr>
        </p:nvGraphicFramePr>
        <p:xfrm>
          <a:off x="3990975" y="1585913"/>
          <a:ext cx="8201025" cy="5272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F6DCC0A8-4282-FF67-10F2-548DF3BABEA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726" y="3266663"/>
            <a:ext cx="3791164" cy="3591337"/>
          </a:xfrm>
          <a:prstGeom prst="rect">
            <a:avLst/>
          </a:prstGeom>
        </p:spPr>
      </p:pic>
      <p:pic>
        <p:nvPicPr>
          <p:cNvPr id="8" name="Picture 7">
            <a:extLst>
              <a:ext uri="{FF2B5EF4-FFF2-40B4-BE49-F238E27FC236}">
                <a16:creationId xmlns:a16="http://schemas.microsoft.com/office/drawing/2014/main" id="{04B9B87B-D586-56B6-632A-FFE33142368E}"/>
              </a:ext>
            </a:extLst>
          </p:cNvPr>
          <p:cNvPicPr>
            <a:picLocks noChangeAspect="1"/>
          </p:cNvPicPr>
          <p:nvPr/>
        </p:nvPicPr>
        <p:blipFill>
          <a:blip r:embed="rId8"/>
          <a:stretch>
            <a:fillRect/>
          </a:stretch>
        </p:blipFill>
        <p:spPr>
          <a:xfrm>
            <a:off x="0" y="0"/>
            <a:ext cx="1116945" cy="1597231"/>
          </a:xfrm>
          <a:prstGeom prst="rect">
            <a:avLst/>
          </a:prstGeom>
        </p:spPr>
      </p:pic>
    </p:spTree>
    <p:extLst>
      <p:ext uri="{BB962C8B-B14F-4D97-AF65-F5344CB8AC3E}">
        <p14:creationId xmlns:p14="http://schemas.microsoft.com/office/powerpoint/2010/main" val="174891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graphicEl>
                                              <a:dgm id="{34378C49-85F4-493F-94D6-B035AFB08FFE}"/>
                                            </p:graphicEl>
                                          </p:spTgt>
                                        </p:tgtEl>
                                        <p:attrNameLst>
                                          <p:attrName>style.visibility</p:attrName>
                                        </p:attrNameLst>
                                      </p:cBhvr>
                                      <p:to>
                                        <p:strVal val="visible"/>
                                      </p:to>
                                    </p:set>
                                    <p:animEffect transition="in" filter="box(in)">
                                      <p:cBhvr>
                                        <p:cTn id="7" dur="500"/>
                                        <p:tgtEl>
                                          <p:spTgt spid="6">
                                            <p:graphicEl>
                                              <a:dgm id="{34378C49-85F4-493F-94D6-B035AFB08FFE}"/>
                                            </p:graphic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6">
                                            <p:graphicEl>
                                              <a:dgm id="{F5A986F3-A19F-4862-B9A6-EEB3C549FF6C}"/>
                                            </p:graphicEl>
                                          </p:spTgt>
                                        </p:tgtEl>
                                        <p:attrNameLst>
                                          <p:attrName>style.visibility</p:attrName>
                                        </p:attrNameLst>
                                      </p:cBhvr>
                                      <p:to>
                                        <p:strVal val="visible"/>
                                      </p:to>
                                    </p:set>
                                    <p:animEffect transition="in" filter="box(in)">
                                      <p:cBhvr>
                                        <p:cTn id="11" dur="500"/>
                                        <p:tgtEl>
                                          <p:spTgt spid="6">
                                            <p:graphicEl>
                                              <a:dgm id="{F5A986F3-A19F-4862-B9A6-EEB3C549FF6C}"/>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6">
                                            <p:graphicEl>
                                              <a:dgm id="{E1E9F7BB-2AE8-40C2-99AC-AA2F93076D63}"/>
                                            </p:graphicEl>
                                          </p:spTgt>
                                        </p:tgtEl>
                                        <p:attrNameLst>
                                          <p:attrName>style.visibility</p:attrName>
                                        </p:attrNameLst>
                                      </p:cBhvr>
                                      <p:to>
                                        <p:strVal val="visible"/>
                                      </p:to>
                                    </p:set>
                                    <p:animEffect transition="in" filter="box(in)">
                                      <p:cBhvr>
                                        <p:cTn id="16" dur="500"/>
                                        <p:tgtEl>
                                          <p:spTgt spid="6">
                                            <p:graphicEl>
                                              <a:dgm id="{E1E9F7BB-2AE8-40C2-99AC-AA2F93076D63}"/>
                                            </p:graphicEl>
                                          </p:spTgt>
                                        </p:tgtEl>
                                      </p:cBhvr>
                                    </p:animEffect>
                                  </p:childTnLst>
                                </p:cTn>
                              </p:par>
                            </p:childTnLst>
                          </p:cTn>
                        </p:par>
                        <p:par>
                          <p:cTn id="17" fill="hold">
                            <p:stCondLst>
                              <p:cond delay="500"/>
                            </p:stCondLst>
                            <p:childTnLst>
                              <p:par>
                                <p:cTn id="18" presetID="4" presetClass="entr" presetSubtype="16" fill="hold" grpId="0" nodeType="afterEffect">
                                  <p:stCondLst>
                                    <p:cond delay="0"/>
                                  </p:stCondLst>
                                  <p:childTnLst>
                                    <p:set>
                                      <p:cBhvr>
                                        <p:cTn id="19" dur="1" fill="hold">
                                          <p:stCondLst>
                                            <p:cond delay="0"/>
                                          </p:stCondLst>
                                        </p:cTn>
                                        <p:tgtEl>
                                          <p:spTgt spid="6">
                                            <p:graphicEl>
                                              <a:dgm id="{230A178D-FE15-4D1C-A00F-BDB7D4928671}"/>
                                            </p:graphicEl>
                                          </p:spTgt>
                                        </p:tgtEl>
                                        <p:attrNameLst>
                                          <p:attrName>style.visibility</p:attrName>
                                        </p:attrNameLst>
                                      </p:cBhvr>
                                      <p:to>
                                        <p:strVal val="visible"/>
                                      </p:to>
                                    </p:set>
                                    <p:animEffect transition="in" filter="box(in)">
                                      <p:cBhvr>
                                        <p:cTn id="20" dur="500"/>
                                        <p:tgtEl>
                                          <p:spTgt spid="6">
                                            <p:graphicEl>
                                              <a:dgm id="{230A178D-FE15-4D1C-A00F-BDB7D4928671}"/>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6">
                                            <p:graphicEl>
                                              <a:dgm id="{2994BA2D-6EB7-4273-906C-ED70AC53C9D1}"/>
                                            </p:graphicEl>
                                          </p:spTgt>
                                        </p:tgtEl>
                                        <p:attrNameLst>
                                          <p:attrName>style.visibility</p:attrName>
                                        </p:attrNameLst>
                                      </p:cBhvr>
                                      <p:to>
                                        <p:strVal val="visible"/>
                                      </p:to>
                                    </p:set>
                                    <p:animEffect transition="in" filter="box(in)">
                                      <p:cBhvr>
                                        <p:cTn id="25" dur="500"/>
                                        <p:tgtEl>
                                          <p:spTgt spid="6">
                                            <p:graphicEl>
                                              <a:dgm id="{2994BA2D-6EB7-4273-906C-ED70AC53C9D1}"/>
                                            </p:graphicEl>
                                          </p:spTgt>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6">
                                            <p:graphicEl>
                                              <a:dgm id="{B09A3CD1-0665-4583-97B6-E4A7105A4A9A}"/>
                                            </p:graphicEl>
                                          </p:spTgt>
                                        </p:tgtEl>
                                        <p:attrNameLst>
                                          <p:attrName>style.visibility</p:attrName>
                                        </p:attrNameLst>
                                      </p:cBhvr>
                                      <p:to>
                                        <p:strVal val="visible"/>
                                      </p:to>
                                    </p:set>
                                    <p:animEffect transition="in" filter="box(in)">
                                      <p:cBhvr>
                                        <p:cTn id="28" dur="500"/>
                                        <p:tgtEl>
                                          <p:spTgt spid="6">
                                            <p:graphicEl>
                                              <a:dgm id="{B09A3CD1-0665-4583-97B6-E4A7105A4A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8867" y="618518"/>
            <a:ext cx="9508543" cy="1201187"/>
          </a:xfrm>
          <a:solidFill>
            <a:schemeClr val="accent1"/>
          </a:solidFill>
        </p:spPr>
        <p:txBody>
          <a:bodyPr>
            <a:normAutofit fontScale="90000"/>
          </a:bodyPr>
          <a:lstStyle/>
          <a:p>
            <a:pPr algn="ctr"/>
            <a:r>
              <a:rPr lang="el-GR" dirty="0">
                <a:solidFill>
                  <a:schemeClr val="tx1">
                    <a:lumMod val="75000"/>
                    <a:lumOff val="25000"/>
                  </a:schemeClr>
                </a:solidFill>
              </a:rPr>
              <a:t>2. ΤΑΞΙΝΟΜΗΣΗ ΕΠΑΓΓΕΛΜΑΤΩΝ (</a:t>
            </a:r>
            <a:r>
              <a:rPr lang="en-US" dirty="0">
                <a:solidFill>
                  <a:schemeClr val="tx1">
                    <a:lumMod val="75000"/>
                    <a:lumOff val="25000"/>
                  </a:schemeClr>
                </a:solidFill>
              </a:rPr>
              <a:t>ISCO/ESCO)</a:t>
            </a:r>
          </a:p>
        </p:txBody>
      </p:sp>
      <p:pic>
        <p:nvPicPr>
          <p:cNvPr id="7" name="Content Placeholder 6"/>
          <p:cNvPicPr>
            <a:picLocks noGrp="1" noChangeAspect="1"/>
          </p:cNvPicPr>
          <p:nvPr>
            <p:ph idx="1"/>
          </p:nvPr>
        </p:nvPicPr>
        <p:blipFill>
          <a:blip r:embed="rId2"/>
          <a:stretch>
            <a:fillRect/>
          </a:stretch>
        </p:blipFill>
        <p:spPr>
          <a:xfrm>
            <a:off x="1985740" y="2071350"/>
            <a:ext cx="1714500" cy="2105025"/>
          </a:xfrm>
          <a:prstGeom prst="rect">
            <a:avLst/>
          </a:prstGeom>
        </p:spPr>
      </p:pic>
      <p:pic>
        <p:nvPicPr>
          <p:cNvPr id="5" name="Picture 4"/>
          <p:cNvPicPr>
            <a:picLocks noChangeAspect="1"/>
          </p:cNvPicPr>
          <p:nvPr/>
        </p:nvPicPr>
        <p:blipFill>
          <a:blip r:embed="rId3"/>
          <a:stretch>
            <a:fillRect/>
          </a:stretch>
        </p:blipFill>
        <p:spPr>
          <a:xfrm>
            <a:off x="7981816" y="2117052"/>
            <a:ext cx="1743075" cy="2059323"/>
          </a:xfrm>
          <a:prstGeom prst="rect">
            <a:avLst/>
          </a:prstGeom>
        </p:spPr>
      </p:pic>
      <p:pic>
        <p:nvPicPr>
          <p:cNvPr id="8" name="Picture 7"/>
          <p:cNvPicPr>
            <a:picLocks noChangeAspect="1"/>
          </p:cNvPicPr>
          <p:nvPr/>
        </p:nvPicPr>
        <p:blipFill>
          <a:blip r:embed="rId4"/>
          <a:stretch>
            <a:fillRect/>
          </a:stretch>
        </p:blipFill>
        <p:spPr>
          <a:xfrm>
            <a:off x="5017115" y="2071350"/>
            <a:ext cx="1709738" cy="2095500"/>
          </a:xfrm>
          <a:prstGeom prst="rect">
            <a:avLst/>
          </a:prstGeom>
        </p:spPr>
      </p:pic>
      <p:pic>
        <p:nvPicPr>
          <p:cNvPr id="9" name="Picture 8"/>
          <p:cNvPicPr>
            <a:picLocks noChangeAspect="1"/>
          </p:cNvPicPr>
          <p:nvPr/>
        </p:nvPicPr>
        <p:blipFill>
          <a:blip r:embed="rId5"/>
          <a:stretch>
            <a:fillRect/>
          </a:stretch>
        </p:blipFill>
        <p:spPr>
          <a:xfrm>
            <a:off x="1985740" y="4388265"/>
            <a:ext cx="1714500" cy="2191997"/>
          </a:xfrm>
          <a:prstGeom prst="rect">
            <a:avLst/>
          </a:prstGeom>
        </p:spPr>
      </p:pic>
      <p:pic>
        <p:nvPicPr>
          <p:cNvPr id="10" name="Picture 9"/>
          <p:cNvPicPr>
            <a:picLocks noChangeAspect="1"/>
          </p:cNvPicPr>
          <p:nvPr/>
        </p:nvPicPr>
        <p:blipFill>
          <a:blip r:embed="rId6"/>
          <a:stretch>
            <a:fillRect/>
          </a:stretch>
        </p:blipFill>
        <p:spPr>
          <a:xfrm>
            <a:off x="5017115" y="4388265"/>
            <a:ext cx="1709738" cy="2191998"/>
          </a:xfrm>
          <a:prstGeom prst="rect">
            <a:avLst/>
          </a:prstGeom>
        </p:spPr>
      </p:pic>
      <p:pic>
        <p:nvPicPr>
          <p:cNvPr id="11" name="Picture 10"/>
          <p:cNvPicPr>
            <a:picLocks noChangeAspect="1"/>
          </p:cNvPicPr>
          <p:nvPr/>
        </p:nvPicPr>
        <p:blipFill>
          <a:blip r:embed="rId7"/>
          <a:stretch>
            <a:fillRect/>
          </a:stretch>
        </p:blipFill>
        <p:spPr>
          <a:xfrm>
            <a:off x="7974977" y="4473722"/>
            <a:ext cx="1749913" cy="2106540"/>
          </a:xfrm>
          <a:prstGeom prst="rect">
            <a:avLst/>
          </a:prstGeom>
        </p:spPr>
      </p:pic>
      <p:pic>
        <p:nvPicPr>
          <p:cNvPr id="6" name="Picture 5">
            <a:extLst>
              <a:ext uri="{FF2B5EF4-FFF2-40B4-BE49-F238E27FC236}">
                <a16:creationId xmlns:a16="http://schemas.microsoft.com/office/drawing/2014/main" id="{9701659D-AFDC-407F-BDB6-A2523EAD25D4}"/>
              </a:ext>
            </a:extLst>
          </p:cNvPr>
          <p:cNvPicPr>
            <a:picLocks noChangeAspect="1"/>
          </p:cNvPicPr>
          <p:nvPr/>
        </p:nvPicPr>
        <p:blipFill>
          <a:blip r:embed="rId8"/>
          <a:stretch>
            <a:fillRect/>
          </a:stretch>
        </p:blipFill>
        <p:spPr>
          <a:xfrm>
            <a:off x="0" y="0"/>
            <a:ext cx="1116945" cy="1597231"/>
          </a:xfrm>
          <a:prstGeom prst="rect">
            <a:avLst/>
          </a:prstGeom>
        </p:spPr>
      </p:pic>
    </p:spTree>
    <p:extLst>
      <p:ext uri="{BB962C8B-B14F-4D97-AF65-F5344CB8AC3E}">
        <p14:creationId xmlns:p14="http://schemas.microsoft.com/office/powerpoint/2010/main" val="22126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716C761-ACA7-84B5-9579-8DDA6AF645D9}"/>
              </a:ext>
            </a:extLst>
          </p:cNvPr>
          <p:cNvSpPr>
            <a:spLocks noGrp="1"/>
          </p:cNvSpPr>
          <p:nvPr>
            <p:ph type="ftr" sz="quarter" idx="11"/>
          </p:nvPr>
        </p:nvSpPr>
        <p:spPr/>
        <p:txBody>
          <a:bodyPr/>
          <a:lstStyle/>
          <a:p>
            <a:endParaRPr lang="en-CY" dirty="0"/>
          </a:p>
        </p:txBody>
      </p:sp>
      <p:sp>
        <p:nvSpPr>
          <p:cNvPr id="2" name="Title 1"/>
          <p:cNvSpPr>
            <a:spLocks noGrp="1"/>
          </p:cNvSpPr>
          <p:nvPr>
            <p:ph type="title" idx="4294967295"/>
          </p:nvPr>
        </p:nvSpPr>
        <p:spPr>
          <a:xfrm>
            <a:off x="7412037" y="2606675"/>
            <a:ext cx="5892800" cy="822325"/>
          </a:xfrm>
        </p:spPr>
        <p:txBody>
          <a:bodyPr>
            <a:normAutofit/>
          </a:bodyPr>
          <a:lstStyle/>
          <a:p>
            <a:pPr algn="ctr"/>
            <a:endParaRPr lang="en-US" sz="3200" b="1" dirty="0">
              <a:latin typeface="+mn-lt"/>
            </a:endParaRPr>
          </a:p>
        </p:txBody>
      </p:sp>
      <p:sp>
        <p:nvSpPr>
          <p:cNvPr id="3" name="Content Placeholder 2"/>
          <p:cNvSpPr>
            <a:spLocks noGrp="1"/>
          </p:cNvSpPr>
          <p:nvPr>
            <p:ph idx="4294967295"/>
          </p:nvPr>
        </p:nvSpPr>
        <p:spPr>
          <a:xfrm>
            <a:off x="8510976" y="2534062"/>
            <a:ext cx="3667125" cy="1585912"/>
          </a:xfrm>
          <a:solidFill>
            <a:schemeClr val="tx1"/>
          </a:solidFill>
          <a:ln w="38100">
            <a:solidFill>
              <a:schemeClr val="accent1"/>
            </a:solidFill>
          </a:ln>
        </p:spPr>
        <p:txBody>
          <a:bodyPr>
            <a:noAutofit/>
          </a:bodyPr>
          <a:lstStyle/>
          <a:p>
            <a:r>
              <a:rPr lang="el-GR" sz="3200" b="1" dirty="0">
                <a:solidFill>
                  <a:schemeClr val="bg1"/>
                </a:solidFill>
                <a:effectLst>
                  <a:outerShdw blurRad="38100" dist="38100" dir="2700000" algn="tl">
                    <a:srgbClr val="000000">
                      <a:alpha val="43137"/>
                    </a:srgbClr>
                  </a:outerShdw>
                </a:effectLst>
              </a:rPr>
              <a:t>2. ΕΚΠΑΙΔΕΥΣΗ </a:t>
            </a:r>
            <a:br>
              <a:rPr lang="el-GR" sz="3200" b="1" dirty="0">
                <a:solidFill>
                  <a:schemeClr val="bg1"/>
                </a:solidFill>
                <a:effectLst>
                  <a:outerShdw blurRad="38100" dist="38100" dir="2700000" algn="tl">
                    <a:srgbClr val="000000">
                      <a:alpha val="43137"/>
                    </a:srgbClr>
                  </a:outerShdw>
                </a:effectLst>
              </a:rPr>
            </a:br>
            <a:r>
              <a:rPr lang="el-GR" sz="3200" b="1" dirty="0">
                <a:solidFill>
                  <a:schemeClr val="bg1"/>
                </a:solidFill>
                <a:effectLst>
                  <a:outerShdw blurRad="38100" dist="38100" dir="2700000" algn="tl">
                    <a:srgbClr val="000000">
                      <a:alpha val="43137"/>
                    </a:srgbClr>
                  </a:outerShdw>
                </a:effectLst>
              </a:rPr>
              <a:t>ΜΕΤΑ ΤΟ ΓΥΜΝΑΣΙΟ</a:t>
            </a:r>
            <a:endParaRPr lang="en-US" sz="3200" dirty="0">
              <a:solidFill>
                <a:schemeClr val="bg1"/>
              </a:solidFill>
              <a:effectLst>
                <a:outerShdw blurRad="38100" dist="38100" dir="2700000" algn="tl">
                  <a:srgbClr val="000000">
                    <a:alpha val="43137"/>
                  </a:srgbClr>
                </a:outerShdw>
              </a:effectLst>
            </a:endParaRPr>
          </a:p>
        </p:txBody>
      </p:sp>
      <p:sp>
        <p:nvSpPr>
          <p:cNvPr id="11" name="Rectangle 10"/>
          <p:cNvSpPr/>
          <p:nvPr/>
        </p:nvSpPr>
        <p:spPr>
          <a:xfrm>
            <a:off x="93018" y="2473313"/>
            <a:ext cx="2064583" cy="123397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2"/>
                </a:solidFill>
                <a:effectLst>
                  <a:outerShdw blurRad="38100" dist="38100" dir="2700000" algn="tl">
                    <a:srgbClr val="000000">
                      <a:alpha val="43137"/>
                    </a:srgbClr>
                  </a:outerShdw>
                </a:effectLst>
              </a:rPr>
              <a:t>Γυμνάσιο, </a:t>
            </a:r>
            <a:endParaRPr lang="en-US" b="1" dirty="0">
              <a:solidFill>
                <a:schemeClr val="bg2"/>
              </a:solidFill>
              <a:effectLst>
                <a:outerShdw blurRad="38100" dist="38100" dir="2700000" algn="tl">
                  <a:srgbClr val="000000">
                    <a:alpha val="43137"/>
                  </a:srgbClr>
                </a:outerShdw>
              </a:effectLst>
            </a:endParaRPr>
          </a:p>
          <a:p>
            <a:pPr algn="ctr"/>
            <a:r>
              <a:rPr lang="el-GR" b="1" dirty="0">
                <a:solidFill>
                  <a:schemeClr val="bg2"/>
                </a:solidFill>
                <a:effectLst>
                  <a:outerShdw blurRad="38100" dist="38100" dir="2700000" algn="tl">
                    <a:srgbClr val="000000">
                      <a:alpha val="43137"/>
                    </a:srgbClr>
                  </a:outerShdw>
                </a:effectLst>
              </a:rPr>
              <a:t>3 χρόνια </a:t>
            </a:r>
            <a:r>
              <a:rPr lang="en-US" b="1" dirty="0">
                <a:solidFill>
                  <a:schemeClr val="bg2"/>
                </a:solidFill>
                <a:effectLst>
                  <a:outerShdw blurRad="38100" dist="38100" dir="2700000" algn="tl">
                    <a:srgbClr val="000000">
                      <a:alpha val="43137"/>
                    </a:srgbClr>
                  </a:outerShdw>
                </a:effectLst>
              </a:rPr>
              <a:t>(</a:t>
            </a:r>
            <a:r>
              <a:rPr lang="el-GR" b="1" dirty="0">
                <a:solidFill>
                  <a:schemeClr val="bg2"/>
                </a:solidFill>
                <a:effectLst>
                  <a:outerShdw blurRad="38100" dist="38100" dir="2700000" algn="tl">
                    <a:srgbClr val="000000">
                      <a:alpha val="43137"/>
                    </a:srgbClr>
                  </a:outerShdw>
                </a:effectLst>
              </a:rPr>
              <a:t>Απολυτήριο</a:t>
            </a:r>
            <a:r>
              <a:rPr lang="en-US" b="1" dirty="0">
                <a:solidFill>
                  <a:schemeClr val="bg2"/>
                </a:solidFill>
                <a:effectLst>
                  <a:outerShdw blurRad="38100" dist="38100" dir="2700000" algn="tl">
                    <a:srgbClr val="000000">
                      <a:alpha val="43137"/>
                    </a:srgbClr>
                  </a:outerShdw>
                </a:effectLst>
              </a:rPr>
              <a:t>)</a:t>
            </a:r>
            <a:endParaRPr lang="en-US" dirty="0">
              <a:solidFill>
                <a:schemeClr val="bg2"/>
              </a:solidFill>
            </a:endParaRPr>
          </a:p>
        </p:txBody>
      </p:sp>
      <p:sp>
        <p:nvSpPr>
          <p:cNvPr id="34" name="Rectangle 33"/>
          <p:cNvSpPr/>
          <p:nvPr/>
        </p:nvSpPr>
        <p:spPr>
          <a:xfrm>
            <a:off x="3145287" y="221032"/>
            <a:ext cx="2750390" cy="1389288"/>
          </a:xfrm>
          <a:prstGeom prst="rect">
            <a:avLst/>
          </a:prstGeom>
          <a:solidFill>
            <a:srgbClr val="60A5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b="1" dirty="0">
                <a:solidFill>
                  <a:schemeClr val="bg1"/>
                </a:solidFill>
                <a:effectLst>
                  <a:outerShdw blurRad="38100" dist="38100" dir="2700000" algn="tl">
                    <a:srgbClr val="000000">
                      <a:alpha val="43137"/>
                    </a:srgbClr>
                  </a:outerShdw>
                </a:effectLst>
              </a:rPr>
              <a:t>Δευτεροβάθμια Γενική Εκπαίδευση, Λύκειο, </a:t>
            </a:r>
            <a:endParaRPr lang="en-US" sz="1600" b="1" dirty="0">
              <a:solidFill>
                <a:schemeClr val="bg1"/>
              </a:solidFill>
              <a:effectLst>
                <a:outerShdw blurRad="38100" dist="38100" dir="2700000" algn="tl">
                  <a:srgbClr val="000000">
                    <a:alpha val="43137"/>
                  </a:srgbClr>
                </a:outerShdw>
              </a:effectLst>
            </a:endParaRPr>
          </a:p>
          <a:p>
            <a:pPr algn="ctr"/>
            <a:r>
              <a:rPr lang="el-GR" sz="1600" b="1" dirty="0">
                <a:solidFill>
                  <a:schemeClr val="bg1"/>
                </a:solidFill>
                <a:effectLst>
                  <a:outerShdw blurRad="38100" dist="38100" dir="2700000" algn="tl">
                    <a:srgbClr val="000000">
                      <a:alpha val="43137"/>
                    </a:srgbClr>
                  </a:outerShdw>
                </a:effectLst>
              </a:rPr>
              <a:t>3 χρόνια, Απολυτήριο</a:t>
            </a:r>
            <a:endParaRPr lang="en-US" sz="1600" b="1" dirty="0">
              <a:solidFill>
                <a:schemeClr val="bg1"/>
              </a:solidFill>
              <a:effectLst>
                <a:outerShdw blurRad="38100" dist="38100" dir="2700000" algn="tl">
                  <a:srgbClr val="000000">
                    <a:alpha val="43137"/>
                  </a:srgbClr>
                </a:outerShdw>
              </a:effectLst>
            </a:endParaRPr>
          </a:p>
        </p:txBody>
      </p:sp>
      <p:sp>
        <p:nvSpPr>
          <p:cNvPr id="35" name="Rectangle 34"/>
          <p:cNvSpPr/>
          <p:nvPr/>
        </p:nvSpPr>
        <p:spPr>
          <a:xfrm>
            <a:off x="3145288" y="1858622"/>
            <a:ext cx="2810342" cy="123397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b="1" dirty="0">
                <a:solidFill>
                  <a:schemeClr val="bg1"/>
                </a:solidFill>
                <a:effectLst>
                  <a:outerShdw blurRad="38100" dist="38100" dir="2700000" algn="tl">
                    <a:srgbClr val="000000">
                      <a:alpha val="43137"/>
                    </a:srgbClr>
                  </a:outerShdw>
                </a:effectLst>
              </a:rPr>
              <a:t>Δευτεροβάθμια Τεχνική και Επαγγελματική</a:t>
            </a:r>
          </a:p>
          <a:p>
            <a:pPr algn="ctr"/>
            <a:r>
              <a:rPr lang="el-GR" sz="1600" b="1" dirty="0">
                <a:solidFill>
                  <a:schemeClr val="bg1"/>
                </a:solidFill>
                <a:effectLst>
                  <a:outerShdw blurRad="38100" dist="38100" dir="2700000" algn="tl">
                    <a:srgbClr val="000000">
                      <a:alpha val="43137"/>
                    </a:srgbClr>
                  </a:outerShdw>
                </a:effectLst>
              </a:rPr>
              <a:t>Εκπαίδευση,</a:t>
            </a:r>
          </a:p>
          <a:p>
            <a:pPr algn="ctr"/>
            <a:r>
              <a:rPr lang="el-GR" sz="1600" b="1" dirty="0">
                <a:solidFill>
                  <a:schemeClr val="bg1"/>
                </a:solidFill>
                <a:effectLst>
                  <a:outerShdw blurRad="38100" dist="38100" dir="2700000" algn="tl">
                    <a:srgbClr val="000000">
                      <a:alpha val="43137"/>
                    </a:srgbClr>
                  </a:outerShdw>
                </a:effectLst>
              </a:rPr>
              <a:t>ΤΕΣΕΚ, </a:t>
            </a:r>
            <a:endParaRPr lang="en-US" sz="1600" b="1" dirty="0">
              <a:solidFill>
                <a:schemeClr val="bg1"/>
              </a:solidFill>
              <a:effectLst>
                <a:outerShdw blurRad="38100" dist="38100" dir="2700000" algn="tl">
                  <a:srgbClr val="000000">
                    <a:alpha val="43137"/>
                  </a:srgbClr>
                </a:outerShdw>
              </a:effectLst>
            </a:endParaRPr>
          </a:p>
          <a:p>
            <a:pPr algn="ctr"/>
            <a:r>
              <a:rPr lang="el-GR" sz="1600" b="1" dirty="0">
                <a:solidFill>
                  <a:schemeClr val="bg1"/>
                </a:solidFill>
                <a:effectLst>
                  <a:outerShdw blurRad="38100" dist="38100" dir="2700000" algn="tl">
                    <a:srgbClr val="000000">
                      <a:alpha val="43137"/>
                    </a:srgbClr>
                  </a:outerShdw>
                </a:effectLst>
              </a:rPr>
              <a:t>3 χρόνια, Απολυτήριο</a:t>
            </a:r>
            <a:r>
              <a:rPr lang="el-GR" sz="1600" b="1" dirty="0">
                <a:effectLst>
                  <a:outerShdw blurRad="38100" dist="38100" dir="2700000" algn="tl">
                    <a:srgbClr val="000000">
                      <a:alpha val="43137"/>
                    </a:srgbClr>
                  </a:outerShdw>
                </a:effectLst>
              </a:rPr>
              <a:t> </a:t>
            </a:r>
            <a:endParaRPr lang="en-US" sz="1600" b="1" dirty="0">
              <a:effectLst>
                <a:outerShdw blurRad="38100" dist="38100" dir="2700000" algn="tl">
                  <a:srgbClr val="000000">
                    <a:alpha val="43137"/>
                  </a:srgbClr>
                </a:outerShdw>
              </a:effectLst>
            </a:endParaRPr>
          </a:p>
        </p:txBody>
      </p:sp>
      <p:cxnSp>
        <p:nvCxnSpPr>
          <p:cNvPr id="115" name="Straight Connector 114"/>
          <p:cNvCxnSpPr/>
          <p:nvPr/>
        </p:nvCxnSpPr>
        <p:spPr>
          <a:xfrm flipV="1">
            <a:off x="4941784" y="1985672"/>
            <a:ext cx="10148" cy="28910"/>
          </a:xfrm>
          <a:prstGeom prst="line">
            <a:avLst/>
          </a:prstGeom>
        </p:spPr>
        <p:style>
          <a:lnRef idx="1">
            <a:schemeClr val="accent1"/>
          </a:lnRef>
          <a:fillRef idx="0">
            <a:schemeClr val="accent1"/>
          </a:fillRef>
          <a:effectRef idx="0">
            <a:schemeClr val="accent1"/>
          </a:effectRef>
          <a:fontRef idx="minor">
            <a:schemeClr val="tx1"/>
          </a:fontRef>
        </p:style>
      </p:cxnSp>
      <p:sp>
        <p:nvSpPr>
          <p:cNvPr id="116" name="Rectangle 115"/>
          <p:cNvSpPr/>
          <p:nvPr/>
        </p:nvSpPr>
        <p:spPr>
          <a:xfrm>
            <a:off x="3105593" y="3454811"/>
            <a:ext cx="2850037" cy="128083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b="1" dirty="0">
                <a:solidFill>
                  <a:schemeClr val="bg1"/>
                </a:solidFill>
                <a:effectLst>
                  <a:outerShdw blurRad="38100" dist="38100" dir="2700000" algn="tl">
                    <a:srgbClr val="000000">
                      <a:alpha val="43137"/>
                    </a:srgbClr>
                  </a:outerShdw>
                </a:effectLst>
              </a:rPr>
              <a:t>Εσπερινά Σχολεία / Εσπερινές Τεχνικές Σχολές, Απολυτήριο</a:t>
            </a:r>
            <a:endParaRPr lang="en-US" sz="1600" b="1" dirty="0">
              <a:solidFill>
                <a:schemeClr val="bg1"/>
              </a:solidFill>
              <a:effectLst>
                <a:outerShdw blurRad="38100" dist="38100" dir="2700000" algn="tl">
                  <a:srgbClr val="000000">
                    <a:alpha val="43137"/>
                  </a:srgbClr>
                </a:outerShdw>
              </a:effectLst>
            </a:endParaRPr>
          </a:p>
        </p:txBody>
      </p:sp>
      <p:cxnSp>
        <p:nvCxnSpPr>
          <p:cNvPr id="125" name="Straight Arrow Connector 124"/>
          <p:cNvCxnSpPr>
            <a:cxnSpLocks/>
          </p:cNvCxnSpPr>
          <p:nvPr/>
        </p:nvCxnSpPr>
        <p:spPr>
          <a:xfrm flipV="1">
            <a:off x="1925940" y="1127827"/>
            <a:ext cx="1094476" cy="1214157"/>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cxnSpLocks/>
          </p:cNvCxnSpPr>
          <p:nvPr/>
        </p:nvCxnSpPr>
        <p:spPr>
          <a:xfrm>
            <a:off x="1847461" y="3767698"/>
            <a:ext cx="1073021" cy="154142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a:cxnSpLocks/>
          </p:cNvCxnSpPr>
          <p:nvPr/>
        </p:nvCxnSpPr>
        <p:spPr>
          <a:xfrm>
            <a:off x="2243701" y="3561753"/>
            <a:ext cx="814402" cy="41189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A580EB4A-470B-64AB-07F9-385B80C55C81}"/>
              </a:ext>
            </a:extLst>
          </p:cNvPr>
          <p:cNvSpPr/>
          <p:nvPr/>
        </p:nvSpPr>
        <p:spPr>
          <a:xfrm>
            <a:off x="3105593" y="5060921"/>
            <a:ext cx="2850038" cy="1552634"/>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b="1" dirty="0">
                <a:solidFill>
                  <a:schemeClr val="bg1"/>
                </a:solidFill>
                <a:effectLst>
                  <a:outerShdw blurRad="38100" dist="38100" dir="2700000" algn="tl">
                    <a:srgbClr val="000000">
                      <a:alpha val="43137"/>
                    </a:srgbClr>
                  </a:outerShdw>
                </a:effectLst>
              </a:rPr>
              <a:t>Δευτεροβάθμια Εκπαίδευση – Σύστημα Μαθητείας Επαγγελματικής Εκπαίδευσης και Κατάρτισης (Προπαρασκευαστική μαθητεία και Κεντρικός Κορμός)</a:t>
            </a:r>
          </a:p>
          <a:p>
            <a:pPr algn="ctr"/>
            <a:endParaRPr lang="en-US" sz="1000" dirty="0"/>
          </a:p>
        </p:txBody>
      </p:sp>
      <p:cxnSp>
        <p:nvCxnSpPr>
          <p:cNvPr id="9" name="Straight Arrow Connector 8">
            <a:extLst>
              <a:ext uri="{FF2B5EF4-FFF2-40B4-BE49-F238E27FC236}">
                <a16:creationId xmlns:a16="http://schemas.microsoft.com/office/drawing/2014/main" id="{F661C63B-282B-E315-C638-947413D0823B}"/>
              </a:ext>
            </a:extLst>
          </p:cNvPr>
          <p:cNvCxnSpPr>
            <a:cxnSpLocks/>
          </p:cNvCxnSpPr>
          <p:nvPr/>
        </p:nvCxnSpPr>
        <p:spPr>
          <a:xfrm flipV="1">
            <a:off x="2243701" y="2341984"/>
            <a:ext cx="814402" cy="340759"/>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80AF2BD-086C-E56F-06FC-00518A18A58F}"/>
              </a:ext>
            </a:extLst>
          </p:cNvPr>
          <p:cNvSpPr txBox="1"/>
          <p:nvPr/>
        </p:nvSpPr>
        <p:spPr>
          <a:xfrm>
            <a:off x="6077906" y="419743"/>
            <a:ext cx="2750390" cy="923330"/>
          </a:xfrm>
          <a:prstGeom prst="rect">
            <a:avLst/>
          </a:prstGeom>
          <a:solidFill>
            <a:srgbClr val="92D050"/>
          </a:solidFill>
          <a:ln>
            <a:solidFill>
              <a:schemeClr val="accent1"/>
            </a:solidFill>
          </a:ln>
        </p:spPr>
        <p:txBody>
          <a:bodyPr wrap="square">
            <a:spAutoFit/>
          </a:bodyPr>
          <a:lstStyle/>
          <a:p>
            <a:pPr algn="ctr"/>
            <a:r>
              <a:rPr lang="el-GR" sz="1800" b="1" dirty="0">
                <a:ln w="11430">
                  <a:solidFill>
                    <a:schemeClr val="accent2">
                      <a:lumMod val="50000"/>
                    </a:schemeClr>
                  </a:solidFill>
                </a:ln>
                <a:solidFill>
                  <a:srgbClr val="7030A0"/>
                </a:solidFill>
                <a:effectLst>
                  <a:outerShdw blurRad="50800" dist="39000" dir="5460000" algn="tl">
                    <a:srgbClr val="000000">
                      <a:alpha val="38000"/>
                    </a:srgbClr>
                  </a:outerShdw>
                </a:effectLst>
                <a:cs typeface="Times New Roman" panose="02020603050405020304" pitchFamily="18" charset="0"/>
              </a:rPr>
              <a:t>Μουσικό Λύκειο</a:t>
            </a:r>
          </a:p>
          <a:p>
            <a:pPr algn="ctr"/>
            <a:r>
              <a:rPr lang="el-GR" sz="1800" b="1" dirty="0">
                <a:ln w="11430">
                  <a:solidFill>
                    <a:schemeClr val="accent2">
                      <a:lumMod val="50000"/>
                    </a:schemeClr>
                  </a:solidFill>
                </a:ln>
                <a:solidFill>
                  <a:srgbClr val="7030A0"/>
                </a:solidFill>
                <a:effectLst>
                  <a:outerShdw blurRad="50800" dist="39000" dir="5460000" algn="tl">
                    <a:srgbClr val="000000">
                      <a:alpha val="38000"/>
                    </a:srgbClr>
                  </a:outerShdw>
                </a:effectLst>
                <a:cs typeface="Times New Roman" panose="02020603050405020304" pitchFamily="18" charset="0"/>
              </a:rPr>
              <a:t> </a:t>
            </a:r>
          </a:p>
          <a:p>
            <a:pPr algn="ctr"/>
            <a:r>
              <a:rPr lang="el-GR" sz="1800" b="1" dirty="0">
                <a:ln w="11430">
                  <a:solidFill>
                    <a:schemeClr val="accent2">
                      <a:lumMod val="50000"/>
                    </a:schemeClr>
                  </a:solidFill>
                </a:ln>
                <a:solidFill>
                  <a:srgbClr val="7030A0"/>
                </a:solidFill>
                <a:effectLst>
                  <a:outerShdw blurRad="50800" dist="39000" dir="5460000" algn="tl">
                    <a:srgbClr val="000000">
                      <a:alpha val="38000"/>
                    </a:srgbClr>
                  </a:outerShdw>
                </a:effectLst>
                <a:cs typeface="Times New Roman" panose="02020603050405020304" pitchFamily="18" charset="0"/>
              </a:rPr>
              <a:t> Αθλητικό Λύκειο</a:t>
            </a:r>
            <a:endParaRPr lang="en-US" dirty="0"/>
          </a:p>
        </p:txBody>
      </p:sp>
      <p:sp>
        <p:nvSpPr>
          <p:cNvPr id="6" name="TextBox 5">
            <a:extLst>
              <a:ext uri="{FF2B5EF4-FFF2-40B4-BE49-F238E27FC236}">
                <a16:creationId xmlns:a16="http://schemas.microsoft.com/office/drawing/2014/main" id="{96F1174F-F657-DC28-1006-9AD709E1A59C}"/>
              </a:ext>
            </a:extLst>
          </p:cNvPr>
          <p:cNvSpPr txBox="1"/>
          <p:nvPr/>
        </p:nvSpPr>
        <p:spPr>
          <a:xfrm>
            <a:off x="9010525" y="419743"/>
            <a:ext cx="2511069" cy="923330"/>
          </a:xfrm>
          <a:prstGeom prst="rect">
            <a:avLst/>
          </a:prstGeom>
          <a:solidFill>
            <a:srgbClr val="AAE571"/>
          </a:solidFill>
          <a:ln>
            <a:solidFill>
              <a:schemeClr val="tx1"/>
            </a:solidFill>
          </a:ln>
        </p:spPr>
        <p:txBody>
          <a:bodyPr wrap="square" rtlCol="0">
            <a:spAutoFit/>
          </a:bodyPr>
          <a:lstStyle/>
          <a:p>
            <a:r>
              <a:rPr lang="el-GR" b="1" dirty="0">
                <a:solidFill>
                  <a:srgbClr val="0070C0"/>
                </a:solidFill>
                <a:effectLst>
                  <a:outerShdw blurRad="38100" dist="38100" dir="2700000" algn="tl">
                    <a:srgbClr val="000000">
                      <a:alpha val="43137"/>
                    </a:srgbClr>
                  </a:outerShdw>
                </a:effectLst>
              </a:rPr>
              <a:t>Οικονομική Εμπορική Σχολή Ειδικού Ενδιαφέροντος</a:t>
            </a:r>
            <a:endParaRPr lang="en-US" b="1" dirty="0">
              <a:solidFill>
                <a:srgbClr val="0070C0"/>
              </a:solidFill>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CF54AF3E-272E-0702-A807-A5DC98445024}"/>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5412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ppt_x"/>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6"/>
                                        </p:tgtEl>
                                        <p:attrNameLst>
                                          <p:attrName>style.visibility</p:attrName>
                                        </p:attrNameLst>
                                      </p:cBhvr>
                                      <p:to>
                                        <p:strVal val="visible"/>
                                      </p:to>
                                    </p:set>
                                    <p:anim calcmode="lin" valueType="num">
                                      <p:cBhvr additive="base">
                                        <p:cTn id="31" dur="500" fill="hold"/>
                                        <p:tgtEl>
                                          <p:spTgt spid="116"/>
                                        </p:tgtEl>
                                        <p:attrNameLst>
                                          <p:attrName>ppt_x</p:attrName>
                                        </p:attrNameLst>
                                      </p:cBhvr>
                                      <p:tavLst>
                                        <p:tav tm="0">
                                          <p:val>
                                            <p:strVal val="#ppt_x"/>
                                          </p:val>
                                        </p:tav>
                                        <p:tav tm="100000">
                                          <p:val>
                                            <p:strVal val="#ppt_x"/>
                                          </p:val>
                                        </p:tav>
                                      </p:tavLst>
                                    </p:anim>
                                    <p:anim calcmode="lin" valueType="num">
                                      <p:cBhvr additive="base">
                                        <p:cTn id="32" dur="500" fill="hold"/>
                                        <p:tgtEl>
                                          <p:spTgt spid="1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116" grpId="0" animBg="1"/>
      <p:bldP spid="8" grpId="0" animBg="1"/>
      <p:bldP spid="18"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endParaRPr lang="en-GB" dirty="0"/>
          </a:p>
        </p:txBody>
      </p:sp>
      <p:sp>
        <p:nvSpPr>
          <p:cNvPr id="2" name="Title 1"/>
          <p:cNvSpPr>
            <a:spLocks noGrp="1"/>
          </p:cNvSpPr>
          <p:nvPr>
            <p:ph type="title" idx="4294967295"/>
          </p:nvPr>
        </p:nvSpPr>
        <p:spPr>
          <a:xfrm>
            <a:off x="2218580" y="950101"/>
            <a:ext cx="8713787" cy="962025"/>
          </a:xfrm>
          <a:solidFill>
            <a:srgbClr val="92D050"/>
          </a:solidFill>
        </p:spPr>
        <p:txBody>
          <a:bodyPr>
            <a:normAutofit/>
          </a:bodyPr>
          <a:lstStyle/>
          <a:p>
            <a:pPr algn="ctr"/>
            <a:r>
              <a:rPr lang="el-GR" sz="4200" b="1" dirty="0">
                <a:solidFill>
                  <a:schemeClr val="bg1"/>
                </a:solidFill>
                <a:latin typeface="Arial" panose="020B0604020202020204" pitchFamily="34" charset="0"/>
                <a:cs typeface="Arial" panose="020B0604020202020204" pitchFamily="34" charset="0"/>
              </a:rPr>
              <a:t>ΛΥΚΕΙΟ</a:t>
            </a:r>
            <a:endParaRPr lang="en-US" sz="4200" b="1" dirty="0">
              <a:solidFill>
                <a:schemeClr val="bg1"/>
              </a:solidFill>
              <a:latin typeface="Arial" panose="020B0604020202020204" pitchFamily="34" charset="0"/>
              <a:cs typeface="Arial" panose="020B0604020202020204" pitchFamily="34" charset="0"/>
            </a:endParaRPr>
          </a:p>
        </p:txBody>
      </p:sp>
      <p:graphicFrame>
        <p:nvGraphicFramePr>
          <p:cNvPr id="10" name="Content Placeholder 2">
            <a:extLst>
              <a:ext uri="{FF2B5EF4-FFF2-40B4-BE49-F238E27FC236}">
                <a16:creationId xmlns:a16="http://schemas.microsoft.com/office/drawing/2014/main" id="{2F6A6C5B-19F2-DB84-B858-354FAD52D939}"/>
              </a:ext>
            </a:extLst>
          </p:cNvPr>
          <p:cNvGraphicFramePr>
            <a:graphicFrameLocks noGrp="1"/>
          </p:cNvGraphicFramePr>
          <p:nvPr>
            <p:ph idx="4294967295"/>
            <p:extLst>
              <p:ext uri="{D42A27DB-BD31-4B8C-83A1-F6EECF244321}">
                <p14:modId xmlns:p14="http://schemas.microsoft.com/office/powerpoint/2010/main" val="3685113582"/>
              </p:ext>
            </p:extLst>
          </p:nvPr>
        </p:nvGraphicFramePr>
        <p:xfrm>
          <a:off x="1922106" y="3014598"/>
          <a:ext cx="9486900" cy="2411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03097A68-81F8-6FD6-57DE-4A51A04FE075}"/>
              </a:ext>
            </a:extLst>
          </p:cNvPr>
          <p:cNvPicPr>
            <a:picLocks noChangeAspect="1"/>
          </p:cNvPicPr>
          <p:nvPr/>
        </p:nvPicPr>
        <p:blipFill>
          <a:blip r:embed="rId8"/>
          <a:stretch>
            <a:fillRect/>
          </a:stretch>
        </p:blipFill>
        <p:spPr>
          <a:xfrm>
            <a:off x="-1" y="-1"/>
            <a:ext cx="1446245" cy="2039205"/>
          </a:xfrm>
          <a:prstGeom prst="rect">
            <a:avLst/>
          </a:prstGeom>
        </p:spPr>
      </p:pic>
    </p:spTree>
    <p:extLst>
      <p:ext uri="{BB962C8B-B14F-4D97-AF65-F5344CB8AC3E}">
        <p14:creationId xmlns:p14="http://schemas.microsoft.com/office/powerpoint/2010/main" val="360619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idx="4294967295"/>
          </p:nvPr>
        </p:nvSpPr>
        <p:spPr>
          <a:xfrm>
            <a:off x="0" y="0"/>
            <a:ext cx="12192000" cy="965200"/>
          </a:xfrm>
          <a:solidFill>
            <a:srgbClr val="AAE571"/>
          </a:solidFill>
        </p:spPr>
        <p:txBody>
          <a:bodyPr>
            <a:normAutofit fontScale="90000"/>
          </a:bodyPr>
          <a:lstStyle/>
          <a:p>
            <a:pPr algn="ctr" eaLnBrk="1" fontAlgn="auto" hangingPunct="1">
              <a:spcBef>
                <a:spcPts val="1000"/>
              </a:spcBef>
              <a:spcAft>
                <a:spcPts val="0"/>
              </a:spcAft>
              <a:buClr>
                <a:srgbClr val="797B7E"/>
              </a:buClr>
              <a:buSzPct val="80000"/>
              <a:defRPr/>
            </a:pPr>
            <a:r>
              <a:rPr lang="el-GR" altLang="en-US" b="1" dirty="0">
                <a:solidFill>
                  <a:schemeClr val="tx1"/>
                </a:solidFill>
              </a:rPr>
              <a:t/>
            </a:r>
            <a:br>
              <a:rPr lang="el-GR" altLang="en-US" b="1" dirty="0">
                <a:solidFill>
                  <a:schemeClr val="tx1"/>
                </a:solidFill>
              </a:rPr>
            </a:br>
            <a:r>
              <a:rPr lang="en-US" altLang="en-US" b="1" dirty="0">
                <a:solidFill>
                  <a:schemeClr val="tx1"/>
                </a:solidFill>
              </a:rPr>
              <a:t/>
            </a:r>
            <a:br>
              <a:rPr lang="en-US" altLang="en-US" b="1" dirty="0">
                <a:solidFill>
                  <a:schemeClr val="tx1"/>
                </a:solidFill>
              </a:rPr>
            </a:br>
            <a:r>
              <a:rPr lang="en-US" altLang="en-US" b="1" dirty="0">
                <a:solidFill>
                  <a:schemeClr val="tx1"/>
                </a:solidFill>
              </a:rPr>
              <a:t/>
            </a:r>
            <a:br>
              <a:rPr lang="en-US" altLang="en-US" b="1" dirty="0">
                <a:solidFill>
                  <a:schemeClr val="tx1"/>
                </a:solidFill>
              </a:rPr>
            </a:br>
            <a:r>
              <a:rPr lang="en-US" altLang="en-US" b="1" dirty="0">
                <a:solidFill>
                  <a:schemeClr val="tx1"/>
                </a:solidFill>
              </a:rPr>
              <a:t/>
            </a:r>
            <a:br>
              <a:rPr lang="en-US" altLang="en-US" b="1" dirty="0">
                <a:solidFill>
                  <a:schemeClr val="tx1"/>
                </a:solidFill>
              </a:rPr>
            </a:br>
            <a:r>
              <a:rPr lang="en-US" altLang="en-US" b="1" dirty="0">
                <a:solidFill>
                  <a:schemeClr val="tx1"/>
                </a:solidFill>
              </a:rPr>
              <a:t/>
            </a:r>
            <a:br>
              <a:rPr lang="en-US" altLang="en-US" b="1" dirty="0">
                <a:solidFill>
                  <a:schemeClr val="tx1"/>
                </a:solidFill>
              </a:rPr>
            </a:br>
            <a:r>
              <a:rPr lang="en-US" altLang="en-US" b="1" dirty="0">
                <a:solidFill>
                  <a:schemeClr val="tx1"/>
                </a:solidFill>
              </a:rPr>
              <a:t/>
            </a:r>
            <a:br>
              <a:rPr lang="en-US" altLang="en-US" b="1" dirty="0">
                <a:solidFill>
                  <a:schemeClr val="tx1"/>
                </a:solidFill>
              </a:rPr>
            </a:br>
            <a:r>
              <a:rPr lang="en-US" altLang="en-US" b="1" dirty="0">
                <a:solidFill>
                  <a:schemeClr val="tx1"/>
                </a:solidFill>
              </a:rPr>
              <a:t/>
            </a:r>
            <a:br>
              <a:rPr lang="en-US" altLang="en-US" b="1" dirty="0">
                <a:solidFill>
                  <a:schemeClr val="tx1"/>
                </a:solidFill>
              </a:rPr>
            </a:br>
            <a:r>
              <a:rPr lang="en-US" altLang="en-US" b="1" dirty="0">
                <a:solidFill>
                  <a:schemeClr val="tx1"/>
                </a:solidFill>
              </a:rPr>
              <a:t/>
            </a:r>
            <a:br>
              <a:rPr lang="en-US"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r>
            <a:br>
              <a:rPr lang="el-GR" altLang="en-US" b="1" dirty="0">
                <a:solidFill>
                  <a:schemeClr val="tx1"/>
                </a:solidFill>
              </a:rPr>
            </a:br>
            <a:r>
              <a:rPr lang="el-GR" altLang="en-US" b="1" dirty="0">
                <a:solidFill>
                  <a:schemeClr val="tx1"/>
                </a:solidFill>
              </a:rPr>
              <a:t>          </a:t>
            </a:r>
            <a:br>
              <a:rPr lang="el-GR" altLang="en-US" b="1" dirty="0">
                <a:solidFill>
                  <a:schemeClr val="tx1"/>
                </a:solidFill>
              </a:rPr>
            </a:br>
            <a:r>
              <a:rPr lang="el-GR" altLang="en-US" sz="2700" dirty="0">
                <a:solidFill>
                  <a:schemeClr val="bg1"/>
                </a:solidFill>
              </a:rPr>
              <a:t>ΛΥΚΕΙΟ: </a:t>
            </a:r>
            <a:r>
              <a:rPr lang="el-GR" altLang="en-US" sz="2700" i="1" dirty="0">
                <a:solidFill>
                  <a:schemeClr val="bg1"/>
                </a:solidFill>
                <a:ea typeface="+mn-ea"/>
                <a:cs typeface="+mn-cs"/>
              </a:rPr>
              <a:t>Οι </a:t>
            </a:r>
            <a:r>
              <a:rPr lang="el-GR" altLang="en-US" sz="2700" i="1" dirty="0" err="1">
                <a:solidFill>
                  <a:schemeClr val="bg1"/>
                </a:solidFill>
                <a:ea typeface="+mn-ea"/>
                <a:cs typeface="+mn-cs"/>
              </a:rPr>
              <a:t>μαθητες</a:t>
            </a:r>
            <a:r>
              <a:rPr lang="el-GR" altLang="en-US" sz="2700" i="1" dirty="0">
                <a:solidFill>
                  <a:schemeClr val="bg1"/>
                </a:solidFill>
                <a:ea typeface="+mn-ea"/>
                <a:cs typeface="+mn-cs"/>
              </a:rPr>
              <a:t> της γ΄ </a:t>
            </a:r>
            <a:r>
              <a:rPr lang="el-GR" altLang="en-US" sz="2700" i="1" dirty="0" err="1">
                <a:solidFill>
                  <a:schemeClr val="bg1"/>
                </a:solidFill>
                <a:ea typeface="+mn-ea"/>
                <a:cs typeface="+mn-cs"/>
              </a:rPr>
              <a:t>γυμνασιου</a:t>
            </a:r>
            <a:r>
              <a:rPr lang="el-GR" altLang="en-US" sz="2700" i="1" dirty="0">
                <a:solidFill>
                  <a:schemeClr val="bg1"/>
                </a:solidFill>
                <a:ea typeface="+mn-ea"/>
                <a:cs typeface="+mn-cs"/>
              </a:rPr>
              <a:t> </a:t>
            </a:r>
            <a:r>
              <a:rPr lang="el-GR" altLang="en-US" sz="2700" i="1" dirty="0" err="1">
                <a:solidFill>
                  <a:schemeClr val="bg1"/>
                </a:solidFill>
                <a:ea typeface="+mn-ea"/>
                <a:cs typeface="+mn-cs"/>
              </a:rPr>
              <a:t>καλουνται</a:t>
            </a:r>
            <a:r>
              <a:rPr lang="el-GR" altLang="en-US" sz="2700" i="1" dirty="0">
                <a:solidFill>
                  <a:schemeClr val="bg1"/>
                </a:solidFill>
                <a:ea typeface="+mn-ea"/>
                <a:cs typeface="+mn-cs"/>
              </a:rPr>
              <a:t> να </a:t>
            </a:r>
            <a:r>
              <a:rPr lang="el-GR" altLang="en-US" sz="2700" i="1" dirty="0" err="1">
                <a:solidFill>
                  <a:schemeClr val="bg1"/>
                </a:solidFill>
                <a:ea typeface="+mn-ea"/>
                <a:cs typeface="+mn-cs"/>
              </a:rPr>
              <a:t>επιλεξουν</a:t>
            </a:r>
            <a:r>
              <a:rPr lang="el-GR" altLang="en-US" sz="2700" i="1" dirty="0">
                <a:solidFill>
                  <a:schemeClr val="bg1"/>
                </a:solidFill>
                <a:ea typeface="+mn-ea"/>
                <a:cs typeface="+mn-cs"/>
              </a:rPr>
              <a:t>:</a:t>
            </a:r>
            <a:r>
              <a:rPr lang="en-US" altLang="en-US" sz="2700" i="1" dirty="0">
                <a:solidFill>
                  <a:schemeClr val="bg1"/>
                </a:solidFill>
                <a:ea typeface="+mn-ea"/>
                <a:cs typeface="+mn-cs"/>
              </a:rPr>
              <a:t/>
            </a:r>
            <a:br>
              <a:rPr lang="en-US" altLang="en-US" sz="2700" i="1" dirty="0">
                <a:solidFill>
                  <a:schemeClr val="bg1"/>
                </a:solidFill>
                <a:ea typeface="+mn-ea"/>
                <a:cs typeface="+mn-cs"/>
              </a:rPr>
            </a:br>
            <a:endParaRPr lang="en-US" altLang="en-US" sz="2700" dirty="0">
              <a:solidFill>
                <a:schemeClr val="bg1"/>
              </a:solidFill>
            </a:endParaRPr>
          </a:p>
        </p:txBody>
      </p:sp>
      <p:sp>
        <p:nvSpPr>
          <p:cNvPr id="6147" name="Content Placeholder 2"/>
          <p:cNvSpPr>
            <a:spLocks noGrp="1"/>
          </p:cNvSpPr>
          <p:nvPr>
            <p:ph idx="4294967295"/>
          </p:nvPr>
        </p:nvSpPr>
        <p:spPr>
          <a:xfrm>
            <a:off x="0" y="688975"/>
            <a:ext cx="12192000" cy="6169025"/>
          </a:xfrm>
          <a:solidFill>
            <a:schemeClr val="bg1"/>
          </a:solidFill>
        </p:spPr>
        <p:txBody>
          <a:bodyPr rtlCol="0">
            <a:normAutofit fontScale="32500" lnSpcReduction="20000"/>
          </a:bodyPr>
          <a:lstStyle/>
          <a:p>
            <a:pPr marL="0" indent="0" algn="ctr" eaLnBrk="1" fontAlgn="auto" hangingPunct="1">
              <a:spcAft>
                <a:spcPts val="0"/>
              </a:spcAft>
              <a:buFont typeface="Arial" pitchFamily="34" charset="0"/>
              <a:buNone/>
              <a:defRPr/>
            </a:pPr>
            <a:endParaRPr lang="en-US" altLang="en-US" sz="5000" b="1" dirty="0">
              <a:solidFill>
                <a:schemeClr val="bg1"/>
              </a:solidFill>
              <a:effectLst>
                <a:outerShdw blurRad="38100" dist="38100" dir="2700000" algn="tl">
                  <a:srgbClr val="000000">
                    <a:alpha val="43137"/>
                  </a:srgbClr>
                </a:outerShdw>
              </a:effectLst>
            </a:endParaRPr>
          </a:p>
          <a:p>
            <a:pPr marL="0" indent="0" algn="ctr" eaLnBrk="1" fontAlgn="auto" hangingPunct="1">
              <a:spcAft>
                <a:spcPts val="0"/>
              </a:spcAft>
              <a:buFont typeface="Arial" pitchFamily="34" charset="0"/>
              <a:buNone/>
              <a:defRPr/>
            </a:pPr>
            <a:r>
              <a:rPr lang="el-GR" altLang="en-US" sz="6200" b="1" dirty="0">
                <a:effectLst>
                  <a:outerShdw blurRad="38100" dist="38100" dir="2700000" algn="tl">
                    <a:srgbClr val="000000">
                      <a:alpha val="43137"/>
                    </a:srgbClr>
                  </a:outerShdw>
                </a:effectLst>
              </a:rPr>
              <a:t>1 από τις 4 Ομάδες Μαθημάτων Προσανατολισμού (ΟΜΠ)</a:t>
            </a:r>
          </a:p>
          <a:p>
            <a:pPr marL="0" indent="0" algn="ctr" eaLnBrk="1" fontAlgn="auto" hangingPunct="1">
              <a:spcAft>
                <a:spcPts val="0"/>
              </a:spcAft>
              <a:buFont typeface="Arial" pitchFamily="34" charset="0"/>
              <a:buNone/>
              <a:defRPr/>
            </a:pPr>
            <a:r>
              <a:rPr lang="el-GR" altLang="en-US" sz="6200" b="1" i="1" dirty="0"/>
              <a:t>στην Α΄ Λυκείου</a:t>
            </a:r>
          </a:p>
          <a:p>
            <a:pPr marL="0" indent="0" algn="ctr" eaLnBrk="1" fontAlgn="auto" hangingPunct="1">
              <a:spcAft>
                <a:spcPts val="0"/>
              </a:spcAft>
              <a:buFont typeface="Arial" pitchFamily="34" charset="0"/>
              <a:buNone/>
              <a:defRPr/>
            </a:pPr>
            <a:r>
              <a:rPr lang="el-GR" altLang="en-US" sz="6200" dirty="0"/>
              <a:t>2 μαθήματα με 2 επιπλέον διδακτικές περιόδους (κκ + 2 έξτρα)</a:t>
            </a:r>
          </a:p>
          <a:p>
            <a:pPr marL="0" indent="0" eaLnBrk="1" fontAlgn="auto" hangingPunct="1">
              <a:spcAft>
                <a:spcPts val="0"/>
              </a:spcAft>
              <a:buFont typeface="Arial" pitchFamily="34" charset="0"/>
              <a:buNone/>
              <a:defRPr/>
            </a:pPr>
            <a:r>
              <a:rPr lang="el-GR" altLang="en-US" sz="6200" dirty="0"/>
              <a:t>                                                  </a:t>
            </a:r>
          </a:p>
          <a:p>
            <a:pPr marL="182880" indent="-182880" algn="ctr" eaLnBrk="1" fontAlgn="auto" hangingPunct="1">
              <a:spcAft>
                <a:spcPts val="0"/>
              </a:spcAft>
              <a:buFont typeface="Arial" charset="0"/>
              <a:buNone/>
              <a:defRPr/>
            </a:pPr>
            <a:r>
              <a:rPr lang="el-GR" altLang="en-US" sz="6200" dirty="0"/>
              <a:t> Οδηγούν σε συναφείς </a:t>
            </a:r>
            <a:r>
              <a:rPr lang="el-GR" altLang="en-US" sz="6200" b="1" dirty="0">
                <a:effectLst>
                  <a:outerShdw blurRad="38100" dist="38100" dir="2700000" algn="tl">
                    <a:srgbClr val="000000">
                      <a:alpha val="43137"/>
                    </a:srgbClr>
                  </a:outerShdw>
                </a:effectLst>
              </a:rPr>
              <a:t>Κατευθύνσεις</a:t>
            </a:r>
            <a:r>
              <a:rPr lang="el-GR" altLang="en-US" sz="6200" b="1" dirty="0"/>
              <a:t> (6)</a:t>
            </a:r>
          </a:p>
          <a:p>
            <a:pPr marL="182880" indent="-182880" algn="ctr" eaLnBrk="1" fontAlgn="auto" hangingPunct="1">
              <a:spcAft>
                <a:spcPts val="0"/>
              </a:spcAft>
              <a:buFont typeface="Arial" charset="0"/>
              <a:buNone/>
              <a:defRPr/>
            </a:pPr>
            <a:r>
              <a:rPr lang="el-GR" altLang="en-US" sz="6200" b="1" i="1" dirty="0"/>
              <a:t>στη Β΄ &amp; Γ΄ Λυκείου</a:t>
            </a:r>
          </a:p>
          <a:p>
            <a:pPr marL="182880" indent="-182880" algn="ctr" eaLnBrk="1" fontAlgn="auto" hangingPunct="1">
              <a:spcAft>
                <a:spcPts val="0"/>
              </a:spcAft>
              <a:buFont typeface="Arial" charset="0"/>
              <a:buNone/>
              <a:defRPr/>
            </a:pPr>
            <a:endParaRPr lang="el-GR" altLang="en-US" sz="6200" dirty="0"/>
          </a:p>
          <a:p>
            <a:pPr marL="182880" indent="-182880" algn="ctr" eaLnBrk="1" fontAlgn="auto" hangingPunct="1">
              <a:spcAft>
                <a:spcPts val="0"/>
              </a:spcAft>
              <a:buFont typeface="Arial" charset="0"/>
              <a:buNone/>
              <a:defRPr/>
            </a:pPr>
            <a:r>
              <a:rPr lang="el-GR" altLang="en-US" sz="6200" dirty="0"/>
              <a:t>Δίνουν την ευκαιρία επιλογής </a:t>
            </a:r>
          </a:p>
          <a:p>
            <a:pPr marL="182880" indent="-182880" algn="ctr" eaLnBrk="1" fontAlgn="auto" hangingPunct="1">
              <a:spcAft>
                <a:spcPts val="0"/>
              </a:spcAft>
              <a:buFont typeface="Arial" charset="0"/>
              <a:buNone/>
              <a:defRPr/>
            </a:pPr>
            <a:r>
              <a:rPr lang="el-GR" altLang="en-US" sz="6200" dirty="0"/>
              <a:t>Συγκεκριμένων/ου</a:t>
            </a:r>
          </a:p>
          <a:p>
            <a:pPr marL="182880" indent="-182880" algn="ctr" eaLnBrk="1" fontAlgn="auto" hangingPunct="1">
              <a:spcAft>
                <a:spcPts val="0"/>
              </a:spcAft>
              <a:buFont typeface="Arial" charset="0"/>
              <a:buNone/>
              <a:defRPr/>
            </a:pPr>
            <a:r>
              <a:rPr lang="el-GR" altLang="en-US" sz="6200" b="1" dirty="0">
                <a:effectLst>
                  <a:outerShdw blurRad="38100" dist="38100" dir="2700000" algn="tl">
                    <a:srgbClr val="000000">
                      <a:alpha val="43137"/>
                    </a:srgbClr>
                  </a:outerShdw>
                </a:effectLst>
              </a:rPr>
              <a:t>Πλαισίων Πρόσβασης/Επιστημονικού Πεδίου</a:t>
            </a:r>
          </a:p>
          <a:p>
            <a:pPr marL="182880" indent="-182880" algn="ctr" eaLnBrk="1" fontAlgn="auto" hangingPunct="1">
              <a:spcAft>
                <a:spcPts val="0"/>
              </a:spcAft>
              <a:buFont typeface="Arial" charset="0"/>
              <a:buNone/>
              <a:defRPr/>
            </a:pPr>
            <a:r>
              <a:rPr lang="el-GR" altLang="en-US" sz="6200" dirty="0"/>
              <a:t>για </a:t>
            </a:r>
          </a:p>
          <a:p>
            <a:pPr marL="182880" indent="-182880" algn="ctr" eaLnBrk="1" fontAlgn="auto" hangingPunct="1">
              <a:spcAft>
                <a:spcPts val="0"/>
              </a:spcAft>
              <a:buFont typeface="Arial" charset="0"/>
              <a:buNone/>
              <a:defRPr/>
            </a:pPr>
            <a:r>
              <a:rPr lang="el-GR" altLang="en-US" sz="6200" dirty="0"/>
              <a:t>τις </a:t>
            </a:r>
            <a:r>
              <a:rPr lang="el-GR" altLang="en-US" sz="6200" b="1" dirty="0" err="1">
                <a:effectLst>
                  <a:outerShdw blurRad="38100" dist="38100" dir="2700000" algn="tl">
                    <a:srgbClr val="000000">
                      <a:alpha val="43137"/>
                    </a:srgbClr>
                  </a:outerShdw>
                </a:effectLst>
              </a:rPr>
              <a:t>Παγκύπριες</a:t>
            </a:r>
            <a:r>
              <a:rPr lang="el-GR" altLang="en-US" sz="6200" b="1" dirty="0">
                <a:effectLst>
                  <a:outerShdw blurRad="38100" dist="38100" dir="2700000" algn="tl">
                    <a:srgbClr val="000000">
                      <a:alpha val="43137"/>
                    </a:srgbClr>
                  </a:outerShdw>
                </a:effectLst>
              </a:rPr>
              <a:t> Εξετάσεις </a:t>
            </a:r>
          </a:p>
          <a:p>
            <a:pPr marL="182880" indent="-182880" algn="ctr" eaLnBrk="1" fontAlgn="auto" hangingPunct="1">
              <a:spcAft>
                <a:spcPts val="0"/>
              </a:spcAft>
              <a:buFont typeface="Arial" charset="0"/>
              <a:buNone/>
              <a:defRPr/>
            </a:pPr>
            <a:r>
              <a:rPr lang="el-GR" altLang="en-US" sz="7000" b="1" dirty="0">
                <a:effectLst>
                  <a:outerShdw blurRad="38100" dist="38100" dir="2700000" algn="tl">
                    <a:srgbClr val="000000">
                      <a:alpha val="43137"/>
                    </a:srgbClr>
                  </a:outerShdw>
                </a:effectLst>
              </a:rPr>
              <a:t>(Δημόσια Ανώτερη Εκπαίδευση Κύπρου &amp; Ελλάδας)</a:t>
            </a:r>
            <a:endParaRPr lang="en-US" altLang="en-US" sz="7000" b="1" dirty="0">
              <a:effectLst>
                <a:outerShdw blurRad="38100" dist="38100" dir="2700000" algn="tl">
                  <a:srgbClr val="000000">
                    <a:alpha val="43137"/>
                  </a:srgbClr>
                </a:outerShdw>
              </a:effectLst>
            </a:endParaRPr>
          </a:p>
        </p:txBody>
      </p:sp>
      <p:sp>
        <p:nvSpPr>
          <p:cNvPr id="5" name="Right Arrow 4"/>
          <p:cNvSpPr/>
          <p:nvPr/>
        </p:nvSpPr>
        <p:spPr>
          <a:xfrm rot="5400000">
            <a:off x="5723072" y="2186066"/>
            <a:ext cx="357188" cy="4762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dirty="0"/>
              <a:t> </a:t>
            </a:r>
            <a:endParaRPr lang="en-US" dirty="0"/>
          </a:p>
        </p:txBody>
      </p:sp>
      <p:sp>
        <p:nvSpPr>
          <p:cNvPr id="7" name="Right Arrow 6"/>
          <p:cNvSpPr/>
          <p:nvPr/>
        </p:nvSpPr>
        <p:spPr>
          <a:xfrm rot="5400000">
            <a:off x="5723072" y="3466464"/>
            <a:ext cx="357187" cy="4762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dirty="0"/>
              <a:t> </a:t>
            </a:r>
            <a:endParaRPr lang="en-US" dirty="0"/>
          </a:p>
        </p:txBody>
      </p:sp>
      <p:pic>
        <p:nvPicPr>
          <p:cNvPr id="4" name="Picture 3">
            <a:extLst>
              <a:ext uri="{FF2B5EF4-FFF2-40B4-BE49-F238E27FC236}">
                <a16:creationId xmlns:a16="http://schemas.microsoft.com/office/drawing/2014/main" id="{4CA887B7-2161-FC65-6E19-AF9DD03C718E}"/>
              </a:ext>
            </a:extLst>
          </p:cNvPr>
          <p:cNvPicPr>
            <a:picLocks noChangeAspect="1"/>
          </p:cNvPicPr>
          <p:nvPr/>
        </p:nvPicPr>
        <p:blipFill>
          <a:blip r:embed="rId2"/>
          <a:stretch>
            <a:fillRect/>
          </a:stretch>
        </p:blipFill>
        <p:spPr>
          <a:xfrm>
            <a:off x="0" y="0"/>
            <a:ext cx="1194318" cy="1683988"/>
          </a:xfrm>
          <a:prstGeom prst="rect">
            <a:avLst/>
          </a:prstGeom>
        </p:spPr>
      </p:pic>
    </p:spTree>
    <p:extLst>
      <p:ext uri="{BB962C8B-B14F-4D97-AF65-F5344CB8AC3E}">
        <p14:creationId xmlns:p14="http://schemas.microsoft.com/office/powerpoint/2010/main" val="106755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6147">
                                            <p:txEl>
                                              <p:pRg st="5" end="5"/>
                                            </p:txEl>
                                          </p:spTgt>
                                        </p:tgtEl>
                                        <p:attrNameLst>
                                          <p:attrName>style.visibility</p:attrName>
                                        </p:attrNameLst>
                                      </p:cBhvr>
                                      <p:to>
                                        <p:strVal val="visible"/>
                                      </p:to>
                                    </p:set>
                                    <p:anim calcmode="lin" valueType="num">
                                      <p:cBhvr>
                                        <p:cTn id="7" dur="1000" fill="hold"/>
                                        <p:tgtEl>
                                          <p:spTgt spid="6147">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6147">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6147">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6147">
                                            <p:txEl>
                                              <p:pRg st="5" end="5"/>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6147">
                                            <p:txEl>
                                              <p:pRg st="6" end="6"/>
                                            </p:txEl>
                                          </p:spTgt>
                                        </p:tgtEl>
                                        <p:attrNameLst>
                                          <p:attrName>style.visibility</p:attrName>
                                        </p:attrNameLst>
                                      </p:cBhvr>
                                      <p:to>
                                        <p:strVal val="visible"/>
                                      </p:to>
                                    </p:set>
                                    <p:anim calcmode="lin" valueType="num">
                                      <p:cBhvr>
                                        <p:cTn id="13" dur="1000" fill="hold"/>
                                        <p:tgtEl>
                                          <p:spTgt spid="6147">
                                            <p:txEl>
                                              <p:pRg st="6" end="6"/>
                                            </p:txEl>
                                          </p:spTgt>
                                        </p:tgtEl>
                                        <p:attrNameLst>
                                          <p:attrName>ppt_w</p:attrName>
                                        </p:attrNameLst>
                                      </p:cBhvr>
                                      <p:tavLst>
                                        <p:tav tm="0">
                                          <p:val>
                                            <p:fltVal val="0"/>
                                          </p:val>
                                        </p:tav>
                                        <p:tav tm="100000">
                                          <p:val>
                                            <p:strVal val="#ppt_w"/>
                                          </p:val>
                                        </p:tav>
                                      </p:tavLst>
                                    </p:anim>
                                    <p:anim calcmode="lin" valueType="num">
                                      <p:cBhvr>
                                        <p:cTn id="14" dur="1000" fill="hold"/>
                                        <p:tgtEl>
                                          <p:spTgt spid="6147">
                                            <p:txEl>
                                              <p:pRg st="6" end="6"/>
                                            </p:txEl>
                                          </p:spTgt>
                                        </p:tgtEl>
                                        <p:attrNameLst>
                                          <p:attrName>ppt_h</p:attrName>
                                        </p:attrNameLst>
                                      </p:cBhvr>
                                      <p:tavLst>
                                        <p:tav tm="0">
                                          <p:val>
                                            <p:fltVal val="0"/>
                                          </p:val>
                                        </p:tav>
                                        <p:tav tm="100000">
                                          <p:val>
                                            <p:strVal val="#ppt_h"/>
                                          </p:val>
                                        </p:tav>
                                      </p:tavLst>
                                    </p:anim>
                                    <p:anim calcmode="lin" valueType="num">
                                      <p:cBhvr>
                                        <p:cTn id="15" dur="1000" fill="hold"/>
                                        <p:tgtEl>
                                          <p:spTgt spid="6147">
                                            <p:txEl>
                                              <p:pRg st="6" end="6"/>
                                            </p:txEl>
                                          </p:spTgt>
                                        </p:tgtEl>
                                        <p:attrNameLst>
                                          <p:attrName>style.rotation</p:attrName>
                                        </p:attrNameLst>
                                      </p:cBhvr>
                                      <p:tavLst>
                                        <p:tav tm="0">
                                          <p:val>
                                            <p:fltVal val="90"/>
                                          </p:val>
                                        </p:tav>
                                        <p:tav tm="100000">
                                          <p:val>
                                            <p:fltVal val="0"/>
                                          </p:val>
                                        </p:tav>
                                      </p:tavLst>
                                    </p:anim>
                                    <p:animEffect transition="in" filter="fade">
                                      <p:cBhvr>
                                        <p:cTn id="16" dur="1000"/>
                                        <p:tgtEl>
                                          <p:spTgt spid="6147">
                                            <p:txEl>
                                              <p:pRg st="6" end="6"/>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1" presetClass="entr" presetSubtype="0" fill="hold" nodeType="clickEffect">
                                  <p:stCondLst>
                                    <p:cond delay="0"/>
                                  </p:stCondLst>
                                  <p:childTnLst>
                                    <p:set>
                                      <p:cBhvr>
                                        <p:cTn id="20" dur="1" fill="hold">
                                          <p:stCondLst>
                                            <p:cond delay="0"/>
                                          </p:stCondLst>
                                        </p:cTn>
                                        <p:tgtEl>
                                          <p:spTgt spid="6147">
                                            <p:txEl>
                                              <p:pRg st="8" end="8"/>
                                            </p:txEl>
                                          </p:spTgt>
                                        </p:tgtEl>
                                        <p:attrNameLst>
                                          <p:attrName>style.visibility</p:attrName>
                                        </p:attrNameLst>
                                      </p:cBhvr>
                                      <p:to>
                                        <p:strVal val="visible"/>
                                      </p:to>
                                    </p:set>
                                    <p:anim calcmode="lin" valueType="num">
                                      <p:cBhvr>
                                        <p:cTn id="21" dur="1000" fill="hold"/>
                                        <p:tgtEl>
                                          <p:spTgt spid="6147">
                                            <p:txEl>
                                              <p:pRg st="8" end="8"/>
                                            </p:txEl>
                                          </p:spTgt>
                                        </p:tgtEl>
                                        <p:attrNameLst>
                                          <p:attrName>ppt_w</p:attrName>
                                        </p:attrNameLst>
                                      </p:cBhvr>
                                      <p:tavLst>
                                        <p:tav tm="0">
                                          <p:val>
                                            <p:fltVal val="0"/>
                                          </p:val>
                                        </p:tav>
                                        <p:tav tm="100000">
                                          <p:val>
                                            <p:strVal val="#ppt_w"/>
                                          </p:val>
                                        </p:tav>
                                      </p:tavLst>
                                    </p:anim>
                                    <p:anim calcmode="lin" valueType="num">
                                      <p:cBhvr>
                                        <p:cTn id="22" dur="1000" fill="hold"/>
                                        <p:tgtEl>
                                          <p:spTgt spid="6147">
                                            <p:txEl>
                                              <p:pRg st="8" end="8"/>
                                            </p:txEl>
                                          </p:spTgt>
                                        </p:tgtEl>
                                        <p:attrNameLst>
                                          <p:attrName>ppt_h</p:attrName>
                                        </p:attrNameLst>
                                      </p:cBhvr>
                                      <p:tavLst>
                                        <p:tav tm="0">
                                          <p:val>
                                            <p:fltVal val="0"/>
                                          </p:val>
                                        </p:tav>
                                        <p:tav tm="100000">
                                          <p:val>
                                            <p:strVal val="#ppt_h"/>
                                          </p:val>
                                        </p:tav>
                                      </p:tavLst>
                                    </p:anim>
                                    <p:anim calcmode="lin" valueType="num">
                                      <p:cBhvr>
                                        <p:cTn id="23" dur="1000" fill="hold"/>
                                        <p:tgtEl>
                                          <p:spTgt spid="6147">
                                            <p:txEl>
                                              <p:pRg st="8" end="8"/>
                                            </p:txEl>
                                          </p:spTgt>
                                        </p:tgtEl>
                                        <p:attrNameLst>
                                          <p:attrName>style.rotation</p:attrName>
                                        </p:attrNameLst>
                                      </p:cBhvr>
                                      <p:tavLst>
                                        <p:tav tm="0">
                                          <p:val>
                                            <p:fltVal val="90"/>
                                          </p:val>
                                        </p:tav>
                                        <p:tav tm="100000">
                                          <p:val>
                                            <p:fltVal val="0"/>
                                          </p:val>
                                        </p:tav>
                                      </p:tavLst>
                                    </p:anim>
                                    <p:animEffect transition="in" filter="fade">
                                      <p:cBhvr>
                                        <p:cTn id="24" dur="1000"/>
                                        <p:tgtEl>
                                          <p:spTgt spid="6147">
                                            <p:txEl>
                                              <p:pRg st="8" end="8"/>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6147">
                                            <p:txEl>
                                              <p:pRg st="9" end="9"/>
                                            </p:txEl>
                                          </p:spTgt>
                                        </p:tgtEl>
                                        <p:attrNameLst>
                                          <p:attrName>style.visibility</p:attrName>
                                        </p:attrNameLst>
                                      </p:cBhvr>
                                      <p:to>
                                        <p:strVal val="visible"/>
                                      </p:to>
                                    </p:set>
                                    <p:anim calcmode="lin" valueType="num">
                                      <p:cBhvr>
                                        <p:cTn id="27" dur="1000" fill="hold"/>
                                        <p:tgtEl>
                                          <p:spTgt spid="6147">
                                            <p:txEl>
                                              <p:pRg st="9" end="9"/>
                                            </p:txEl>
                                          </p:spTgt>
                                        </p:tgtEl>
                                        <p:attrNameLst>
                                          <p:attrName>ppt_w</p:attrName>
                                        </p:attrNameLst>
                                      </p:cBhvr>
                                      <p:tavLst>
                                        <p:tav tm="0">
                                          <p:val>
                                            <p:fltVal val="0"/>
                                          </p:val>
                                        </p:tav>
                                        <p:tav tm="100000">
                                          <p:val>
                                            <p:strVal val="#ppt_w"/>
                                          </p:val>
                                        </p:tav>
                                      </p:tavLst>
                                    </p:anim>
                                    <p:anim calcmode="lin" valueType="num">
                                      <p:cBhvr>
                                        <p:cTn id="28" dur="1000" fill="hold"/>
                                        <p:tgtEl>
                                          <p:spTgt spid="6147">
                                            <p:txEl>
                                              <p:pRg st="9" end="9"/>
                                            </p:txEl>
                                          </p:spTgt>
                                        </p:tgtEl>
                                        <p:attrNameLst>
                                          <p:attrName>ppt_h</p:attrName>
                                        </p:attrNameLst>
                                      </p:cBhvr>
                                      <p:tavLst>
                                        <p:tav tm="0">
                                          <p:val>
                                            <p:fltVal val="0"/>
                                          </p:val>
                                        </p:tav>
                                        <p:tav tm="100000">
                                          <p:val>
                                            <p:strVal val="#ppt_h"/>
                                          </p:val>
                                        </p:tav>
                                      </p:tavLst>
                                    </p:anim>
                                    <p:anim calcmode="lin" valueType="num">
                                      <p:cBhvr>
                                        <p:cTn id="29" dur="1000" fill="hold"/>
                                        <p:tgtEl>
                                          <p:spTgt spid="6147">
                                            <p:txEl>
                                              <p:pRg st="9" end="9"/>
                                            </p:txEl>
                                          </p:spTgt>
                                        </p:tgtEl>
                                        <p:attrNameLst>
                                          <p:attrName>style.rotation</p:attrName>
                                        </p:attrNameLst>
                                      </p:cBhvr>
                                      <p:tavLst>
                                        <p:tav tm="0">
                                          <p:val>
                                            <p:fltVal val="90"/>
                                          </p:val>
                                        </p:tav>
                                        <p:tav tm="100000">
                                          <p:val>
                                            <p:fltVal val="0"/>
                                          </p:val>
                                        </p:tav>
                                      </p:tavLst>
                                    </p:anim>
                                    <p:animEffect transition="in" filter="fade">
                                      <p:cBhvr>
                                        <p:cTn id="30" dur="1000"/>
                                        <p:tgtEl>
                                          <p:spTgt spid="6147">
                                            <p:txEl>
                                              <p:pRg st="9" end="9"/>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6147">
                                            <p:txEl>
                                              <p:pRg st="10" end="10"/>
                                            </p:txEl>
                                          </p:spTgt>
                                        </p:tgtEl>
                                        <p:attrNameLst>
                                          <p:attrName>style.visibility</p:attrName>
                                        </p:attrNameLst>
                                      </p:cBhvr>
                                      <p:to>
                                        <p:strVal val="visible"/>
                                      </p:to>
                                    </p:set>
                                    <p:anim calcmode="lin" valueType="num">
                                      <p:cBhvr>
                                        <p:cTn id="33" dur="1000" fill="hold"/>
                                        <p:tgtEl>
                                          <p:spTgt spid="6147">
                                            <p:txEl>
                                              <p:pRg st="10" end="10"/>
                                            </p:txEl>
                                          </p:spTgt>
                                        </p:tgtEl>
                                        <p:attrNameLst>
                                          <p:attrName>ppt_w</p:attrName>
                                        </p:attrNameLst>
                                      </p:cBhvr>
                                      <p:tavLst>
                                        <p:tav tm="0">
                                          <p:val>
                                            <p:fltVal val="0"/>
                                          </p:val>
                                        </p:tav>
                                        <p:tav tm="100000">
                                          <p:val>
                                            <p:strVal val="#ppt_w"/>
                                          </p:val>
                                        </p:tav>
                                      </p:tavLst>
                                    </p:anim>
                                    <p:anim calcmode="lin" valueType="num">
                                      <p:cBhvr>
                                        <p:cTn id="34" dur="1000" fill="hold"/>
                                        <p:tgtEl>
                                          <p:spTgt spid="6147">
                                            <p:txEl>
                                              <p:pRg st="10" end="10"/>
                                            </p:txEl>
                                          </p:spTgt>
                                        </p:tgtEl>
                                        <p:attrNameLst>
                                          <p:attrName>ppt_h</p:attrName>
                                        </p:attrNameLst>
                                      </p:cBhvr>
                                      <p:tavLst>
                                        <p:tav tm="0">
                                          <p:val>
                                            <p:fltVal val="0"/>
                                          </p:val>
                                        </p:tav>
                                        <p:tav tm="100000">
                                          <p:val>
                                            <p:strVal val="#ppt_h"/>
                                          </p:val>
                                        </p:tav>
                                      </p:tavLst>
                                    </p:anim>
                                    <p:anim calcmode="lin" valueType="num">
                                      <p:cBhvr>
                                        <p:cTn id="35" dur="1000" fill="hold"/>
                                        <p:tgtEl>
                                          <p:spTgt spid="6147">
                                            <p:txEl>
                                              <p:pRg st="10" end="10"/>
                                            </p:txEl>
                                          </p:spTgt>
                                        </p:tgtEl>
                                        <p:attrNameLst>
                                          <p:attrName>style.rotation</p:attrName>
                                        </p:attrNameLst>
                                      </p:cBhvr>
                                      <p:tavLst>
                                        <p:tav tm="0">
                                          <p:val>
                                            <p:fltVal val="90"/>
                                          </p:val>
                                        </p:tav>
                                        <p:tav tm="100000">
                                          <p:val>
                                            <p:fltVal val="0"/>
                                          </p:val>
                                        </p:tav>
                                      </p:tavLst>
                                    </p:anim>
                                    <p:animEffect transition="in" filter="fade">
                                      <p:cBhvr>
                                        <p:cTn id="36" dur="1000"/>
                                        <p:tgtEl>
                                          <p:spTgt spid="6147">
                                            <p:txEl>
                                              <p:pRg st="10" end="10"/>
                                            </p:txEl>
                                          </p:spTgt>
                                        </p:tgtEl>
                                      </p:cBhvr>
                                    </p:animEffect>
                                  </p:childTnLst>
                                </p:cTn>
                              </p:par>
                              <p:par>
                                <p:cTn id="37" presetID="31" presetClass="entr" presetSubtype="0" fill="hold" nodeType="withEffect">
                                  <p:stCondLst>
                                    <p:cond delay="0"/>
                                  </p:stCondLst>
                                  <p:childTnLst>
                                    <p:set>
                                      <p:cBhvr>
                                        <p:cTn id="38" dur="1" fill="hold">
                                          <p:stCondLst>
                                            <p:cond delay="0"/>
                                          </p:stCondLst>
                                        </p:cTn>
                                        <p:tgtEl>
                                          <p:spTgt spid="6147">
                                            <p:txEl>
                                              <p:pRg st="11" end="11"/>
                                            </p:txEl>
                                          </p:spTgt>
                                        </p:tgtEl>
                                        <p:attrNameLst>
                                          <p:attrName>style.visibility</p:attrName>
                                        </p:attrNameLst>
                                      </p:cBhvr>
                                      <p:to>
                                        <p:strVal val="visible"/>
                                      </p:to>
                                    </p:set>
                                    <p:anim calcmode="lin" valueType="num">
                                      <p:cBhvr>
                                        <p:cTn id="39" dur="1000" fill="hold"/>
                                        <p:tgtEl>
                                          <p:spTgt spid="6147">
                                            <p:txEl>
                                              <p:pRg st="11" end="11"/>
                                            </p:txEl>
                                          </p:spTgt>
                                        </p:tgtEl>
                                        <p:attrNameLst>
                                          <p:attrName>ppt_w</p:attrName>
                                        </p:attrNameLst>
                                      </p:cBhvr>
                                      <p:tavLst>
                                        <p:tav tm="0">
                                          <p:val>
                                            <p:fltVal val="0"/>
                                          </p:val>
                                        </p:tav>
                                        <p:tav tm="100000">
                                          <p:val>
                                            <p:strVal val="#ppt_w"/>
                                          </p:val>
                                        </p:tav>
                                      </p:tavLst>
                                    </p:anim>
                                    <p:anim calcmode="lin" valueType="num">
                                      <p:cBhvr>
                                        <p:cTn id="40" dur="1000" fill="hold"/>
                                        <p:tgtEl>
                                          <p:spTgt spid="6147">
                                            <p:txEl>
                                              <p:pRg st="11" end="11"/>
                                            </p:txEl>
                                          </p:spTgt>
                                        </p:tgtEl>
                                        <p:attrNameLst>
                                          <p:attrName>ppt_h</p:attrName>
                                        </p:attrNameLst>
                                      </p:cBhvr>
                                      <p:tavLst>
                                        <p:tav tm="0">
                                          <p:val>
                                            <p:fltVal val="0"/>
                                          </p:val>
                                        </p:tav>
                                        <p:tav tm="100000">
                                          <p:val>
                                            <p:strVal val="#ppt_h"/>
                                          </p:val>
                                        </p:tav>
                                      </p:tavLst>
                                    </p:anim>
                                    <p:anim calcmode="lin" valueType="num">
                                      <p:cBhvr>
                                        <p:cTn id="41" dur="1000" fill="hold"/>
                                        <p:tgtEl>
                                          <p:spTgt spid="6147">
                                            <p:txEl>
                                              <p:pRg st="11" end="11"/>
                                            </p:txEl>
                                          </p:spTgt>
                                        </p:tgtEl>
                                        <p:attrNameLst>
                                          <p:attrName>style.rotation</p:attrName>
                                        </p:attrNameLst>
                                      </p:cBhvr>
                                      <p:tavLst>
                                        <p:tav tm="0">
                                          <p:val>
                                            <p:fltVal val="90"/>
                                          </p:val>
                                        </p:tav>
                                        <p:tav tm="100000">
                                          <p:val>
                                            <p:fltVal val="0"/>
                                          </p:val>
                                        </p:tav>
                                      </p:tavLst>
                                    </p:anim>
                                    <p:animEffect transition="in" filter="fade">
                                      <p:cBhvr>
                                        <p:cTn id="42" dur="1000"/>
                                        <p:tgtEl>
                                          <p:spTgt spid="6147">
                                            <p:txEl>
                                              <p:pRg st="11" end="11"/>
                                            </p:txEl>
                                          </p:spTgt>
                                        </p:tgtEl>
                                      </p:cBhvr>
                                    </p:animEffect>
                                  </p:childTnLst>
                                </p:cTn>
                              </p:par>
                              <p:par>
                                <p:cTn id="43" presetID="31" presetClass="entr" presetSubtype="0" fill="hold" nodeType="withEffect">
                                  <p:stCondLst>
                                    <p:cond delay="0"/>
                                  </p:stCondLst>
                                  <p:childTnLst>
                                    <p:set>
                                      <p:cBhvr>
                                        <p:cTn id="44" dur="1" fill="hold">
                                          <p:stCondLst>
                                            <p:cond delay="0"/>
                                          </p:stCondLst>
                                        </p:cTn>
                                        <p:tgtEl>
                                          <p:spTgt spid="6147">
                                            <p:txEl>
                                              <p:pRg st="12" end="12"/>
                                            </p:txEl>
                                          </p:spTgt>
                                        </p:tgtEl>
                                        <p:attrNameLst>
                                          <p:attrName>style.visibility</p:attrName>
                                        </p:attrNameLst>
                                      </p:cBhvr>
                                      <p:to>
                                        <p:strVal val="visible"/>
                                      </p:to>
                                    </p:set>
                                    <p:anim calcmode="lin" valueType="num">
                                      <p:cBhvr>
                                        <p:cTn id="45" dur="1000" fill="hold"/>
                                        <p:tgtEl>
                                          <p:spTgt spid="6147">
                                            <p:txEl>
                                              <p:pRg st="12" end="12"/>
                                            </p:txEl>
                                          </p:spTgt>
                                        </p:tgtEl>
                                        <p:attrNameLst>
                                          <p:attrName>ppt_w</p:attrName>
                                        </p:attrNameLst>
                                      </p:cBhvr>
                                      <p:tavLst>
                                        <p:tav tm="0">
                                          <p:val>
                                            <p:fltVal val="0"/>
                                          </p:val>
                                        </p:tav>
                                        <p:tav tm="100000">
                                          <p:val>
                                            <p:strVal val="#ppt_w"/>
                                          </p:val>
                                        </p:tav>
                                      </p:tavLst>
                                    </p:anim>
                                    <p:anim calcmode="lin" valueType="num">
                                      <p:cBhvr>
                                        <p:cTn id="46" dur="1000" fill="hold"/>
                                        <p:tgtEl>
                                          <p:spTgt spid="6147">
                                            <p:txEl>
                                              <p:pRg st="12" end="12"/>
                                            </p:txEl>
                                          </p:spTgt>
                                        </p:tgtEl>
                                        <p:attrNameLst>
                                          <p:attrName>ppt_h</p:attrName>
                                        </p:attrNameLst>
                                      </p:cBhvr>
                                      <p:tavLst>
                                        <p:tav tm="0">
                                          <p:val>
                                            <p:fltVal val="0"/>
                                          </p:val>
                                        </p:tav>
                                        <p:tav tm="100000">
                                          <p:val>
                                            <p:strVal val="#ppt_h"/>
                                          </p:val>
                                        </p:tav>
                                      </p:tavLst>
                                    </p:anim>
                                    <p:anim calcmode="lin" valueType="num">
                                      <p:cBhvr>
                                        <p:cTn id="47" dur="1000" fill="hold"/>
                                        <p:tgtEl>
                                          <p:spTgt spid="6147">
                                            <p:txEl>
                                              <p:pRg st="12" end="12"/>
                                            </p:txEl>
                                          </p:spTgt>
                                        </p:tgtEl>
                                        <p:attrNameLst>
                                          <p:attrName>style.rotation</p:attrName>
                                        </p:attrNameLst>
                                      </p:cBhvr>
                                      <p:tavLst>
                                        <p:tav tm="0">
                                          <p:val>
                                            <p:fltVal val="90"/>
                                          </p:val>
                                        </p:tav>
                                        <p:tav tm="100000">
                                          <p:val>
                                            <p:fltVal val="0"/>
                                          </p:val>
                                        </p:tav>
                                      </p:tavLst>
                                    </p:anim>
                                    <p:animEffect transition="in" filter="fade">
                                      <p:cBhvr>
                                        <p:cTn id="48" dur="1000"/>
                                        <p:tgtEl>
                                          <p:spTgt spid="6147">
                                            <p:txEl>
                                              <p:pRg st="12" end="12"/>
                                            </p:txEl>
                                          </p:spTgt>
                                        </p:tgtEl>
                                      </p:cBhvr>
                                    </p:animEffect>
                                  </p:childTnLst>
                                </p:cTn>
                              </p:par>
                              <p:par>
                                <p:cTn id="49" presetID="31" presetClass="entr" presetSubtype="0" fill="hold" nodeType="withEffect">
                                  <p:stCondLst>
                                    <p:cond delay="0"/>
                                  </p:stCondLst>
                                  <p:childTnLst>
                                    <p:set>
                                      <p:cBhvr>
                                        <p:cTn id="50" dur="1" fill="hold">
                                          <p:stCondLst>
                                            <p:cond delay="0"/>
                                          </p:stCondLst>
                                        </p:cTn>
                                        <p:tgtEl>
                                          <p:spTgt spid="6147">
                                            <p:txEl>
                                              <p:pRg st="13" end="13"/>
                                            </p:txEl>
                                          </p:spTgt>
                                        </p:tgtEl>
                                        <p:attrNameLst>
                                          <p:attrName>style.visibility</p:attrName>
                                        </p:attrNameLst>
                                      </p:cBhvr>
                                      <p:to>
                                        <p:strVal val="visible"/>
                                      </p:to>
                                    </p:set>
                                    <p:anim calcmode="lin" valueType="num">
                                      <p:cBhvr>
                                        <p:cTn id="51" dur="1000" fill="hold"/>
                                        <p:tgtEl>
                                          <p:spTgt spid="6147">
                                            <p:txEl>
                                              <p:pRg st="13" end="13"/>
                                            </p:txEl>
                                          </p:spTgt>
                                        </p:tgtEl>
                                        <p:attrNameLst>
                                          <p:attrName>ppt_w</p:attrName>
                                        </p:attrNameLst>
                                      </p:cBhvr>
                                      <p:tavLst>
                                        <p:tav tm="0">
                                          <p:val>
                                            <p:fltVal val="0"/>
                                          </p:val>
                                        </p:tav>
                                        <p:tav tm="100000">
                                          <p:val>
                                            <p:strVal val="#ppt_w"/>
                                          </p:val>
                                        </p:tav>
                                      </p:tavLst>
                                    </p:anim>
                                    <p:anim calcmode="lin" valueType="num">
                                      <p:cBhvr>
                                        <p:cTn id="52" dur="1000" fill="hold"/>
                                        <p:tgtEl>
                                          <p:spTgt spid="6147">
                                            <p:txEl>
                                              <p:pRg st="13" end="13"/>
                                            </p:txEl>
                                          </p:spTgt>
                                        </p:tgtEl>
                                        <p:attrNameLst>
                                          <p:attrName>ppt_h</p:attrName>
                                        </p:attrNameLst>
                                      </p:cBhvr>
                                      <p:tavLst>
                                        <p:tav tm="0">
                                          <p:val>
                                            <p:fltVal val="0"/>
                                          </p:val>
                                        </p:tav>
                                        <p:tav tm="100000">
                                          <p:val>
                                            <p:strVal val="#ppt_h"/>
                                          </p:val>
                                        </p:tav>
                                      </p:tavLst>
                                    </p:anim>
                                    <p:anim calcmode="lin" valueType="num">
                                      <p:cBhvr>
                                        <p:cTn id="53" dur="1000" fill="hold"/>
                                        <p:tgtEl>
                                          <p:spTgt spid="6147">
                                            <p:txEl>
                                              <p:pRg st="13" end="13"/>
                                            </p:txEl>
                                          </p:spTgt>
                                        </p:tgtEl>
                                        <p:attrNameLst>
                                          <p:attrName>style.rotation</p:attrName>
                                        </p:attrNameLst>
                                      </p:cBhvr>
                                      <p:tavLst>
                                        <p:tav tm="0">
                                          <p:val>
                                            <p:fltVal val="90"/>
                                          </p:val>
                                        </p:tav>
                                        <p:tav tm="100000">
                                          <p:val>
                                            <p:fltVal val="0"/>
                                          </p:val>
                                        </p:tav>
                                      </p:tavLst>
                                    </p:anim>
                                    <p:animEffect transition="in" filter="fade">
                                      <p:cBhvr>
                                        <p:cTn id="54" dur="1000"/>
                                        <p:tgtEl>
                                          <p:spTgt spid="614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D730E8-3CFF-FF1A-FA8A-058500BEE16D}"/>
              </a:ext>
            </a:extLst>
          </p:cNvPr>
          <p:cNvPicPr>
            <a:picLocks noChangeAspect="1"/>
          </p:cNvPicPr>
          <p:nvPr/>
        </p:nvPicPr>
        <p:blipFill>
          <a:blip r:embed="rId3"/>
          <a:stretch>
            <a:fillRect/>
          </a:stretch>
        </p:blipFill>
        <p:spPr>
          <a:xfrm>
            <a:off x="-1" y="-1"/>
            <a:ext cx="1446245" cy="2039205"/>
          </a:xfrm>
          <a:prstGeom prst="rect">
            <a:avLst/>
          </a:prstGeom>
        </p:spPr>
      </p:pic>
      <p:sp>
        <p:nvSpPr>
          <p:cNvPr id="49188" name="Rectangle 36"/>
          <p:cNvSpPr>
            <a:spLocks noGrp="1"/>
          </p:cNvSpPr>
          <p:nvPr>
            <p:ph type="title"/>
          </p:nvPr>
        </p:nvSpPr>
        <p:spPr bwMode="auto">
          <a:xfrm>
            <a:off x="886135" y="-12142"/>
            <a:ext cx="10668000" cy="994122"/>
          </a:xfrm>
          <a:noFill/>
        </p:spPr>
        <p:txBody>
          <a:bodyPr vert="horz" wrap="square" lIns="91440" tIns="45720" rIns="91440" bIns="45720" numCol="1" rtlCol="0" anchor="ctr" anchorCtr="0" compatLnSpc="1">
            <a:prstTxWarp prst="textNoShape">
              <a:avLst/>
            </a:prstTxWarp>
            <a:noAutofit/>
          </a:bodyPr>
          <a:lstStyle/>
          <a:p>
            <a:pPr algn="ctr"/>
            <a:r>
              <a:rPr lang="el-GR" sz="2800" dirty="0">
                <a:latin typeface="+mn-lt"/>
                <a:cs typeface="Arial" panose="020B0604020202020204" pitchFamily="34" charset="0"/>
              </a:rPr>
              <a:t>ΚΑΤΗΓΟΡΙΕΣ ΜΑΘΗΜΑΤΩΝ ΚΑΙ ΠΕΡΙΟΔΟΙ ΔΙΔΑΣΚΑΛΙΑΣ </a:t>
            </a:r>
            <a:r>
              <a:rPr lang="en-US" sz="2800" dirty="0">
                <a:latin typeface="+mn-lt"/>
                <a:cs typeface="Arial" panose="020B0604020202020204" pitchFamily="34" charset="0"/>
              </a:rPr>
              <a:t/>
            </a:r>
            <a:br>
              <a:rPr lang="en-US" sz="2800" dirty="0">
                <a:latin typeface="+mn-lt"/>
                <a:cs typeface="Arial" panose="020B0604020202020204" pitchFamily="34" charset="0"/>
              </a:rPr>
            </a:br>
            <a:r>
              <a:rPr lang="el-GR" sz="2800" dirty="0">
                <a:latin typeface="+mn-lt"/>
                <a:cs typeface="Arial" panose="020B0604020202020204" pitchFamily="34" charset="0"/>
              </a:rPr>
              <a:t>ΑΝΑ ΤΑΞΗ ΣΤΟ ΛΥΚΕΙΟ </a:t>
            </a:r>
          </a:p>
        </p:txBody>
      </p:sp>
      <p:graphicFrame>
        <p:nvGraphicFramePr>
          <p:cNvPr id="49190" name="Group 38"/>
          <p:cNvGraphicFramePr>
            <a:graphicFrameLocks noGrp="1"/>
          </p:cNvGraphicFramePr>
          <p:nvPr>
            <p:ph type="tbl" idx="1"/>
            <p:extLst>
              <p:ext uri="{D42A27DB-BD31-4B8C-83A1-F6EECF244321}">
                <p14:modId xmlns:p14="http://schemas.microsoft.com/office/powerpoint/2010/main" val="1641926869"/>
              </p:ext>
            </p:extLst>
          </p:nvPr>
        </p:nvGraphicFramePr>
        <p:xfrm>
          <a:off x="653143" y="1082351"/>
          <a:ext cx="11197751" cy="5549818"/>
        </p:xfrm>
        <a:graphic>
          <a:graphicData uri="http://schemas.openxmlformats.org/drawingml/2006/table">
            <a:tbl>
              <a:tblPr/>
              <a:tblGrid>
                <a:gridCol w="4193268">
                  <a:extLst>
                    <a:ext uri="{9D8B030D-6E8A-4147-A177-3AD203B41FA5}">
                      <a16:colId xmlns:a16="http://schemas.microsoft.com/office/drawing/2014/main" val="20000"/>
                    </a:ext>
                  </a:extLst>
                </a:gridCol>
                <a:gridCol w="2408004">
                  <a:extLst>
                    <a:ext uri="{9D8B030D-6E8A-4147-A177-3AD203B41FA5}">
                      <a16:colId xmlns:a16="http://schemas.microsoft.com/office/drawing/2014/main" val="20001"/>
                    </a:ext>
                  </a:extLst>
                </a:gridCol>
                <a:gridCol w="2278224">
                  <a:extLst>
                    <a:ext uri="{9D8B030D-6E8A-4147-A177-3AD203B41FA5}">
                      <a16:colId xmlns:a16="http://schemas.microsoft.com/office/drawing/2014/main" val="20002"/>
                    </a:ext>
                  </a:extLst>
                </a:gridCol>
                <a:gridCol w="2318255">
                  <a:extLst>
                    <a:ext uri="{9D8B030D-6E8A-4147-A177-3AD203B41FA5}">
                      <a16:colId xmlns:a16="http://schemas.microsoft.com/office/drawing/2014/main" val="20003"/>
                    </a:ext>
                  </a:extLst>
                </a:gridCol>
              </a:tblGrid>
              <a:tr h="7088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FFFFFF"/>
                          </a:solidFill>
                          <a:effectLst/>
                          <a:latin typeface="+mn-lt"/>
                          <a:cs typeface="Arial" panose="020B0604020202020204" pitchFamily="34" charset="0"/>
                        </a:rPr>
                        <a:t>  </a:t>
                      </a:r>
                      <a:r>
                        <a:rPr kumimoji="0" lang="el-GR" sz="2000" b="1" i="0" u="none" strike="noStrike" cap="none" normalizeH="0" baseline="0" dirty="0">
                          <a:ln>
                            <a:noFill/>
                          </a:ln>
                          <a:solidFill>
                            <a:srgbClr val="FFFFFF"/>
                          </a:solidFill>
                          <a:effectLst/>
                          <a:latin typeface="+mn-lt"/>
                          <a:cs typeface="Arial" panose="020B0604020202020204" pitchFamily="34" charset="0"/>
                        </a:rPr>
                        <a:t>Κατηγορίες</a:t>
                      </a:r>
                    </a:p>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FFFFFF"/>
                          </a:solidFill>
                          <a:effectLst/>
                          <a:latin typeface="+mn-lt"/>
                          <a:cs typeface="Arial" panose="020B0604020202020204" pitchFamily="34" charset="0"/>
                        </a:rPr>
                        <a:t>  </a:t>
                      </a:r>
                      <a:r>
                        <a:rPr kumimoji="0" lang="el-GR" sz="2000" b="1" i="0" u="none" strike="noStrike" cap="none" normalizeH="0" baseline="0" dirty="0">
                          <a:ln>
                            <a:noFill/>
                          </a:ln>
                          <a:solidFill>
                            <a:srgbClr val="FFFFFF"/>
                          </a:solidFill>
                          <a:effectLst/>
                          <a:latin typeface="+mn-lt"/>
                          <a:cs typeface="Arial" panose="020B0604020202020204" pitchFamily="34" charset="0"/>
                        </a:rPr>
                        <a:t>Μαθημάτων</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0A5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400" b="1" i="0" u="none" strike="noStrike" cap="none" normalizeH="0" baseline="0" dirty="0">
                        <a:ln>
                          <a:noFill/>
                        </a:ln>
                        <a:solidFill>
                          <a:srgbClr val="FFFFFF"/>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800" b="1" i="0" u="none" strike="noStrike" cap="none" normalizeH="0" baseline="0" dirty="0">
                          <a:ln>
                            <a:noFill/>
                          </a:ln>
                          <a:solidFill>
                            <a:srgbClr val="FFFFFF"/>
                          </a:solidFill>
                          <a:effectLst/>
                          <a:latin typeface="+mn-lt"/>
                          <a:cs typeface="Arial" panose="020B0604020202020204" pitchFamily="34" charset="0"/>
                        </a:rPr>
                        <a:t>Α΄ΤΑΞΗ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0A5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400" b="1" i="0" u="none" strike="noStrike" cap="none" normalizeH="0" baseline="0" dirty="0">
                        <a:ln>
                          <a:noFill/>
                        </a:ln>
                        <a:solidFill>
                          <a:srgbClr val="FFFFFF"/>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800" b="1" i="0" u="none" strike="noStrike" cap="none" normalizeH="0" baseline="0" dirty="0">
                          <a:ln>
                            <a:noFill/>
                          </a:ln>
                          <a:solidFill>
                            <a:srgbClr val="FFFFFF"/>
                          </a:solidFill>
                          <a:effectLst/>
                          <a:latin typeface="+mn-lt"/>
                          <a:cs typeface="Arial" panose="020B0604020202020204" pitchFamily="34" charset="0"/>
                        </a:rPr>
                        <a:t>Β΄ΤΑΞΗ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0A5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400" b="1" i="0" u="none" strike="noStrike" cap="none" normalizeH="0" baseline="0" dirty="0">
                        <a:ln>
                          <a:noFill/>
                        </a:ln>
                        <a:solidFill>
                          <a:srgbClr val="FFFFFF"/>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800" b="1" i="0" u="none" strike="noStrike" cap="none" normalizeH="0" baseline="0" dirty="0">
                          <a:ln>
                            <a:noFill/>
                          </a:ln>
                          <a:solidFill>
                            <a:srgbClr val="FFFFFF"/>
                          </a:solidFill>
                          <a:effectLst/>
                          <a:latin typeface="+mn-lt"/>
                          <a:cs typeface="Arial" panose="020B0604020202020204" pitchFamily="34" charset="0"/>
                        </a:rPr>
                        <a:t>Γ΄ΤΑΞΗ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0A500"/>
                    </a:solidFill>
                  </a:tcPr>
                </a:tc>
                <a:extLst>
                  <a:ext uri="{0D108BD9-81ED-4DB2-BD59-A6C34878D82A}">
                    <a16:rowId xmlns:a16="http://schemas.microsoft.com/office/drawing/2014/main" val="10000"/>
                  </a:ext>
                </a:extLst>
              </a:tr>
              <a:tr h="946947">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1" i="0" u="none" strike="noStrike" cap="none" normalizeH="0" baseline="0" dirty="0">
                        <a:ln>
                          <a:noFill/>
                        </a:ln>
                        <a:solidFill>
                          <a:srgbClr val="000000"/>
                        </a:solidFill>
                        <a:effectLst/>
                        <a:latin typeface="+mn-l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  Κοινού Κορμού</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chemeClr val="bg1"/>
                          </a:solidFill>
                          <a:effectLst/>
                          <a:latin typeface="+mn-lt"/>
                          <a:cs typeface="Arial" panose="020B0604020202020204" pitchFamily="34" charset="0"/>
                        </a:rPr>
                        <a:t>33</a:t>
                      </a:r>
                      <a:r>
                        <a:rPr kumimoji="0" lang="el-GR" sz="2400" b="0" i="0" u="none" strike="noStrike" cap="none" normalizeH="0" baseline="0" dirty="0">
                          <a:ln>
                            <a:noFill/>
                          </a:ln>
                          <a:solidFill>
                            <a:schemeClr val="bg1"/>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800" b="0" i="0" u="none" strike="noStrike" cap="none" normalizeH="0" baseline="0" dirty="0">
                        <a:ln>
                          <a:noFill/>
                        </a:ln>
                        <a:solidFill>
                          <a:srgbClr val="000000"/>
                        </a:solidFill>
                        <a:effectLst/>
                        <a:highlight>
                          <a:srgbClr val="FFFF61"/>
                        </a:highligh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(16 μαθήματα)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21</a:t>
                      </a:r>
                      <a:r>
                        <a:rPr kumimoji="0" lang="el-GR" sz="2400" b="0" i="0" u="none" strike="noStrike" cap="none" normalizeH="0" baseline="0" dirty="0">
                          <a:ln>
                            <a:noFill/>
                          </a:ln>
                          <a:solidFill>
                            <a:srgbClr val="000000"/>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(9 μαθήματα)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21</a:t>
                      </a:r>
                      <a:r>
                        <a:rPr kumimoji="0" lang="el-GR" sz="2400" b="0" i="0" u="none" strike="noStrike" cap="none" normalizeH="0" baseline="0" dirty="0">
                          <a:ln>
                            <a:noFill/>
                          </a:ln>
                          <a:solidFill>
                            <a:srgbClr val="000000"/>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(8 μαθήματα)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1"/>
                  </a:ext>
                </a:extLst>
              </a:tr>
              <a:tr h="178031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1" i="0" u="none" strike="noStrike" cap="none" normalizeH="0" baseline="0" dirty="0">
                        <a:ln>
                          <a:noFill/>
                        </a:ln>
                        <a:solidFill>
                          <a:srgbClr val="000000"/>
                        </a:solidFill>
                        <a:effectLst/>
                        <a:latin typeface="+mn-l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800" b="1" i="0" u="none" strike="noStrike" cap="none" normalizeH="0" baseline="0" dirty="0">
                        <a:ln>
                          <a:noFill/>
                        </a:ln>
                        <a:solidFill>
                          <a:srgbClr val="000000"/>
                        </a:solidFill>
                        <a:effectLst/>
                        <a:latin typeface="+mn-l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200" b="1" i="0" u="none" strike="noStrike" cap="none" normalizeH="0" baseline="0" dirty="0">
                        <a:ln>
                          <a:noFill/>
                        </a:ln>
                        <a:solidFill>
                          <a:srgbClr val="000000"/>
                        </a:solidFill>
                        <a:effectLst/>
                        <a:latin typeface="+mn-lt"/>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  Προσανατολισμού</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2400" b="1" i="0" u="none" strike="noStrike" cap="none" normalizeH="0" baseline="0" dirty="0">
                        <a:ln>
                          <a:noFill/>
                        </a:ln>
                        <a:solidFill>
                          <a:srgbClr val="000000"/>
                        </a:solidFill>
                        <a:effectLst/>
                        <a:highlight>
                          <a:srgbClr val="FFFF61"/>
                        </a:highligh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4</a:t>
                      </a:r>
                      <a:r>
                        <a:rPr kumimoji="0" lang="el-GR" sz="2400" b="0" i="0" u="none" strike="noStrike" cap="none" normalizeH="0" baseline="0" dirty="0">
                          <a:ln>
                            <a:noFill/>
                          </a:ln>
                          <a:solidFill>
                            <a:srgbClr val="000000"/>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FF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2×2ωρα μαθήματα τα οποία ενισχύουν 2 από τα 16 μαθήματα Κ.Κ.</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3600" b="1" i="0" u="none" strike="noStrike" cap="none" normalizeH="0" baseline="0" dirty="0">
                          <a:ln>
                            <a:noFill/>
                          </a:ln>
                          <a:solidFill>
                            <a:srgbClr val="000000"/>
                          </a:solidFill>
                          <a:effectLst/>
                          <a:latin typeface="+mn-lt"/>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3600" b="0" i="0" u="none" strike="noStrike" cap="none" normalizeH="0" baseline="0" dirty="0">
                          <a:ln>
                            <a:noFill/>
                          </a:ln>
                          <a:solidFill>
                            <a:srgbClr val="000000"/>
                          </a:solidFill>
                          <a:effectLst/>
                          <a:latin typeface="+mn-lt"/>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extLst>
                  <a:ext uri="{0D108BD9-81ED-4DB2-BD59-A6C34878D82A}">
                    <a16:rowId xmlns:a16="http://schemas.microsoft.com/office/drawing/2014/main" val="10002"/>
                  </a:ext>
                </a:extLst>
              </a:tr>
              <a:tr h="10326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  Κατεύθυνσης</a:t>
                      </a:r>
                    </a:p>
                    <a:p>
                      <a:pPr marL="0" marR="0" lvl="0" indent="0"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 Εμβάθυνσης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3600" b="0" i="0" u="none" strike="noStrike" cap="none" normalizeH="0" baseline="0" dirty="0">
                          <a:ln>
                            <a:noFill/>
                          </a:ln>
                          <a:solidFill>
                            <a:srgbClr val="000000"/>
                          </a:solidFill>
                          <a:effectLst/>
                          <a:latin typeface="+mn-lt"/>
                          <a:cs typeface="Arial" panose="020B0604020202020204"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16</a:t>
                      </a:r>
                      <a:r>
                        <a:rPr kumimoji="0" lang="el-GR" sz="2400" b="0" i="0" u="none" strike="noStrike" cap="none" normalizeH="0" baseline="0" dirty="0">
                          <a:ln>
                            <a:noFill/>
                          </a:ln>
                          <a:solidFill>
                            <a:srgbClr val="000000"/>
                          </a:solidFill>
                          <a:effectLst/>
                          <a:latin typeface="+mn-lt"/>
                          <a:cs typeface="Arial" panose="020B0604020202020204" pitchFamily="34" charset="0"/>
                        </a:rPr>
                        <a:t> περίοδοι</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4×4ωρα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Κατεύθυνσης</a:t>
                      </a:r>
                      <a:endParaRPr kumimoji="0" lang="el-GR" sz="1800" b="0" i="0" u="none" strike="noStrike" cap="none" normalizeH="0" baseline="0" dirty="0">
                        <a:ln>
                          <a:noFill/>
                        </a:ln>
                        <a:solidFill>
                          <a:srgbClr val="000000"/>
                        </a:solidFill>
                        <a:effectLst/>
                        <a:latin typeface="+mn-lt"/>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16 </a:t>
                      </a:r>
                      <a:r>
                        <a:rPr kumimoji="0" lang="el-GR" sz="2400" b="0" i="0" u="none" strike="noStrike" cap="none" normalizeH="0" baseline="0" dirty="0">
                          <a:ln>
                            <a:noFill/>
                          </a:ln>
                          <a:solidFill>
                            <a:srgbClr val="000000"/>
                          </a:solidFill>
                          <a:effectLst/>
                          <a:latin typeface="+mn-lt"/>
                          <a:cs typeface="Arial" panose="020B0604020202020204" pitchFamily="34" charset="0"/>
                        </a:rPr>
                        <a:t>περίοδοι</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4×4ωρα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dirty="0">
                          <a:ln>
                            <a:noFill/>
                          </a:ln>
                          <a:solidFill>
                            <a:srgbClr val="FF0000"/>
                          </a:solidFill>
                          <a:effectLst/>
                          <a:latin typeface="+mn-lt"/>
                          <a:cs typeface="Arial" panose="020B0604020202020204" pitchFamily="34" charset="0"/>
                        </a:rPr>
                        <a:t>Κατεύθυνσης</a:t>
                      </a:r>
                      <a:endParaRPr kumimoji="0" lang="el-GR" sz="1800" b="0" i="0" u="none" strike="noStrike" cap="none" normalizeH="0" baseline="0" dirty="0">
                        <a:ln>
                          <a:noFill/>
                        </a:ln>
                        <a:solidFill>
                          <a:srgbClr val="000000"/>
                        </a:solidFill>
                        <a:effectLst/>
                        <a:latin typeface="+mn-lt"/>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3"/>
                  </a:ext>
                </a:extLst>
              </a:tr>
              <a:tr h="103261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000000"/>
                          </a:solidFill>
                          <a:effectLst/>
                          <a:latin typeface="+mn-lt"/>
                          <a:cs typeface="Arial" panose="020B0604020202020204" pitchFamily="34" charset="0"/>
                        </a:rPr>
                        <a:t>Σύνολο</a:t>
                      </a:r>
                      <a:r>
                        <a:rPr kumimoji="0" lang="el-GR" sz="1800" b="0" i="0" u="none" strike="noStrike" cap="none" normalizeH="0" baseline="0" dirty="0">
                          <a:ln>
                            <a:noFill/>
                          </a:ln>
                          <a:solidFill>
                            <a:srgbClr val="000000"/>
                          </a:solidFill>
                          <a:effectLst/>
                          <a:latin typeface="+mn-lt"/>
                          <a:cs typeface="Arial" panose="020B0604020202020204" pitchFamily="34" charset="0"/>
                        </a:rPr>
                        <a:t> </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dirty="0">
                        <a:ln>
                          <a:noFill/>
                        </a:ln>
                        <a:solidFill>
                          <a:srgbClr val="000000"/>
                        </a:solidFill>
                        <a:effectLst/>
                        <a:latin typeface="+mn-lt"/>
                        <a:cs typeface="Arial" panose="020B0604020202020204" pitchFamily="34" charset="0"/>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FF0000"/>
                          </a:solidFill>
                          <a:effectLst/>
                          <a:latin typeface="+mn-lt"/>
                          <a:cs typeface="Arial" panose="020B0604020202020204" pitchFamily="34" charset="0"/>
                        </a:rPr>
                        <a:t>Σύνολο</a:t>
                      </a:r>
                      <a:r>
                        <a:rPr kumimoji="0" lang="el-GR" sz="1800" b="0" i="0" u="none" strike="noStrike" cap="none" normalizeH="0" baseline="0" dirty="0">
                          <a:ln>
                            <a:noFill/>
                          </a:ln>
                          <a:solidFill>
                            <a:srgbClr val="FF0000"/>
                          </a:solidFill>
                          <a:effectLst/>
                          <a:latin typeface="+mn-lt"/>
                          <a:cs typeface="Arial" panose="020B0604020202020204" pitchFamily="34"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37 </a:t>
                      </a:r>
                      <a:r>
                        <a:rPr kumimoji="0" lang="el-GR" sz="2400" b="0" i="0" u="none" strike="noStrike" cap="none" normalizeH="0" baseline="0" dirty="0">
                          <a:ln>
                            <a:noFill/>
                          </a:ln>
                          <a:solidFill>
                            <a:srgbClr val="000000"/>
                          </a:solidFill>
                          <a:effectLst/>
                          <a:latin typeface="+mn-lt"/>
                          <a:cs typeface="Arial" panose="020B0604020202020204" pitchFamily="34" charset="0"/>
                        </a:rPr>
                        <a:t>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l-GR" sz="1800" b="1" i="0" u="none" strike="noStrike" cap="none" normalizeH="0" baseline="0" dirty="0">
                          <a:ln>
                            <a:noFill/>
                          </a:ln>
                          <a:solidFill>
                            <a:srgbClr val="FF0000"/>
                          </a:solidFill>
                          <a:effectLst/>
                          <a:latin typeface="+mn-lt"/>
                          <a:cs typeface="Arial" panose="020B0604020202020204" pitchFamily="34" charset="0"/>
                        </a:rPr>
                        <a:t>16</a:t>
                      </a:r>
                      <a:r>
                        <a:rPr kumimoji="0" lang="el-GR" sz="1800" b="0" i="0" u="none" strike="noStrike" cap="none" normalizeH="0" baseline="0" dirty="0">
                          <a:ln>
                            <a:noFill/>
                          </a:ln>
                          <a:solidFill>
                            <a:srgbClr val="FF0000"/>
                          </a:solidFill>
                          <a:effectLst/>
                          <a:latin typeface="+mn-lt"/>
                          <a:cs typeface="Arial" panose="020B0604020202020204" pitchFamily="34" charset="0"/>
                        </a:rPr>
                        <a:t> </a:t>
                      </a:r>
                      <a:r>
                        <a:rPr kumimoji="0" lang="el-GR" sz="1800" b="1" i="0" u="none" strike="noStrike" cap="none" normalizeH="0" baseline="0" dirty="0">
                          <a:ln>
                            <a:noFill/>
                          </a:ln>
                          <a:solidFill>
                            <a:srgbClr val="FF0000"/>
                          </a:solidFill>
                          <a:effectLst/>
                          <a:latin typeface="+mn-lt"/>
                          <a:cs typeface="Arial" panose="020B0604020202020204" pitchFamily="34" charset="0"/>
                        </a:rPr>
                        <a:t>μαθήματα</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37 </a:t>
                      </a:r>
                      <a:r>
                        <a:rPr kumimoji="0" lang="el-GR" sz="2400" b="0" i="0" u="none" strike="noStrike" cap="none" normalizeH="0" baseline="0" dirty="0">
                          <a:ln>
                            <a:noFill/>
                          </a:ln>
                          <a:solidFill>
                            <a:srgbClr val="000000"/>
                          </a:solidFill>
                          <a:effectLst/>
                          <a:latin typeface="+mn-lt"/>
                          <a:cs typeface="Arial" panose="020B0604020202020204" pitchFamily="34" charset="0"/>
                        </a:rPr>
                        <a:t>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a:ln>
                          <a:noFill/>
                        </a:ln>
                        <a:solidFill>
                          <a:srgbClr val="FF0000"/>
                        </a:solidFill>
                        <a:effectLst/>
                        <a:latin typeface="+mn-lt"/>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a:ln>
                            <a:noFill/>
                          </a:ln>
                          <a:solidFill>
                            <a:srgbClr val="000000"/>
                          </a:solidFill>
                          <a:effectLst/>
                          <a:latin typeface="+mn-lt"/>
                          <a:cs typeface="Arial" panose="020B0604020202020204" pitchFamily="34" charset="0"/>
                        </a:rPr>
                        <a:t>37 </a:t>
                      </a:r>
                      <a:r>
                        <a:rPr kumimoji="0" lang="el-GR" sz="2400" b="0" i="0" u="none" strike="noStrike" cap="none" normalizeH="0" baseline="0" dirty="0">
                          <a:ln>
                            <a:noFill/>
                          </a:ln>
                          <a:solidFill>
                            <a:srgbClr val="000000"/>
                          </a:solidFill>
                          <a:effectLst/>
                          <a:latin typeface="+mn-lt"/>
                          <a:cs typeface="Arial" panose="020B0604020202020204" pitchFamily="34" charset="0"/>
                        </a:rPr>
                        <a:t>περίοδοι</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200" b="0" i="0" u="none" strike="noStrike" cap="none" normalizeH="0" baseline="0" dirty="0">
                        <a:ln>
                          <a:noFill/>
                        </a:ln>
                        <a:solidFill>
                          <a:srgbClr val="000000"/>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l-GR" sz="1600" b="0" i="0" u="none" strike="noStrike" cap="none" normalizeH="0" baseline="0" dirty="0">
                        <a:ln>
                          <a:noFill/>
                        </a:ln>
                        <a:solidFill>
                          <a:srgbClr val="FF0000"/>
                        </a:solidFill>
                        <a:effectLst/>
                        <a:latin typeface="+mn-lt"/>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AE571"/>
                    </a:solidFill>
                  </a:tcPr>
                </a:tc>
                <a:extLst>
                  <a:ext uri="{0D108BD9-81ED-4DB2-BD59-A6C34878D82A}">
                    <a16:rowId xmlns:a16="http://schemas.microsoft.com/office/drawing/2014/main" val="10004"/>
                  </a:ext>
                </a:extLst>
              </a:tr>
            </a:tbl>
          </a:graphicData>
        </a:graphic>
      </p:graphicFrame>
      <p:sp>
        <p:nvSpPr>
          <p:cNvPr id="2" name="Footer Placeholder 1">
            <a:extLst>
              <a:ext uri="{FF2B5EF4-FFF2-40B4-BE49-F238E27FC236}">
                <a16:creationId xmlns:a16="http://schemas.microsoft.com/office/drawing/2014/main" id="{3205C952-DE3C-6982-3BB9-19B3DFF133DB}"/>
              </a:ext>
            </a:extLst>
          </p:cNvPr>
          <p:cNvSpPr>
            <a:spLocks noGrp="1"/>
          </p:cNvSpPr>
          <p:nvPr>
            <p:ph type="ftr" sz="quarter" idx="11"/>
          </p:nvPr>
        </p:nvSpPr>
        <p:spPr>
          <a:xfrm>
            <a:off x="9057217" y="6401117"/>
            <a:ext cx="3134783" cy="365125"/>
          </a:xfrm>
        </p:spPr>
        <p:txBody>
          <a:bodyPr/>
          <a:lstStyle/>
          <a:p>
            <a:pPr>
              <a:defRPr/>
            </a:pPr>
            <a:endParaRPr lang="el-GR" dirty="0"/>
          </a:p>
        </p:txBody>
      </p:sp>
    </p:spTree>
    <p:extLst>
      <p:ext uri="{BB962C8B-B14F-4D97-AF65-F5344CB8AC3E}">
        <p14:creationId xmlns:p14="http://schemas.microsoft.com/office/powerpoint/2010/main" val="28085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B91AAA-43D1-3D4F-4FC6-7D7EA455B7D5}"/>
              </a:ext>
            </a:extLst>
          </p:cNvPr>
          <p:cNvPicPr>
            <a:picLocks noChangeAspect="1"/>
          </p:cNvPicPr>
          <p:nvPr/>
        </p:nvPicPr>
        <p:blipFill>
          <a:blip r:embed="rId3"/>
          <a:stretch>
            <a:fillRect/>
          </a:stretch>
        </p:blipFill>
        <p:spPr>
          <a:xfrm>
            <a:off x="0" y="0"/>
            <a:ext cx="1326286" cy="1870063"/>
          </a:xfrm>
          <a:prstGeom prst="rect">
            <a:avLst/>
          </a:prstGeom>
        </p:spPr>
      </p:pic>
      <p:sp>
        <p:nvSpPr>
          <p:cNvPr id="16385" name="TextBox 5"/>
          <p:cNvSpPr txBox="1">
            <a:spLocks noChangeArrowheads="1"/>
          </p:cNvSpPr>
          <p:nvPr/>
        </p:nvSpPr>
        <p:spPr bwMode="auto">
          <a:xfrm>
            <a:off x="1693561" y="60845"/>
            <a:ext cx="9172153" cy="461665"/>
          </a:xfrm>
          <a:prstGeom prst="rect">
            <a:avLst/>
          </a:prstGeom>
          <a:noFill/>
          <a:ln w="9525">
            <a:noFill/>
            <a:miter lim="800000"/>
            <a:headEnd/>
            <a:tailEnd/>
          </a:ln>
        </p:spPr>
        <p:txBody>
          <a:bodyPr wrap="square">
            <a:spAutoFit/>
          </a:bodyPr>
          <a:lstStyle/>
          <a:p>
            <a:pPr algn="ctr"/>
            <a:r>
              <a:rPr lang="el-GR" sz="2400" b="1" u="sng" dirty="0">
                <a:solidFill>
                  <a:srgbClr val="002060"/>
                </a:solidFill>
                <a:latin typeface="Arial" panose="020B0604020202020204" pitchFamily="34" charset="0"/>
                <a:cs typeface="Arial" panose="020B0604020202020204" pitchFamily="34" charset="0"/>
              </a:rPr>
              <a:t>ΜΑΘΗΜΑΤΑ ΚΟΙΝΟΥ ΚΟΡΜΟΥ (Κ.Κ.)</a:t>
            </a:r>
            <a:r>
              <a:rPr lang="en-US" sz="2400" b="1" u="sng" dirty="0">
                <a:solidFill>
                  <a:srgbClr val="002060"/>
                </a:solidFill>
                <a:latin typeface="Arial" panose="020B0604020202020204" pitchFamily="34" charset="0"/>
                <a:cs typeface="Arial" panose="020B0604020202020204" pitchFamily="34" charset="0"/>
              </a:rPr>
              <a:t> </a:t>
            </a:r>
            <a:r>
              <a:rPr lang="el-GR" sz="2400" b="1" u="sng" dirty="0">
                <a:solidFill>
                  <a:srgbClr val="002060"/>
                </a:solidFill>
                <a:latin typeface="Arial" panose="020B0604020202020204" pitchFamily="34" charset="0"/>
                <a:cs typeface="Arial" panose="020B0604020202020204" pitchFamily="34" charset="0"/>
              </a:rPr>
              <a:t>ΑΝΑ ΤΑΞΗ ΣΤΟ ΛΥΚΕΙΟ</a:t>
            </a:r>
            <a:r>
              <a:rPr lang="el-GR" sz="2400" b="1" dirty="0">
                <a:solidFill>
                  <a:srgbClr val="002060"/>
                </a:solidFill>
                <a:latin typeface="Arial" panose="020B0604020202020204" pitchFamily="34" charset="0"/>
                <a:cs typeface="Arial" panose="020B0604020202020204" pitchFamily="34" charset="0"/>
              </a:rPr>
              <a:t> </a:t>
            </a:r>
          </a:p>
        </p:txBody>
      </p:sp>
      <p:graphicFrame>
        <p:nvGraphicFramePr>
          <p:cNvPr id="4" name="Table 3"/>
          <p:cNvGraphicFramePr>
            <a:graphicFrameLocks noGrp="1"/>
          </p:cNvGraphicFramePr>
          <p:nvPr>
            <p:extLst>
              <p:ext uri="{D42A27DB-BD31-4B8C-83A1-F6EECF244321}">
                <p14:modId xmlns:p14="http://schemas.microsoft.com/office/powerpoint/2010/main" val="2206871823"/>
              </p:ext>
            </p:extLst>
          </p:nvPr>
        </p:nvGraphicFramePr>
        <p:xfrm>
          <a:off x="783772" y="630002"/>
          <a:ext cx="11408228" cy="6237324"/>
        </p:xfrm>
        <a:graphic>
          <a:graphicData uri="http://schemas.openxmlformats.org/drawingml/2006/table">
            <a:tbl>
              <a:tblPr bandRow="1">
                <a:tableStyleId>{69CF1AB2-1976-4502-BF36-3FF5EA218861}</a:tableStyleId>
              </a:tblPr>
              <a:tblGrid>
                <a:gridCol w="884000">
                  <a:extLst>
                    <a:ext uri="{9D8B030D-6E8A-4147-A177-3AD203B41FA5}">
                      <a16:colId xmlns:a16="http://schemas.microsoft.com/office/drawing/2014/main" val="20000"/>
                    </a:ext>
                  </a:extLst>
                </a:gridCol>
                <a:gridCol w="5863917">
                  <a:extLst>
                    <a:ext uri="{9D8B030D-6E8A-4147-A177-3AD203B41FA5}">
                      <a16:colId xmlns:a16="http://schemas.microsoft.com/office/drawing/2014/main" val="20001"/>
                    </a:ext>
                  </a:extLst>
                </a:gridCol>
                <a:gridCol w="1553437">
                  <a:extLst>
                    <a:ext uri="{9D8B030D-6E8A-4147-A177-3AD203B41FA5}">
                      <a16:colId xmlns:a16="http://schemas.microsoft.com/office/drawing/2014/main" val="20002"/>
                    </a:ext>
                  </a:extLst>
                </a:gridCol>
                <a:gridCol w="1553437">
                  <a:extLst>
                    <a:ext uri="{9D8B030D-6E8A-4147-A177-3AD203B41FA5}">
                      <a16:colId xmlns:a16="http://schemas.microsoft.com/office/drawing/2014/main" val="20003"/>
                    </a:ext>
                  </a:extLst>
                </a:gridCol>
                <a:gridCol w="1553437">
                  <a:extLst>
                    <a:ext uri="{9D8B030D-6E8A-4147-A177-3AD203B41FA5}">
                      <a16:colId xmlns:a16="http://schemas.microsoft.com/office/drawing/2014/main" val="20004"/>
                    </a:ext>
                  </a:extLst>
                </a:gridCol>
              </a:tblGrid>
              <a:tr h="346518">
                <a:tc>
                  <a:txBody>
                    <a:bodyPr/>
                    <a:lstStyle/>
                    <a:p>
                      <a:pPr algn="ctr" fontAlgn="b"/>
                      <a:r>
                        <a:rPr lang="el-GR" sz="1800" u="none" strike="noStrike" dirty="0">
                          <a:solidFill>
                            <a:schemeClr val="tx1"/>
                          </a:solidFill>
                          <a:latin typeface="Arial" panose="020B0604020202020204" pitchFamily="34" charset="0"/>
                          <a:cs typeface="Arial" panose="020B0604020202020204" pitchFamily="34" charset="0"/>
                        </a:rPr>
                        <a:t>Α/Α </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b">
                    <a:solidFill>
                      <a:schemeClr val="bg1">
                        <a:lumMod val="65000"/>
                      </a:schemeClr>
                    </a:solidFill>
                  </a:tcPr>
                </a:tc>
                <a:tc>
                  <a:txBody>
                    <a:bodyPr/>
                    <a:lstStyle/>
                    <a:p>
                      <a:pPr algn="l" fontAlgn="b"/>
                      <a:r>
                        <a:rPr lang="en-US" sz="1800" u="none" strike="noStrike" dirty="0">
                          <a:solidFill>
                            <a:schemeClr val="tx1"/>
                          </a:solidFill>
                          <a:latin typeface="Arial" panose="020B0604020202020204" pitchFamily="34" charset="0"/>
                          <a:cs typeface="Arial" panose="020B0604020202020204" pitchFamily="34" charset="0"/>
                        </a:rPr>
                        <a:t> </a:t>
                      </a:r>
                      <a:r>
                        <a:rPr lang="el-GR" sz="1800" u="none" strike="noStrike" dirty="0">
                          <a:solidFill>
                            <a:schemeClr val="tx1"/>
                          </a:solidFill>
                          <a:latin typeface="Arial" panose="020B0604020202020204" pitchFamily="34" charset="0"/>
                          <a:cs typeface="Arial" panose="020B0604020202020204" pitchFamily="34" charset="0"/>
                        </a:rPr>
                        <a:t>ΜΑΘΗΜΑΤΑ</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b">
                    <a:solidFill>
                      <a:schemeClr val="bg1">
                        <a:lumMod val="65000"/>
                      </a:schemeClr>
                    </a:solidFill>
                  </a:tcPr>
                </a:tc>
                <a:tc>
                  <a:txBody>
                    <a:bodyPr/>
                    <a:lstStyle/>
                    <a:p>
                      <a:pPr algn="ctr" fontAlgn="b"/>
                      <a:r>
                        <a:rPr lang="el-GR" sz="2000" b="1" u="none" strike="noStrike" dirty="0">
                          <a:solidFill>
                            <a:schemeClr val="tx1"/>
                          </a:solidFill>
                          <a:latin typeface="Arial" panose="020B0604020202020204" pitchFamily="34" charset="0"/>
                          <a:cs typeface="Arial" panose="020B0604020202020204" pitchFamily="34" charset="0"/>
                        </a:rPr>
                        <a:t>Α’</a:t>
                      </a:r>
                      <a:endParaRPr lang="el-GR" sz="20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b">
                    <a:solidFill>
                      <a:srgbClr val="FFC000"/>
                    </a:solidFill>
                  </a:tcPr>
                </a:tc>
                <a:tc>
                  <a:txBody>
                    <a:bodyPr/>
                    <a:lstStyle/>
                    <a:p>
                      <a:pPr algn="ctr" fontAlgn="ctr"/>
                      <a:r>
                        <a:rPr lang="el-GR" sz="2000" b="1" u="none" strike="noStrike" dirty="0">
                          <a:solidFill>
                            <a:schemeClr val="tx1"/>
                          </a:solidFill>
                          <a:latin typeface="Arial" panose="020B0604020202020204" pitchFamily="34" charset="0"/>
                          <a:cs typeface="Arial" panose="020B0604020202020204" pitchFamily="34" charset="0"/>
                        </a:rPr>
                        <a:t>Β’</a:t>
                      </a:r>
                      <a:endParaRPr lang="el-GR" sz="20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2000" b="1" u="none" strike="noStrike" dirty="0">
                          <a:solidFill>
                            <a:schemeClr val="tx1"/>
                          </a:solidFill>
                          <a:latin typeface="Arial" panose="020B0604020202020204" pitchFamily="34" charset="0"/>
                          <a:cs typeface="Arial" panose="020B0604020202020204" pitchFamily="34" charset="0"/>
                        </a:rPr>
                        <a:t>Γ’</a:t>
                      </a:r>
                      <a:endParaRPr lang="el-GR" sz="20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0"/>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Νέα Ελληνικά/ Αγωγή του Πολίτη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6</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6</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1"/>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Αρχαία Ελληνικά / Αρχαιογνωσία</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1.5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2"/>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Μαθηματικά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4</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3"/>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4</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Φυσική</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4"/>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Χημεία</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a:latin typeface="Arial" panose="020B0604020202020204" pitchFamily="34" charset="0"/>
                          <a:cs typeface="Arial" panose="020B0604020202020204" pitchFamily="34" charset="0"/>
                        </a:rPr>
                        <a:t> </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5"/>
                  </a:ext>
                </a:extLst>
              </a:tr>
              <a:tr h="346518">
                <a:tc>
                  <a:txBody>
                    <a:bodyPr/>
                    <a:lstStyle/>
                    <a:p>
                      <a:pPr algn="ctr" fontAlgn="ctr"/>
                      <a:r>
                        <a:rPr lang="el-GR" sz="1800" u="none" strike="noStrike">
                          <a:latin typeface="Arial" panose="020B0604020202020204" pitchFamily="34" charset="0"/>
                          <a:cs typeface="Arial" panose="020B0604020202020204" pitchFamily="34" charset="0"/>
                        </a:rPr>
                        <a:t>6</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Βιολογία</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a:latin typeface="Arial" panose="020B0604020202020204" pitchFamily="34" charset="0"/>
                          <a:cs typeface="Arial" panose="020B0604020202020204" pitchFamily="34" charset="0"/>
                        </a:rPr>
                        <a:t>1</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6"/>
                  </a:ext>
                </a:extLst>
              </a:tr>
              <a:tr h="346518">
                <a:tc>
                  <a:txBody>
                    <a:bodyPr/>
                    <a:lstStyle/>
                    <a:p>
                      <a:pPr algn="ctr" fontAlgn="ctr"/>
                      <a:r>
                        <a:rPr lang="en-US" sz="1800" u="none" strike="noStrike" dirty="0">
                          <a:latin typeface="Arial" panose="020B0604020202020204" pitchFamily="34" charset="0"/>
                          <a:cs typeface="Arial" panose="020B0604020202020204" pitchFamily="34" charset="0"/>
                        </a:rPr>
                        <a:t>7</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Ιστορία / Ιστορία της Κύπρου</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7"/>
                  </a:ext>
                </a:extLst>
              </a:tr>
              <a:tr h="346518">
                <a:tc>
                  <a:txBody>
                    <a:bodyPr/>
                    <a:lstStyle/>
                    <a:p>
                      <a:pPr algn="ctr" fontAlgn="ctr"/>
                      <a:r>
                        <a:rPr lang="en-US" sz="1800" b="0" i="0" u="none" strike="noStrike" dirty="0">
                          <a:solidFill>
                            <a:schemeClr val="dk1"/>
                          </a:solidFill>
                          <a:latin typeface="Arial" panose="020B0604020202020204" pitchFamily="34" charset="0"/>
                          <a:cs typeface="Arial" panose="020B0604020202020204" pitchFamily="34" charset="0"/>
                        </a:rPr>
                        <a:t>8</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Αγγλικά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a:latin typeface="Arial" panose="020B0604020202020204" pitchFamily="34" charset="0"/>
                          <a:cs typeface="Arial" panose="020B0604020202020204" pitchFamily="34" charset="0"/>
                        </a:rPr>
                        <a:t>2</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8"/>
                  </a:ext>
                </a:extLst>
              </a:tr>
              <a:tr h="346518">
                <a:tc>
                  <a:txBody>
                    <a:bodyPr/>
                    <a:lstStyle/>
                    <a:p>
                      <a:pPr algn="ctr" fontAlgn="ctr"/>
                      <a:r>
                        <a:rPr lang="en-US" sz="1800" b="0" i="0" u="none" strike="noStrike" dirty="0">
                          <a:solidFill>
                            <a:schemeClr val="dk1"/>
                          </a:solidFill>
                          <a:latin typeface="Arial" panose="020B0604020202020204" pitchFamily="34" charset="0"/>
                          <a:cs typeface="Arial" panose="020B0604020202020204" pitchFamily="34" charset="0"/>
                        </a:rPr>
                        <a:t>9</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Γαλλικά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n-US" sz="1800" u="none" strike="noStrike" dirty="0">
                          <a:latin typeface="Arial" panose="020B0604020202020204" pitchFamily="34" charset="0"/>
                          <a:cs typeface="Arial" panose="020B0604020202020204" pitchFamily="34" charset="0"/>
                        </a:rPr>
                        <a:t>2</a:t>
                      </a: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r>
                        <a:rPr lang="en-US"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09"/>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0</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Πληροφορική</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0"/>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Τέχνη</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1"/>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Μουσική</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2"/>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3</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Φυσική Αγωγή</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a:latin typeface="Arial" panose="020B0604020202020204" pitchFamily="34" charset="0"/>
                          <a:cs typeface="Arial" panose="020B0604020202020204" pitchFamily="34" charset="0"/>
                        </a:rPr>
                        <a:t>1.5</a:t>
                      </a:r>
                      <a:endParaRPr lang="el-GR" sz="1800" b="0" i="0" u="none" strike="noStrike">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2.5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3"/>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4</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Θρησκευτικά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1.5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4"/>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5</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Σχεδιασμός και Τεχνολογία</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2</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5"/>
                  </a:ext>
                </a:extLst>
              </a:tr>
              <a:tr h="346518">
                <a:tc>
                  <a:txBody>
                    <a:bodyPr/>
                    <a:lstStyle/>
                    <a:p>
                      <a:pPr algn="ctr" fontAlgn="ctr"/>
                      <a:r>
                        <a:rPr lang="el-GR" sz="1800" u="none" strike="noStrike" dirty="0">
                          <a:latin typeface="Arial" panose="020B0604020202020204" pitchFamily="34" charset="0"/>
                          <a:cs typeface="Arial" panose="020B0604020202020204" pitchFamily="34" charset="0"/>
                        </a:rPr>
                        <a:t>1</a:t>
                      </a:r>
                      <a:r>
                        <a:rPr lang="en-US" sz="1800" u="none" strike="noStrike" dirty="0">
                          <a:latin typeface="Arial" panose="020B0604020202020204" pitchFamily="34" charset="0"/>
                          <a:cs typeface="Arial" panose="020B0604020202020204" pitchFamily="34" charset="0"/>
                        </a:rPr>
                        <a:t>6</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l" fontAlgn="ctr"/>
                      <a:r>
                        <a:rPr lang="en-US" sz="1800" u="none" strike="noStrike" dirty="0">
                          <a:latin typeface="Arial" panose="020B0604020202020204" pitchFamily="34" charset="0"/>
                          <a:cs typeface="Arial" panose="020B0604020202020204" pitchFamily="34" charset="0"/>
                        </a:rPr>
                        <a:t> </a:t>
                      </a:r>
                      <a:r>
                        <a:rPr lang="el-GR" sz="1800" u="none" strike="noStrike" dirty="0">
                          <a:latin typeface="Arial" panose="020B0604020202020204" pitchFamily="34" charset="0"/>
                          <a:cs typeface="Arial" panose="020B0604020202020204" pitchFamily="34" charset="0"/>
                        </a:rPr>
                        <a:t>Οικονομικά</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a:txBody>
                    <a:bodyPr/>
                    <a:lstStyle/>
                    <a:p>
                      <a:pPr algn="ctr" fontAlgn="ctr"/>
                      <a:r>
                        <a:rPr lang="el-GR" sz="1800" u="none" strike="noStrike" dirty="0">
                          <a:latin typeface="Arial" panose="020B0604020202020204" pitchFamily="34" charset="0"/>
                          <a:cs typeface="Arial" panose="020B0604020202020204" pitchFamily="34" charset="0"/>
                        </a:rPr>
                        <a:t>1</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l-GR" sz="1800" u="none" strike="noStrike" dirty="0">
                          <a:latin typeface="Arial" panose="020B0604020202020204" pitchFamily="34" charset="0"/>
                          <a:cs typeface="Arial" panose="020B0604020202020204" pitchFamily="34" charset="0"/>
                        </a:rPr>
                        <a:t> </a:t>
                      </a:r>
                      <a:endParaRPr lang="el-GR" sz="1800" b="0"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6"/>
                  </a:ext>
                </a:extLst>
              </a:tr>
              <a:tr h="346518">
                <a:tc gridSpan="2">
                  <a:txBody>
                    <a:bodyPr/>
                    <a:lstStyle/>
                    <a:p>
                      <a:pPr algn="ctr" fontAlgn="ctr"/>
                      <a:r>
                        <a:rPr lang="el-GR" sz="1800" b="1" u="none" strike="noStrike" dirty="0">
                          <a:latin typeface="Arial" panose="020B0604020202020204" pitchFamily="34" charset="0"/>
                          <a:cs typeface="Arial" panose="020B0604020202020204" pitchFamily="34" charset="0"/>
                        </a:rPr>
                        <a:t>ΣΥΝΟΛΟ</a:t>
                      </a:r>
                      <a:r>
                        <a:rPr lang="el-GR" sz="1800" u="none" strike="noStrike" dirty="0">
                          <a:latin typeface="Arial" panose="020B0604020202020204" pitchFamily="34" charset="0"/>
                          <a:cs typeface="Arial" panose="020B0604020202020204" pitchFamily="34" charset="0"/>
                        </a:rPr>
                        <a:t> </a:t>
                      </a:r>
                      <a:r>
                        <a:rPr lang="el-GR" sz="1800" b="1" u="none" strike="noStrike" dirty="0">
                          <a:latin typeface="Arial" panose="020B0604020202020204" pitchFamily="34" charset="0"/>
                          <a:cs typeface="Arial" panose="020B0604020202020204" pitchFamily="34" charset="0"/>
                        </a:rPr>
                        <a:t>ΠΕΡΙΟΔΩΝ</a:t>
                      </a:r>
                      <a:r>
                        <a:rPr lang="el-GR" sz="1800" u="none" strike="noStrike" dirty="0">
                          <a:latin typeface="Arial" panose="020B0604020202020204" pitchFamily="34" charset="0"/>
                          <a:cs typeface="Arial" panose="020B0604020202020204" pitchFamily="34" charset="0"/>
                        </a:rPr>
                        <a:t> </a:t>
                      </a:r>
                      <a:r>
                        <a:rPr lang="el-GR" sz="1800" b="1" u="none" strike="noStrike" dirty="0">
                          <a:latin typeface="Arial" panose="020B0604020202020204" pitchFamily="34" charset="0"/>
                          <a:cs typeface="Arial" panose="020B0604020202020204" pitchFamily="34" charset="0"/>
                        </a:rPr>
                        <a:t>ΔΙΔΑΣΚΑΛΙΑΣ</a:t>
                      </a:r>
                      <a:endParaRPr lang="el-GR" sz="1800" b="1" i="0" u="none" strike="noStrike" dirty="0">
                        <a:solidFill>
                          <a:srgbClr val="000000"/>
                        </a:solidFill>
                        <a:latin typeface="Arial" panose="020B0604020202020204" pitchFamily="34" charset="0"/>
                        <a:cs typeface="Arial" panose="020B0604020202020204" pitchFamily="34" charset="0"/>
                      </a:endParaRPr>
                    </a:p>
                  </a:txBody>
                  <a:tcPr marL="6370" marR="6370" marT="6370" marB="0" anchor="ctr"/>
                </a:tc>
                <a:tc hMerge="1">
                  <a:txBody>
                    <a:bodyPr/>
                    <a:lstStyle/>
                    <a:p>
                      <a:endParaRPr lang="el-GR"/>
                    </a:p>
                  </a:txBody>
                  <a:tcPr/>
                </a:tc>
                <a:tc>
                  <a:txBody>
                    <a:bodyPr/>
                    <a:lstStyle/>
                    <a:p>
                      <a:pPr algn="ctr" fontAlgn="ctr"/>
                      <a:r>
                        <a:rPr lang="el-GR" sz="1800" b="1" u="none" strike="noStrike" dirty="0">
                          <a:solidFill>
                            <a:schemeClr val="tx1"/>
                          </a:solidFill>
                          <a:latin typeface="Arial" panose="020B0604020202020204" pitchFamily="34" charset="0"/>
                          <a:cs typeface="Arial" panose="020B0604020202020204" pitchFamily="34" charset="0"/>
                        </a:rPr>
                        <a:t>33</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rgbClr val="FFC000"/>
                    </a:solidFill>
                  </a:tcPr>
                </a:tc>
                <a:tc>
                  <a:txBody>
                    <a:bodyPr/>
                    <a:lstStyle/>
                    <a:p>
                      <a:pPr algn="ctr" fontAlgn="ctr"/>
                      <a:r>
                        <a:rPr lang="en-US" sz="1800" b="1" u="none" strike="noStrike" dirty="0">
                          <a:solidFill>
                            <a:schemeClr val="tx1"/>
                          </a:solidFill>
                          <a:latin typeface="Arial" panose="020B0604020202020204" pitchFamily="34" charset="0"/>
                          <a:cs typeface="Arial" panose="020B0604020202020204" pitchFamily="34" charset="0"/>
                        </a:rPr>
                        <a:t>21</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chemeClr val="bg1">
                        <a:lumMod val="75000"/>
                      </a:schemeClr>
                    </a:solidFill>
                  </a:tcPr>
                </a:tc>
                <a:tc>
                  <a:txBody>
                    <a:bodyPr/>
                    <a:lstStyle/>
                    <a:p>
                      <a:pPr algn="ctr" fontAlgn="ctr"/>
                      <a:r>
                        <a:rPr lang="en-US" sz="1800" b="1" u="none" strike="noStrike" dirty="0">
                          <a:solidFill>
                            <a:schemeClr val="tx1"/>
                          </a:solidFill>
                          <a:latin typeface="Arial" panose="020B0604020202020204" pitchFamily="34" charset="0"/>
                          <a:cs typeface="Arial" panose="020B0604020202020204" pitchFamily="34" charset="0"/>
                        </a:rPr>
                        <a:t>21</a:t>
                      </a:r>
                      <a:endParaRPr lang="el-GR" sz="1800" b="1" i="0" u="none" strike="noStrike" dirty="0">
                        <a:solidFill>
                          <a:schemeClr val="tx1"/>
                        </a:solidFill>
                        <a:latin typeface="Arial" panose="020B0604020202020204" pitchFamily="34" charset="0"/>
                        <a:cs typeface="Arial" panose="020B0604020202020204" pitchFamily="34" charset="0"/>
                      </a:endParaRPr>
                    </a:p>
                  </a:txBody>
                  <a:tcPr marL="6370" marR="6370" marT="6370" marB="0" anchor="ctr">
                    <a:solidFill>
                      <a:srgbClr val="99FF66"/>
                    </a:solidFill>
                  </a:tcPr>
                </a:tc>
                <a:extLst>
                  <a:ext uri="{0D108BD9-81ED-4DB2-BD59-A6C34878D82A}">
                    <a16:rowId xmlns:a16="http://schemas.microsoft.com/office/drawing/2014/main" val="10017"/>
                  </a:ext>
                </a:extLst>
              </a:tr>
            </a:tbl>
          </a:graphicData>
        </a:graphic>
      </p:graphicFrame>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2422414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dirty="0"/>
          </a:p>
        </p:txBody>
      </p:sp>
      <p:sp>
        <p:nvSpPr>
          <p:cNvPr id="2" name="Title 1"/>
          <p:cNvSpPr>
            <a:spLocks noGrp="1"/>
          </p:cNvSpPr>
          <p:nvPr>
            <p:ph type="title" idx="4294967295"/>
          </p:nvPr>
        </p:nvSpPr>
        <p:spPr>
          <a:xfrm>
            <a:off x="0" y="111125"/>
            <a:ext cx="12192000" cy="1612900"/>
          </a:xfrm>
        </p:spPr>
        <p:txBody>
          <a:bodyPr>
            <a:normAutofit/>
          </a:bodyPr>
          <a:lstStyle/>
          <a:p>
            <a:pPr algn="ctr"/>
            <a:r>
              <a:rPr lang="el-GR" sz="3200" dirty="0" err="1"/>
              <a:t>Α΄λυκειου</a:t>
            </a:r>
            <a:r>
              <a:rPr lang="el-GR" sz="3200" dirty="0"/>
              <a:t/>
            </a:r>
            <a:br>
              <a:rPr lang="el-GR" sz="3200" dirty="0"/>
            </a:br>
            <a:r>
              <a:rPr lang="el-GR" sz="3200" dirty="0" err="1"/>
              <a:t>Επιλογη</a:t>
            </a:r>
            <a:r>
              <a:rPr lang="el-GR" sz="3200" dirty="0"/>
              <a:t> </a:t>
            </a:r>
            <a:r>
              <a:rPr lang="el-GR" sz="3200" dirty="0" err="1"/>
              <a:t>μιασ</a:t>
            </a:r>
            <a:r>
              <a:rPr lang="en-GB" sz="3200" dirty="0"/>
              <a:t> </a:t>
            </a:r>
            <a:r>
              <a:rPr lang="el-GR" sz="3200" dirty="0" err="1"/>
              <a:t>ομαδασ</a:t>
            </a:r>
            <a:r>
              <a:rPr lang="el-GR" sz="3200" dirty="0"/>
              <a:t> </a:t>
            </a:r>
            <a:r>
              <a:rPr lang="el-GR" sz="3200" dirty="0" err="1"/>
              <a:t>μαθηματων</a:t>
            </a:r>
            <a:r>
              <a:rPr lang="el-GR" sz="3200" dirty="0"/>
              <a:t> </a:t>
            </a:r>
            <a:r>
              <a:rPr lang="el-GR" sz="3200" dirty="0" err="1"/>
              <a:t>προσανατολισμου</a:t>
            </a:r>
            <a:r>
              <a:rPr lang="el-GR" sz="3200" dirty="0"/>
              <a:t> (ΟΜΠ)</a:t>
            </a:r>
            <a:endParaRPr lang="en-US" sz="3200" dirty="0"/>
          </a:p>
        </p:txBody>
      </p:sp>
      <p:pic>
        <p:nvPicPr>
          <p:cNvPr id="13" name="Content Placeholder 12">
            <a:extLst>
              <a:ext uri="{FF2B5EF4-FFF2-40B4-BE49-F238E27FC236}">
                <a16:creationId xmlns:a16="http://schemas.microsoft.com/office/drawing/2014/main" id="{35751B11-3301-2D88-03C6-B9B93BE7431C}"/>
              </a:ext>
            </a:extLst>
          </p:cNvPr>
          <p:cNvPicPr>
            <a:picLocks noGrp="1" noChangeAspect="1"/>
          </p:cNvPicPr>
          <p:nvPr>
            <p:ph idx="4294967295"/>
          </p:nvPr>
        </p:nvPicPr>
        <p:blipFill>
          <a:blip r:embed="rId2"/>
          <a:stretch>
            <a:fillRect/>
          </a:stretch>
        </p:blipFill>
        <p:spPr>
          <a:xfrm>
            <a:off x="2880851" y="2173288"/>
            <a:ext cx="7116763" cy="4684712"/>
          </a:xfrm>
          <a:prstGeom prst="rect">
            <a:avLst/>
          </a:prstGeom>
        </p:spPr>
      </p:pic>
      <p:pic>
        <p:nvPicPr>
          <p:cNvPr id="15" name="Picture 14">
            <a:extLst>
              <a:ext uri="{FF2B5EF4-FFF2-40B4-BE49-F238E27FC236}">
                <a16:creationId xmlns:a16="http://schemas.microsoft.com/office/drawing/2014/main" id="{B86C8DF9-3709-C12F-8C52-5428D713C3B2}"/>
              </a:ext>
            </a:extLst>
          </p:cNvPr>
          <p:cNvPicPr>
            <a:picLocks noChangeAspect="1"/>
          </p:cNvPicPr>
          <p:nvPr/>
        </p:nvPicPr>
        <p:blipFill>
          <a:blip r:embed="rId3"/>
          <a:stretch>
            <a:fillRect/>
          </a:stretch>
        </p:blipFill>
        <p:spPr>
          <a:xfrm>
            <a:off x="0" y="5055606"/>
            <a:ext cx="1278294" cy="1802394"/>
          </a:xfrm>
          <a:prstGeom prst="rect">
            <a:avLst/>
          </a:prstGeom>
        </p:spPr>
      </p:pic>
    </p:spTree>
    <p:extLst>
      <p:ext uri="{BB962C8B-B14F-4D97-AF65-F5344CB8AC3E}">
        <p14:creationId xmlns:p14="http://schemas.microsoft.com/office/powerpoint/2010/main" val="1686177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CF549E-9CEF-34FB-E76B-BFD77CA27707}"/>
              </a:ext>
            </a:extLst>
          </p:cNvPr>
          <p:cNvPicPr>
            <a:picLocks noChangeAspect="1"/>
          </p:cNvPicPr>
          <p:nvPr/>
        </p:nvPicPr>
        <p:blipFill>
          <a:blip r:embed="rId3"/>
          <a:stretch>
            <a:fillRect/>
          </a:stretch>
        </p:blipFill>
        <p:spPr>
          <a:xfrm>
            <a:off x="0" y="-1"/>
            <a:ext cx="1287624" cy="1815549"/>
          </a:xfrm>
          <a:prstGeom prst="rect">
            <a:avLst/>
          </a:prstGeom>
        </p:spPr>
      </p:pic>
      <p:sp>
        <p:nvSpPr>
          <p:cNvPr id="17647" name="TextBox 5"/>
          <p:cNvSpPr txBox="1">
            <a:spLocks noChangeArrowheads="1"/>
          </p:cNvSpPr>
          <p:nvPr/>
        </p:nvSpPr>
        <p:spPr bwMode="auto">
          <a:xfrm>
            <a:off x="3009631" y="115889"/>
            <a:ext cx="7692579" cy="861774"/>
          </a:xfrm>
          <a:prstGeom prst="rect">
            <a:avLst/>
          </a:prstGeom>
          <a:noFill/>
          <a:ln w="9525">
            <a:noFill/>
            <a:miter lim="800000"/>
            <a:headEnd/>
            <a:tailEnd/>
          </a:ln>
        </p:spPr>
        <p:txBody>
          <a:bodyPr wrap="square">
            <a:spAutoFit/>
          </a:bodyPr>
          <a:lstStyle/>
          <a:p>
            <a:pPr algn="ctr"/>
            <a:r>
              <a:rPr lang="el-GR" b="1" u="sng" dirty="0">
                <a:latin typeface="Arial" panose="020B0604020202020204" pitchFamily="34" charset="0"/>
                <a:cs typeface="Arial" panose="020B0604020202020204" pitchFamily="34" charset="0"/>
              </a:rPr>
              <a:t>ΩΡΟΛΟΓΙΟ ΠΡΟΓΡΑΜΜΑ  Α' ΛΥΚΕΙΟΥ</a:t>
            </a:r>
          </a:p>
          <a:p>
            <a:pPr algn="ctr"/>
            <a:r>
              <a:rPr lang="el-GR" sz="1600" b="1" dirty="0">
                <a:latin typeface="Arial" panose="020B0604020202020204" pitchFamily="34" charset="0"/>
                <a:cs typeface="Arial" panose="020B0604020202020204" pitchFamily="34" charset="0"/>
              </a:rPr>
              <a:t>ΚΟΙΝΟΣ ΚΟΡΜΟΣ (Υποχρεωτικά) και </a:t>
            </a:r>
          </a:p>
          <a:p>
            <a:pPr algn="ctr"/>
            <a:r>
              <a:rPr lang="el-GR" sz="1600" b="1" dirty="0">
                <a:latin typeface="Arial" panose="020B0604020202020204" pitchFamily="34" charset="0"/>
                <a:cs typeface="Arial" panose="020B0604020202020204" pitchFamily="34" charset="0"/>
              </a:rPr>
              <a:t>ΕΠΙΛΕΓΟΜΕΝΑ (Ομάδες Μαθημάτων Προσανατολισμού)</a:t>
            </a:r>
          </a:p>
        </p:txBody>
      </p:sp>
      <p:sp>
        <p:nvSpPr>
          <p:cNvPr id="5" name="Footer Placeholder 4"/>
          <p:cNvSpPr>
            <a:spLocks noGrp="1"/>
          </p:cNvSpPr>
          <p:nvPr>
            <p:ph type="ftr" sz="quarter" idx="11"/>
          </p:nvPr>
        </p:nvSpPr>
        <p:spPr/>
        <p:txBody>
          <a:bodyPr/>
          <a:lstStyle/>
          <a:p>
            <a:endParaRPr lang="en-GB" dirty="0"/>
          </a:p>
        </p:txBody>
      </p:sp>
      <p:pic>
        <p:nvPicPr>
          <p:cNvPr id="8" name="Picture 7">
            <a:extLst>
              <a:ext uri="{FF2B5EF4-FFF2-40B4-BE49-F238E27FC236}">
                <a16:creationId xmlns:a16="http://schemas.microsoft.com/office/drawing/2014/main" id="{02B6BF65-7D03-8E31-C830-64CD5DF5583F}"/>
              </a:ext>
            </a:extLst>
          </p:cNvPr>
          <p:cNvPicPr>
            <a:picLocks noChangeAspect="1"/>
          </p:cNvPicPr>
          <p:nvPr/>
        </p:nvPicPr>
        <p:blipFill>
          <a:blip r:embed="rId4"/>
          <a:stretch>
            <a:fillRect/>
          </a:stretch>
        </p:blipFill>
        <p:spPr>
          <a:xfrm>
            <a:off x="2220686" y="1214737"/>
            <a:ext cx="8481526" cy="5643263"/>
          </a:xfrm>
          <a:prstGeom prst="rect">
            <a:avLst/>
          </a:prstGeom>
        </p:spPr>
      </p:pic>
    </p:spTree>
    <p:extLst>
      <p:ext uri="{BB962C8B-B14F-4D97-AF65-F5344CB8AC3E}">
        <p14:creationId xmlns:p14="http://schemas.microsoft.com/office/powerpoint/2010/main" val="3001135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GB" dirty="0"/>
          </a:p>
        </p:txBody>
      </p:sp>
      <p:sp>
        <p:nvSpPr>
          <p:cNvPr id="3" name="Title 2"/>
          <p:cNvSpPr>
            <a:spLocks noGrp="1"/>
          </p:cNvSpPr>
          <p:nvPr>
            <p:ph type="title" idx="4294967295"/>
          </p:nvPr>
        </p:nvSpPr>
        <p:spPr>
          <a:xfrm>
            <a:off x="0" y="168275"/>
            <a:ext cx="8229600" cy="546100"/>
          </a:xfrm>
        </p:spPr>
        <p:txBody>
          <a:bodyPr>
            <a:noAutofit/>
          </a:bodyPr>
          <a:lstStyle/>
          <a:p>
            <a:pPr algn="ctr">
              <a:defRPr/>
            </a:pPr>
            <a:r>
              <a:rPr lang="el-GR" sz="2800" b="1" dirty="0" err="1">
                <a:latin typeface="Arial" panose="020B0604020202020204" pitchFamily="34" charset="0"/>
                <a:cs typeface="Arial" panose="020B0604020202020204" pitchFamily="34" charset="0"/>
              </a:rPr>
              <a:t>ΕξεταζΟμενα</a:t>
            </a:r>
            <a:r>
              <a:rPr lang="el-GR" sz="2800" b="1" dirty="0">
                <a:latin typeface="Arial" panose="020B0604020202020204" pitchFamily="34" charset="0"/>
                <a:cs typeface="Arial" panose="020B0604020202020204" pitchFamily="34" charset="0"/>
              </a:rPr>
              <a:t> </a:t>
            </a:r>
            <a:r>
              <a:rPr lang="el-GR" sz="2800" b="1" dirty="0" err="1">
                <a:latin typeface="Arial" panose="020B0604020202020204" pitchFamily="34" charset="0"/>
                <a:cs typeface="Arial" panose="020B0604020202020204" pitchFamily="34" charset="0"/>
              </a:rPr>
              <a:t>ΜαθΗματα</a:t>
            </a:r>
            <a:r>
              <a:rPr lang="el-GR" sz="2800" b="1" dirty="0">
                <a:latin typeface="Arial" panose="020B0604020202020204" pitchFamily="34" charset="0"/>
                <a:cs typeface="Arial" panose="020B0604020202020204" pitchFamily="34" charset="0"/>
              </a:rPr>
              <a:t> Α’ </a:t>
            </a:r>
            <a:r>
              <a:rPr lang="el-GR" sz="2800" b="1" dirty="0" err="1">
                <a:latin typeface="Arial" panose="020B0604020202020204" pitchFamily="34" charset="0"/>
                <a:cs typeface="Arial" panose="020B0604020202020204" pitchFamily="34" charset="0"/>
              </a:rPr>
              <a:t>ΛυκεΙου</a:t>
            </a:r>
            <a:endParaRPr lang="el-GR" sz="2800" b="1" dirty="0">
              <a:latin typeface="Arial" panose="020B0604020202020204" pitchFamily="34" charset="0"/>
              <a:cs typeface="Arial" panose="020B0604020202020204" pitchFamily="34" charset="0"/>
            </a:endParaRPr>
          </a:p>
        </p:txBody>
      </p:sp>
      <p:pic>
        <p:nvPicPr>
          <p:cNvPr id="10" name="Content Placeholder 9">
            <a:extLst>
              <a:ext uri="{FF2B5EF4-FFF2-40B4-BE49-F238E27FC236}">
                <a16:creationId xmlns:a16="http://schemas.microsoft.com/office/drawing/2014/main" id="{91FC092F-2C32-AEEF-848F-2B402B71ADF7}"/>
              </a:ext>
            </a:extLst>
          </p:cNvPr>
          <p:cNvPicPr>
            <a:picLocks noGrp="1" noChangeAspect="1"/>
          </p:cNvPicPr>
          <p:nvPr>
            <p:ph idx="4294967295"/>
          </p:nvPr>
        </p:nvPicPr>
        <p:blipFill>
          <a:blip r:embed="rId3"/>
          <a:stretch>
            <a:fillRect/>
          </a:stretch>
        </p:blipFill>
        <p:spPr>
          <a:xfrm>
            <a:off x="624694" y="893142"/>
            <a:ext cx="9509848" cy="3240320"/>
          </a:xfrm>
          <a:prstGeom prst="rect">
            <a:avLst/>
          </a:prstGeom>
          <a:ln w="19050">
            <a:solidFill>
              <a:schemeClr val="tx1"/>
            </a:solidFill>
          </a:ln>
        </p:spPr>
      </p:pic>
      <p:sp>
        <p:nvSpPr>
          <p:cNvPr id="12" name="TextBox 11">
            <a:extLst>
              <a:ext uri="{FF2B5EF4-FFF2-40B4-BE49-F238E27FC236}">
                <a16:creationId xmlns:a16="http://schemas.microsoft.com/office/drawing/2014/main" id="{319E0C70-965B-6EB9-0C74-2D7854102EC8}"/>
              </a:ext>
            </a:extLst>
          </p:cNvPr>
          <p:cNvSpPr txBox="1"/>
          <p:nvPr/>
        </p:nvSpPr>
        <p:spPr>
          <a:xfrm>
            <a:off x="7613779" y="4381401"/>
            <a:ext cx="3685592" cy="2062103"/>
          </a:xfrm>
          <a:prstGeom prst="rect">
            <a:avLst/>
          </a:prstGeom>
          <a:noFill/>
          <a:ln>
            <a:solidFill>
              <a:schemeClr val="tx1"/>
            </a:solidFill>
          </a:ln>
        </p:spPr>
        <p:txBody>
          <a:bodyPr wrap="square">
            <a:spAutoFit/>
          </a:bodyPr>
          <a:lstStyle/>
          <a:p>
            <a:pPr algn="just"/>
            <a:r>
              <a:rPr lang="el-GR" sz="1600" b="1" i="1" u="none" strike="noStrike" baseline="0" dirty="0">
                <a:solidFill>
                  <a:srgbClr val="000000"/>
                </a:solidFill>
                <a:latin typeface="CF HelveticaCond-Regular"/>
              </a:rPr>
              <a:t>* </a:t>
            </a:r>
            <a:r>
              <a:rPr lang="el-GR" sz="1600" b="1" i="1" dirty="0">
                <a:solidFill>
                  <a:srgbClr val="000000"/>
                </a:solidFill>
                <a:latin typeface="CF HelveticaCond-Regular"/>
              </a:rPr>
              <a:t>Οι μαθητές/</a:t>
            </a:r>
            <a:r>
              <a:rPr lang="el-GR" sz="1600" b="1" i="1" dirty="0" err="1">
                <a:solidFill>
                  <a:srgbClr val="000000"/>
                </a:solidFill>
                <a:latin typeface="CF HelveticaCond-Regular"/>
              </a:rPr>
              <a:t>ριες</a:t>
            </a:r>
            <a:r>
              <a:rPr lang="el-GR" sz="1600" b="1" i="1" u="none" strike="noStrike" baseline="0" dirty="0">
                <a:solidFill>
                  <a:srgbClr val="000000"/>
                </a:solidFill>
                <a:latin typeface="CF HelveticaCond-Regular"/>
              </a:rPr>
              <a:t> που είναι ενταγμένοι στο Πρόγραμμα της Ειδικής Αγωγής και φοιτούν στην 4η ΟΜΠ, έχουν το δικαίωμα στην Α΄ Λυκείου να παρακαθίσουν σε εξέταση στο μάθημα της Ιστορίας Κοινού Κορμού, αντί στο μάθημα των Αγγλικών Προσανατολισμού. </a:t>
            </a:r>
            <a:endParaRPr lang="en-US" sz="1600" b="1" i="1" dirty="0"/>
          </a:p>
        </p:txBody>
      </p:sp>
      <p:pic>
        <p:nvPicPr>
          <p:cNvPr id="14" name="Picture 13">
            <a:extLst>
              <a:ext uri="{FF2B5EF4-FFF2-40B4-BE49-F238E27FC236}">
                <a16:creationId xmlns:a16="http://schemas.microsoft.com/office/drawing/2014/main" id="{337C0B75-C932-7D0E-372D-F7DDD9EA72AF}"/>
              </a:ext>
            </a:extLst>
          </p:cNvPr>
          <p:cNvPicPr>
            <a:picLocks noChangeAspect="1"/>
          </p:cNvPicPr>
          <p:nvPr/>
        </p:nvPicPr>
        <p:blipFill>
          <a:blip r:embed="rId4"/>
          <a:stretch>
            <a:fillRect/>
          </a:stretch>
        </p:blipFill>
        <p:spPr>
          <a:xfrm>
            <a:off x="0" y="5042451"/>
            <a:ext cx="1287624" cy="18155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AF41842-CCDB-9D8E-BD3B-115132FC9534}"/>
              </a:ext>
            </a:extLst>
          </p:cNvPr>
          <p:cNvPicPr>
            <a:picLocks noChangeAspect="1"/>
          </p:cNvPicPr>
          <p:nvPr/>
        </p:nvPicPr>
        <p:blipFill>
          <a:blip r:embed="rId3"/>
          <a:stretch>
            <a:fillRect/>
          </a:stretch>
        </p:blipFill>
        <p:spPr>
          <a:xfrm>
            <a:off x="-8970" y="0"/>
            <a:ext cx="1287624" cy="1815549"/>
          </a:xfrm>
          <a:prstGeom prst="rect">
            <a:avLst/>
          </a:prstGeom>
        </p:spPr>
      </p:pic>
      <p:sp>
        <p:nvSpPr>
          <p:cNvPr id="5" name="Title 4">
            <a:extLst>
              <a:ext uri="{FF2B5EF4-FFF2-40B4-BE49-F238E27FC236}">
                <a16:creationId xmlns:a16="http://schemas.microsoft.com/office/drawing/2014/main" id="{7ECAF5BF-8154-464D-AF99-151CC6D52024}"/>
              </a:ext>
            </a:extLst>
          </p:cNvPr>
          <p:cNvSpPr>
            <a:spLocks noGrp="1"/>
          </p:cNvSpPr>
          <p:nvPr>
            <p:ph type="title"/>
          </p:nvPr>
        </p:nvSpPr>
        <p:spPr>
          <a:xfrm>
            <a:off x="1277811" y="341645"/>
            <a:ext cx="10741152" cy="1132258"/>
          </a:xfrm>
        </p:spPr>
        <p:txBody>
          <a:bodyPr anchor="b">
            <a:normAutofit/>
          </a:bodyPr>
          <a:lstStyle/>
          <a:p>
            <a:r>
              <a:rPr lang="el-GR" sz="3200" b="1" dirty="0"/>
              <a:t>Ο.Μ.Π. και </a:t>
            </a:r>
            <a:r>
              <a:rPr lang="el-GR" sz="3200" b="1" dirty="0" err="1"/>
              <a:t>ΚατευθυνσειΣ</a:t>
            </a:r>
            <a:r>
              <a:rPr lang="el-GR" sz="3200" b="1" dirty="0"/>
              <a:t> Β’ και Γ’ </a:t>
            </a:r>
            <a:r>
              <a:rPr lang="el-GR" sz="3200" b="1" dirty="0" err="1"/>
              <a:t>Λυκειου</a:t>
            </a:r>
            <a:endParaRPr lang="en-US" sz="3200" b="1" dirty="0"/>
          </a:p>
        </p:txBody>
      </p:sp>
      <p:sp>
        <p:nvSpPr>
          <p:cNvPr id="22" name="Footer Placeholder 2">
            <a:extLst>
              <a:ext uri="{FF2B5EF4-FFF2-40B4-BE49-F238E27FC236}">
                <a16:creationId xmlns:a16="http://schemas.microsoft.com/office/drawing/2014/main" id="{4A527AA6-06E3-67F2-55F2-85D6CDAB1FA6}"/>
              </a:ext>
            </a:extLst>
          </p:cNvPr>
          <p:cNvSpPr>
            <a:spLocks noGrp="1"/>
          </p:cNvSpPr>
          <p:nvPr>
            <p:ph type="ftr" sz="quarter" idx="11"/>
          </p:nvPr>
        </p:nvSpPr>
        <p:spPr>
          <a:xfrm rot="16200000">
            <a:off x="-1131161" y="1592957"/>
            <a:ext cx="2973522" cy="365125"/>
          </a:xfrm>
        </p:spPr>
        <p:txBody>
          <a:bodyPr/>
          <a:lstStyle/>
          <a:p>
            <a:pPr>
              <a:spcAft>
                <a:spcPts val="600"/>
              </a:spcAft>
            </a:pPr>
            <a:endParaRPr lang="en-US" dirty="0"/>
          </a:p>
        </p:txBody>
      </p:sp>
      <p:pic>
        <p:nvPicPr>
          <p:cNvPr id="15" name="Picture 14">
            <a:extLst>
              <a:ext uri="{FF2B5EF4-FFF2-40B4-BE49-F238E27FC236}">
                <a16:creationId xmlns:a16="http://schemas.microsoft.com/office/drawing/2014/main" id="{6CC8D790-2BF9-17AD-66FB-0394641A54B4}"/>
              </a:ext>
            </a:extLst>
          </p:cNvPr>
          <p:cNvPicPr>
            <a:picLocks noChangeAspect="1"/>
          </p:cNvPicPr>
          <p:nvPr/>
        </p:nvPicPr>
        <p:blipFill>
          <a:blip r:embed="rId4"/>
          <a:stretch>
            <a:fillRect/>
          </a:stretch>
        </p:blipFill>
        <p:spPr>
          <a:xfrm>
            <a:off x="1096397" y="1658679"/>
            <a:ext cx="10051022" cy="4925000"/>
          </a:xfrm>
          <a:prstGeom prst="rect">
            <a:avLst/>
          </a:prstGeom>
          <a:noFill/>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59643A9-C0AA-537F-3F36-CD84C8CA8E9A}"/>
              </a:ext>
            </a:extLst>
          </p:cNvPr>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F56A2DBE-9F16-7C18-810B-2145954BB955}"/>
              </a:ext>
            </a:extLst>
          </p:cNvPr>
          <p:cNvSpPr>
            <a:spLocks noGrp="1"/>
          </p:cNvSpPr>
          <p:nvPr>
            <p:ph type="title" idx="4294967295"/>
          </p:nvPr>
        </p:nvSpPr>
        <p:spPr>
          <a:xfrm>
            <a:off x="0" y="136525"/>
            <a:ext cx="10515600" cy="390525"/>
          </a:xfrm>
        </p:spPr>
        <p:txBody>
          <a:bodyPr>
            <a:normAutofit fontScale="90000"/>
          </a:bodyPr>
          <a:lstStyle/>
          <a:p>
            <a:pPr marL="0" marR="0" lvl="0" indent="0" algn="ctr" defTabSz="914400" rtl="0" eaLnBrk="1" fontAlgn="auto" latinLnBrk="0" hangingPunct="1">
              <a:lnSpc>
                <a:spcPct val="107000"/>
              </a:lnSpc>
              <a:spcBef>
                <a:spcPts val="0"/>
              </a:spcBef>
              <a:spcAft>
                <a:spcPts val="800"/>
              </a:spcAft>
              <a:tabLst/>
              <a:defRPr/>
            </a:pPr>
            <a:r>
              <a:rPr kumimoji="0" lang="el-GR" sz="2000" i="0" u="none" strike="noStrike" kern="1200" cap="none" spc="0" normalizeH="0" baseline="0" noProof="0" dirty="0">
                <a:ln>
                  <a:noFill/>
                </a:ln>
                <a:effectLst/>
                <a:uLnTx/>
                <a:uFillTx/>
                <a:latin typeface="+mn-lt"/>
                <a:ea typeface="Calibri" panose="020F0502020204030204" pitchFamily="34" charset="0"/>
                <a:cs typeface="Arial" panose="020B0604020202020204" pitchFamily="34" charset="0"/>
              </a:rPr>
              <a:t/>
            </a:r>
            <a:br>
              <a:rPr kumimoji="0" lang="el-GR" sz="2000" i="0" u="none" strike="noStrike" kern="1200" cap="none" spc="0" normalizeH="0" baseline="0" noProof="0" dirty="0">
                <a:ln>
                  <a:noFill/>
                </a:ln>
                <a:effectLst/>
                <a:uLnTx/>
                <a:uFillTx/>
                <a:latin typeface="+mn-lt"/>
                <a:ea typeface="Calibri" panose="020F0502020204030204" pitchFamily="34" charset="0"/>
                <a:cs typeface="Arial" panose="020B0604020202020204" pitchFamily="34" charset="0"/>
              </a:rPr>
            </a:br>
            <a:r>
              <a:rPr kumimoji="0" lang="el-GR" sz="2000" i="0" u="none" strike="noStrike" kern="1200" cap="none" spc="0" normalizeH="0" baseline="0" noProof="0" dirty="0">
                <a:ln>
                  <a:noFill/>
                </a:ln>
                <a:effectLst/>
                <a:uLnTx/>
                <a:uFillTx/>
                <a:latin typeface="+mn-lt"/>
                <a:ea typeface="Calibri" panose="020F0502020204030204" pitchFamily="34" charset="0"/>
                <a:cs typeface="Arial" panose="020B0604020202020204" pitchFamily="34" charset="0"/>
              </a:rPr>
              <a:t/>
            </a:r>
            <a:br>
              <a:rPr kumimoji="0" lang="el-GR" sz="2000" i="0" u="none" strike="noStrike" kern="1200" cap="none" spc="0" normalizeH="0" baseline="0" noProof="0" dirty="0">
                <a:ln>
                  <a:noFill/>
                </a:ln>
                <a:effectLst/>
                <a:uLnTx/>
                <a:uFillTx/>
                <a:latin typeface="+mn-lt"/>
                <a:ea typeface="Calibri" panose="020F0502020204030204" pitchFamily="34" charset="0"/>
                <a:cs typeface="Arial" panose="020B0604020202020204" pitchFamily="34" charset="0"/>
              </a:rPr>
            </a:br>
            <a:r>
              <a:rPr kumimoji="0" lang="el-GR" sz="2000" i="0" u="none" strike="noStrike" kern="1200" cap="none" spc="0" normalizeH="0" baseline="0" noProof="0" dirty="0">
                <a:ln>
                  <a:noFill/>
                </a:ln>
                <a:effectLst/>
                <a:uLnTx/>
                <a:uFillTx/>
                <a:latin typeface="+mn-lt"/>
                <a:ea typeface="Calibri" panose="020F0502020204030204" pitchFamily="34" charset="0"/>
                <a:cs typeface="Arial" panose="020B0604020202020204" pitchFamily="34" charset="0"/>
              </a:rPr>
              <a:t>ΚΑΤΕΥΘΥΝΣΕΙΣ, ΥΠΟΧΡΕΩΤΙΚΑ ΚΑΙ ΕΠΙΛΕΓΟΜΕΝΑ ΜΑΘΗΜΑΤΑ Β’ ΚΑΙ Γ’ ΛΥΚΕΙΟΥ</a:t>
            </a:r>
            <a:r>
              <a:rPr kumimoji="0" lang="en-US" sz="2200" b="0" i="0" u="none" strike="noStrike" kern="1200" cap="none" spc="0" normalizeH="0" baseline="0" noProof="0" dirty="0">
                <a:ln>
                  <a:noFill/>
                </a:ln>
                <a:solidFill>
                  <a:srgbClr val="134770"/>
                </a:solidFill>
                <a:effectLst/>
                <a:uLnTx/>
                <a:uFillTx/>
                <a:latin typeface="Arial" panose="020B0604020202020204" pitchFamily="34" charset="0"/>
                <a:ea typeface="Calibri" panose="020F0502020204030204" pitchFamily="34" charset="0"/>
                <a:cs typeface="Arial" panose="020B0604020202020204" pitchFamily="34" charset="0"/>
              </a:rPr>
              <a:t/>
            </a:r>
            <a:br>
              <a:rPr kumimoji="0" lang="en-US" sz="2200" b="0" i="0" u="none" strike="noStrike" kern="1200" cap="none" spc="0" normalizeH="0" baseline="0" noProof="0" dirty="0">
                <a:ln>
                  <a:noFill/>
                </a:ln>
                <a:solidFill>
                  <a:srgbClr val="134770"/>
                </a:solidFill>
                <a:effectLst/>
                <a:uLnTx/>
                <a:uFillTx/>
                <a:latin typeface="Arial" panose="020B0604020202020204" pitchFamily="34" charset="0"/>
                <a:ea typeface="Calibri" panose="020F0502020204030204" pitchFamily="34" charset="0"/>
                <a:cs typeface="Arial" panose="020B0604020202020204" pitchFamily="34" charset="0"/>
              </a:rPr>
            </a:br>
            <a:endParaRPr lang="en-CY" dirty="0"/>
          </a:p>
        </p:txBody>
      </p:sp>
      <p:pic>
        <p:nvPicPr>
          <p:cNvPr id="7" name="Content Placeholder 11">
            <a:extLst>
              <a:ext uri="{FF2B5EF4-FFF2-40B4-BE49-F238E27FC236}">
                <a16:creationId xmlns:a16="http://schemas.microsoft.com/office/drawing/2014/main" id="{60981441-EE73-4C1C-8158-8554E1A72B28}"/>
              </a:ext>
            </a:extLst>
          </p:cNvPr>
          <p:cNvPicPr>
            <a:picLocks noGrp="1" noChangeAspect="1"/>
          </p:cNvPicPr>
          <p:nvPr>
            <p:ph idx="4294967295"/>
          </p:nvPr>
        </p:nvPicPr>
        <p:blipFill>
          <a:blip r:embed="rId2"/>
          <a:stretch>
            <a:fillRect/>
          </a:stretch>
        </p:blipFill>
        <p:spPr>
          <a:xfrm>
            <a:off x="0" y="3724275"/>
            <a:ext cx="3067050" cy="790575"/>
          </a:xfrm>
        </p:spPr>
      </p:pic>
      <p:pic>
        <p:nvPicPr>
          <p:cNvPr id="6" name="Picture 5">
            <a:extLst>
              <a:ext uri="{FF2B5EF4-FFF2-40B4-BE49-F238E27FC236}">
                <a16:creationId xmlns:a16="http://schemas.microsoft.com/office/drawing/2014/main" id="{FB3224A9-69F2-80BE-545C-9129D7A5BDD6}"/>
              </a:ext>
            </a:extLst>
          </p:cNvPr>
          <p:cNvPicPr>
            <a:picLocks noChangeAspect="1"/>
          </p:cNvPicPr>
          <p:nvPr/>
        </p:nvPicPr>
        <p:blipFill>
          <a:blip r:embed="rId3"/>
          <a:stretch>
            <a:fillRect/>
          </a:stretch>
        </p:blipFill>
        <p:spPr>
          <a:xfrm>
            <a:off x="0" y="-9894"/>
            <a:ext cx="6316824" cy="6893534"/>
          </a:xfrm>
          <a:prstGeom prst="rect">
            <a:avLst/>
          </a:prstGeom>
        </p:spPr>
      </p:pic>
      <p:pic>
        <p:nvPicPr>
          <p:cNvPr id="8" name="Picture 7">
            <a:extLst>
              <a:ext uri="{FF2B5EF4-FFF2-40B4-BE49-F238E27FC236}">
                <a16:creationId xmlns:a16="http://schemas.microsoft.com/office/drawing/2014/main" id="{2CD58EC1-60F6-FBB1-1249-FB2A02281D92}"/>
              </a:ext>
            </a:extLst>
          </p:cNvPr>
          <p:cNvPicPr>
            <a:picLocks noChangeAspect="1"/>
          </p:cNvPicPr>
          <p:nvPr/>
        </p:nvPicPr>
        <p:blipFill>
          <a:blip r:embed="rId4"/>
          <a:stretch>
            <a:fillRect/>
          </a:stretch>
        </p:blipFill>
        <p:spPr>
          <a:xfrm>
            <a:off x="10904376" y="5068091"/>
            <a:ext cx="1287624" cy="1815549"/>
          </a:xfrm>
          <a:prstGeom prst="rect">
            <a:avLst/>
          </a:prstGeom>
        </p:spPr>
      </p:pic>
      <p:sp>
        <p:nvSpPr>
          <p:cNvPr id="3" name="TextBox 2">
            <a:extLst>
              <a:ext uri="{FF2B5EF4-FFF2-40B4-BE49-F238E27FC236}">
                <a16:creationId xmlns:a16="http://schemas.microsoft.com/office/drawing/2014/main" id="{86FB1B0F-17F4-6E60-BBC4-90B2D1418030}"/>
              </a:ext>
            </a:extLst>
          </p:cNvPr>
          <p:cNvSpPr txBox="1"/>
          <p:nvPr/>
        </p:nvSpPr>
        <p:spPr>
          <a:xfrm>
            <a:off x="8469087" y="0"/>
            <a:ext cx="3722913" cy="1569660"/>
          </a:xfrm>
          <a:prstGeom prst="rect">
            <a:avLst/>
          </a:prstGeom>
          <a:solidFill>
            <a:schemeClr val="tx1"/>
          </a:solidFill>
          <a:ln w="38100">
            <a:solidFill>
              <a:schemeClr val="accent1"/>
            </a:solidFill>
          </a:ln>
        </p:spPr>
        <p:txBody>
          <a:bodyPr wrap="square" rtlCol="0">
            <a:spAutoFit/>
          </a:bodyPr>
          <a:lstStyle/>
          <a:p>
            <a:r>
              <a:rPr lang="el-GR" sz="2400" b="1" dirty="0">
                <a:solidFill>
                  <a:schemeClr val="bg1"/>
                </a:solidFill>
                <a:effectLst>
                  <a:outerShdw blurRad="38100" dist="38100" dir="2700000" algn="tl">
                    <a:srgbClr val="000000">
                      <a:alpha val="43137"/>
                    </a:srgbClr>
                  </a:outerShdw>
                </a:effectLst>
              </a:rPr>
              <a:t>Κατευθύνσεις </a:t>
            </a:r>
          </a:p>
          <a:p>
            <a:r>
              <a:rPr lang="el-GR" sz="2400" b="1" dirty="0">
                <a:solidFill>
                  <a:schemeClr val="bg1"/>
                </a:solidFill>
                <a:effectLst>
                  <a:outerShdw blurRad="38100" dist="38100" dir="2700000" algn="tl">
                    <a:srgbClr val="000000">
                      <a:alpha val="43137"/>
                    </a:srgbClr>
                  </a:outerShdw>
                </a:effectLst>
              </a:rPr>
              <a:t>Β΄&amp; Γ΄ Λυκείου:</a:t>
            </a:r>
          </a:p>
          <a:p>
            <a:r>
              <a:rPr lang="el-GR" sz="2400" b="1" dirty="0">
                <a:solidFill>
                  <a:schemeClr val="bg1"/>
                </a:solidFill>
                <a:effectLst>
                  <a:outerShdw blurRad="38100" dist="38100" dir="2700000" algn="tl">
                    <a:srgbClr val="000000">
                      <a:alpha val="43137"/>
                    </a:srgbClr>
                  </a:outerShdw>
                </a:effectLst>
              </a:rPr>
              <a:t>Υποχρεωτικά &amp; Επιλεγόμενα Μαθήματα</a:t>
            </a:r>
            <a:endParaRPr lang="en-US" sz="2400" b="1" dirty="0">
              <a:solidFill>
                <a:schemeClr val="bg1"/>
              </a:solidFill>
              <a:effectLst>
                <a:outerShdw blurRad="38100" dist="38100" dir="2700000" algn="tl">
                  <a:srgbClr val="000000">
                    <a:alpha val="43137"/>
                  </a:srgbClr>
                </a:outerShdw>
              </a:effectLst>
            </a:endParaRPr>
          </a:p>
        </p:txBody>
      </p:sp>
      <p:pic>
        <p:nvPicPr>
          <p:cNvPr id="10" name="Picture 9">
            <a:extLst>
              <a:ext uri="{FF2B5EF4-FFF2-40B4-BE49-F238E27FC236}">
                <a16:creationId xmlns:a16="http://schemas.microsoft.com/office/drawing/2014/main" id="{5FF3A3D2-DD8C-400F-3A95-7D352B1B204A}"/>
              </a:ext>
            </a:extLst>
          </p:cNvPr>
          <p:cNvPicPr>
            <a:picLocks noChangeAspect="1"/>
          </p:cNvPicPr>
          <p:nvPr/>
        </p:nvPicPr>
        <p:blipFill>
          <a:blip r:embed="rId5"/>
          <a:stretch>
            <a:fillRect/>
          </a:stretch>
        </p:blipFill>
        <p:spPr>
          <a:xfrm>
            <a:off x="6244870" y="4824230"/>
            <a:ext cx="3938357" cy="487722"/>
          </a:xfrm>
          <a:prstGeom prst="rect">
            <a:avLst/>
          </a:prstGeom>
        </p:spPr>
      </p:pic>
    </p:spTree>
    <p:extLst>
      <p:ext uri="{BB962C8B-B14F-4D97-AF65-F5344CB8AC3E}">
        <p14:creationId xmlns:p14="http://schemas.microsoft.com/office/powerpoint/2010/main" val="860006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0F5BC3-6FB8-229C-B7CE-2F20F8DC2578}"/>
              </a:ext>
            </a:extLst>
          </p:cNvPr>
          <p:cNvPicPr>
            <a:picLocks noChangeAspect="1"/>
          </p:cNvPicPr>
          <p:nvPr/>
        </p:nvPicPr>
        <p:blipFill>
          <a:blip r:embed="rId2"/>
          <a:stretch>
            <a:fillRect/>
          </a:stretch>
        </p:blipFill>
        <p:spPr>
          <a:xfrm>
            <a:off x="10904376" y="0"/>
            <a:ext cx="1287624" cy="1815549"/>
          </a:xfrm>
          <a:prstGeom prst="rect">
            <a:avLst/>
          </a:prstGeom>
        </p:spPr>
      </p:pic>
      <p:sp>
        <p:nvSpPr>
          <p:cNvPr id="21506" name="Title 2"/>
          <p:cNvSpPr>
            <a:spLocks noGrp="1"/>
          </p:cNvSpPr>
          <p:nvPr>
            <p:ph type="title" idx="4294967295"/>
          </p:nvPr>
        </p:nvSpPr>
        <p:spPr>
          <a:xfrm>
            <a:off x="0" y="144186"/>
            <a:ext cx="8596313" cy="1527175"/>
          </a:xfrm>
        </p:spPr>
        <p:txBody>
          <a:bodyPr>
            <a:normAutofit fontScale="90000"/>
          </a:bodyPr>
          <a:lstStyle/>
          <a:p>
            <a:pPr eaLnBrk="1" hangingPunct="1">
              <a:defRPr/>
            </a:pPr>
            <a:r>
              <a:rPr lang="en-US" altLang="en-US" sz="2700" b="1" dirty="0">
                <a:solidFill>
                  <a:schemeClr val="accent2"/>
                </a:solidFill>
              </a:rPr>
              <a:t/>
            </a:r>
            <a:br>
              <a:rPr lang="en-US" altLang="en-US" sz="2700" b="1" dirty="0">
                <a:solidFill>
                  <a:schemeClr val="accent2"/>
                </a:solidFill>
              </a:rPr>
            </a:br>
            <a:r>
              <a:rPr lang="el-GR" altLang="en-US" sz="2700" b="1" dirty="0">
                <a:solidFill>
                  <a:schemeClr val="accent2"/>
                </a:solidFill>
              </a:rPr>
              <a:t/>
            </a:r>
            <a:br>
              <a:rPr lang="el-GR" altLang="en-US" sz="2700" b="1" dirty="0">
                <a:solidFill>
                  <a:schemeClr val="accent2"/>
                </a:solidFill>
              </a:rPr>
            </a:br>
            <a:r>
              <a:rPr lang="el-GR" altLang="en-US" sz="2700" b="1" i="1" dirty="0" err="1">
                <a:solidFill>
                  <a:schemeClr val="accent1">
                    <a:lumMod val="50000"/>
                  </a:schemeClr>
                </a:solidFill>
              </a:rPr>
              <a:t>ΑπΟ</a:t>
            </a:r>
            <a:r>
              <a:rPr lang="el-GR" altLang="en-US" sz="2700" b="1" i="1" dirty="0">
                <a:solidFill>
                  <a:schemeClr val="accent1">
                    <a:lumMod val="50000"/>
                  </a:schemeClr>
                </a:solidFill>
              </a:rPr>
              <a:t> ΟΜΠ 1 (</a:t>
            </a:r>
            <a:r>
              <a:rPr lang="el-GR" altLang="en-US" sz="2700" b="1" i="1" dirty="0" err="1">
                <a:solidFill>
                  <a:schemeClr val="accent1">
                    <a:lumMod val="50000"/>
                  </a:schemeClr>
                </a:solidFill>
              </a:rPr>
              <a:t>ΑρχαΙα</a:t>
            </a:r>
            <a:r>
              <a:rPr lang="el-GR" altLang="en-US" sz="2700" b="1" i="1" dirty="0">
                <a:solidFill>
                  <a:schemeClr val="accent1">
                    <a:lumMod val="50000"/>
                  </a:schemeClr>
                </a:solidFill>
              </a:rPr>
              <a:t>/</a:t>
            </a:r>
            <a:r>
              <a:rPr lang="el-GR" altLang="en-US" sz="2700" b="1" i="1" dirty="0" err="1">
                <a:solidFill>
                  <a:schemeClr val="accent1">
                    <a:lumMod val="50000"/>
                  </a:schemeClr>
                </a:solidFill>
              </a:rPr>
              <a:t>ΑρχαιογνωσΙΑ</a:t>
            </a:r>
            <a:r>
              <a:rPr lang="el-GR" altLang="en-US" sz="2700" b="1" i="1" dirty="0">
                <a:solidFill>
                  <a:schemeClr val="accent1">
                    <a:lumMod val="50000"/>
                  </a:schemeClr>
                </a:solidFill>
              </a:rPr>
              <a:t> &amp; ΙστορΙα)</a:t>
            </a:r>
            <a:r>
              <a:rPr lang="el-GR" altLang="en-US" sz="2700" b="1" dirty="0">
                <a:solidFill>
                  <a:schemeClr val="accent1">
                    <a:lumMod val="50000"/>
                  </a:schemeClr>
                </a:solidFill>
              </a:rPr>
              <a:t> </a:t>
            </a:r>
            <a:r>
              <a:rPr lang="el-GR" altLang="en-US" sz="2700" b="1" dirty="0">
                <a:solidFill>
                  <a:schemeClr val="accent2"/>
                </a:solidFill>
              </a:rPr>
              <a:t/>
            </a:r>
            <a:br>
              <a:rPr lang="el-GR" altLang="en-US" sz="2700" b="1" dirty="0">
                <a:solidFill>
                  <a:schemeClr val="accent2"/>
                </a:solidFill>
              </a:rPr>
            </a:br>
            <a:r>
              <a:rPr lang="el-GR" altLang="en-US" sz="2700" dirty="0">
                <a:solidFill>
                  <a:schemeClr val="accent2"/>
                </a:solidFill>
              </a:rPr>
              <a:t/>
            </a:r>
            <a:br>
              <a:rPr lang="el-GR" altLang="en-US" sz="2700" dirty="0">
                <a:solidFill>
                  <a:schemeClr val="accent2"/>
                </a:solidFill>
              </a:rPr>
            </a:br>
            <a:r>
              <a:rPr lang="el-GR" altLang="en-US" sz="3200" b="1" dirty="0" err="1">
                <a:latin typeface="Arial" panose="020B0604020202020204" pitchFamily="34" charset="0"/>
                <a:cs typeface="Arial" panose="020B0604020202020204" pitchFamily="34" charset="0"/>
              </a:rPr>
              <a:t>ΚατεΥθυνση</a:t>
            </a:r>
            <a:r>
              <a:rPr lang="el-GR" altLang="en-US" sz="3200" b="1" dirty="0">
                <a:latin typeface="Arial" panose="020B0604020202020204" pitchFamily="34" charset="0"/>
                <a:cs typeface="Arial" panose="020B0604020202020204" pitchFamily="34" charset="0"/>
              </a:rPr>
              <a:t> 1: </a:t>
            </a:r>
            <a:br>
              <a:rPr lang="el-GR" altLang="en-US" sz="3200" b="1" dirty="0">
                <a:latin typeface="Arial" panose="020B0604020202020204" pitchFamily="34" charset="0"/>
                <a:cs typeface="Arial" panose="020B0604020202020204" pitchFamily="34" charset="0"/>
              </a:rPr>
            </a:br>
            <a:r>
              <a:rPr lang="el-GR" altLang="en-US" sz="3200" b="1" dirty="0">
                <a:latin typeface="Arial" panose="020B0604020202020204" pitchFamily="34" charset="0"/>
                <a:cs typeface="Arial" panose="020B0604020202020204" pitchFamily="34" charset="0"/>
              </a:rPr>
              <a:t>ΚλασικΩν και ΑνθρωπιστικΩν ΣπουδΩν </a:t>
            </a:r>
            <a:endParaRPr lang="en-US" altLang="en-US" sz="3200" dirty="0">
              <a:latin typeface="Arial" panose="020B0604020202020204" pitchFamily="34" charset="0"/>
              <a:cs typeface="Arial" panose="020B0604020202020204" pitchFamily="34" charset="0"/>
            </a:endParaRPr>
          </a:p>
        </p:txBody>
      </p:sp>
      <p:graphicFrame>
        <p:nvGraphicFramePr>
          <p:cNvPr id="4" name="Content Placeholder 7"/>
          <p:cNvGraphicFramePr>
            <a:graphicFrameLocks noGrp="1"/>
          </p:cNvGraphicFramePr>
          <p:nvPr>
            <p:ph idx="4294967295"/>
            <p:extLst>
              <p:ext uri="{D42A27DB-BD31-4B8C-83A1-F6EECF244321}">
                <p14:modId xmlns:p14="http://schemas.microsoft.com/office/powerpoint/2010/main" val="1099265916"/>
              </p:ext>
            </p:extLst>
          </p:nvPr>
        </p:nvGraphicFramePr>
        <p:xfrm>
          <a:off x="380352" y="1964677"/>
          <a:ext cx="11233150" cy="4608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5329453"/>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idx="4294967295"/>
          </p:nvPr>
        </p:nvSpPr>
        <p:spPr>
          <a:xfrm>
            <a:off x="74645" y="232034"/>
            <a:ext cx="12192000" cy="1222310"/>
          </a:xfrm>
        </p:spPr>
        <p:txBody>
          <a:bodyPr>
            <a:normAutofit fontScale="90000"/>
          </a:bodyPr>
          <a:lstStyle/>
          <a:p>
            <a:pPr eaLnBrk="1" hangingPunct="1">
              <a:defRPr/>
            </a:pPr>
            <a:r>
              <a:rPr lang="el-GR" altLang="en-US" sz="2400" b="1" i="1" dirty="0" err="1">
                <a:solidFill>
                  <a:schemeClr val="accent1">
                    <a:lumMod val="50000"/>
                  </a:schemeClr>
                </a:solidFill>
                <a:cs typeface="Arial" panose="020B0604020202020204" pitchFamily="34" charset="0"/>
              </a:rPr>
              <a:t>ΑπΟ</a:t>
            </a:r>
            <a:r>
              <a:rPr lang="el-GR" altLang="en-US" sz="2400" b="1" i="1" dirty="0">
                <a:solidFill>
                  <a:schemeClr val="accent1">
                    <a:lumMod val="50000"/>
                  </a:schemeClr>
                </a:solidFill>
                <a:cs typeface="Arial" panose="020B0604020202020204" pitchFamily="34" charset="0"/>
              </a:rPr>
              <a:t> ΟΜΠ 1 (</a:t>
            </a:r>
            <a:r>
              <a:rPr lang="el-GR" altLang="en-US" sz="2400" b="1" i="1" dirty="0" err="1">
                <a:solidFill>
                  <a:schemeClr val="accent1">
                    <a:lumMod val="50000"/>
                  </a:schemeClr>
                </a:solidFill>
                <a:cs typeface="Arial" panose="020B0604020202020204" pitchFamily="34" charset="0"/>
              </a:rPr>
              <a:t>Αρχαια</a:t>
            </a:r>
            <a:r>
              <a:rPr lang="el-GR" altLang="en-US" sz="2400" b="1" i="1" dirty="0">
                <a:solidFill>
                  <a:schemeClr val="accent1">
                    <a:lumMod val="50000"/>
                  </a:schemeClr>
                </a:solidFill>
                <a:cs typeface="Arial" panose="020B0604020202020204" pitchFamily="34" charset="0"/>
              </a:rPr>
              <a:t>/</a:t>
            </a:r>
            <a:r>
              <a:rPr lang="el-GR" altLang="en-US" sz="2400" b="1" i="1" dirty="0" err="1">
                <a:solidFill>
                  <a:schemeClr val="accent1">
                    <a:lumMod val="50000"/>
                  </a:schemeClr>
                </a:solidFill>
                <a:cs typeface="Arial" panose="020B0604020202020204" pitchFamily="34" charset="0"/>
              </a:rPr>
              <a:t>ΑρχαιογνΩΣια</a:t>
            </a:r>
            <a:r>
              <a:rPr lang="el-GR" altLang="en-US" sz="2400" b="1" i="1" dirty="0">
                <a:solidFill>
                  <a:schemeClr val="accent1">
                    <a:lumMod val="50000"/>
                  </a:schemeClr>
                </a:solidFill>
                <a:cs typeface="Arial" panose="020B0604020202020204" pitchFamily="34" charset="0"/>
              </a:rPr>
              <a:t> &amp; </a:t>
            </a:r>
            <a:r>
              <a:rPr lang="el-GR" altLang="en-US" sz="2400" b="1" i="1" dirty="0" err="1">
                <a:solidFill>
                  <a:schemeClr val="accent1">
                    <a:lumMod val="50000"/>
                  </a:schemeClr>
                </a:solidFill>
                <a:cs typeface="Arial" panose="020B0604020202020204" pitchFamily="34" charset="0"/>
              </a:rPr>
              <a:t>Ιστορια</a:t>
            </a:r>
            <a:r>
              <a:rPr lang="el-GR" altLang="en-US" sz="2400" b="1" i="1" dirty="0">
                <a:solidFill>
                  <a:schemeClr val="accent1">
                    <a:lumMod val="50000"/>
                  </a:schemeClr>
                </a:solidFill>
                <a:cs typeface="Arial" panose="020B0604020202020204" pitchFamily="34" charset="0"/>
              </a:rPr>
              <a:t>) </a:t>
            </a:r>
            <a:r>
              <a:rPr lang="el-GR" altLang="en-US" sz="2400" dirty="0">
                <a:solidFill>
                  <a:schemeClr val="accent2"/>
                </a:solidFill>
                <a:cs typeface="Arial" panose="020B0604020202020204" pitchFamily="34" charset="0"/>
              </a:rPr>
              <a:t/>
            </a:r>
            <a:br>
              <a:rPr lang="el-GR" altLang="en-US" sz="2400" dirty="0">
                <a:solidFill>
                  <a:schemeClr val="accent2"/>
                </a:solidFill>
                <a:cs typeface="Arial" panose="020B0604020202020204" pitchFamily="34" charset="0"/>
              </a:rPr>
            </a:br>
            <a:r>
              <a:rPr lang="el-GR" altLang="en-US" sz="2400" dirty="0">
                <a:solidFill>
                  <a:schemeClr val="accent2"/>
                </a:solidFill>
                <a:cs typeface="Arial" panose="020B0604020202020204" pitchFamily="34" charset="0"/>
              </a:rPr>
              <a:t/>
            </a:r>
            <a:br>
              <a:rPr lang="el-GR" altLang="en-US" sz="2400" dirty="0">
                <a:solidFill>
                  <a:schemeClr val="accent2"/>
                </a:solidFill>
                <a:cs typeface="Arial" panose="020B0604020202020204" pitchFamily="34" charset="0"/>
              </a:rPr>
            </a:br>
            <a:r>
              <a:rPr lang="el-GR" altLang="en-US" sz="3100" b="1" dirty="0" err="1">
                <a:latin typeface="Arial" panose="020B0604020202020204" pitchFamily="34" charset="0"/>
                <a:ea typeface="Arial Unicode MS" pitchFamily="34" charset="-128"/>
                <a:cs typeface="Arial" panose="020B0604020202020204" pitchFamily="34" charset="0"/>
              </a:rPr>
              <a:t>ΚατεΥθυνση</a:t>
            </a:r>
            <a:r>
              <a:rPr lang="el-GR" altLang="en-US" sz="3100" b="1" dirty="0">
                <a:latin typeface="Arial" panose="020B0604020202020204" pitchFamily="34" charset="0"/>
                <a:ea typeface="Arial Unicode MS" pitchFamily="34" charset="-128"/>
                <a:cs typeface="Arial" panose="020B0604020202020204" pitchFamily="34" charset="0"/>
              </a:rPr>
              <a:t> 2:</a:t>
            </a:r>
            <a:br>
              <a:rPr lang="el-GR" altLang="en-US" sz="3100" b="1" dirty="0">
                <a:latin typeface="Arial" panose="020B0604020202020204" pitchFamily="34" charset="0"/>
                <a:ea typeface="Arial Unicode MS" pitchFamily="34" charset="-128"/>
                <a:cs typeface="Arial" panose="020B0604020202020204" pitchFamily="34" charset="0"/>
              </a:rPr>
            </a:br>
            <a:r>
              <a:rPr lang="el-GR" altLang="en-US" sz="3100" b="1" dirty="0" err="1">
                <a:latin typeface="Arial" panose="020B0604020202020204" pitchFamily="34" charset="0"/>
                <a:ea typeface="Arial Unicode MS" pitchFamily="34" charset="-128"/>
                <a:cs typeface="Arial" panose="020B0604020202020204" pitchFamily="34" charset="0"/>
              </a:rPr>
              <a:t>ΞΕνων</a:t>
            </a:r>
            <a:r>
              <a:rPr lang="el-GR" altLang="en-US" sz="3100" b="1" dirty="0">
                <a:latin typeface="Arial" panose="020B0604020202020204" pitchFamily="34" charset="0"/>
                <a:ea typeface="Arial Unicode MS" pitchFamily="34" charset="-128"/>
                <a:cs typeface="Arial" panose="020B0604020202020204" pitchFamily="34" charset="0"/>
              </a:rPr>
              <a:t> ΓλωσσΩν και ΕυρωπαϊκΩν ΣπουδΩν </a:t>
            </a:r>
            <a:endParaRPr lang="en-US" altLang="en-US" sz="3100" dirty="0">
              <a:latin typeface="Arial" panose="020B0604020202020204" pitchFamily="34" charset="0"/>
              <a:ea typeface="Arial Unicode MS" pitchFamily="34" charset="-128"/>
              <a:cs typeface="Arial" panose="020B0604020202020204" pitchFamily="34" charset="0"/>
            </a:endParaRPr>
          </a:p>
        </p:txBody>
      </p:sp>
      <p:graphicFrame>
        <p:nvGraphicFramePr>
          <p:cNvPr id="4" name="Content Placeholder 7"/>
          <p:cNvGraphicFramePr>
            <a:graphicFrameLocks noGrp="1"/>
          </p:cNvGraphicFramePr>
          <p:nvPr>
            <p:ph idx="4294967295"/>
            <p:extLst>
              <p:ext uri="{D42A27DB-BD31-4B8C-83A1-F6EECF244321}">
                <p14:modId xmlns:p14="http://schemas.microsoft.com/office/powerpoint/2010/main" val="2132773547"/>
              </p:ext>
            </p:extLst>
          </p:nvPr>
        </p:nvGraphicFramePr>
        <p:xfrm>
          <a:off x="792464" y="2017454"/>
          <a:ext cx="9879012"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64F4E73D-4BC3-2BA3-6F97-9963C9EC068D}"/>
              </a:ext>
            </a:extLst>
          </p:cNvPr>
          <p:cNvPicPr>
            <a:picLocks noChangeAspect="1"/>
          </p:cNvPicPr>
          <p:nvPr/>
        </p:nvPicPr>
        <p:blipFill>
          <a:blip r:embed="rId7"/>
          <a:stretch>
            <a:fillRect/>
          </a:stretch>
        </p:blipFill>
        <p:spPr>
          <a:xfrm>
            <a:off x="10904376" y="0"/>
            <a:ext cx="1287624" cy="1815549"/>
          </a:xfrm>
          <a:prstGeom prst="rect">
            <a:avLst/>
          </a:prstGeom>
        </p:spPr>
      </p:pic>
    </p:spTree>
    <p:extLst>
      <p:ext uri="{BB962C8B-B14F-4D97-AF65-F5344CB8AC3E}">
        <p14:creationId xmlns:p14="http://schemas.microsoft.com/office/powerpoint/2010/main" val="4000252844"/>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A0F18D9-4121-8D9A-7A00-AB0FDE7023C9}"/>
              </a:ext>
            </a:extLst>
          </p:cNvPr>
          <p:cNvPicPr>
            <a:picLocks noChangeAspect="1"/>
          </p:cNvPicPr>
          <p:nvPr/>
        </p:nvPicPr>
        <p:blipFill>
          <a:blip r:embed="rId3"/>
          <a:stretch>
            <a:fillRect/>
          </a:stretch>
        </p:blipFill>
        <p:spPr>
          <a:xfrm>
            <a:off x="10919644" y="0"/>
            <a:ext cx="1272356" cy="1819469"/>
          </a:xfrm>
          <a:prstGeom prst="rect">
            <a:avLst/>
          </a:prstGeom>
        </p:spPr>
      </p:pic>
      <p:pic>
        <p:nvPicPr>
          <p:cNvPr id="7" name="Picture 6">
            <a:extLst>
              <a:ext uri="{FF2B5EF4-FFF2-40B4-BE49-F238E27FC236}">
                <a16:creationId xmlns:a16="http://schemas.microsoft.com/office/drawing/2014/main" id="{00A6FC3F-0C12-894A-4E26-ABAE96F3C963}"/>
              </a:ext>
            </a:extLst>
          </p:cNvPr>
          <p:cNvPicPr>
            <a:picLocks noChangeAspect="1"/>
          </p:cNvPicPr>
          <p:nvPr/>
        </p:nvPicPr>
        <p:blipFill>
          <a:blip r:embed="rId4"/>
          <a:stretch>
            <a:fillRect/>
          </a:stretch>
        </p:blipFill>
        <p:spPr>
          <a:xfrm>
            <a:off x="0" y="0"/>
            <a:ext cx="1287624" cy="1815549"/>
          </a:xfrm>
          <a:prstGeom prst="rect">
            <a:avLst/>
          </a:prstGeom>
        </p:spPr>
      </p:pic>
      <p:sp>
        <p:nvSpPr>
          <p:cNvPr id="25602" name="Title 1"/>
          <p:cNvSpPr>
            <a:spLocks noGrp="1"/>
          </p:cNvSpPr>
          <p:nvPr>
            <p:ph type="title"/>
          </p:nvPr>
        </p:nvSpPr>
        <p:spPr>
          <a:xfrm>
            <a:off x="395785" y="260353"/>
            <a:ext cx="10508776" cy="936625"/>
          </a:xfrm>
        </p:spPr>
        <p:txBody>
          <a:bodyPr>
            <a:noAutofit/>
          </a:bodyPr>
          <a:lstStyle/>
          <a:p>
            <a:pPr algn="ctr" eaLnBrk="1" hangingPunct="1"/>
            <a:r>
              <a:rPr kumimoji="0" lang="el-GR" altLang="el-GR" sz="3200" b="1" i="0" u="none" strike="noStrike" kern="1200" cap="all" spc="0" normalizeH="0" noProof="0" dirty="0">
                <a:ln>
                  <a:noFill/>
                </a:ln>
                <a:solidFill>
                  <a:prstClr val="black"/>
                </a:solidFill>
                <a:effectLst/>
                <a:uLnTx/>
                <a:uFillTx/>
                <a:latin typeface="Calibri" panose="020F0502020204030204"/>
                <a:ea typeface="+mj-ea"/>
                <a:cs typeface="Arial" panose="020B0604020202020204" pitchFamily="34" charset="0"/>
              </a:rPr>
              <a:t>ΚΑΤΕΥΘΥΝΣΕΙΣ</a:t>
            </a:r>
            <a:r>
              <a:rPr kumimoji="0" lang="el-GR" altLang="el-GR" sz="3200" b="1"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ΚΑΙ ΕΝΔΕΙΚΤΙΚΕΣ ΣΠΟΥΔΕΣ </a:t>
            </a:r>
            <a:r>
              <a:rPr kumimoji="0" lang="el-GR" altLang="el-GR" sz="3200" b="0"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a:r>
            <a:br>
              <a:rPr kumimoji="0" lang="el-GR" altLang="el-GR" sz="3200" b="0"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b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(ΑΠΟ ΟΜΠ 1: ΑΡΧΑΙΑ &amp; ΙΣΤΟΡΙΑ)</a:t>
            </a:r>
            <a:endParaRPr lang="en-GB" altLang="el-GR" sz="2800" b="1" i="1" dirty="0">
              <a:solidFill>
                <a:srgbClr val="002060"/>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40045430"/>
              </p:ext>
            </p:extLst>
          </p:nvPr>
        </p:nvGraphicFramePr>
        <p:xfrm>
          <a:off x="253999" y="1314715"/>
          <a:ext cx="11751734" cy="5508622"/>
        </p:xfrm>
        <a:graphic>
          <a:graphicData uri="http://schemas.openxmlformats.org/drawingml/2006/table">
            <a:tbl>
              <a:tblPr firstRow="1" bandRow="1">
                <a:tableStyleId>{5C22544A-7EE6-4342-B048-85BDC9FD1C3A}</a:tableStyleId>
              </a:tblPr>
              <a:tblGrid>
                <a:gridCol w="5875867">
                  <a:extLst>
                    <a:ext uri="{9D8B030D-6E8A-4147-A177-3AD203B41FA5}">
                      <a16:colId xmlns:a16="http://schemas.microsoft.com/office/drawing/2014/main" val="20000"/>
                    </a:ext>
                  </a:extLst>
                </a:gridCol>
                <a:gridCol w="5875867">
                  <a:extLst>
                    <a:ext uri="{9D8B030D-6E8A-4147-A177-3AD203B41FA5}">
                      <a16:colId xmlns:a16="http://schemas.microsoft.com/office/drawing/2014/main" val="20001"/>
                    </a:ext>
                  </a:extLst>
                </a:gridCol>
              </a:tblGrid>
              <a:tr h="2188714">
                <a:tc>
                  <a:txBody>
                    <a:bodyPr/>
                    <a:lstStyle/>
                    <a:p>
                      <a:pPr algn="ctr">
                        <a:lnSpc>
                          <a:spcPct val="115000"/>
                        </a:lnSpc>
                        <a:spcAft>
                          <a:spcPts val="0"/>
                        </a:spcAft>
                      </a:pPr>
                      <a:r>
                        <a:rPr lang="el-GR" sz="2800" b="1" dirty="0">
                          <a:solidFill>
                            <a:schemeClr val="tx1"/>
                          </a:solidFill>
                          <a:effectLst/>
                          <a:latin typeface="+mn-lt"/>
                          <a:ea typeface="Calibri" panose="020F0502020204030204" pitchFamily="34" charset="0"/>
                          <a:cs typeface="Times New Roman" panose="02020603050405020304" pitchFamily="18" charset="0"/>
                        </a:rPr>
                        <a:t>ΚΑΤΕΥΘΥΝΣΗ 1: </a:t>
                      </a:r>
                    </a:p>
                    <a:p>
                      <a:pPr algn="ctr">
                        <a:lnSpc>
                          <a:spcPct val="115000"/>
                        </a:lnSpc>
                        <a:spcAft>
                          <a:spcPts val="0"/>
                        </a:spcAft>
                      </a:pPr>
                      <a:r>
                        <a:rPr lang="el-GR" sz="2400" b="1" dirty="0">
                          <a:solidFill>
                            <a:schemeClr val="tx1"/>
                          </a:solidFill>
                          <a:effectLst/>
                          <a:latin typeface="+mn-lt"/>
                          <a:ea typeface="Calibri" panose="020F0502020204030204" pitchFamily="34" charset="0"/>
                          <a:cs typeface="Times New Roman" panose="02020603050405020304" pitchFamily="18" charset="0"/>
                        </a:rPr>
                        <a:t>ΚΛΑΣΙΚΩΝ ΚΑΙ ΑΝΘΡΩΠΙΣΤΙΚΩΝ ΣΠΟΥΔΩΝ</a:t>
                      </a:r>
                      <a:endParaRPr lang="en-GB" sz="2400" dirty="0">
                        <a:solidFill>
                          <a:schemeClr val="tx1"/>
                        </a:solidFill>
                        <a:effectLst/>
                        <a:latin typeface="+mn-lt"/>
                        <a:ea typeface="Calibri" panose="020F0502020204030204" pitchFamily="34" charset="0"/>
                        <a:cs typeface="Times New Roman" panose="02020603050405020304" pitchFamily="18" charset="0"/>
                      </a:endParaRPr>
                    </a:p>
                  </a:txBody>
                  <a:tcPr marL="38581" marR="38581" marT="0" marB="0">
                    <a:solidFill>
                      <a:srgbClr val="00B0F0"/>
                    </a:solidFill>
                  </a:tcPr>
                </a:tc>
                <a:tc>
                  <a:txBody>
                    <a:bodyPr/>
                    <a:lstStyle/>
                    <a:p>
                      <a:pPr algn="ctr">
                        <a:lnSpc>
                          <a:spcPct val="115000"/>
                        </a:lnSpc>
                        <a:spcAft>
                          <a:spcPts val="0"/>
                        </a:spcAft>
                      </a:pPr>
                      <a:r>
                        <a:rPr lang="el-GR" sz="2800" b="1" dirty="0">
                          <a:solidFill>
                            <a:schemeClr val="tx1"/>
                          </a:solidFill>
                          <a:effectLst/>
                          <a:latin typeface="+mn-lt"/>
                          <a:ea typeface="Calibri" panose="020F0502020204030204" pitchFamily="34" charset="0"/>
                          <a:cs typeface="Times New Roman" panose="02020603050405020304" pitchFamily="18" charset="0"/>
                        </a:rPr>
                        <a:t>ΚΑΤΕΥΘΥΝΣΗ 2</a:t>
                      </a:r>
                    </a:p>
                    <a:p>
                      <a:pPr algn="ctr">
                        <a:lnSpc>
                          <a:spcPct val="115000"/>
                        </a:lnSpc>
                        <a:spcAft>
                          <a:spcPts val="0"/>
                        </a:spcAft>
                      </a:pPr>
                      <a:r>
                        <a:rPr lang="el-GR" sz="2400" b="1" dirty="0">
                          <a:solidFill>
                            <a:schemeClr val="tx1"/>
                          </a:solidFill>
                          <a:effectLst/>
                          <a:latin typeface="+mn-lt"/>
                          <a:ea typeface="Calibri" panose="020F0502020204030204" pitchFamily="34" charset="0"/>
                          <a:cs typeface="Times New Roman" panose="02020603050405020304" pitchFamily="18" charset="0"/>
                        </a:rPr>
                        <a:t>ΞΕΝΩΝ ΓΛΩΣΣΩΝ ΚΑΙ ΕΥΡΩΠΑΙΚΩΝ ΣΠΟΥΔΩΝ</a:t>
                      </a:r>
                      <a:endParaRPr lang="en-GB" sz="2400" dirty="0">
                        <a:solidFill>
                          <a:schemeClr val="tx1"/>
                        </a:solidFill>
                        <a:effectLst/>
                        <a:latin typeface="+mn-lt"/>
                        <a:ea typeface="Calibri" panose="020F0502020204030204" pitchFamily="34" charset="0"/>
                        <a:cs typeface="Times New Roman" panose="02020603050405020304" pitchFamily="18" charset="0"/>
                      </a:endParaRPr>
                    </a:p>
                  </a:txBody>
                  <a:tcPr marL="38581" marR="38581" marT="0" marB="0">
                    <a:solidFill>
                      <a:srgbClr val="63A4F7"/>
                    </a:solidFill>
                  </a:tcPr>
                </a:tc>
                <a:extLst>
                  <a:ext uri="{0D108BD9-81ED-4DB2-BD59-A6C34878D82A}">
                    <a16:rowId xmlns:a16="http://schemas.microsoft.com/office/drawing/2014/main" val="10000"/>
                  </a:ext>
                </a:extLst>
              </a:tr>
              <a:tr h="3319908">
                <a:tc gridSpan="2">
                  <a:txBody>
                    <a:bodyPr/>
                    <a:lstStyle/>
                    <a:p>
                      <a:pPr algn="ctr"/>
                      <a:endParaRPr lang="en-GB" sz="2800" b="1" dirty="0">
                        <a:solidFill>
                          <a:schemeClr val="accent2">
                            <a:lumMod val="50000"/>
                          </a:schemeClr>
                        </a:solidFill>
                        <a:latin typeface="+mn-lt"/>
                      </a:endParaRPr>
                    </a:p>
                  </a:txBody>
                  <a:tcPr marL="51441" marR="51441" marT="34283" marB="34283"/>
                </a:tc>
                <a:tc hMerge="1">
                  <a:txBody>
                    <a:bodyPr/>
                    <a:lstStyle/>
                    <a:p>
                      <a:endParaRPr lang="en-GB" dirty="0"/>
                    </a:p>
                  </a:txBody>
                  <a:tcPr/>
                </a:tc>
                <a:extLst>
                  <a:ext uri="{0D108BD9-81ED-4DB2-BD59-A6C34878D82A}">
                    <a16:rowId xmlns:a16="http://schemas.microsoft.com/office/drawing/2014/main" val="10001"/>
                  </a:ext>
                </a:extLst>
              </a:tr>
            </a:tbl>
          </a:graphicData>
        </a:graphic>
      </p:graphicFrame>
      <p:sp>
        <p:nvSpPr>
          <p:cNvPr id="3" name="Footer Placeholder 2">
            <a:extLst>
              <a:ext uri="{FF2B5EF4-FFF2-40B4-BE49-F238E27FC236}">
                <a16:creationId xmlns:a16="http://schemas.microsoft.com/office/drawing/2014/main" id="{FB8EBA72-E080-8B9D-118A-5CA39537B383}"/>
              </a:ext>
            </a:extLst>
          </p:cNvPr>
          <p:cNvSpPr>
            <a:spLocks noGrp="1"/>
          </p:cNvSpPr>
          <p:nvPr>
            <p:ph type="ftr" sz="quarter" idx="11"/>
          </p:nvPr>
        </p:nvSpPr>
        <p:spPr/>
        <p:txBody>
          <a:bodyPr/>
          <a:lstStyle/>
          <a:p>
            <a:endParaRPr lang="en-CY" dirty="0"/>
          </a:p>
        </p:txBody>
      </p:sp>
      <p:graphicFrame>
        <p:nvGraphicFramePr>
          <p:cNvPr id="2" name="Table 1"/>
          <p:cNvGraphicFramePr>
            <a:graphicFrameLocks noGrp="1"/>
          </p:cNvGraphicFramePr>
          <p:nvPr>
            <p:extLst>
              <p:ext uri="{D42A27DB-BD31-4B8C-83A1-F6EECF244321}">
                <p14:modId xmlns:p14="http://schemas.microsoft.com/office/powerpoint/2010/main" val="3764197894"/>
              </p:ext>
            </p:extLst>
          </p:nvPr>
        </p:nvGraphicFramePr>
        <p:xfrm>
          <a:off x="253999" y="2786742"/>
          <a:ext cx="11717868" cy="3918857"/>
        </p:xfrm>
        <a:graphic>
          <a:graphicData uri="http://schemas.openxmlformats.org/drawingml/2006/table">
            <a:tbl>
              <a:tblPr firstRow="1" bandRow="1">
                <a:tableStyleId>{5C22544A-7EE6-4342-B048-85BDC9FD1C3A}</a:tableStyleId>
              </a:tblPr>
              <a:tblGrid>
                <a:gridCol w="5858934">
                  <a:extLst>
                    <a:ext uri="{9D8B030D-6E8A-4147-A177-3AD203B41FA5}">
                      <a16:colId xmlns:a16="http://schemas.microsoft.com/office/drawing/2014/main" val="1199553964"/>
                    </a:ext>
                  </a:extLst>
                </a:gridCol>
                <a:gridCol w="5858934">
                  <a:extLst>
                    <a:ext uri="{9D8B030D-6E8A-4147-A177-3AD203B41FA5}">
                      <a16:colId xmlns:a16="http://schemas.microsoft.com/office/drawing/2014/main" val="3585309612"/>
                    </a:ext>
                  </a:extLst>
                </a:gridCol>
              </a:tblGrid>
              <a:tr h="3918857">
                <a:tc>
                  <a:txBody>
                    <a:bodyPr/>
                    <a:lstStyle/>
                    <a:p>
                      <a:pPr algn="l">
                        <a:lnSpc>
                          <a:spcPts val="3000"/>
                        </a:lnSpc>
                      </a:pPr>
                      <a:r>
                        <a:rPr lang="el-GR" sz="2400" b="1" kern="1200" dirty="0">
                          <a:solidFill>
                            <a:srgbClr val="360B04"/>
                          </a:solidFill>
                          <a:effectLst/>
                          <a:latin typeface="+mn-lt"/>
                          <a:ea typeface="+mn-ea"/>
                          <a:cs typeface="Arial" panose="020B0604020202020204" pitchFamily="34" charset="0"/>
                        </a:rPr>
                        <a:t>Νομική, Ελληνική Φιλολογία, Νεοελληνικές Σπουδές, Κλασσικές Σπουδές, Φιλοσοφία, Ιστορία - Αρχαιολογία, Ξένες Φιλολογίες, Θεολογία, Πολιτικές Επιστήμες, Δημοσιογραφία, Κοινωνιολογία, Τουρκικές Σπουδές, Σχολές Υπαξιωματικών, Διοίκηση Τουρισμού και Φιλοξενίας  κ.α.</a:t>
                      </a:r>
                      <a:endParaRPr lang="en-GB" sz="2400" b="1" dirty="0">
                        <a:solidFill>
                          <a:srgbClr val="360B04"/>
                        </a:solidFill>
                        <a:latin typeface="+mn-lt"/>
                        <a:cs typeface="Arial" panose="020B0604020202020204" pitchFamily="34" charset="0"/>
                      </a:endParaRPr>
                    </a:p>
                    <a:p>
                      <a:pPr algn="ctr"/>
                      <a:endParaRPr lang="en-GB" dirty="0">
                        <a:solidFill>
                          <a:srgbClr val="360B04"/>
                        </a:solidFill>
                        <a:latin typeface="+mn-lt"/>
                      </a:endParaRPr>
                    </a:p>
                  </a:txBody>
                  <a:tcPr marL="68580" marR="68580">
                    <a:solidFill>
                      <a:srgbClr val="DBE8FF"/>
                    </a:solidFill>
                  </a:tcPr>
                </a:tc>
                <a:tc>
                  <a:txBody>
                    <a:bodyPr/>
                    <a:lstStyle/>
                    <a:p>
                      <a:pPr>
                        <a:lnSpc>
                          <a:spcPts val="3000"/>
                        </a:lnSpc>
                      </a:pPr>
                      <a:r>
                        <a:rPr lang="el-GR" sz="2400" b="1" kern="1200" dirty="0">
                          <a:solidFill>
                            <a:srgbClr val="360B04"/>
                          </a:solidFill>
                          <a:effectLst/>
                          <a:latin typeface="+mn-lt"/>
                          <a:ea typeface="+mn-ea"/>
                          <a:cs typeface="Arial" panose="020B0604020202020204" pitchFamily="34" charset="0"/>
                        </a:rPr>
                        <a:t>    Ξένες Φιλολογίες</a:t>
                      </a:r>
                      <a:r>
                        <a:rPr lang="en-US" sz="2400" b="1" kern="1200" dirty="0">
                          <a:solidFill>
                            <a:srgbClr val="360B04"/>
                          </a:solidFill>
                          <a:effectLst/>
                          <a:latin typeface="+mn-lt"/>
                          <a:ea typeface="+mn-ea"/>
                          <a:cs typeface="Arial" panose="020B0604020202020204" pitchFamily="34" charset="0"/>
                        </a:rPr>
                        <a:t>,</a:t>
                      </a:r>
                      <a:r>
                        <a:rPr lang="el-GR" sz="2400" b="1" kern="1200" dirty="0">
                          <a:solidFill>
                            <a:srgbClr val="360B04"/>
                          </a:solidFill>
                          <a:effectLst/>
                          <a:latin typeface="+mn-lt"/>
                          <a:ea typeface="+mn-ea"/>
                          <a:cs typeface="Arial" panose="020B0604020202020204" pitchFamily="34" charset="0"/>
                        </a:rPr>
                        <a:t> Μετάφραση-     </a:t>
                      </a:r>
                    </a:p>
                    <a:p>
                      <a:pPr>
                        <a:lnSpc>
                          <a:spcPts val="3000"/>
                        </a:lnSpc>
                      </a:pPr>
                      <a:r>
                        <a:rPr lang="el-GR" sz="2400" b="1" kern="1200" dirty="0">
                          <a:solidFill>
                            <a:srgbClr val="360B04"/>
                          </a:solidFill>
                          <a:effectLst/>
                          <a:latin typeface="+mn-lt"/>
                          <a:ea typeface="+mn-ea"/>
                          <a:cs typeface="Arial" panose="020B0604020202020204" pitchFamily="34" charset="0"/>
                        </a:rPr>
                        <a:t>    Διερμηνεία, Πολιτικές Επιστήμες,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Δημοσιογραφία, Κοινωνιολογία,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Γαλλικές και Ευρωπαϊκές Σπουδές,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Τουρκικές Σπουδές, Ψυχολογία,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Παιδαγωγικά, </a:t>
                      </a:r>
                      <a:r>
                        <a:rPr lang="el-GR" sz="2400" b="1" kern="1200" dirty="0" err="1">
                          <a:solidFill>
                            <a:srgbClr val="360B04"/>
                          </a:solidFill>
                          <a:effectLst/>
                          <a:latin typeface="+mn-lt"/>
                          <a:ea typeface="+mn-ea"/>
                          <a:cs typeface="Arial" panose="020B0604020202020204" pitchFamily="34" charset="0"/>
                        </a:rPr>
                        <a:t>Λογοθερπεία</a:t>
                      </a:r>
                      <a:r>
                        <a:rPr lang="el-GR" sz="2400" b="1" kern="1200" dirty="0">
                          <a:solidFill>
                            <a:srgbClr val="360B04"/>
                          </a:solidFill>
                          <a:effectLst/>
                          <a:latin typeface="+mn-lt"/>
                          <a:ea typeface="+mn-ea"/>
                          <a:cs typeface="Arial" panose="020B0604020202020204" pitchFamily="34" charset="0"/>
                        </a:rPr>
                        <a:t>, Σχολές </a:t>
                      </a:r>
                    </a:p>
                    <a:p>
                      <a:pPr marL="0" marR="0" indent="0" algn="l" defTabSz="457200" rtl="0" eaLnBrk="1" fontAlgn="auto" latinLnBrk="0" hangingPunct="1">
                        <a:lnSpc>
                          <a:spcPts val="3000"/>
                        </a:lnSpc>
                        <a:spcBef>
                          <a:spcPts val="0"/>
                        </a:spcBef>
                        <a:spcAft>
                          <a:spcPts val="0"/>
                        </a:spcAft>
                        <a:buClrTx/>
                        <a:buSzTx/>
                        <a:buFontTx/>
                        <a:buNone/>
                        <a:tabLst/>
                        <a:defRPr/>
                      </a:pPr>
                      <a:r>
                        <a:rPr lang="el-GR" sz="2400" b="1" kern="1200" dirty="0">
                          <a:solidFill>
                            <a:srgbClr val="360B04"/>
                          </a:solidFill>
                          <a:effectLst/>
                          <a:latin typeface="+mn-lt"/>
                          <a:ea typeface="+mn-ea"/>
                          <a:cs typeface="Arial" panose="020B0604020202020204" pitchFamily="34" charset="0"/>
                        </a:rPr>
                        <a:t>    Υπαξιωματικών, Διοίκηση Τουρισμού  </a:t>
                      </a:r>
                      <a:endParaRPr lang="en-GB" sz="2400" b="1" dirty="0">
                        <a:solidFill>
                          <a:srgbClr val="360B04"/>
                        </a:solidFill>
                        <a:latin typeface="+mn-lt"/>
                        <a:cs typeface="Arial" panose="020B0604020202020204" pitchFamily="34" charset="0"/>
                      </a:endParaRPr>
                    </a:p>
                    <a:p>
                      <a:r>
                        <a:rPr lang="el-GR" dirty="0">
                          <a:solidFill>
                            <a:srgbClr val="360B04"/>
                          </a:solidFill>
                          <a:latin typeface="+mn-lt"/>
                        </a:rPr>
                        <a:t>      </a:t>
                      </a:r>
                      <a:r>
                        <a:rPr lang="el-GR" sz="2400" dirty="0">
                          <a:solidFill>
                            <a:srgbClr val="360B04"/>
                          </a:solidFill>
                          <a:latin typeface="+mn-lt"/>
                        </a:rPr>
                        <a:t>και Φιλοξενίας κ.α.</a:t>
                      </a:r>
                      <a:endParaRPr lang="en-GB" sz="2400" dirty="0">
                        <a:solidFill>
                          <a:srgbClr val="360B04"/>
                        </a:solidFill>
                        <a:latin typeface="+mn-lt"/>
                      </a:endParaRPr>
                    </a:p>
                  </a:txBody>
                  <a:tcPr marL="68580" marR="68580">
                    <a:solidFill>
                      <a:srgbClr val="DBE8FF"/>
                    </a:solidFill>
                  </a:tcPr>
                </a:tc>
                <a:extLst>
                  <a:ext uri="{0D108BD9-81ED-4DB2-BD59-A6C34878D82A}">
                    <a16:rowId xmlns:a16="http://schemas.microsoft.com/office/drawing/2014/main" val="4133665572"/>
                  </a:ext>
                </a:extLst>
              </a:tr>
            </a:tbl>
          </a:graphicData>
        </a:graphic>
      </p:graphicFrame>
    </p:spTree>
    <p:extLst>
      <p:ext uri="{BB962C8B-B14F-4D97-AF65-F5344CB8AC3E}">
        <p14:creationId xmlns:p14="http://schemas.microsoft.com/office/powerpoint/2010/main" val="791426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idx="4294967295"/>
          </p:nvPr>
        </p:nvSpPr>
        <p:spPr>
          <a:xfrm>
            <a:off x="475861" y="373063"/>
            <a:ext cx="12192000" cy="1454150"/>
          </a:xfrm>
        </p:spPr>
        <p:txBody>
          <a:bodyPr>
            <a:normAutofit fontScale="90000"/>
          </a:bodyPr>
          <a:lstStyle/>
          <a:p>
            <a:pPr eaLnBrk="1" hangingPunct="1">
              <a:defRPr/>
            </a:pPr>
            <a:r>
              <a:rPr lang="el-GR" altLang="en-US" sz="2700" b="1" dirty="0"/>
              <a:t/>
            </a:r>
            <a:br>
              <a:rPr lang="el-GR" altLang="en-US" sz="2700" b="1" dirty="0"/>
            </a:br>
            <a:r>
              <a:rPr lang="el-GR" altLang="en-US" sz="2700" b="1" dirty="0"/>
              <a:t/>
            </a:r>
            <a:br>
              <a:rPr lang="el-GR" altLang="en-US" sz="2700" b="1" dirty="0"/>
            </a:br>
            <a:r>
              <a:rPr lang="el-GR" altLang="en-US" sz="2700" b="1" dirty="0"/>
              <a:t/>
            </a:r>
            <a:br>
              <a:rPr lang="el-GR" altLang="en-US" sz="2700" b="1" dirty="0"/>
            </a:br>
            <a:r>
              <a:rPr lang="el-GR" altLang="en-US" sz="2700" b="1" i="1" dirty="0" err="1"/>
              <a:t>ΑπΟ</a:t>
            </a:r>
            <a:r>
              <a:rPr lang="el-GR" altLang="en-US" sz="2700" b="1" i="1" dirty="0"/>
              <a:t> ΟΜΠ 2 (</a:t>
            </a:r>
            <a:r>
              <a:rPr lang="el-GR" altLang="en-US" sz="2700" b="1" i="1" dirty="0" err="1"/>
              <a:t>ΜαθηματικΑ</a:t>
            </a:r>
            <a:r>
              <a:rPr lang="el-GR" altLang="en-US" sz="2700" b="1" i="1" dirty="0"/>
              <a:t> &amp; </a:t>
            </a:r>
            <a:r>
              <a:rPr lang="el-GR" altLang="en-US" sz="2700" b="1" i="1" dirty="0" err="1"/>
              <a:t>ΦυσικΗ</a:t>
            </a:r>
            <a:r>
              <a:rPr lang="el-GR" altLang="en-US" sz="2700" b="1" i="1" dirty="0"/>
              <a:t>) </a:t>
            </a:r>
            <a:r>
              <a:rPr lang="el-GR" altLang="en-US" sz="2700" dirty="0"/>
              <a:t/>
            </a:r>
            <a:br>
              <a:rPr lang="el-GR" altLang="en-US" sz="2700" dirty="0"/>
            </a:br>
            <a:r>
              <a:rPr lang="el-GR" altLang="en-US" sz="2700" dirty="0"/>
              <a:t/>
            </a:r>
            <a:br>
              <a:rPr lang="el-GR" altLang="en-US" sz="2700" dirty="0"/>
            </a:br>
            <a:r>
              <a:rPr lang="el-GR" altLang="en-US" sz="2700" b="1" dirty="0" err="1">
                <a:latin typeface="Arial Unicode MS" pitchFamily="34" charset="-128"/>
                <a:ea typeface="Arial Unicode MS" pitchFamily="34" charset="-128"/>
                <a:cs typeface="Arial Unicode MS" pitchFamily="34" charset="-128"/>
              </a:rPr>
              <a:t>ΚατεΥθυνση</a:t>
            </a:r>
            <a:r>
              <a:rPr lang="el-GR" altLang="en-US" sz="2700" b="1" dirty="0">
                <a:latin typeface="Arial Unicode MS" pitchFamily="34" charset="-128"/>
                <a:ea typeface="Arial Unicode MS" pitchFamily="34" charset="-128"/>
                <a:cs typeface="Arial Unicode MS" pitchFamily="34" charset="-128"/>
              </a:rPr>
              <a:t> 3:</a:t>
            </a:r>
            <a:br>
              <a:rPr lang="el-GR" altLang="en-US" sz="2700" b="1" dirty="0">
                <a:latin typeface="Arial Unicode MS" pitchFamily="34" charset="-128"/>
                <a:ea typeface="Arial Unicode MS" pitchFamily="34" charset="-128"/>
                <a:cs typeface="Arial Unicode MS" pitchFamily="34" charset="-128"/>
              </a:rPr>
            </a:br>
            <a:r>
              <a:rPr lang="el-GR" altLang="en-US" sz="2700" b="1" dirty="0" err="1">
                <a:latin typeface="Arial Unicode MS" pitchFamily="34" charset="-128"/>
                <a:ea typeface="Arial Unicode MS" pitchFamily="34" charset="-128"/>
                <a:cs typeface="Arial Unicode MS" pitchFamily="34" charset="-128"/>
              </a:rPr>
              <a:t>ΘετικΩν</a:t>
            </a:r>
            <a:r>
              <a:rPr lang="el-GR" altLang="en-US" sz="2700" b="1" dirty="0">
                <a:latin typeface="Arial Unicode MS" pitchFamily="34" charset="-128"/>
                <a:ea typeface="Arial Unicode MS" pitchFamily="34" charset="-128"/>
                <a:cs typeface="Arial Unicode MS" pitchFamily="34" charset="-128"/>
              </a:rPr>
              <a:t> </a:t>
            </a:r>
            <a:r>
              <a:rPr lang="el-GR" altLang="en-US" sz="2700" b="1" dirty="0" err="1">
                <a:latin typeface="Arial Unicode MS" pitchFamily="34" charset="-128"/>
                <a:ea typeface="Arial Unicode MS" pitchFamily="34" charset="-128"/>
                <a:cs typeface="Arial Unicode MS" pitchFamily="34" charset="-128"/>
              </a:rPr>
              <a:t>ΕπιστημΩν</a:t>
            </a:r>
            <a:r>
              <a:rPr lang="el-GR" altLang="en-US" sz="2700" b="1" dirty="0">
                <a:latin typeface="Arial Unicode MS" pitchFamily="34" charset="-128"/>
                <a:ea typeface="Arial Unicode MS" pitchFamily="34" charset="-128"/>
                <a:cs typeface="Arial Unicode MS" pitchFamily="34" charset="-128"/>
              </a:rPr>
              <a:t> / </a:t>
            </a:r>
            <a:r>
              <a:rPr lang="el-GR" altLang="en-US" sz="2700" b="1" dirty="0" err="1">
                <a:latin typeface="Arial Unicode MS" pitchFamily="34" charset="-128"/>
                <a:ea typeface="Arial Unicode MS" pitchFamily="34" charset="-128"/>
                <a:cs typeface="Arial Unicode MS" pitchFamily="34" charset="-128"/>
              </a:rPr>
              <a:t>ΒιοεπιστημΩν</a:t>
            </a:r>
            <a:r>
              <a:rPr lang="el-GR" altLang="en-US" sz="2700" b="1" dirty="0">
                <a:latin typeface="Arial Unicode MS" pitchFamily="34" charset="-128"/>
                <a:ea typeface="Arial Unicode MS" pitchFamily="34" charset="-128"/>
                <a:cs typeface="Arial Unicode MS" pitchFamily="34" charset="-128"/>
              </a:rPr>
              <a:t> / </a:t>
            </a:r>
            <a:r>
              <a:rPr lang="el-GR" altLang="en-US" sz="2700" b="1" dirty="0" err="1">
                <a:latin typeface="Arial Unicode MS" pitchFamily="34" charset="-128"/>
                <a:ea typeface="Arial Unicode MS" pitchFamily="34" charset="-128"/>
                <a:cs typeface="Arial Unicode MS" pitchFamily="34" charset="-128"/>
              </a:rPr>
              <a:t>ΠληροφορικΗΣ</a:t>
            </a:r>
            <a:r>
              <a:rPr lang="el-GR" altLang="en-US" sz="2700" b="1" dirty="0">
                <a:latin typeface="Arial Unicode MS" pitchFamily="34" charset="-128"/>
                <a:ea typeface="Arial Unicode MS" pitchFamily="34" charset="-128"/>
                <a:cs typeface="Arial Unicode MS" pitchFamily="34" charset="-128"/>
              </a:rPr>
              <a:t> / </a:t>
            </a:r>
            <a:br>
              <a:rPr lang="el-GR" altLang="en-US" sz="2700" b="1" dirty="0">
                <a:latin typeface="Arial Unicode MS" pitchFamily="34" charset="-128"/>
                <a:ea typeface="Arial Unicode MS" pitchFamily="34" charset="-128"/>
                <a:cs typeface="Arial Unicode MS" pitchFamily="34" charset="-128"/>
              </a:rPr>
            </a:br>
            <a:r>
              <a:rPr lang="el-GR" altLang="en-US" sz="2700" b="1" dirty="0">
                <a:latin typeface="Arial Unicode MS" pitchFamily="34" charset="-128"/>
                <a:ea typeface="Arial Unicode MS" pitchFamily="34" charset="-128"/>
                <a:cs typeface="Arial Unicode MS" pitchFamily="34" charset="-128"/>
              </a:rPr>
              <a:t>ΤεχνολογίαΣ</a:t>
            </a:r>
            <a:endParaRPr lang="en-US" altLang="en-US" sz="2700" b="1" dirty="0">
              <a:latin typeface="Arial Unicode MS" pitchFamily="34" charset="-128"/>
              <a:ea typeface="Arial Unicode MS" pitchFamily="34" charset="-128"/>
              <a:cs typeface="Arial Unicode MS" pitchFamily="34" charset="-128"/>
            </a:endParaRPr>
          </a:p>
        </p:txBody>
      </p:sp>
      <p:grpSp>
        <p:nvGrpSpPr>
          <p:cNvPr id="60419" name="Group 1"/>
          <p:cNvGrpSpPr>
            <a:grpSpLocks/>
          </p:cNvGrpSpPr>
          <p:nvPr/>
        </p:nvGrpSpPr>
        <p:grpSpPr bwMode="auto">
          <a:xfrm>
            <a:off x="833438" y="2022475"/>
            <a:ext cx="9952037" cy="4425950"/>
            <a:chOff x="1087570" y="1700529"/>
            <a:chExt cx="9951242" cy="4425635"/>
          </a:xfrm>
        </p:grpSpPr>
        <p:sp>
          <p:nvSpPr>
            <p:cNvPr id="5" name="Freeform 4"/>
            <p:cNvSpPr/>
            <p:nvPr/>
          </p:nvSpPr>
          <p:spPr>
            <a:xfrm>
              <a:off x="4643286" y="2022769"/>
              <a:ext cx="6395526" cy="709561"/>
            </a:xfrm>
            <a:custGeom>
              <a:avLst/>
              <a:gdLst>
                <a:gd name="connsiteX0" fmla="*/ 118301 w 709789"/>
                <a:gd name="connsiteY0" fmla="*/ 0 h 6395190"/>
                <a:gd name="connsiteX1" fmla="*/ 591488 w 709789"/>
                <a:gd name="connsiteY1" fmla="*/ 0 h 6395190"/>
                <a:gd name="connsiteX2" fmla="*/ 709789 w 709789"/>
                <a:gd name="connsiteY2" fmla="*/ 118301 h 6395190"/>
                <a:gd name="connsiteX3" fmla="*/ 709789 w 709789"/>
                <a:gd name="connsiteY3" fmla="*/ 6395190 h 6395190"/>
                <a:gd name="connsiteX4" fmla="*/ 709789 w 709789"/>
                <a:gd name="connsiteY4" fmla="*/ 6395190 h 6395190"/>
                <a:gd name="connsiteX5" fmla="*/ 0 w 709789"/>
                <a:gd name="connsiteY5" fmla="*/ 6395190 h 6395190"/>
                <a:gd name="connsiteX6" fmla="*/ 0 w 709789"/>
                <a:gd name="connsiteY6" fmla="*/ 6395190 h 6395190"/>
                <a:gd name="connsiteX7" fmla="*/ 0 w 709789"/>
                <a:gd name="connsiteY7" fmla="*/ 118301 h 6395190"/>
                <a:gd name="connsiteX8" fmla="*/ 118301 w 709789"/>
                <a:gd name="connsiteY8" fmla="*/ 0 h 6395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9789" h="6395190">
                  <a:moveTo>
                    <a:pt x="709789" y="1065894"/>
                  </a:moveTo>
                  <a:lnTo>
                    <a:pt x="709789" y="5329296"/>
                  </a:lnTo>
                  <a:cubicBezTo>
                    <a:pt x="709789" y="5917972"/>
                    <a:pt x="703910" y="6395185"/>
                    <a:pt x="696659" y="6395185"/>
                  </a:cubicBezTo>
                  <a:lnTo>
                    <a:pt x="0" y="6395185"/>
                  </a:lnTo>
                  <a:lnTo>
                    <a:pt x="0" y="6395185"/>
                  </a:lnTo>
                  <a:lnTo>
                    <a:pt x="0" y="5"/>
                  </a:lnTo>
                  <a:lnTo>
                    <a:pt x="0" y="5"/>
                  </a:lnTo>
                  <a:lnTo>
                    <a:pt x="696659" y="5"/>
                  </a:lnTo>
                  <a:cubicBezTo>
                    <a:pt x="703910" y="5"/>
                    <a:pt x="709789" y="477218"/>
                    <a:pt x="709789" y="1065894"/>
                  </a:cubicBezTo>
                  <a:close/>
                </a:path>
              </a:pathLst>
            </a:custGeom>
            <a:solidFill>
              <a:schemeClr val="accent4">
                <a:lumMod val="60000"/>
                <a:lumOff val="4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247651" tIns="158474" rIns="282299" bIns="158475" spcCol="1270" anchor="ctr"/>
            <a:lstStyle/>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Μαθηματικά</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Φυσική</a:t>
              </a:r>
            </a:p>
          </p:txBody>
        </p:sp>
        <p:sp>
          <p:nvSpPr>
            <p:cNvPr id="6" name="Freeform 5"/>
            <p:cNvSpPr/>
            <p:nvPr/>
          </p:nvSpPr>
          <p:spPr>
            <a:xfrm>
              <a:off x="1087570" y="1700529"/>
              <a:ext cx="3555716" cy="1355629"/>
            </a:xfrm>
            <a:custGeom>
              <a:avLst/>
              <a:gdLst>
                <a:gd name="connsiteX0" fmla="*/ 0 w 3479849"/>
                <a:gd name="connsiteY0" fmla="*/ 225840 h 1355014"/>
                <a:gd name="connsiteX1" fmla="*/ 225840 w 3479849"/>
                <a:gd name="connsiteY1" fmla="*/ 0 h 1355014"/>
                <a:gd name="connsiteX2" fmla="*/ 3254009 w 3479849"/>
                <a:gd name="connsiteY2" fmla="*/ 0 h 1355014"/>
                <a:gd name="connsiteX3" fmla="*/ 3479849 w 3479849"/>
                <a:gd name="connsiteY3" fmla="*/ 225840 h 1355014"/>
                <a:gd name="connsiteX4" fmla="*/ 3479849 w 3479849"/>
                <a:gd name="connsiteY4" fmla="*/ 1129174 h 1355014"/>
                <a:gd name="connsiteX5" fmla="*/ 3254009 w 3479849"/>
                <a:gd name="connsiteY5" fmla="*/ 1355014 h 1355014"/>
                <a:gd name="connsiteX6" fmla="*/ 225840 w 3479849"/>
                <a:gd name="connsiteY6" fmla="*/ 1355014 h 1355014"/>
                <a:gd name="connsiteX7" fmla="*/ 0 w 3479849"/>
                <a:gd name="connsiteY7" fmla="*/ 1129174 h 1355014"/>
                <a:gd name="connsiteX8" fmla="*/ 0 w 3479849"/>
                <a:gd name="connsiteY8" fmla="*/ 225840 h 135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9849" h="1355014">
                  <a:moveTo>
                    <a:pt x="0" y="225840"/>
                  </a:moveTo>
                  <a:cubicBezTo>
                    <a:pt x="0" y="101112"/>
                    <a:pt x="101112" y="0"/>
                    <a:pt x="225840" y="0"/>
                  </a:cubicBezTo>
                  <a:lnTo>
                    <a:pt x="3254009" y="0"/>
                  </a:lnTo>
                  <a:cubicBezTo>
                    <a:pt x="3378737" y="0"/>
                    <a:pt x="3479849" y="101112"/>
                    <a:pt x="3479849" y="225840"/>
                  </a:cubicBezTo>
                  <a:lnTo>
                    <a:pt x="3479849" y="1129174"/>
                  </a:lnTo>
                  <a:cubicBezTo>
                    <a:pt x="3479849" y="1253902"/>
                    <a:pt x="3378737" y="1355014"/>
                    <a:pt x="3254009" y="1355014"/>
                  </a:cubicBezTo>
                  <a:lnTo>
                    <a:pt x="225840" y="1355014"/>
                  </a:lnTo>
                  <a:cubicBezTo>
                    <a:pt x="101112" y="1355014"/>
                    <a:pt x="0" y="1253902"/>
                    <a:pt x="0" y="1129174"/>
                  </a:cubicBezTo>
                  <a:lnTo>
                    <a:pt x="0" y="225840"/>
                  </a:lnTo>
                  <a:close/>
                </a:path>
              </a:pathLst>
            </a:custGeom>
            <a:solidFill>
              <a:schemeClr val="accent4">
                <a:lumMod val="60000"/>
                <a:lumOff val="40000"/>
              </a:schemeClr>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72826" tIns="119486" rIns="172826" bIns="119486" spcCol="1270" anchor="ctr"/>
            <a:lstStyle/>
            <a:p>
              <a:pPr algn="ctr" defTabSz="1244600" fontAlgn="auto">
                <a:lnSpc>
                  <a:spcPct val="90000"/>
                </a:lnSpc>
                <a:spcAft>
                  <a:spcPct val="35000"/>
                </a:spcAft>
                <a:defRPr/>
              </a:pP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Υποχρεωτικά Μαθήματα (</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7" name="Freeform 6"/>
            <p:cNvSpPr/>
            <p:nvPr/>
          </p:nvSpPr>
          <p:spPr>
            <a:xfrm>
              <a:off x="4644873" y="3122828"/>
              <a:ext cx="6316158" cy="3003336"/>
            </a:xfrm>
            <a:custGeom>
              <a:avLst/>
              <a:gdLst>
                <a:gd name="connsiteX0" fmla="*/ 500435 w 3002550"/>
                <a:gd name="connsiteY0" fmla="*/ 0 h 6316055"/>
                <a:gd name="connsiteX1" fmla="*/ 2502115 w 3002550"/>
                <a:gd name="connsiteY1" fmla="*/ 0 h 6316055"/>
                <a:gd name="connsiteX2" fmla="*/ 3002550 w 3002550"/>
                <a:gd name="connsiteY2" fmla="*/ 500435 h 6316055"/>
                <a:gd name="connsiteX3" fmla="*/ 3002550 w 3002550"/>
                <a:gd name="connsiteY3" fmla="*/ 6316055 h 6316055"/>
                <a:gd name="connsiteX4" fmla="*/ 3002550 w 3002550"/>
                <a:gd name="connsiteY4" fmla="*/ 6316055 h 6316055"/>
                <a:gd name="connsiteX5" fmla="*/ 0 w 3002550"/>
                <a:gd name="connsiteY5" fmla="*/ 6316055 h 6316055"/>
                <a:gd name="connsiteX6" fmla="*/ 0 w 3002550"/>
                <a:gd name="connsiteY6" fmla="*/ 6316055 h 6316055"/>
                <a:gd name="connsiteX7" fmla="*/ 0 w 3002550"/>
                <a:gd name="connsiteY7" fmla="*/ 500435 h 6316055"/>
                <a:gd name="connsiteX8" fmla="*/ 500435 w 3002550"/>
                <a:gd name="connsiteY8" fmla="*/ 0 h 631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550" h="6316055">
                  <a:moveTo>
                    <a:pt x="3002550" y="1052698"/>
                  </a:moveTo>
                  <a:lnTo>
                    <a:pt x="3002550" y="5263357"/>
                  </a:lnTo>
                  <a:cubicBezTo>
                    <a:pt x="3002550" y="5844746"/>
                    <a:pt x="2896039" y="6316054"/>
                    <a:pt x="2764651" y="6316054"/>
                  </a:cubicBezTo>
                  <a:lnTo>
                    <a:pt x="0" y="6316054"/>
                  </a:lnTo>
                  <a:lnTo>
                    <a:pt x="0" y="6316054"/>
                  </a:lnTo>
                  <a:lnTo>
                    <a:pt x="0" y="1"/>
                  </a:lnTo>
                  <a:lnTo>
                    <a:pt x="0" y="1"/>
                  </a:lnTo>
                  <a:lnTo>
                    <a:pt x="2764651" y="1"/>
                  </a:lnTo>
                  <a:cubicBezTo>
                    <a:pt x="2896039" y="1"/>
                    <a:pt x="3002550" y="471309"/>
                    <a:pt x="3002550" y="1052698"/>
                  </a:cubicBezTo>
                  <a:close/>
                </a:path>
              </a:pathLst>
            </a:custGeom>
            <a:solidFill>
              <a:schemeClr val="accent4">
                <a:lumMod val="40000"/>
                <a:lumOff val="60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247651" tIns="270397" rIns="394222" bIns="270398" spcCol="1270" anchor="ctr"/>
            <a:lstStyle/>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Χημεία</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Βιολογία</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Αγγλικά ή Γαλλικά ή άλλη ξένη γλώσσα</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Δίκτυα </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Πληροφορική</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Σχεδιασμός και Τεχνολογία</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Ελεύθερο Προοπτικό  Σχέδιο</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Αρχιτεκτονικό - Τεχνικό</a:t>
              </a:r>
              <a:r>
                <a:rPr lang="en-US"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Σχέδιο</a:t>
              </a:r>
            </a:p>
            <a:p>
              <a:pPr marL="228600" lvl="1" indent="-228600" defTabSz="889000" fontAlgn="auto">
                <a:lnSpc>
                  <a:spcPct val="90000"/>
                </a:lnSpc>
                <a:spcAft>
                  <a:spcPct val="15000"/>
                </a:spcAft>
                <a:buFontTx/>
                <a:buChar char="••"/>
                <a:defRPr/>
              </a:pPr>
              <a:r>
                <a:rPr lang="el-GR" sz="20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Γραφικές Τέχνες</a:t>
              </a:r>
            </a:p>
          </p:txBody>
        </p:sp>
        <p:sp>
          <p:nvSpPr>
            <p:cNvPr id="8" name="Freeform 7"/>
            <p:cNvSpPr/>
            <p:nvPr/>
          </p:nvSpPr>
          <p:spPr>
            <a:xfrm>
              <a:off x="1087570" y="3946682"/>
              <a:ext cx="3552541" cy="1355629"/>
            </a:xfrm>
            <a:custGeom>
              <a:avLst/>
              <a:gdLst>
                <a:gd name="connsiteX0" fmla="*/ 0 w 3552780"/>
                <a:gd name="connsiteY0" fmla="*/ 225840 h 1355014"/>
                <a:gd name="connsiteX1" fmla="*/ 225840 w 3552780"/>
                <a:gd name="connsiteY1" fmla="*/ 0 h 1355014"/>
                <a:gd name="connsiteX2" fmla="*/ 3326940 w 3552780"/>
                <a:gd name="connsiteY2" fmla="*/ 0 h 1355014"/>
                <a:gd name="connsiteX3" fmla="*/ 3552780 w 3552780"/>
                <a:gd name="connsiteY3" fmla="*/ 225840 h 1355014"/>
                <a:gd name="connsiteX4" fmla="*/ 3552780 w 3552780"/>
                <a:gd name="connsiteY4" fmla="*/ 1129174 h 1355014"/>
                <a:gd name="connsiteX5" fmla="*/ 3326940 w 3552780"/>
                <a:gd name="connsiteY5" fmla="*/ 1355014 h 1355014"/>
                <a:gd name="connsiteX6" fmla="*/ 225840 w 3552780"/>
                <a:gd name="connsiteY6" fmla="*/ 1355014 h 1355014"/>
                <a:gd name="connsiteX7" fmla="*/ 0 w 3552780"/>
                <a:gd name="connsiteY7" fmla="*/ 1129174 h 1355014"/>
                <a:gd name="connsiteX8" fmla="*/ 0 w 3552780"/>
                <a:gd name="connsiteY8" fmla="*/ 225840 h 135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2780" h="1355014">
                  <a:moveTo>
                    <a:pt x="0" y="225840"/>
                  </a:moveTo>
                  <a:cubicBezTo>
                    <a:pt x="0" y="101112"/>
                    <a:pt x="101112" y="0"/>
                    <a:pt x="225840" y="0"/>
                  </a:cubicBezTo>
                  <a:lnTo>
                    <a:pt x="3326940" y="0"/>
                  </a:lnTo>
                  <a:cubicBezTo>
                    <a:pt x="3451668" y="0"/>
                    <a:pt x="3552780" y="101112"/>
                    <a:pt x="3552780" y="225840"/>
                  </a:cubicBezTo>
                  <a:lnTo>
                    <a:pt x="3552780" y="1129174"/>
                  </a:lnTo>
                  <a:cubicBezTo>
                    <a:pt x="3552780" y="1253902"/>
                    <a:pt x="3451668" y="1355014"/>
                    <a:pt x="3326940" y="1355014"/>
                  </a:cubicBezTo>
                  <a:lnTo>
                    <a:pt x="225840" y="1355014"/>
                  </a:lnTo>
                  <a:cubicBezTo>
                    <a:pt x="101112" y="1355014"/>
                    <a:pt x="0" y="1253902"/>
                    <a:pt x="0" y="1129174"/>
                  </a:cubicBezTo>
                  <a:lnTo>
                    <a:pt x="0" y="225840"/>
                  </a:lnTo>
                  <a:close/>
                </a:path>
              </a:pathLst>
            </a:custGeom>
            <a:solidFill>
              <a:schemeClr val="accent4">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172826" tIns="119486" rIns="172826" bIns="119486" spcCol="1270" anchor="ctr"/>
            <a:lstStyle/>
            <a:p>
              <a:pPr algn="ctr" defTabSz="1244600" fontAlgn="auto">
                <a:lnSpc>
                  <a:spcPct val="90000"/>
                </a:lnSpc>
                <a:spcAft>
                  <a:spcPct val="35000"/>
                </a:spcAft>
                <a:defRPr/>
              </a:pP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Επιλεγόμενα Μαθήματα</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2x4</a:t>
              </a:r>
              <a:r>
                <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περιόδους</a:t>
              </a:r>
              <a:r>
                <a:rPr lang="en-US"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rPr>
                <a:t>=8)</a:t>
              </a:r>
              <a:endParaRPr lang="el-GR" sz="2800" dirty="0">
                <a:solidFill>
                  <a:schemeClr val="tx2"/>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pic>
        <p:nvPicPr>
          <p:cNvPr id="4" name="Picture 3">
            <a:extLst>
              <a:ext uri="{FF2B5EF4-FFF2-40B4-BE49-F238E27FC236}">
                <a16:creationId xmlns:a16="http://schemas.microsoft.com/office/drawing/2014/main" id="{83E62A53-B672-4F04-0955-1BAAEA8EE9DC}"/>
              </a:ext>
            </a:extLst>
          </p:cNvPr>
          <p:cNvPicPr>
            <a:picLocks noChangeAspect="1"/>
          </p:cNvPicPr>
          <p:nvPr/>
        </p:nvPicPr>
        <p:blipFill>
          <a:blip r:embed="rId3"/>
          <a:stretch>
            <a:fillRect/>
          </a:stretch>
        </p:blipFill>
        <p:spPr>
          <a:xfrm>
            <a:off x="10904376" y="0"/>
            <a:ext cx="1287624" cy="1815549"/>
          </a:xfrm>
          <a:prstGeom prst="rect">
            <a:avLst/>
          </a:prstGeom>
        </p:spPr>
      </p:pic>
    </p:spTree>
    <p:extLst>
      <p:ext uri="{BB962C8B-B14F-4D97-AF65-F5344CB8AC3E}">
        <p14:creationId xmlns:p14="http://schemas.microsoft.com/office/powerpoint/2010/main" val="2730201682"/>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12A391-A02D-786B-ACA7-9D29905A4B9A}"/>
              </a:ext>
            </a:extLst>
          </p:cNvPr>
          <p:cNvPicPr>
            <a:picLocks noChangeAspect="1"/>
          </p:cNvPicPr>
          <p:nvPr/>
        </p:nvPicPr>
        <p:blipFill>
          <a:blip r:embed="rId3"/>
          <a:stretch>
            <a:fillRect/>
          </a:stretch>
        </p:blipFill>
        <p:spPr>
          <a:xfrm>
            <a:off x="0" y="0"/>
            <a:ext cx="1287624" cy="1815549"/>
          </a:xfrm>
          <a:prstGeom prst="rect">
            <a:avLst/>
          </a:prstGeom>
        </p:spPr>
      </p:pic>
      <p:pic>
        <p:nvPicPr>
          <p:cNvPr id="4" name="Picture 3">
            <a:extLst>
              <a:ext uri="{FF2B5EF4-FFF2-40B4-BE49-F238E27FC236}">
                <a16:creationId xmlns:a16="http://schemas.microsoft.com/office/drawing/2014/main" id="{8E25950B-3086-DDCD-12F7-7EE0E46C37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01827" y="0"/>
            <a:ext cx="1590173" cy="2271675"/>
          </a:xfrm>
          <a:prstGeom prst="rect">
            <a:avLst/>
          </a:prstGeom>
        </p:spPr>
      </p:pic>
      <p:sp>
        <p:nvSpPr>
          <p:cNvPr id="2" name="Footer Placeholder 1"/>
          <p:cNvSpPr>
            <a:spLocks noGrp="1"/>
          </p:cNvSpPr>
          <p:nvPr>
            <p:ph type="ftr" sz="quarter" idx="11"/>
          </p:nvPr>
        </p:nvSpPr>
        <p:spPr/>
        <p:txBody>
          <a:bodyPr/>
          <a:lstStyle/>
          <a:p>
            <a:endParaRPr lang="en-GB" dirty="0"/>
          </a:p>
        </p:txBody>
      </p:sp>
      <p:sp>
        <p:nvSpPr>
          <p:cNvPr id="26626" name="Title 1"/>
          <p:cNvSpPr>
            <a:spLocks noGrp="1"/>
          </p:cNvSpPr>
          <p:nvPr>
            <p:ph type="title" idx="4294967295"/>
          </p:nvPr>
        </p:nvSpPr>
        <p:spPr>
          <a:xfrm>
            <a:off x="0" y="246063"/>
            <a:ext cx="10234613" cy="727075"/>
          </a:xfrm>
        </p:spPr>
        <p:txBody>
          <a:bodyPr>
            <a:noAutofit/>
          </a:bodyPr>
          <a:lstStyle/>
          <a:p>
            <a:pPr algn="ctr"/>
            <a:r>
              <a:rPr kumimoji="0" lang="el-GR" altLang="el-GR" sz="3200" b="1"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ΚΑΤΕΥΘΥΝΣΗ ΚΑΙ ΕΝΔΕΙΚΤΙΚΕΣ ΣΠΟΥΔΕΣ </a:t>
            </a:r>
            <a:r>
              <a:rPr kumimoji="0" lang="el-GR" altLang="el-GR" sz="3200" b="0"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a:r>
            <a:br>
              <a:rPr kumimoji="0" lang="el-GR" altLang="el-GR" sz="3200" b="0" i="0"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b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a:t>
            </a:r>
            <a:r>
              <a:rPr kumimoji="0" lang="el-GR" altLang="el-GR" sz="2800" b="0" i="1" u="none" strike="noStrike" kern="1200" cap="all" spc="0" normalizeH="0" baseline="0" noProof="0" dirty="0" err="1">
                <a:ln>
                  <a:noFill/>
                </a:ln>
                <a:solidFill>
                  <a:prstClr val="black"/>
                </a:solidFill>
                <a:effectLst/>
                <a:uLnTx/>
                <a:uFillTx/>
                <a:latin typeface="Calibri" panose="020F0502020204030204"/>
                <a:ea typeface="+mj-ea"/>
                <a:cs typeface="Arial" panose="020B0604020202020204" pitchFamily="34" charset="0"/>
              </a:rPr>
              <a:t>ΑΠο</a:t>
            </a: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ΟΜΠ 2: </a:t>
            </a:r>
            <a:r>
              <a:rPr kumimoji="0" lang="el-GR" altLang="el-GR" sz="2800" b="0" i="1" u="none" strike="noStrike" kern="1200" cap="all" spc="0" normalizeH="0" baseline="0" noProof="0" dirty="0" err="1">
                <a:ln>
                  <a:noFill/>
                </a:ln>
                <a:solidFill>
                  <a:prstClr val="black"/>
                </a:solidFill>
                <a:effectLst/>
                <a:uLnTx/>
                <a:uFillTx/>
                <a:latin typeface="Calibri" panose="020F0502020204030204"/>
                <a:ea typeface="+mj-ea"/>
                <a:cs typeface="Arial" panose="020B0604020202020204" pitchFamily="34" charset="0"/>
              </a:rPr>
              <a:t>ΜΑΘΗΜατικα</a:t>
            </a: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 &amp; </a:t>
            </a:r>
            <a:r>
              <a:rPr kumimoji="0" lang="el-GR" altLang="el-GR" sz="2800" b="0" i="1" u="none" strike="noStrike" kern="1200" cap="all" spc="0" normalizeH="0" baseline="0" noProof="0" dirty="0" err="1">
                <a:ln>
                  <a:noFill/>
                </a:ln>
                <a:solidFill>
                  <a:prstClr val="black"/>
                </a:solidFill>
                <a:effectLst/>
                <a:uLnTx/>
                <a:uFillTx/>
                <a:latin typeface="Calibri" panose="020F0502020204030204"/>
                <a:ea typeface="+mj-ea"/>
                <a:cs typeface="Arial" panose="020B0604020202020204" pitchFamily="34" charset="0"/>
              </a:rPr>
              <a:t>φυσικη</a:t>
            </a:r>
            <a:r>
              <a:rPr kumimoji="0" lang="el-GR" altLang="el-GR" sz="2800" b="0" i="1" u="none" strike="noStrike" kern="1200" cap="all" spc="0" normalizeH="0" baseline="0" noProof="0" dirty="0">
                <a:ln>
                  <a:noFill/>
                </a:ln>
                <a:solidFill>
                  <a:prstClr val="black"/>
                </a:solidFill>
                <a:effectLst/>
                <a:uLnTx/>
                <a:uFillTx/>
                <a:latin typeface="Calibri" panose="020F0502020204030204"/>
                <a:ea typeface="+mj-ea"/>
                <a:cs typeface="Arial" panose="020B0604020202020204" pitchFamily="34" charset="0"/>
              </a:rPr>
              <a:t>)</a:t>
            </a:r>
            <a:endParaRPr lang="en-GB" altLang="el-GR" sz="2800" b="1" i="1" dirty="0">
              <a:solidFill>
                <a:srgbClr val="002060"/>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348670380"/>
              </p:ext>
            </p:extLst>
          </p:nvPr>
        </p:nvGraphicFramePr>
        <p:xfrm>
          <a:off x="0" y="1199378"/>
          <a:ext cx="12192000" cy="5689368"/>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20000"/>
                    </a:ext>
                  </a:extLst>
                </a:gridCol>
              </a:tblGrid>
              <a:tr h="1125592">
                <a:tc>
                  <a:txBody>
                    <a:bodyPr/>
                    <a:lstStyle/>
                    <a:p>
                      <a:pPr marL="0" algn="ctr" defTabSz="914400" rtl="0" eaLnBrk="1" latinLnBrk="0" hangingPunct="1">
                        <a:lnSpc>
                          <a:spcPct val="115000"/>
                        </a:lnSpc>
                        <a:spcAft>
                          <a:spcPts val="0"/>
                        </a:spcAft>
                      </a:pPr>
                      <a:r>
                        <a:rPr lang="el-GR" sz="2400" b="1" kern="1200" dirty="0">
                          <a:solidFill>
                            <a:schemeClr val="tx1"/>
                          </a:solidFill>
                          <a:effectLst/>
                          <a:latin typeface="+mn-lt"/>
                          <a:ea typeface="Calibri" panose="020F0502020204030204" pitchFamily="34" charset="0"/>
                          <a:cs typeface="Times New Roman" panose="02020603050405020304" pitchFamily="18" charset="0"/>
                        </a:rPr>
                        <a:t>ΚΑΤΕΥΘΥΝΣΗ 3: </a:t>
                      </a:r>
                    </a:p>
                    <a:p>
                      <a:pPr marL="0" algn="ctr" defTabSz="914400" rtl="0" eaLnBrk="1" latinLnBrk="0" hangingPunct="1">
                        <a:lnSpc>
                          <a:spcPct val="115000"/>
                        </a:lnSpc>
                        <a:spcAft>
                          <a:spcPts val="0"/>
                        </a:spcAft>
                      </a:pPr>
                      <a:r>
                        <a:rPr lang="el-GR" sz="2400" b="1" kern="1200" dirty="0">
                          <a:solidFill>
                            <a:schemeClr val="tx1"/>
                          </a:solidFill>
                          <a:effectLst/>
                          <a:latin typeface="+mn-lt"/>
                          <a:ea typeface="Calibri" panose="020F0502020204030204" pitchFamily="34" charset="0"/>
                          <a:cs typeface="Times New Roman" panose="02020603050405020304" pitchFamily="18" charset="0"/>
                        </a:rPr>
                        <a:t>ΘΕΤΙΚΩΝ ΕΠΙΣΤΗΜΩΝ - ΒΙΟΕΠΙΣΤΗΜΩΝ –</a:t>
                      </a:r>
                      <a:r>
                        <a:rPr lang="el-GR" sz="2400" b="1" kern="1200" baseline="0" dirty="0">
                          <a:solidFill>
                            <a:schemeClr val="tx1"/>
                          </a:solidFill>
                          <a:effectLst/>
                          <a:latin typeface="+mn-lt"/>
                          <a:ea typeface="Calibri" panose="020F0502020204030204" pitchFamily="34" charset="0"/>
                          <a:cs typeface="Times New Roman" panose="02020603050405020304" pitchFamily="18" charset="0"/>
                        </a:rPr>
                        <a:t> </a:t>
                      </a:r>
                    </a:p>
                    <a:p>
                      <a:pPr marL="0" algn="ctr" defTabSz="914400" rtl="0" eaLnBrk="1" latinLnBrk="0" hangingPunct="1">
                        <a:lnSpc>
                          <a:spcPct val="115000"/>
                        </a:lnSpc>
                        <a:spcAft>
                          <a:spcPts val="0"/>
                        </a:spcAft>
                      </a:pPr>
                      <a:r>
                        <a:rPr lang="el-GR" sz="2400" b="1" kern="1200" dirty="0">
                          <a:solidFill>
                            <a:schemeClr val="tx1"/>
                          </a:solidFill>
                          <a:effectLst/>
                          <a:latin typeface="+mn-lt"/>
                          <a:ea typeface="Calibri" panose="020F0502020204030204" pitchFamily="34" charset="0"/>
                          <a:cs typeface="Times New Roman" panose="02020603050405020304" pitchFamily="18" charset="0"/>
                        </a:rPr>
                        <a:t>ΠΛΗΡΟΦΟΡΙΚΗΣ - ΤΕΧΝΟΛΟΓΙΑΣ</a:t>
                      </a:r>
                      <a:endParaRPr lang="en-GB" sz="2400" b="1" kern="1200" dirty="0">
                        <a:solidFill>
                          <a:schemeClr val="tx1"/>
                        </a:solidFill>
                        <a:effectLst/>
                        <a:latin typeface="+mn-lt"/>
                        <a:ea typeface="Calibri" panose="020F0502020204030204" pitchFamily="34" charset="0"/>
                        <a:cs typeface="Times New Roman" panose="02020603050405020304" pitchFamily="18" charset="0"/>
                      </a:endParaRPr>
                    </a:p>
                  </a:txBody>
                  <a:tcPr marL="51440" marR="51440" marT="34290" marB="34290">
                    <a:solidFill>
                      <a:schemeClr val="accent4">
                        <a:lumMod val="60000"/>
                        <a:lumOff val="40000"/>
                      </a:schemeClr>
                    </a:solidFill>
                  </a:tcPr>
                </a:tc>
                <a:extLst>
                  <a:ext uri="{0D108BD9-81ED-4DB2-BD59-A6C34878D82A}">
                    <a16:rowId xmlns:a16="http://schemas.microsoft.com/office/drawing/2014/main" val="10000"/>
                  </a:ext>
                </a:extLst>
              </a:tr>
              <a:tr h="4388570">
                <a:tc>
                  <a:txBody>
                    <a:bodyPr/>
                    <a:lstStyle/>
                    <a:p>
                      <a:pPr algn="just">
                        <a:lnSpc>
                          <a:spcPts val="3600"/>
                        </a:lnSpc>
                      </a:pPr>
                      <a:r>
                        <a:rPr lang="el-GR" sz="2400" b="1" kern="1200" dirty="0">
                          <a:solidFill>
                            <a:srgbClr val="002060"/>
                          </a:solidFill>
                          <a:latin typeface="+mn-lt"/>
                          <a:ea typeface="+mn-ea"/>
                          <a:cs typeface="Arial" panose="020B0604020202020204" pitchFamily="34" charset="0"/>
                        </a:rPr>
                        <a:t>Ιατρική, Οδοντιατρική, Κτηνιατρική, Φαρμακευτική, Βιολογικές Επιστήμες, Μαθηματικά, Φυσική, Χημεία, Χημική Μηχανική, Πληροφορική,</a:t>
                      </a:r>
                      <a:r>
                        <a:rPr lang="en-US" sz="2400" b="1" kern="1200" dirty="0">
                          <a:solidFill>
                            <a:srgbClr val="002060"/>
                          </a:solidFill>
                          <a:latin typeface="+mn-lt"/>
                          <a:ea typeface="+mn-ea"/>
                          <a:cs typeface="Arial" panose="020B0604020202020204" pitchFamily="34" charset="0"/>
                        </a:rPr>
                        <a:t>  </a:t>
                      </a:r>
                      <a:r>
                        <a:rPr lang="el-GR" sz="2400" b="1" kern="1200" dirty="0">
                          <a:solidFill>
                            <a:srgbClr val="002060"/>
                          </a:solidFill>
                          <a:latin typeface="+mn-lt"/>
                          <a:ea typeface="+mn-ea"/>
                          <a:cs typeface="Arial" panose="020B0604020202020204" pitchFamily="34" charset="0"/>
                        </a:rPr>
                        <a:t>Αρχιτεκτονική, Ηλεκτρολογία Μηχανική, Μηχανολογία Μηχανική, Πολιτική Μηχανική, Μηχανική Περιβάλλοντος, Αεροναυπηγική Μηχανική, Ναυπηγική Μηχανική,  Αγρονομία/Τοπογραφία, Γεωπονικές Επιστήμες, Περιβαλλοντικές Σπουδές, Γεωλογία, Διαιτολόγια/Διατροφολογία, Φυσικοθεραπεία, Εργοθεραπεία, Νοσηλευτική, Φυσική Αγωγή Στρατιωτικές Σχολές Αξιωματικών/ Υπαξιωματικών, Ψυχολογία, Παιδαγωγικά, Λογοθεραπεία, Διοίκηση Επιχειρήσεων, Διοίκηση Τουρισμού και Φιλοξενίας κ.ά.</a:t>
                      </a:r>
                      <a:endParaRPr lang="en-GB" sz="2400" b="1" kern="1200" dirty="0">
                        <a:solidFill>
                          <a:srgbClr val="002060"/>
                        </a:solidFill>
                        <a:latin typeface="+mn-lt"/>
                        <a:ea typeface="+mn-ea"/>
                        <a:cs typeface="Arial" panose="020B0604020202020204" pitchFamily="34" charset="0"/>
                      </a:endParaRPr>
                    </a:p>
                  </a:txBody>
                  <a:tcPr marL="51440" marR="51440" marT="34290" marB="34290">
                    <a:solidFill>
                      <a:schemeClr val="accent4">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28692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idx="4294967295"/>
          </p:nvPr>
        </p:nvSpPr>
        <p:spPr>
          <a:xfrm>
            <a:off x="0" y="473075"/>
            <a:ext cx="8596313" cy="1320800"/>
          </a:xfrm>
        </p:spPr>
        <p:txBody>
          <a:bodyPr>
            <a:normAutofit fontScale="90000"/>
          </a:bodyPr>
          <a:lstStyle/>
          <a:p>
            <a:pPr eaLnBrk="1" hangingPunct="1">
              <a:defRPr/>
            </a:pPr>
            <a:r>
              <a:rPr lang="en-US" altLang="en-US" sz="2700" b="1" dirty="0">
                <a:solidFill>
                  <a:schemeClr val="accent1">
                    <a:lumMod val="50000"/>
                  </a:schemeClr>
                </a:solidFill>
              </a:rPr>
              <a:t/>
            </a:r>
            <a:br>
              <a:rPr lang="en-US" altLang="en-US" sz="2700" b="1" dirty="0">
                <a:solidFill>
                  <a:schemeClr val="accent1">
                    <a:lumMod val="50000"/>
                  </a:schemeClr>
                </a:solidFill>
              </a:rPr>
            </a:br>
            <a:r>
              <a:rPr lang="el-GR" altLang="en-US" sz="2700" b="1" dirty="0">
                <a:solidFill>
                  <a:schemeClr val="accent1">
                    <a:lumMod val="50000"/>
                  </a:schemeClr>
                </a:solidFill>
              </a:rPr>
              <a:t/>
            </a:r>
            <a:br>
              <a:rPr lang="el-GR" altLang="en-US" sz="2700" b="1" dirty="0">
                <a:solidFill>
                  <a:schemeClr val="accent1">
                    <a:lumMod val="50000"/>
                  </a:schemeClr>
                </a:solidFill>
              </a:rPr>
            </a:br>
            <a:r>
              <a:rPr lang="el-GR" altLang="en-US" sz="2700" b="1" dirty="0">
                <a:solidFill>
                  <a:schemeClr val="accent1">
                    <a:lumMod val="50000"/>
                  </a:schemeClr>
                </a:solidFill>
              </a:rPr>
              <a:t/>
            </a:r>
            <a:br>
              <a:rPr lang="el-GR" altLang="en-US" sz="2700" b="1" dirty="0">
                <a:solidFill>
                  <a:schemeClr val="accent1">
                    <a:lumMod val="50000"/>
                  </a:schemeClr>
                </a:solidFill>
              </a:rPr>
            </a:br>
            <a:r>
              <a:rPr lang="el-GR" altLang="en-US" sz="2700" b="1" dirty="0">
                <a:solidFill>
                  <a:schemeClr val="accent1">
                    <a:lumMod val="50000"/>
                  </a:schemeClr>
                </a:solidFill>
              </a:rPr>
              <a:t/>
            </a:r>
            <a:br>
              <a:rPr lang="el-GR" altLang="en-US" sz="2700" b="1" dirty="0">
                <a:solidFill>
                  <a:schemeClr val="accent1">
                    <a:lumMod val="50000"/>
                  </a:schemeClr>
                </a:solidFill>
              </a:rPr>
            </a:br>
            <a:r>
              <a:rPr lang="el-GR" altLang="en-US" sz="2700" b="1" i="1" dirty="0" err="1">
                <a:solidFill>
                  <a:schemeClr val="accent1">
                    <a:lumMod val="50000"/>
                  </a:schemeClr>
                </a:solidFill>
              </a:rPr>
              <a:t>ΑπΟ</a:t>
            </a:r>
            <a:r>
              <a:rPr lang="el-GR" altLang="en-US" sz="2700" b="1" i="1" dirty="0">
                <a:solidFill>
                  <a:schemeClr val="accent1">
                    <a:lumMod val="50000"/>
                  </a:schemeClr>
                </a:solidFill>
              </a:rPr>
              <a:t> ΟΜΠ 3 (</a:t>
            </a:r>
            <a:r>
              <a:rPr lang="el-GR" altLang="en-US" sz="2700" b="1" i="1" dirty="0" err="1">
                <a:solidFill>
                  <a:schemeClr val="accent1">
                    <a:lumMod val="50000"/>
                  </a:schemeClr>
                </a:solidFill>
              </a:rPr>
              <a:t>ΜαθηματικΑ</a:t>
            </a:r>
            <a:r>
              <a:rPr lang="el-GR" altLang="en-US" sz="2700" b="1" i="1" dirty="0">
                <a:solidFill>
                  <a:schemeClr val="accent1">
                    <a:lumMod val="50000"/>
                  </a:schemeClr>
                </a:solidFill>
              </a:rPr>
              <a:t> &amp; </a:t>
            </a:r>
            <a:r>
              <a:rPr lang="el-GR" altLang="en-US" sz="2700" b="1" i="1" dirty="0" err="1">
                <a:solidFill>
                  <a:schemeClr val="accent1">
                    <a:lumMod val="50000"/>
                  </a:schemeClr>
                </a:solidFill>
              </a:rPr>
              <a:t>ΟικονομικΑ</a:t>
            </a:r>
            <a:r>
              <a:rPr lang="el-GR" altLang="en-US" sz="2700" b="1" i="1" dirty="0">
                <a:solidFill>
                  <a:schemeClr val="accent1">
                    <a:lumMod val="50000"/>
                  </a:schemeClr>
                </a:solidFill>
              </a:rPr>
              <a:t>) </a:t>
            </a:r>
            <a:r>
              <a:rPr lang="el-GR" altLang="en-US" sz="2700" b="1" dirty="0">
                <a:solidFill>
                  <a:schemeClr val="accent1">
                    <a:lumMod val="50000"/>
                  </a:schemeClr>
                </a:solidFill>
              </a:rPr>
              <a:t> </a:t>
            </a:r>
            <a:r>
              <a:rPr lang="el-GR" altLang="en-US" sz="2700" b="1" dirty="0">
                <a:solidFill>
                  <a:schemeClr val="accent2"/>
                </a:solidFill>
              </a:rPr>
              <a:t/>
            </a:r>
            <a:br>
              <a:rPr lang="el-GR" altLang="en-US" sz="2700" b="1" dirty="0">
                <a:solidFill>
                  <a:schemeClr val="accent2"/>
                </a:solidFill>
              </a:rPr>
            </a:br>
            <a:r>
              <a:rPr lang="el-GR" altLang="en-US" sz="2700" b="1" dirty="0">
                <a:solidFill>
                  <a:schemeClr val="accent2"/>
                </a:solidFill>
              </a:rPr>
              <a:t/>
            </a:r>
            <a:br>
              <a:rPr lang="el-GR" altLang="en-US" sz="2700" b="1" dirty="0">
                <a:solidFill>
                  <a:schemeClr val="accent2"/>
                </a:solidFill>
              </a:rPr>
            </a:br>
            <a:r>
              <a:rPr lang="el-GR" altLang="en-US" sz="3600" b="1" dirty="0" err="1">
                <a:latin typeface="Arial Unicode MS" pitchFamily="34" charset="-128"/>
                <a:ea typeface="Arial Unicode MS" pitchFamily="34" charset="-128"/>
                <a:cs typeface="Arial Unicode MS" pitchFamily="34" charset="-128"/>
              </a:rPr>
              <a:t>ΚατεΥθυνση</a:t>
            </a:r>
            <a:r>
              <a:rPr lang="el-GR" altLang="en-US" sz="3600" b="1" dirty="0">
                <a:latin typeface="Arial Unicode MS" pitchFamily="34" charset="-128"/>
                <a:ea typeface="Arial Unicode MS" pitchFamily="34" charset="-128"/>
                <a:cs typeface="Arial Unicode MS" pitchFamily="34" charset="-128"/>
              </a:rPr>
              <a:t> 4:</a:t>
            </a:r>
            <a:br>
              <a:rPr lang="el-GR" altLang="en-US" sz="3600" b="1" dirty="0">
                <a:latin typeface="Arial Unicode MS" pitchFamily="34" charset="-128"/>
                <a:ea typeface="Arial Unicode MS" pitchFamily="34" charset="-128"/>
                <a:cs typeface="Arial Unicode MS" pitchFamily="34" charset="-128"/>
              </a:rPr>
            </a:br>
            <a:r>
              <a:rPr lang="el-GR" altLang="en-US" sz="3600" b="1" dirty="0" err="1">
                <a:latin typeface="Arial Unicode MS" pitchFamily="34" charset="-128"/>
                <a:ea typeface="Arial Unicode MS" pitchFamily="34" charset="-128"/>
                <a:cs typeface="Arial Unicode MS" pitchFamily="34" charset="-128"/>
              </a:rPr>
              <a:t>Οικονομικων</a:t>
            </a:r>
            <a:r>
              <a:rPr lang="el-GR" altLang="en-US" sz="3600" b="1" dirty="0">
                <a:latin typeface="Arial Unicode MS" pitchFamily="34" charset="-128"/>
                <a:ea typeface="Arial Unicode MS" pitchFamily="34" charset="-128"/>
                <a:cs typeface="Arial Unicode MS" pitchFamily="34" charset="-128"/>
              </a:rPr>
              <a:t> </a:t>
            </a:r>
            <a:r>
              <a:rPr lang="el-GR" altLang="en-US" sz="3600" b="1" dirty="0" err="1">
                <a:latin typeface="Arial Unicode MS" pitchFamily="34" charset="-128"/>
                <a:ea typeface="Arial Unicode MS" pitchFamily="34" charset="-128"/>
                <a:cs typeface="Arial Unicode MS" pitchFamily="34" charset="-128"/>
              </a:rPr>
              <a:t>ΕπιστημΩν</a:t>
            </a:r>
            <a:endParaRPr lang="en-US" altLang="en-US" sz="3600" dirty="0">
              <a:latin typeface="Arial Unicode MS" pitchFamily="34" charset="-128"/>
              <a:ea typeface="Arial Unicode MS" pitchFamily="34" charset="-128"/>
              <a:cs typeface="Arial Unicode MS" pitchFamily="34" charset="-128"/>
            </a:endParaRPr>
          </a:p>
        </p:txBody>
      </p:sp>
      <p:graphicFrame>
        <p:nvGraphicFramePr>
          <p:cNvPr id="4" name="Content Placeholder 7"/>
          <p:cNvGraphicFramePr>
            <a:graphicFrameLocks noGrp="1"/>
          </p:cNvGraphicFramePr>
          <p:nvPr>
            <p:ph idx="4294967295"/>
            <p:extLst>
              <p:ext uri="{D42A27DB-BD31-4B8C-83A1-F6EECF244321}">
                <p14:modId xmlns:p14="http://schemas.microsoft.com/office/powerpoint/2010/main" val="1931710293"/>
              </p:ext>
            </p:extLst>
          </p:nvPr>
        </p:nvGraphicFramePr>
        <p:xfrm>
          <a:off x="1439863" y="1916113"/>
          <a:ext cx="10752137" cy="4465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A1838140-B3A6-FF90-37B4-35EDB31FD4F7}"/>
              </a:ext>
            </a:extLst>
          </p:cNvPr>
          <p:cNvPicPr>
            <a:picLocks noChangeAspect="1"/>
          </p:cNvPicPr>
          <p:nvPr/>
        </p:nvPicPr>
        <p:blipFill>
          <a:blip r:embed="rId7"/>
          <a:stretch>
            <a:fillRect/>
          </a:stretch>
        </p:blipFill>
        <p:spPr>
          <a:xfrm>
            <a:off x="10904376" y="0"/>
            <a:ext cx="1287624" cy="1815549"/>
          </a:xfrm>
          <a:prstGeom prst="rect">
            <a:avLst/>
          </a:prstGeom>
        </p:spPr>
      </p:pic>
    </p:spTree>
    <p:extLst>
      <p:ext uri="{BB962C8B-B14F-4D97-AF65-F5344CB8AC3E}">
        <p14:creationId xmlns:p14="http://schemas.microsoft.com/office/powerpoint/2010/main" val="2228610778"/>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7226EA-3E2F-BE0B-B5AE-9EA41729D8E0}"/>
              </a:ext>
            </a:extLst>
          </p:cNvPr>
          <p:cNvPicPr>
            <a:picLocks noChangeAspect="1"/>
          </p:cNvPicPr>
          <p:nvPr/>
        </p:nvPicPr>
        <p:blipFill>
          <a:blip r:embed="rId2"/>
          <a:stretch>
            <a:fillRect/>
          </a:stretch>
        </p:blipFill>
        <p:spPr>
          <a:xfrm>
            <a:off x="0" y="-40029"/>
            <a:ext cx="1218294" cy="1717794"/>
          </a:xfrm>
          <a:prstGeom prst="rect">
            <a:avLst/>
          </a:prstGeom>
        </p:spPr>
      </p:pic>
      <p:pic>
        <p:nvPicPr>
          <p:cNvPr id="3" name="Picture 2">
            <a:extLst>
              <a:ext uri="{FF2B5EF4-FFF2-40B4-BE49-F238E27FC236}">
                <a16:creationId xmlns:a16="http://schemas.microsoft.com/office/drawing/2014/main" id="{1DC46344-9DD6-846B-4010-B4C9FFA3C982}"/>
              </a:ext>
            </a:extLst>
          </p:cNvPr>
          <p:cNvPicPr>
            <a:picLocks noChangeAspect="1"/>
          </p:cNvPicPr>
          <p:nvPr/>
        </p:nvPicPr>
        <p:blipFill>
          <a:blip r:embed="rId3"/>
          <a:stretch>
            <a:fillRect/>
          </a:stretch>
        </p:blipFill>
        <p:spPr>
          <a:xfrm>
            <a:off x="10973706" y="1"/>
            <a:ext cx="1218294" cy="1742160"/>
          </a:xfrm>
          <a:prstGeom prst="rect">
            <a:avLst/>
          </a:prstGeom>
        </p:spPr>
      </p:pic>
      <p:sp>
        <p:nvSpPr>
          <p:cNvPr id="2" name="Footer Placeholder 1">
            <a:extLst>
              <a:ext uri="{FF2B5EF4-FFF2-40B4-BE49-F238E27FC236}">
                <a16:creationId xmlns:a16="http://schemas.microsoft.com/office/drawing/2014/main" id="{4D0A17F2-AD11-E41A-5FC8-B906AC2596CB}"/>
              </a:ext>
            </a:extLst>
          </p:cNvPr>
          <p:cNvSpPr>
            <a:spLocks noGrp="1"/>
          </p:cNvSpPr>
          <p:nvPr>
            <p:ph type="ftr" sz="quarter" idx="11"/>
          </p:nvPr>
        </p:nvSpPr>
        <p:spPr/>
        <p:txBody>
          <a:bodyPr/>
          <a:lstStyle/>
          <a:p>
            <a:endParaRPr lang="en-CY" dirty="0"/>
          </a:p>
        </p:txBody>
      </p:sp>
      <p:sp>
        <p:nvSpPr>
          <p:cNvPr id="27650" name="Title 1"/>
          <p:cNvSpPr>
            <a:spLocks noGrp="1"/>
          </p:cNvSpPr>
          <p:nvPr>
            <p:ph type="title" idx="4294967295"/>
          </p:nvPr>
        </p:nvSpPr>
        <p:spPr>
          <a:xfrm>
            <a:off x="865938" y="359763"/>
            <a:ext cx="10406063" cy="973138"/>
          </a:xfrm>
        </p:spPr>
        <p:txBody>
          <a:bodyPr>
            <a:normAutofit/>
          </a:bodyPr>
          <a:lstStyle/>
          <a:p>
            <a:pPr algn="ctr"/>
            <a:r>
              <a:rPr lang="el-GR" altLang="el-GR" sz="3200" b="1" dirty="0">
                <a:latin typeface="+mn-lt"/>
                <a:cs typeface="Arial" panose="020B0604020202020204" pitchFamily="34" charset="0"/>
              </a:rPr>
              <a:t>ΚΑΤΕΥΘΥΝΣΗ ΚΑΙ ΕΝΔΕΙΚΤΙΚΕΣ ΣΠΟΥΔΕΣ </a:t>
            </a:r>
            <a:r>
              <a:rPr lang="el-GR" altLang="el-GR" sz="3200" dirty="0">
                <a:latin typeface="+mn-lt"/>
                <a:cs typeface="Arial" panose="020B0604020202020204" pitchFamily="34" charset="0"/>
              </a:rPr>
              <a:t/>
            </a:r>
            <a:br>
              <a:rPr lang="el-GR" altLang="el-GR" sz="3200" dirty="0">
                <a:latin typeface="+mn-lt"/>
                <a:cs typeface="Arial" panose="020B0604020202020204" pitchFamily="34" charset="0"/>
              </a:rPr>
            </a:br>
            <a:r>
              <a:rPr lang="el-GR" altLang="el-GR" sz="2800" i="1" dirty="0">
                <a:latin typeface="+mn-lt"/>
                <a:cs typeface="Arial" panose="020B0604020202020204" pitchFamily="34" charset="0"/>
              </a:rPr>
              <a:t>(</a:t>
            </a:r>
            <a:r>
              <a:rPr lang="el-GR" altLang="el-GR" sz="2800" i="1" dirty="0" err="1">
                <a:latin typeface="+mn-lt"/>
                <a:cs typeface="Arial" panose="020B0604020202020204" pitchFamily="34" charset="0"/>
              </a:rPr>
              <a:t>απο</a:t>
            </a:r>
            <a:r>
              <a:rPr lang="el-GR" altLang="el-GR" sz="2800" i="1" dirty="0">
                <a:latin typeface="+mn-lt"/>
                <a:cs typeface="Arial" panose="020B0604020202020204" pitchFamily="34" charset="0"/>
              </a:rPr>
              <a:t> </a:t>
            </a:r>
            <a:r>
              <a:rPr lang="el-GR" altLang="el-GR" sz="2800" i="1" dirty="0" err="1">
                <a:latin typeface="+mn-lt"/>
                <a:cs typeface="Arial" panose="020B0604020202020204" pitchFamily="34" charset="0"/>
              </a:rPr>
              <a:t>ομπ</a:t>
            </a:r>
            <a:r>
              <a:rPr lang="el-GR" altLang="el-GR" sz="2800" i="1" dirty="0">
                <a:latin typeface="+mn-lt"/>
                <a:cs typeface="Arial" panose="020B0604020202020204" pitchFamily="34" charset="0"/>
              </a:rPr>
              <a:t> 3: </a:t>
            </a:r>
            <a:r>
              <a:rPr lang="el-GR" altLang="el-GR" sz="2800" i="1" dirty="0" err="1">
                <a:latin typeface="+mn-lt"/>
                <a:cs typeface="Arial" panose="020B0604020202020204" pitchFamily="34" charset="0"/>
              </a:rPr>
              <a:t>μαθηματικα</a:t>
            </a:r>
            <a:r>
              <a:rPr lang="el-GR" altLang="el-GR" sz="2800" i="1" dirty="0">
                <a:latin typeface="+mn-lt"/>
                <a:cs typeface="Arial" panose="020B0604020202020204" pitchFamily="34" charset="0"/>
              </a:rPr>
              <a:t> &amp; </a:t>
            </a:r>
            <a:r>
              <a:rPr lang="el-GR" altLang="el-GR" sz="2800" i="1" dirty="0" err="1">
                <a:latin typeface="+mn-lt"/>
                <a:cs typeface="Arial" panose="020B0604020202020204" pitchFamily="34" charset="0"/>
              </a:rPr>
              <a:t>οικονομικα</a:t>
            </a:r>
            <a:r>
              <a:rPr lang="el-GR" altLang="el-GR" sz="2800" i="1" dirty="0">
                <a:latin typeface="+mn-lt"/>
                <a:cs typeface="Arial" panose="020B0604020202020204" pitchFamily="34" charset="0"/>
              </a:rPr>
              <a:t>)</a:t>
            </a:r>
            <a:endParaRPr lang="en-GB" altLang="el-GR" sz="2800" i="1" dirty="0">
              <a:latin typeface="+mn-lt"/>
              <a:cs typeface="Arial" panose="020B0604020202020204" pitchFamily="34"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468197829"/>
              </p:ext>
            </p:extLst>
          </p:nvPr>
        </p:nvGraphicFramePr>
        <p:xfrm>
          <a:off x="538163" y="1677764"/>
          <a:ext cx="11219543" cy="5210048"/>
        </p:xfrm>
        <a:graphic>
          <a:graphicData uri="http://schemas.openxmlformats.org/drawingml/2006/table">
            <a:tbl>
              <a:tblPr firstRow="1" bandRow="1">
                <a:tableStyleId>{5C22544A-7EE6-4342-B048-85BDC9FD1C3A}</a:tableStyleId>
              </a:tblPr>
              <a:tblGrid>
                <a:gridCol w="11219543">
                  <a:extLst>
                    <a:ext uri="{9D8B030D-6E8A-4147-A177-3AD203B41FA5}">
                      <a16:colId xmlns:a16="http://schemas.microsoft.com/office/drawing/2014/main" val="20000"/>
                    </a:ext>
                  </a:extLst>
                </a:gridCol>
              </a:tblGrid>
              <a:tr h="732716">
                <a:tc>
                  <a:txBody>
                    <a:bodyPr/>
                    <a:lstStyle/>
                    <a:p>
                      <a:pPr algn="ctr"/>
                      <a:r>
                        <a:rPr lang="el-GR" sz="2800" b="1" kern="1200" dirty="0">
                          <a:solidFill>
                            <a:schemeClr val="lt1"/>
                          </a:solidFill>
                          <a:effectLst/>
                          <a:latin typeface="+mn-lt"/>
                          <a:ea typeface="+mn-ea"/>
                          <a:cs typeface="Arial" panose="020B0604020202020204" pitchFamily="34" charset="0"/>
                        </a:rPr>
                        <a:t>ΚΑΤΕΥΘΥΝΣΗ 4: ΟΙΚΟΝΟΜΙΚΩΝ ΕΠΙΣΤΗΜΩΝ</a:t>
                      </a:r>
                      <a:endParaRPr lang="en-GB" sz="2800" dirty="0">
                        <a:latin typeface="+mn-lt"/>
                        <a:cs typeface="Arial" panose="020B0604020202020204" pitchFamily="34" charset="0"/>
                      </a:endParaRPr>
                    </a:p>
                  </a:txBody>
                  <a:tcPr marL="51443" marR="51443" marT="34295" marB="34295">
                    <a:solidFill>
                      <a:srgbClr val="FFC000"/>
                    </a:solidFill>
                  </a:tcPr>
                </a:tc>
                <a:extLst>
                  <a:ext uri="{0D108BD9-81ED-4DB2-BD59-A6C34878D82A}">
                    <a16:rowId xmlns:a16="http://schemas.microsoft.com/office/drawing/2014/main" val="10000"/>
                  </a:ext>
                </a:extLst>
              </a:tr>
              <a:tr h="4447520">
                <a:tc>
                  <a:txBody>
                    <a:bodyPr/>
                    <a:lstStyle/>
                    <a:p>
                      <a:pPr marL="0" algn="just" defTabSz="914400" rtl="0" eaLnBrk="1" latinLnBrk="0" hangingPunct="1">
                        <a:lnSpc>
                          <a:spcPct val="150000"/>
                        </a:lnSpc>
                      </a:pPr>
                      <a:r>
                        <a:rPr lang="el-GR" sz="2800" b="1" i="0" u="none" strike="noStrike" kern="1200" baseline="0" dirty="0">
                          <a:solidFill>
                            <a:schemeClr val="dk1"/>
                          </a:solidFill>
                          <a:latin typeface="+mn-lt"/>
                          <a:ea typeface="+mn-ea"/>
                          <a:cs typeface="+mn-cs"/>
                        </a:rPr>
                        <a:t>Οικονομικά, Λογιστική, Χρηματοοικονομικά, Διοίκηση Επιχειρήσεων, Μάρκετινγκ, Διεθνείς-Ευρωπαϊκές Σπουδές, Στατιστική, Ασφαλιστικές Επιστήμες, Ναυτιλιακές Σπουδές, Πληροφορική, Διοικητικής Επιστήμης και Τεχνολογίας, Διοίκηση Τουρισμού και Φιλοξενίας, Σχολές Υπαξιωματικών, Ψυχολογία, Παιδαγωγικά, </a:t>
                      </a:r>
                      <a:r>
                        <a:rPr lang="el-GR" sz="2800" b="1" i="0" u="none" strike="noStrike" kern="1200" baseline="0" dirty="0" err="1">
                          <a:solidFill>
                            <a:schemeClr val="dk1"/>
                          </a:solidFill>
                          <a:latin typeface="+mn-lt"/>
                          <a:ea typeface="+mn-ea"/>
                          <a:cs typeface="+mn-cs"/>
                        </a:rPr>
                        <a:t>Λογοθεραπεία</a:t>
                      </a:r>
                      <a:r>
                        <a:rPr lang="el-GR" sz="2800" b="1" i="0" u="none" strike="noStrike" kern="1200" baseline="0" dirty="0">
                          <a:solidFill>
                            <a:schemeClr val="dk1"/>
                          </a:solidFill>
                          <a:latin typeface="+mn-lt"/>
                          <a:ea typeface="+mn-ea"/>
                          <a:cs typeface="+mn-cs"/>
                        </a:rPr>
                        <a:t>, Επιστήμη Δεδομένων για Οικονομικά και Διοίκηση κ.ά. </a:t>
                      </a:r>
                      <a:endParaRPr lang="en-GB" sz="2800" b="1" kern="1200" dirty="0">
                        <a:solidFill>
                          <a:srgbClr val="002060"/>
                        </a:solidFill>
                        <a:latin typeface="+mn-lt"/>
                        <a:ea typeface="+mn-ea"/>
                        <a:cs typeface="Arial" panose="020B0604020202020204" pitchFamily="34" charset="0"/>
                      </a:endParaRPr>
                    </a:p>
                  </a:txBody>
                  <a:tcPr marL="51443" marR="51443" marT="34295" marB="34295">
                    <a:solidFill>
                      <a:srgbClr val="FFF989"/>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87505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idx="4294967295"/>
          </p:nvPr>
        </p:nvSpPr>
        <p:spPr>
          <a:xfrm>
            <a:off x="523461" y="598606"/>
            <a:ext cx="12192000" cy="1119188"/>
          </a:xfrm>
        </p:spPr>
        <p:txBody>
          <a:bodyPr>
            <a:normAutofit fontScale="90000"/>
          </a:bodyPr>
          <a:lstStyle/>
          <a:p>
            <a:pPr eaLnBrk="1" hangingPunct="1">
              <a:defRPr/>
            </a:pPr>
            <a:r>
              <a:rPr lang="el-GR" altLang="en-US" sz="2700" b="1" dirty="0">
                <a:solidFill>
                  <a:schemeClr val="accent2">
                    <a:lumMod val="75000"/>
                  </a:schemeClr>
                </a:solidFill>
              </a:rPr>
              <a:t/>
            </a:r>
            <a:br>
              <a:rPr lang="el-GR" altLang="en-US" sz="2700" b="1" dirty="0">
                <a:solidFill>
                  <a:schemeClr val="accent2">
                    <a:lumMod val="75000"/>
                  </a:schemeClr>
                </a:solidFill>
              </a:rPr>
            </a:br>
            <a:r>
              <a:rPr lang="el-GR" altLang="en-US" sz="2700" b="1" dirty="0">
                <a:solidFill>
                  <a:schemeClr val="accent2">
                    <a:lumMod val="75000"/>
                  </a:schemeClr>
                </a:solidFill>
              </a:rPr>
              <a:t/>
            </a:r>
            <a:br>
              <a:rPr lang="el-GR" altLang="en-US" sz="2700" b="1" dirty="0">
                <a:solidFill>
                  <a:schemeClr val="accent2">
                    <a:lumMod val="75000"/>
                  </a:schemeClr>
                </a:solidFill>
              </a:rPr>
            </a:br>
            <a:r>
              <a:rPr lang="el-GR" altLang="en-US" sz="2700" b="1" i="1" dirty="0"/>
              <a:t>ΑΠΟ ΟΜΠ 4 (</a:t>
            </a:r>
            <a:r>
              <a:rPr lang="el-GR" altLang="en-US" sz="2700" b="1" i="1" dirty="0" err="1"/>
              <a:t>ΑγγλικΑ</a:t>
            </a:r>
            <a:r>
              <a:rPr lang="el-GR" altLang="en-US" sz="2700" b="1" i="1" dirty="0"/>
              <a:t> &amp; </a:t>
            </a:r>
            <a:r>
              <a:rPr lang="el-GR" altLang="en-US" sz="2700" b="1" i="1" dirty="0" err="1"/>
              <a:t>ΟικονομικΑ</a:t>
            </a:r>
            <a:r>
              <a:rPr lang="el-GR" altLang="en-US" sz="2700" b="1" i="1" dirty="0"/>
              <a:t>) </a:t>
            </a:r>
            <a:r>
              <a:rPr lang="el-GR" altLang="en-US" sz="3600" b="1" dirty="0"/>
              <a:t> </a:t>
            </a:r>
            <a:br>
              <a:rPr lang="el-GR" altLang="en-US" sz="3600" b="1" dirty="0"/>
            </a:br>
            <a:r>
              <a:rPr lang="el-GR" altLang="en-US" sz="3600" b="1" dirty="0"/>
              <a:t/>
            </a:r>
            <a:br>
              <a:rPr lang="el-GR" altLang="en-US" sz="3600" b="1" dirty="0"/>
            </a:br>
            <a:r>
              <a:rPr lang="el-GR" altLang="en-US" sz="3100" b="1" dirty="0" err="1">
                <a:latin typeface="Arial Unicode MS" pitchFamily="34" charset="-128"/>
                <a:ea typeface="Arial Unicode MS" pitchFamily="34" charset="-128"/>
                <a:cs typeface="Arial Unicode MS" pitchFamily="34" charset="-128"/>
              </a:rPr>
              <a:t>ΚατΕ</a:t>
            </a:r>
            <a:r>
              <a:rPr lang="en-US" altLang="en-US" sz="3100" b="1" dirty="0">
                <a:latin typeface="Arial Unicode MS" pitchFamily="34" charset="-128"/>
                <a:ea typeface="Arial Unicode MS" pitchFamily="34" charset="-128"/>
                <a:cs typeface="Arial Unicode MS" pitchFamily="34" charset="-128"/>
              </a:rPr>
              <a:t>y</a:t>
            </a:r>
            <a:r>
              <a:rPr lang="el-GR" altLang="en-US" sz="3100" b="1" dirty="0" err="1">
                <a:latin typeface="Arial Unicode MS" pitchFamily="34" charset="-128"/>
                <a:ea typeface="Arial Unicode MS" pitchFamily="34" charset="-128"/>
                <a:cs typeface="Arial Unicode MS" pitchFamily="34" charset="-128"/>
              </a:rPr>
              <a:t>θυνση</a:t>
            </a:r>
            <a:r>
              <a:rPr lang="el-GR" altLang="en-US" sz="3100" b="1" dirty="0">
                <a:latin typeface="Arial Unicode MS" pitchFamily="34" charset="-128"/>
                <a:ea typeface="Arial Unicode MS" pitchFamily="34" charset="-128"/>
                <a:cs typeface="Arial Unicode MS" pitchFamily="34" charset="-128"/>
              </a:rPr>
              <a:t> 5:</a:t>
            </a:r>
            <a:br>
              <a:rPr lang="el-GR" altLang="en-US" sz="3100" b="1" dirty="0">
                <a:latin typeface="Arial Unicode MS" pitchFamily="34" charset="-128"/>
                <a:ea typeface="Arial Unicode MS" pitchFamily="34" charset="-128"/>
                <a:cs typeface="Arial Unicode MS" pitchFamily="34" charset="-128"/>
              </a:rPr>
            </a:br>
            <a:r>
              <a:rPr lang="el-GR" altLang="en-US" sz="3100" b="1" dirty="0" err="1">
                <a:latin typeface="Arial Unicode MS" pitchFamily="34" charset="-128"/>
                <a:ea typeface="Arial Unicode MS" pitchFamily="34" charset="-128"/>
                <a:cs typeface="Arial Unicode MS" pitchFamily="34" charset="-128"/>
              </a:rPr>
              <a:t>ΕμπορΙου</a:t>
            </a:r>
            <a:r>
              <a:rPr lang="el-GR" altLang="en-US" sz="3100" b="1" dirty="0">
                <a:latin typeface="Arial Unicode MS" pitchFamily="34" charset="-128"/>
                <a:ea typeface="Arial Unicode MS" pitchFamily="34" charset="-128"/>
                <a:cs typeface="Arial Unicode MS" pitchFamily="34" charset="-128"/>
              </a:rPr>
              <a:t> και </a:t>
            </a:r>
            <a:r>
              <a:rPr lang="el-GR" altLang="en-US" sz="3100" b="1" dirty="0" err="1">
                <a:latin typeface="Arial Unicode MS" pitchFamily="34" charset="-128"/>
                <a:ea typeface="Arial Unicode MS" pitchFamily="34" charset="-128"/>
                <a:cs typeface="Arial Unicode MS" pitchFamily="34" charset="-128"/>
              </a:rPr>
              <a:t>ΥπηρεσιΩν</a:t>
            </a:r>
            <a:endParaRPr lang="en-US" altLang="en-US" sz="3100" dirty="0">
              <a:latin typeface="Arial Unicode MS" pitchFamily="34" charset="-128"/>
              <a:ea typeface="Arial Unicode MS" pitchFamily="34" charset="-128"/>
              <a:cs typeface="Arial Unicode MS" pitchFamily="34" charset="-128"/>
            </a:endParaRPr>
          </a:p>
        </p:txBody>
      </p:sp>
      <p:graphicFrame>
        <p:nvGraphicFramePr>
          <p:cNvPr id="4" name="Content Placeholder 7"/>
          <p:cNvGraphicFramePr>
            <a:graphicFrameLocks/>
          </p:cNvGraphicFramePr>
          <p:nvPr>
            <p:extLst>
              <p:ext uri="{D42A27DB-BD31-4B8C-83A1-F6EECF244321}">
                <p14:modId xmlns:p14="http://schemas.microsoft.com/office/powerpoint/2010/main" val="391579815"/>
              </p:ext>
            </p:extLst>
          </p:nvPr>
        </p:nvGraphicFramePr>
        <p:xfrm>
          <a:off x="437736" y="1862733"/>
          <a:ext cx="11041227"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769B1CFA-D7C8-9F9E-9D20-D2A5148F38EC}"/>
              </a:ext>
            </a:extLst>
          </p:cNvPr>
          <p:cNvPicPr>
            <a:picLocks noChangeAspect="1"/>
          </p:cNvPicPr>
          <p:nvPr/>
        </p:nvPicPr>
        <p:blipFill>
          <a:blip r:embed="rId8"/>
          <a:stretch>
            <a:fillRect/>
          </a:stretch>
        </p:blipFill>
        <p:spPr>
          <a:xfrm>
            <a:off x="10973706" y="0"/>
            <a:ext cx="1218294" cy="1717794"/>
          </a:xfrm>
          <a:prstGeom prst="rect">
            <a:avLst/>
          </a:prstGeom>
        </p:spPr>
      </p:pic>
    </p:spTree>
    <p:extLst>
      <p:ext uri="{BB962C8B-B14F-4D97-AF65-F5344CB8AC3E}">
        <p14:creationId xmlns:p14="http://schemas.microsoft.com/office/powerpoint/2010/main" val="1505220927"/>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D2030C-2AE1-08BC-A525-0E156E8ECE02}"/>
              </a:ext>
            </a:extLst>
          </p:cNvPr>
          <p:cNvSpPr>
            <a:spLocks noGrp="1"/>
          </p:cNvSpPr>
          <p:nvPr>
            <p:ph type="ftr" sz="quarter" idx="11"/>
          </p:nvPr>
        </p:nvSpPr>
        <p:spPr/>
        <p:txBody>
          <a:bodyPr/>
          <a:lstStyle/>
          <a:p>
            <a:r>
              <a:rPr lang="el-GR" dirty="0" err="1"/>
              <a:t>γωγής</a:t>
            </a:r>
            <a:r>
              <a:rPr lang="el-GR" dirty="0"/>
              <a:t>, Νοέμβριος 2024</a:t>
            </a:r>
            <a:endParaRPr lang="en-CY" dirty="0"/>
          </a:p>
        </p:txBody>
      </p:sp>
      <p:sp>
        <p:nvSpPr>
          <p:cNvPr id="27650" name="Title 1"/>
          <p:cNvSpPr>
            <a:spLocks noGrp="1"/>
          </p:cNvSpPr>
          <p:nvPr>
            <p:ph type="title" idx="4294967295"/>
          </p:nvPr>
        </p:nvSpPr>
        <p:spPr>
          <a:xfrm>
            <a:off x="538163" y="536146"/>
            <a:ext cx="10580688" cy="914400"/>
          </a:xfrm>
        </p:spPr>
        <p:txBody>
          <a:bodyPr>
            <a:normAutofit/>
          </a:bodyPr>
          <a:lstStyle/>
          <a:p>
            <a:pPr algn="ctr"/>
            <a:r>
              <a:rPr lang="el-GR" altLang="el-GR" sz="3200" b="1" dirty="0">
                <a:latin typeface="+mn-lt"/>
                <a:cs typeface="Arial" panose="020B0604020202020204" pitchFamily="34" charset="0"/>
              </a:rPr>
              <a:t>ΚΑΤΕΥΘΥΝΣΗ ΚΑΙ ΕΝΔΕΙΚΤΙΚΕΣ ΣΠΟΥΔΕΣ </a:t>
            </a:r>
            <a:r>
              <a:rPr lang="el-GR" altLang="el-GR" sz="3200" dirty="0">
                <a:latin typeface="+mn-lt"/>
                <a:cs typeface="Arial" panose="020B0604020202020204" pitchFamily="34" charset="0"/>
              </a:rPr>
              <a:t/>
            </a:r>
            <a:br>
              <a:rPr lang="el-GR" altLang="el-GR" sz="3200" dirty="0">
                <a:latin typeface="+mn-lt"/>
                <a:cs typeface="Arial" panose="020B0604020202020204" pitchFamily="34" charset="0"/>
              </a:rPr>
            </a:br>
            <a:r>
              <a:rPr lang="el-GR" altLang="el-GR" sz="2700" i="1" dirty="0">
                <a:latin typeface="+mn-lt"/>
                <a:cs typeface="Arial" panose="020B0604020202020204" pitchFamily="34" charset="0"/>
              </a:rPr>
              <a:t>(</a:t>
            </a:r>
            <a:r>
              <a:rPr lang="el-GR" altLang="el-GR" sz="2700" i="1" dirty="0" err="1">
                <a:latin typeface="+mn-lt"/>
                <a:cs typeface="Arial" panose="020B0604020202020204" pitchFamily="34" charset="0"/>
              </a:rPr>
              <a:t>ομπ</a:t>
            </a:r>
            <a:r>
              <a:rPr lang="el-GR" altLang="el-GR" sz="2700" i="1" dirty="0">
                <a:latin typeface="+mn-lt"/>
                <a:cs typeface="Arial" panose="020B0604020202020204" pitchFamily="34" charset="0"/>
              </a:rPr>
              <a:t> 4: </a:t>
            </a:r>
            <a:r>
              <a:rPr lang="el-GR" altLang="el-GR" sz="2700" i="1" dirty="0" err="1">
                <a:latin typeface="+mn-lt"/>
                <a:cs typeface="Arial" panose="020B0604020202020204" pitchFamily="34" charset="0"/>
              </a:rPr>
              <a:t>Οικονομικα</a:t>
            </a:r>
            <a:r>
              <a:rPr lang="el-GR" altLang="el-GR" sz="2700" i="1" dirty="0">
                <a:latin typeface="+mn-lt"/>
                <a:cs typeface="Arial" panose="020B0604020202020204" pitchFamily="34" charset="0"/>
              </a:rPr>
              <a:t> &amp; </a:t>
            </a:r>
            <a:r>
              <a:rPr lang="el-GR" altLang="el-GR" sz="2700" i="1" dirty="0" err="1">
                <a:latin typeface="+mn-lt"/>
                <a:cs typeface="Arial" panose="020B0604020202020204" pitchFamily="34" charset="0"/>
              </a:rPr>
              <a:t>αγγλικα</a:t>
            </a:r>
            <a:r>
              <a:rPr lang="el-GR" altLang="el-GR" sz="2700" i="1" dirty="0">
                <a:latin typeface="+mn-lt"/>
                <a:cs typeface="Arial" panose="020B0604020202020204" pitchFamily="34" charset="0"/>
              </a:rPr>
              <a:t>)</a:t>
            </a:r>
            <a:endParaRPr lang="en-GB" altLang="el-GR" sz="2700" i="1" dirty="0">
              <a:latin typeface="+mn-lt"/>
              <a:cs typeface="Arial" panose="020B0604020202020204" pitchFamily="34" charset="0"/>
            </a:endParaRPr>
          </a:p>
        </p:txBody>
      </p:sp>
      <p:sp>
        <p:nvSpPr>
          <p:cNvPr id="7" name="Content Placeholder 6">
            <a:extLst>
              <a:ext uri="{FF2B5EF4-FFF2-40B4-BE49-F238E27FC236}">
                <a16:creationId xmlns:a16="http://schemas.microsoft.com/office/drawing/2014/main" id="{1A53CB0F-7924-D849-EB2F-52D278A26484}"/>
              </a:ext>
            </a:extLst>
          </p:cNvPr>
          <p:cNvSpPr>
            <a:spLocks noGrp="1"/>
          </p:cNvSpPr>
          <p:nvPr>
            <p:ph idx="4294967295"/>
          </p:nvPr>
        </p:nvSpPr>
        <p:spPr>
          <a:xfrm>
            <a:off x="709127" y="2202121"/>
            <a:ext cx="10517673" cy="4394621"/>
          </a:xfrm>
          <a:solidFill>
            <a:srgbClr val="92D050"/>
          </a:solidFill>
        </p:spPr>
        <p:txBody>
          <a:bodyPr>
            <a:normAutofit lnSpcReduction="10000"/>
          </a:bodyPr>
          <a:lstStyle/>
          <a:p>
            <a:pPr marL="0" algn="ctr" rtl="0" eaLnBrk="1" fontAlgn="t" latinLnBrk="0" hangingPunct="1">
              <a:buNone/>
            </a:pPr>
            <a:r>
              <a:rPr lang="el-GR" sz="2400" b="1" i="0" u="none" strike="noStrike" kern="1200" dirty="0">
                <a:solidFill>
                  <a:srgbClr val="FFFFFF"/>
                </a:solidFill>
                <a:effectLst/>
                <a:highlight>
                  <a:srgbClr val="008000"/>
                </a:highlight>
                <a:latin typeface="Calibri" panose="020F0502020204030204" pitchFamily="34" charset="0"/>
                <a:cs typeface="Arial" panose="020B0604020202020204" pitchFamily="34" charset="0"/>
              </a:rPr>
              <a:t>ΚΑΤΕΥΘΥΝΣΗ </a:t>
            </a:r>
            <a:r>
              <a:rPr lang="en-US" sz="2400" b="1" i="0" u="none" strike="noStrike" kern="1200" dirty="0">
                <a:solidFill>
                  <a:srgbClr val="FFFFFF"/>
                </a:solidFill>
                <a:effectLst/>
                <a:highlight>
                  <a:srgbClr val="008000"/>
                </a:highlight>
                <a:latin typeface="Calibri" panose="020F0502020204030204" pitchFamily="34" charset="0"/>
                <a:cs typeface="Arial" panose="020B0604020202020204" pitchFamily="34" charset="0"/>
              </a:rPr>
              <a:t>5</a:t>
            </a:r>
            <a:r>
              <a:rPr lang="el-GR" sz="2400" b="1" i="0" u="none" strike="noStrike" kern="1200" dirty="0">
                <a:solidFill>
                  <a:srgbClr val="FFFFFF"/>
                </a:solidFill>
                <a:effectLst/>
                <a:highlight>
                  <a:srgbClr val="008000"/>
                </a:highlight>
                <a:latin typeface="Calibri" panose="020F0502020204030204" pitchFamily="34" charset="0"/>
                <a:cs typeface="Arial" panose="020B0604020202020204" pitchFamily="34" charset="0"/>
              </a:rPr>
              <a:t>: ΕΜΠΟΡΙΟΥ ΚΑΙ ΥΠΗΡΕΣΙΩΝ</a:t>
            </a:r>
            <a:endParaRPr lang="en-US" sz="1600" b="0" i="0" u="none" strike="noStrike" dirty="0">
              <a:effectLst/>
              <a:highlight>
                <a:srgbClr val="008000"/>
              </a:highlight>
              <a:latin typeface="Arial" panose="020B0604020202020204" pitchFamily="34" charset="0"/>
            </a:endParaRPr>
          </a:p>
          <a:p>
            <a:pPr marL="0" marR="0" indent="0" algn="just" rtl="0" eaLnBrk="1" fontAlgn="auto" latinLnBrk="0" hangingPunct="1">
              <a:lnSpc>
                <a:spcPts val="3400"/>
              </a:lnSpc>
              <a:buNone/>
            </a:pPr>
            <a:endParaRPr lang="el-GR" sz="2400" b="1" i="0" u="none" strike="noStrike" kern="1200" spc="0" baseline="0" dirty="0">
              <a:ln>
                <a:noFill/>
              </a:ln>
              <a:solidFill>
                <a:srgbClr val="002060"/>
              </a:solidFill>
              <a:effectLst/>
              <a:cs typeface="Arial" panose="020B0604020202020204" pitchFamily="34" charset="0"/>
            </a:endParaRPr>
          </a:p>
          <a:p>
            <a:r>
              <a:rPr lang="el-GR" sz="2400" b="1" dirty="0"/>
              <a:t>Φυσική Αγωγή, Σχολές Μονίμων Υπαξιωματικών, Φυσικοθεραπεία, </a:t>
            </a:r>
            <a:r>
              <a:rPr lang="el-GR" sz="2400" b="1" dirty="0" err="1"/>
              <a:t>Εργοθεραπεία</a:t>
            </a:r>
            <a:r>
              <a:rPr lang="el-GR" sz="2400" b="1" dirty="0"/>
              <a:t>, Μαγειρικές Τέχνες, Ξενοδοχειακά (ΑΞΙΚ), Επικοινωνία και Σπουδές Διαδικτύου, Πολυμέσα και Γραφικές Τέχνες, Νοσηλευτική, Επικοινωνία και ΜΜΕ, Διοίκηση Τουρισμού και Φιλοξενίας, Εσωτερική Αρχιτεκτονική, Κινηματογράφος, Τουρισμός, Δημιουργικός Σχεδιασμός και Ένδυση, Τεχνών Ήχου και Εικόνας, Διοίκηση Οργανισμών-Μάρκετινγκ και Τουρισμού, Ολοκληρωμένη Επικοινωνία και Μάρκετινγκ, Ψυχολογία, Παιδαγωγικά, </a:t>
            </a:r>
            <a:r>
              <a:rPr lang="el-GR" sz="2400" b="1" dirty="0" err="1"/>
              <a:t>Λογοθεραπεία</a:t>
            </a:r>
            <a:r>
              <a:rPr lang="el-GR" sz="2400" b="1" dirty="0"/>
              <a:t> κ.ά. 	</a:t>
            </a:r>
          </a:p>
          <a:p>
            <a:endParaRPr lang="en-US" dirty="0"/>
          </a:p>
        </p:txBody>
      </p:sp>
      <p:pic>
        <p:nvPicPr>
          <p:cNvPr id="4" name="Picture 3">
            <a:extLst>
              <a:ext uri="{FF2B5EF4-FFF2-40B4-BE49-F238E27FC236}">
                <a16:creationId xmlns:a16="http://schemas.microsoft.com/office/drawing/2014/main" id="{0792AC38-7EFB-BC1A-BD7B-00900CBA0E05}"/>
              </a:ext>
            </a:extLst>
          </p:cNvPr>
          <p:cNvPicPr>
            <a:picLocks noChangeAspect="1"/>
          </p:cNvPicPr>
          <p:nvPr/>
        </p:nvPicPr>
        <p:blipFill>
          <a:blip r:embed="rId3"/>
          <a:stretch>
            <a:fillRect/>
          </a:stretch>
        </p:blipFill>
        <p:spPr>
          <a:xfrm>
            <a:off x="0" y="-40029"/>
            <a:ext cx="1218294" cy="1717794"/>
          </a:xfrm>
          <a:prstGeom prst="rect">
            <a:avLst/>
          </a:prstGeom>
        </p:spPr>
      </p:pic>
      <p:pic>
        <p:nvPicPr>
          <p:cNvPr id="8" name="Picture 7">
            <a:extLst>
              <a:ext uri="{FF2B5EF4-FFF2-40B4-BE49-F238E27FC236}">
                <a16:creationId xmlns:a16="http://schemas.microsoft.com/office/drawing/2014/main" id="{DB028930-8171-9953-9B0A-86882799CD6A}"/>
              </a:ext>
            </a:extLst>
          </p:cNvPr>
          <p:cNvPicPr>
            <a:picLocks noChangeAspect="1"/>
          </p:cNvPicPr>
          <p:nvPr/>
        </p:nvPicPr>
        <p:blipFill>
          <a:blip r:embed="rId4"/>
          <a:stretch>
            <a:fillRect/>
          </a:stretch>
        </p:blipFill>
        <p:spPr>
          <a:xfrm>
            <a:off x="10973706" y="1"/>
            <a:ext cx="1218294" cy="1742160"/>
          </a:xfrm>
          <a:prstGeom prst="rect">
            <a:avLst/>
          </a:prstGeom>
        </p:spPr>
      </p:pic>
      <p:graphicFrame>
        <p:nvGraphicFramePr>
          <p:cNvPr id="6" name="Table 5">
            <a:extLst>
              <a:ext uri="{FF2B5EF4-FFF2-40B4-BE49-F238E27FC236}">
                <a16:creationId xmlns:a16="http://schemas.microsoft.com/office/drawing/2014/main" id="{D0E83CAE-A750-6806-6274-DBA5F418FE8B}"/>
              </a:ext>
            </a:extLst>
          </p:cNvPr>
          <p:cNvGraphicFramePr>
            <a:graphicFrameLocks noGrp="1"/>
          </p:cNvGraphicFramePr>
          <p:nvPr>
            <p:extLst>
              <p:ext uri="{D42A27DB-BD31-4B8C-83A1-F6EECF244321}">
                <p14:modId xmlns:p14="http://schemas.microsoft.com/office/powerpoint/2010/main" val="1277336017"/>
              </p:ext>
            </p:extLst>
          </p:nvPr>
        </p:nvGraphicFramePr>
        <p:xfrm>
          <a:off x="709127" y="2220686"/>
          <a:ext cx="10515600" cy="582852"/>
        </p:xfrm>
        <a:graphic>
          <a:graphicData uri="http://schemas.openxmlformats.org/drawingml/2006/table">
            <a:tbl>
              <a:tblPr/>
              <a:tblGrid>
                <a:gridCol w="10515600">
                  <a:extLst>
                    <a:ext uri="{9D8B030D-6E8A-4147-A177-3AD203B41FA5}">
                      <a16:colId xmlns:a16="http://schemas.microsoft.com/office/drawing/2014/main" val="1839117797"/>
                    </a:ext>
                  </a:extLst>
                </a:gridCol>
              </a:tblGrid>
              <a:tr h="582852">
                <a:tc>
                  <a:txBody>
                    <a:bodyPr/>
                    <a:lstStyle/>
                    <a:p>
                      <a:pPr algn="ctr"/>
                      <a:r>
                        <a:rPr lang="el-GR" sz="2800" b="1" dirty="0">
                          <a:solidFill>
                            <a:schemeClr val="bg1"/>
                          </a:solidFill>
                        </a:rPr>
                        <a:t>     Κατεύθυνση 5: Εμπορίου &amp; Υπηρεσιών</a:t>
                      </a:r>
                      <a:endParaRPr lang="en-US" sz="2800" b="1" dirty="0">
                        <a:solidFill>
                          <a:schemeClr val="bg1"/>
                        </a:solidFill>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rgbClr val="60A500"/>
                    </a:solidFill>
                  </a:tcPr>
                </a:tc>
                <a:extLst>
                  <a:ext uri="{0D108BD9-81ED-4DB2-BD59-A6C34878D82A}">
                    <a16:rowId xmlns:a16="http://schemas.microsoft.com/office/drawing/2014/main" val="95092679"/>
                  </a:ext>
                </a:extLst>
              </a:tr>
            </a:tbl>
          </a:graphicData>
        </a:graphic>
      </p:graphicFrame>
    </p:spTree>
    <p:extLst>
      <p:ext uri="{BB962C8B-B14F-4D97-AF65-F5344CB8AC3E}">
        <p14:creationId xmlns:p14="http://schemas.microsoft.com/office/powerpoint/2010/main" val="4104504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27C7BC-7EDF-4BE4-40E4-C552A2CD7D50}"/>
              </a:ext>
            </a:extLst>
          </p:cNvPr>
          <p:cNvSpPr>
            <a:spLocks noGrp="1"/>
          </p:cNvSpPr>
          <p:nvPr>
            <p:ph type="title"/>
          </p:nvPr>
        </p:nvSpPr>
        <p:spPr>
          <a:xfrm>
            <a:off x="609600" y="837745"/>
            <a:ext cx="10972800" cy="1333858"/>
          </a:xfrm>
          <a:solidFill>
            <a:schemeClr val="accent6">
              <a:lumMod val="40000"/>
              <a:lumOff val="60000"/>
            </a:schemeClr>
          </a:solidFill>
        </p:spPr>
        <p:txBody>
          <a:bodyPr>
            <a:normAutofit fontScale="90000"/>
          </a:bodyPr>
          <a:lstStyle/>
          <a:p>
            <a:r>
              <a:rPr lang="el-GR" dirty="0"/>
              <a:t/>
            </a:r>
            <a:br>
              <a:rPr lang="el-GR" dirty="0"/>
            </a:br>
            <a:r>
              <a:rPr lang="el-GR" sz="4000" b="1" dirty="0"/>
              <a:t>! Κατεύθυνση 5β (πιλοτική εφαρμογή 2026 – 2027)</a:t>
            </a:r>
            <a:br>
              <a:rPr lang="el-GR" sz="4000" b="1" dirty="0"/>
            </a:br>
            <a:r>
              <a:rPr lang="el-GR" sz="3600" dirty="0"/>
              <a:t>Περιγραφή:</a:t>
            </a:r>
            <a:br>
              <a:rPr lang="el-GR" sz="3600" dirty="0"/>
            </a:br>
            <a:endParaRPr lang="en-US" sz="3600" dirty="0"/>
          </a:p>
        </p:txBody>
      </p:sp>
      <p:sp>
        <p:nvSpPr>
          <p:cNvPr id="4" name="Table Placeholder 3">
            <a:extLst>
              <a:ext uri="{FF2B5EF4-FFF2-40B4-BE49-F238E27FC236}">
                <a16:creationId xmlns:a16="http://schemas.microsoft.com/office/drawing/2014/main" id="{63EC6835-0118-3903-55FE-EBBA9D022E35}"/>
              </a:ext>
            </a:extLst>
          </p:cNvPr>
          <p:cNvSpPr>
            <a:spLocks noGrp="1"/>
          </p:cNvSpPr>
          <p:nvPr>
            <p:ph type="tbl" idx="1"/>
          </p:nvPr>
        </p:nvSpPr>
        <p:spPr/>
        <p:txBody>
          <a:bodyPr/>
          <a:lstStyle/>
          <a:p>
            <a:endParaRPr lang="en-US"/>
          </a:p>
        </p:txBody>
      </p:sp>
      <p:sp>
        <p:nvSpPr>
          <p:cNvPr id="2" name="Footer Placeholder 1">
            <a:extLst>
              <a:ext uri="{FF2B5EF4-FFF2-40B4-BE49-F238E27FC236}">
                <a16:creationId xmlns:a16="http://schemas.microsoft.com/office/drawing/2014/main" id="{7DEC6163-FE8F-FDBF-9A62-D17FCE4B4C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Υπηρεσία Συμβουλευτικής &amp; Επαγγελματικής Αγωγής, Οκτώβριος 2026</a:t>
            </a: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DF41A20-5863-7687-DFFD-BE6FB1BB0046}"/>
              </a:ext>
            </a:extLst>
          </p:cNvPr>
          <p:cNvSpPr txBox="1"/>
          <p:nvPr/>
        </p:nvSpPr>
        <p:spPr>
          <a:xfrm>
            <a:off x="177281" y="2171603"/>
            <a:ext cx="12014719" cy="464742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l-GR" sz="1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Έμφαση στην ανάπτυξη πρακτικών γνώσεων &amp; δεξιοτήτων που ανταποκρίνονται στις απαιτήσεις της αγοράς εργασίας</a:t>
            </a:r>
            <a:r>
              <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a:t>
            </a:r>
            <a:r>
              <a:rPr kumimoji="0" lang="el-GR" sz="1600" b="0" i="1"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(π.χ. </a:t>
            </a:r>
            <a:r>
              <a:rPr kumimoji="0" lang="el-GR" sz="1600" b="0" i="1" u="none" strike="noStrike" kern="1200" cap="none" spc="0" normalizeH="0" baseline="0" noProof="0" dirty="0">
                <a:ln>
                  <a:noFill/>
                </a:ln>
                <a:solidFill>
                  <a:prstClr val="black"/>
                </a:solidFill>
                <a:effectLst/>
                <a:uLnTx/>
                <a:uFillTx/>
                <a:latin typeface="Calibri" panose="020F0502020204030204"/>
                <a:ea typeface="+mn-ea"/>
                <a:cs typeface="+mn-cs"/>
              </a:rPr>
              <a:t>υπάλληλοι διαχείρισης και οργάνωσης γραφείου, εξυπηρέτησης πελατών, πωλήσεων και εμπορικής υποστήριξης, αποθήκης και διαχείρισης αποθεμάτων, βιομηχανίας πώλησης και εμπορίας τροφίμων, βοηθοί μέσων κοινωνικής δικτύωσης, πολυμέσων και διαφήμισης, υπάλληλοι διαχείρισης αυτοματισμών στο εμπόριο και στις υπηρεσίες γραφείου, περιβαλλοντικής διαχείρισης και συμμόρφωσης, παρακολούθησης και ανάθεσης συντήρησης τεχνολογικού εξοπλισμού, αξιολόγησης προσφορών τεχνολογικού εξοπλισμού, υπάλληλοι πράσινου γραφείου – τρόποι εξοικονόμησης ενέργειας και ανανεώσιμες πηγές, καθώς και σε άλλες συναφείς θέσεις μεσαίου επιπέδου προσόντων)</a:t>
            </a:r>
            <a:r>
              <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2.  </a:t>
            </a:r>
            <a:r>
              <a:rPr kumimoji="0" lang="el-GR" sz="1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Απευθύνεται κυρίως σε μαθητές:</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Που μετά την αποφοίτησή τους από το Λύκειο, επιθυμούν να ενταχθούν άμεσα στην απασχόληση.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Που αναζητούν μια πιο </a:t>
            </a:r>
            <a:r>
              <a:rPr kumimoji="0" lang="el-GR" sz="18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εφαρμοσμένη μορφή μάθησης </a:t>
            </a:r>
            <a:r>
              <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στον τομέα </a:t>
            </a:r>
            <a:r>
              <a:rPr kumimoji="0" lang="el-GR" sz="1800" b="0"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mn-cs"/>
              </a:rPr>
              <a:t>ενδιαφέροντός</a:t>
            </a:r>
            <a:r>
              <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 τους.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3. Δυνατότητα πρόσβασης στην Τριτοβάθμια Εκπαίδευση.</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30000" noProof="0" dirty="0">
                <a:ln>
                  <a:noFill/>
                </a:ln>
                <a:solidFill>
                  <a:prstClr val="black"/>
                </a:solidFill>
                <a:effectLst/>
                <a:uLnTx/>
                <a:uFillTx/>
                <a:latin typeface="Calibri" panose="020F0502020204030204"/>
                <a:ea typeface="Calibri" panose="020F0502020204030204" pitchFamily="34" charset="0"/>
                <a:cs typeface="+mn-cs"/>
              </a:rPr>
              <a:t>  </a:t>
            </a:r>
            <a:endPar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p:txBody>
      </p:sp>
      <p:pic>
        <p:nvPicPr>
          <p:cNvPr id="7" name="Picture 6" descr="A logo with text and leaves&#10;&#10;Description automatically generated with medium confidence">
            <a:extLst>
              <a:ext uri="{FF2B5EF4-FFF2-40B4-BE49-F238E27FC236}">
                <a16:creationId xmlns:a16="http://schemas.microsoft.com/office/drawing/2014/main" id="{4501E7C7-1DE7-FA03-2F90-56E3AD61213E}"/>
              </a:ext>
            </a:extLst>
          </p:cNvPr>
          <p:cNvPicPr>
            <a:picLocks/>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40253"/>
            <a:ext cx="5772150" cy="695325"/>
          </a:xfrm>
          <a:prstGeom prst="rect">
            <a:avLst/>
          </a:prstGeom>
          <a:noFill/>
          <a:ln>
            <a:noFill/>
          </a:ln>
        </p:spPr>
      </p:pic>
      <p:pic>
        <p:nvPicPr>
          <p:cNvPr id="8" name="Graphic 1">
            <a:extLst>
              <a:ext uri="{FF2B5EF4-FFF2-40B4-BE49-F238E27FC236}">
                <a16:creationId xmlns:a16="http://schemas.microsoft.com/office/drawing/2014/main" id="{51436958-0D8E-E6F6-4F04-BC0BD9E13FAE}"/>
              </a:ext>
            </a:extLst>
          </p:cNvPr>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0784476" y="61912"/>
            <a:ext cx="754380" cy="571500"/>
          </a:xfrm>
          <a:prstGeom prst="rect">
            <a:avLst/>
          </a:prstGeom>
        </p:spPr>
      </p:pic>
    </p:spTree>
    <p:extLst>
      <p:ext uri="{BB962C8B-B14F-4D97-AF65-F5344CB8AC3E}">
        <p14:creationId xmlns:p14="http://schemas.microsoft.com/office/powerpoint/2010/main" val="4283893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83E8D-F8AF-B4F2-1070-E7956BF4AEBA}"/>
            </a:ext>
          </a:extLst>
        </p:cNvPr>
        <p:cNvGrpSpPr/>
        <p:nvPr/>
      </p:nvGrpSpPr>
      <p:grpSpPr>
        <a:xfrm>
          <a:off x="0" y="0"/>
          <a:ext cx="0" cy="0"/>
          <a:chOff x="0" y="0"/>
          <a:chExt cx="0" cy="0"/>
        </a:xfrm>
      </p:grpSpPr>
      <p:sp>
        <p:nvSpPr>
          <p:cNvPr id="4" name="Table Placeholder 3">
            <a:extLst>
              <a:ext uri="{FF2B5EF4-FFF2-40B4-BE49-F238E27FC236}">
                <a16:creationId xmlns:a16="http://schemas.microsoft.com/office/drawing/2014/main" id="{3F13A71F-31DA-C6A0-F206-B6EE9F1666C5}"/>
              </a:ext>
            </a:extLst>
          </p:cNvPr>
          <p:cNvSpPr>
            <a:spLocks noGrp="1"/>
          </p:cNvSpPr>
          <p:nvPr>
            <p:ph type="tbl" idx="1"/>
          </p:nvPr>
        </p:nvSpPr>
        <p:spPr>
          <a:xfrm>
            <a:off x="609600" y="842351"/>
            <a:ext cx="10972800" cy="1053591"/>
          </a:xfrm>
          <a:solidFill>
            <a:schemeClr val="accent6">
              <a:lumMod val="40000"/>
              <a:lumOff val="60000"/>
            </a:schemeClr>
          </a:solidFill>
        </p:spPr>
        <p:txBody>
          <a:bodyPr/>
          <a:lstStyle/>
          <a:p>
            <a:endParaRPr lang="en-US"/>
          </a:p>
        </p:txBody>
      </p:sp>
      <p:sp>
        <p:nvSpPr>
          <p:cNvPr id="3" name="Title 2">
            <a:extLst>
              <a:ext uri="{FF2B5EF4-FFF2-40B4-BE49-F238E27FC236}">
                <a16:creationId xmlns:a16="http://schemas.microsoft.com/office/drawing/2014/main" id="{3D52B7CF-5CEC-86DE-2E01-CCC4284408E0}"/>
              </a:ext>
            </a:extLst>
          </p:cNvPr>
          <p:cNvSpPr>
            <a:spLocks noGrp="1"/>
          </p:cNvSpPr>
          <p:nvPr>
            <p:ph type="title"/>
          </p:nvPr>
        </p:nvSpPr>
        <p:spPr>
          <a:xfrm>
            <a:off x="534955" y="788607"/>
            <a:ext cx="10972800" cy="1143000"/>
          </a:xfrm>
        </p:spPr>
        <p:txBody>
          <a:bodyPr>
            <a:normAutofit fontScale="90000"/>
          </a:bodyPr>
          <a:lstStyle/>
          <a:p>
            <a:r>
              <a:rPr lang="el-GR" sz="4000" b="1" dirty="0"/>
              <a:t>Κατεύθυνση 5β (πιλοτική εφαρμογή 2026 – 2027)</a:t>
            </a:r>
            <a:r>
              <a:rPr lang="el-GR" dirty="0"/>
              <a:t/>
            </a:r>
            <a:br>
              <a:rPr lang="el-GR" dirty="0"/>
            </a:br>
            <a:r>
              <a:rPr lang="el-GR" sz="4000" dirty="0"/>
              <a:t>Παγκύπρια 6 Λύκεια:</a:t>
            </a:r>
            <a:endParaRPr lang="en-US" sz="4000" dirty="0"/>
          </a:p>
        </p:txBody>
      </p:sp>
      <p:sp>
        <p:nvSpPr>
          <p:cNvPr id="6" name="TextBox 5">
            <a:extLst>
              <a:ext uri="{FF2B5EF4-FFF2-40B4-BE49-F238E27FC236}">
                <a16:creationId xmlns:a16="http://schemas.microsoft.com/office/drawing/2014/main" id="{D763512B-F5B2-3EED-823D-DE245299F969}"/>
              </a:ext>
            </a:extLst>
          </p:cNvPr>
          <p:cNvSpPr txBox="1"/>
          <p:nvPr/>
        </p:nvSpPr>
        <p:spPr>
          <a:xfrm>
            <a:off x="534955" y="2002714"/>
            <a:ext cx="6742923" cy="1800493"/>
          </a:xfrm>
          <a:prstGeom prst="rect">
            <a:avLst/>
          </a:prstGeom>
          <a:noFill/>
          <a:ln>
            <a:solidFill>
              <a:schemeClr val="accent6">
                <a:lumMod val="20000"/>
                <a:lumOff val="80000"/>
              </a:schemeClr>
            </a:solidFill>
          </a:ln>
        </p:spPr>
        <p:txBody>
          <a:bodyPr wrap="square">
            <a:spAutoFit/>
          </a:bodyPr>
          <a:lstStyle/>
          <a:p>
            <a:pPr marL="342900" indent="-342900" algn="just">
              <a:lnSpc>
                <a:spcPct val="100000"/>
              </a:lnSpc>
              <a:buAutoNum type="arabicPeriod"/>
            </a:pPr>
            <a:r>
              <a:rPr lang="el-GR" sz="1600" b="1" dirty="0">
                <a:effectLst/>
                <a:latin typeface="+mn-lt"/>
                <a:ea typeface="Calibri" panose="020F0502020204030204" pitchFamily="34" charset="0"/>
                <a:cs typeface="Times New Roman" panose="02020603050405020304" pitchFamily="18" charset="0"/>
              </a:rPr>
              <a:t>Επαρχία Λευκωσίας</a:t>
            </a:r>
            <a:r>
              <a:rPr lang="el-GR" sz="1600" dirty="0">
                <a:effectLst/>
                <a:latin typeface="+mn-lt"/>
                <a:ea typeface="Calibri" panose="020F0502020204030204" pitchFamily="34" charset="0"/>
                <a:cs typeface="Times New Roman" panose="02020603050405020304" pitchFamily="18" charset="0"/>
              </a:rPr>
              <a:t> (Λύκειο </a:t>
            </a:r>
            <a:r>
              <a:rPr lang="el-GR" sz="1600" dirty="0" err="1">
                <a:effectLst/>
                <a:latin typeface="+mn-lt"/>
                <a:ea typeface="Calibri" panose="020F0502020204030204" pitchFamily="34" charset="0"/>
                <a:cs typeface="Times New Roman" panose="02020603050405020304" pitchFamily="18" charset="0"/>
              </a:rPr>
              <a:t>Ιδαλίου</a:t>
            </a:r>
            <a:r>
              <a:rPr lang="el-GR" sz="1600" dirty="0">
                <a:effectLst/>
                <a:latin typeface="+mn-lt"/>
                <a:ea typeface="Calibri" panose="020F0502020204030204" pitchFamily="34" charset="0"/>
                <a:cs typeface="Times New Roman" panose="02020603050405020304" pitchFamily="18" charset="0"/>
              </a:rPr>
              <a:t>)</a:t>
            </a:r>
            <a:endParaRPr lang="el-GR" sz="1600" dirty="0">
              <a:ea typeface="Calibri" panose="020F0502020204030204" pitchFamily="34" charset="0"/>
              <a:cs typeface="Times New Roman" panose="02020603050405020304" pitchFamily="18" charset="0"/>
            </a:endParaRPr>
          </a:p>
          <a:p>
            <a:pPr marL="342900" indent="-342900" algn="just">
              <a:lnSpc>
                <a:spcPct val="100000"/>
              </a:lnSpc>
              <a:buAutoNum type="arabicPeriod"/>
            </a:pPr>
            <a:r>
              <a:rPr lang="el-GR" sz="1600" b="1" dirty="0">
                <a:effectLst/>
                <a:latin typeface="+mn-lt"/>
                <a:ea typeface="Calibri" panose="020F0502020204030204" pitchFamily="34" charset="0"/>
                <a:cs typeface="Times New Roman" panose="02020603050405020304" pitchFamily="18" charset="0"/>
              </a:rPr>
              <a:t>Επαρχία Λεμεσού</a:t>
            </a:r>
            <a:r>
              <a:rPr lang="el-GR" sz="1600" dirty="0">
                <a:effectLst/>
                <a:latin typeface="+mn-lt"/>
                <a:ea typeface="Calibri" panose="020F0502020204030204" pitchFamily="34" charset="0"/>
                <a:cs typeface="Times New Roman" panose="02020603050405020304" pitchFamily="18" charset="0"/>
              </a:rPr>
              <a:t> (</a:t>
            </a:r>
            <a:r>
              <a:rPr lang="el-GR" sz="1600" dirty="0" err="1">
                <a:effectLst/>
                <a:latin typeface="+mn-lt"/>
                <a:ea typeface="Calibri" panose="020F0502020204030204" pitchFamily="34" charset="0"/>
                <a:cs typeface="Times New Roman" panose="02020603050405020304" pitchFamily="18" charset="0"/>
              </a:rPr>
              <a:t>Λανίτειο</a:t>
            </a:r>
            <a:r>
              <a:rPr lang="el-GR" sz="1600" dirty="0">
                <a:effectLst/>
                <a:latin typeface="+mn-lt"/>
                <a:ea typeface="Calibri" panose="020F0502020204030204" pitchFamily="34" charset="0"/>
                <a:cs typeface="Times New Roman" panose="02020603050405020304" pitchFamily="18" charset="0"/>
              </a:rPr>
              <a:t> Λύκειο)</a:t>
            </a:r>
            <a:endParaRPr lang="en-US" sz="1600" dirty="0">
              <a:effectLst/>
              <a:latin typeface="+mn-lt"/>
              <a:ea typeface="Calibri" panose="020F0502020204030204" pitchFamily="34" charset="0"/>
              <a:cs typeface="Times New Roman" panose="02020603050405020304" pitchFamily="18" charset="0"/>
            </a:endParaRPr>
          </a:p>
          <a:p>
            <a:pPr>
              <a:lnSpc>
                <a:spcPct val="100000"/>
              </a:lnSpc>
              <a:spcAft>
                <a:spcPts val="600"/>
              </a:spcAft>
              <a:buNone/>
            </a:pPr>
            <a:r>
              <a:rPr lang="el-GR" sz="1600" b="1" dirty="0">
                <a:effectLst/>
                <a:latin typeface="+mn-lt"/>
                <a:ea typeface="Calibri" panose="020F0502020204030204" pitchFamily="34" charset="0"/>
                <a:cs typeface="Times New Roman" panose="02020603050405020304" pitchFamily="18" charset="0"/>
              </a:rPr>
              <a:t>3.    Επαρχία Λάρνακας </a:t>
            </a:r>
            <a:r>
              <a:rPr lang="el-GR" sz="1600" dirty="0">
                <a:effectLst/>
                <a:latin typeface="+mn-lt"/>
                <a:ea typeface="Calibri" panose="020F0502020204030204" pitchFamily="34" charset="0"/>
                <a:cs typeface="Times New Roman" panose="02020603050405020304" pitchFamily="18" charset="0"/>
              </a:rPr>
              <a:t> (Περιφερειακό Λύκειο Λιβαδιών) </a:t>
            </a:r>
            <a:endParaRPr lang="el-GR" sz="1600" dirty="0">
              <a:ea typeface="Calibri" panose="020F0502020204030204" pitchFamily="34" charset="0"/>
              <a:cs typeface="Times New Roman" panose="02020603050405020304" pitchFamily="18" charset="0"/>
            </a:endParaRPr>
          </a:p>
          <a:p>
            <a:pPr>
              <a:lnSpc>
                <a:spcPct val="100000"/>
              </a:lnSpc>
              <a:spcAft>
                <a:spcPts val="600"/>
              </a:spcAft>
              <a:buNone/>
            </a:pPr>
            <a:r>
              <a:rPr lang="el-GR" sz="1600" b="1" dirty="0">
                <a:effectLst/>
                <a:latin typeface="+mn-lt"/>
                <a:ea typeface="Calibri" panose="020F0502020204030204" pitchFamily="34" charset="0"/>
                <a:cs typeface="Times New Roman" panose="02020603050405020304" pitchFamily="18" charset="0"/>
              </a:rPr>
              <a:t>4.    Επαρχία Λάρνακας</a:t>
            </a:r>
            <a:r>
              <a:rPr lang="el-GR" sz="1600" dirty="0">
                <a:effectLst/>
                <a:latin typeface="+mn-lt"/>
                <a:ea typeface="Calibri" panose="020F0502020204030204" pitchFamily="34" charset="0"/>
                <a:cs typeface="Times New Roman" panose="02020603050405020304" pitchFamily="18" charset="0"/>
              </a:rPr>
              <a:t> (Περιφερειακό Γυμνάσιο και Λύκειο </a:t>
            </a:r>
            <a:r>
              <a:rPr lang="el-GR" sz="1600" dirty="0" err="1">
                <a:effectLst/>
                <a:latin typeface="+mn-lt"/>
                <a:ea typeface="Calibri" panose="020F0502020204030204" pitchFamily="34" charset="0"/>
                <a:cs typeface="Times New Roman" panose="02020603050405020304" pitchFamily="18" charset="0"/>
              </a:rPr>
              <a:t>Λευκάρων</a:t>
            </a:r>
            <a:r>
              <a:rPr lang="el-GR" sz="1600" dirty="0">
                <a:effectLst/>
                <a:latin typeface="+mn-lt"/>
                <a:ea typeface="Calibri" panose="020F0502020204030204" pitchFamily="34" charset="0"/>
                <a:cs typeface="Times New Roman" panose="02020603050405020304" pitchFamily="18" charset="0"/>
              </a:rPr>
              <a:t>)</a:t>
            </a:r>
            <a:endParaRPr lang="el-GR" sz="1600" dirty="0">
              <a:ea typeface="Calibri" panose="020F0502020204030204" pitchFamily="34" charset="0"/>
              <a:cs typeface="Times New Roman" panose="02020603050405020304" pitchFamily="18" charset="0"/>
            </a:endParaRPr>
          </a:p>
          <a:p>
            <a:pPr>
              <a:lnSpc>
                <a:spcPct val="100000"/>
              </a:lnSpc>
              <a:spcAft>
                <a:spcPts val="600"/>
              </a:spcAft>
              <a:buNone/>
            </a:pPr>
            <a:r>
              <a:rPr lang="el-GR" sz="1600" b="1" dirty="0">
                <a:effectLst/>
                <a:latin typeface="+mn-lt"/>
                <a:ea typeface="Calibri" panose="020F0502020204030204" pitchFamily="34" charset="0"/>
                <a:cs typeface="Times New Roman" panose="02020603050405020304" pitchFamily="18" charset="0"/>
              </a:rPr>
              <a:t>5.    Επαρχία Αμμοχώστου</a:t>
            </a:r>
            <a:r>
              <a:rPr lang="el-GR" sz="1600" dirty="0">
                <a:effectLst/>
                <a:latin typeface="+mn-lt"/>
                <a:ea typeface="Calibri" panose="020F0502020204030204" pitchFamily="34" charset="0"/>
                <a:cs typeface="Times New Roman" panose="02020603050405020304" pitchFamily="18" charset="0"/>
              </a:rPr>
              <a:t> (Λύκειο Παραλιμνίου)</a:t>
            </a:r>
            <a:endParaRPr lang="el-GR" sz="1600" dirty="0">
              <a:ea typeface="Calibri" panose="020F0502020204030204" pitchFamily="34" charset="0"/>
              <a:cs typeface="Times New Roman" panose="02020603050405020304" pitchFamily="18" charset="0"/>
            </a:endParaRPr>
          </a:p>
          <a:p>
            <a:pPr>
              <a:lnSpc>
                <a:spcPct val="100000"/>
              </a:lnSpc>
              <a:spcAft>
                <a:spcPts val="600"/>
              </a:spcAft>
              <a:buNone/>
            </a:pPr>
            <a:r>
              <a:rPr lang="el-GR" sz="1600" b="1" dirty="0">
                <a:effectLst/>
                <a:latin typeface="+mn-lt"/>
                <a:ea typeface="Calibri" panose="020F0502020204030204" pitchFamily="34" charset="0"/>
              </a:rPr>
              <a:t>6.    Επαρχία Πάφου</a:t>
            </a:r>
            <a:r>
              <a:rPr lang="el-GR" sz="1600" dirty="0">
                <a:effectLst/>
                <a:latin typeface="+mn-lt"/>
                <a:ea typeface="Calibri" panose="020F0502020204030204" pitchFamily="34" charset="0"/>
              </a:rPr>
              <a:t> (Λύκειο Α’ Εθνάρχη Μακαρίου Γ’) </a:t>
            </a:r>
            <a:endParaRPr lang="en-US" sz="1600" dirty="0"/>
          </a:p>
        </p:txBody>
      </p:sp>
      <p:pic>
        <p:nvPicPr>
          <p:cNvPr id="10" name="Picture 9">
            <a:extLst>
              <a:ext uri="{FF2B5EF4-FFF2-40B4-BE49-F238E27FC236}">
                <a16:creationId xmlns:a16="http://schemas.microsoft.com/office/drawing/2014/main" id="{C57D1157-EC7B-B44A-FA4F-A23C73C709BE}"/>
              </a:ext>
            </a:extLst>
          </p:cNvPr>
          <p:cNvPicPr>
            <a:picLocks noChangeAspect="1"/>
          </p:cNvPicPr>
          <p:nvPr/>
        </p:nvPicPr>
        <p:blipFill>
          <a:blip r:embed="rId2"/>
          <a:stretch>
            <a:fillRect/>
          </a:stretch>
        </p:blipFill>
        <p:spPr>
          <a:xfrm>
            <a:off x="534955" y="3909979"/>
            <a:ext cx="6742923" cy="2811943"/>
          </a:xfrm>
          <a:prstGeom prst="rect">
            <a:avLst/>
          </a:prstGeom>
        </p:spPr>
      </p:pic>
      <p:pic>
        <p:nvPicPr>
          <p:cNvPr id="13" name="Graphic 1">
            <a:extLst>
              <a:ext uri="{FF2B5EF4-FFF2-40B4-BE49-F238E27FC236}">
                <a16:creationId xmlns:a16="http://schemas.microsoft.com/office/drawing/2014/main" id="{BDDFD62A-4EF4-A85D-A1BF-E673B5878B7E}"/>
              </a:ext>
            </a:extLst>
          </p:cNvPr>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0949094" y="164078"/>
            <a:ext cx="754380" cy="571500"/>
          </a:xfrm>
          <a:prstGeom prst="rect">
            <a:avLst/>
          </a:prstGeom>
        </p:spPr>
      </p:pic>
      <p:pic>
        <p:nvPicPr>
          <p:cNvPr id="15" name="Picture 14" descr="A logo with text and leaves&#10;&#10;Description automatically generated with medium confidence">
            <a:extLst>
              <a:ext uri="{FF2B5EF4-FFF2-40B4-BE49-F238E27FC236}">
                <a16:creationId xmlns:a16="http://schemas.microsoft.com/office/drawing/2014/main" id="{13932C7B-3AEC-E066-1448-8BCCE7D02F88}"/>
              </a:ext>
            </a:extLst>
          </p:cNvPr>
          <p:cNvPicPr>
            <a:picLocks/>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9600" y="40253"/>
            <a:ext cx="5772150" cy="695325"/>
          </a:xfrm>
          <a:prstGeom prst="rect">
            <a:avLst/>
          </a:prstGeom>
          <a:noFill/>
          <a:ln>
            <a:noFill/>
          </a:ln>
        </p:spPr>
      </p:pic>
      <p:sp>
        <p:nvSpPr>
          <p:cNvPr id="16" name="TextBox 15">
            <a:extLst>
              <a:ext uri="{FF2B5EF4-FFF2-40B4-BE49-F238E27FC236}">
                <a16:creationId xmlns:a16="http://schemas.microsoft.com/office/drawing/2014/main" id="{1171071C-5F6C-AA2C-54CF-DE7E9A27F15E}"/>
              </a:ext>
            </a:extLst>
          </p:cNvPr>
          <p:cNvSpPr txBox="1"/>
          <p:nvPr/>
        </p:nvSpPr>
        <p:spPr>
          <a:xfrm>
            <a:off x="7396065" y="6340015"/>
            <a:ext cx="4350951" cy="338554"/>
          </a:xfrm>
          <a:prstGeom prst="rect">
            <a:avLst/>
          </a:prstGeom>
          <a:noFill/>
          <a:ln>
            <a:solidFill>
              <a:schemeClr val="accent6">
                <a:lumMod val="20000"/>
                <a:lumOff val="80000"/>
              </a:schemeClr>
            </a:solidFill>
          </a:ln>
        </p:spPr>
        <p:txBody>
          <a:bodyPr wrap="square" rtlCol="0">
            <a:spAutoFit/>
          </a:bodyPr>
          <a:lstStyle/>
          <a:p>
            <a:r>
              <a:rPr lang="el-GR" sz="1600" dirty="0">
                <a:ea typeface="Calibri" panose="020F0502020204030204" pitchFamily="34" charset="0"/>
              </a:rPr>
              <a:t>Βέλτιστος αριθμός μαθητών-τριών/τμήμα: 12</a:t>
            </a:r>
            <a:endParaRPr lang="en-US" sz="1600" dirty="0"/>
          </a:p>
        </p:txBody>
      </p:sp>
      <p:sp>
        <p:nvSpPr>
          <p:cNvPr id="17" name="TextBox 16">
            <a:extLst>
              <a:ext uri="{FF2B5EF4-FFF2-40B4-BE49-F238E27FC236}">
                <a16:creationId xmlns:a16="http://schemas.microsoft.com/office/drawing/2014/main" id="{07917642-01C7-F190-F27C-E66020A6C3B6}"/>
              </a:ext>
            </a:extLst>
          </p:cNvPr>
          <p:cNvSpPr txBox="1"/>
          <p:nvPr/>
        </p:nvSpPr>
        <p:spPr>
          <a:xfrm>
            <a:off x="7396065" y="5123053"/>
            <a:ext cx="4350951" cy="1077218"/>
          </a:xfrm>
          <a:prstGeom prst="rect">
            <a:avLst/>
          </a:prstGeom>
          <a:noFill/>
          <a:ln>
            <a:solidFill>
              <a:schemeClr val="accent6">
                <a:lumMod val="20000"/>
                <a:lumOff val="80000"/>
              </a:schemeClr>
            </a:solidFill>
          </a:ln>
        </p:spPr>
        <p:txBody>
          <a:bodyPr wrap="square" rtlCol="0">
            <a:spAutoFit/>
          </a:bodyPr>
          <a:lstStyle/>
          <a:p>
            <a:r>
              <a:rPr lang="el-GR" sz="1600" dirty="0" err="1">
                <a:ea typeface="Calibri" panose="020F0502020204030204" pitchFamily="34" charset="0"/>
              </a:rPr>
              <a:t>Σ</a:t>
            </a:r>
            <a:r>
              <a:rPr lang="el-GR" sz="1600" dirty="0" err="1"/>
              <a:t>τοχευμένες</a:t>
            </a:r>
            <a:r>
              <a:rPr lang="el-GR" sz="1600" dirty="0"/>
              <a:t> δράσεις </a:t>
            </a:r>
            <a:r>
              <a:rPr lang="en-US" sz="1600" dirty="0"/>
              <a:t>(</a:t>
            </a:r>
            <a:r>
              <a:rPr lang="el-GR" sz="1600" dirty="0"/>
              <a:t>εντός σχολείου) στη Β΄ / Γ΄ Λυκείου στο πλαίσιο των νέων γνωστικών αντικειμένων, για σύνδεση με τον κόσμο της εργασίας</a:t>
            </a:r>
            <a:endParaRPr lang="el-GR" sz="1600" dirty="0">
              <a:ea typeface="Calibri" panose="020F0502020204030204" pitchFamily="34" charset="0"/>
            </a:endParaRPr>
          </a:p>
        </p:txBody>
      </p:sp>
    </p:spTree>
    <p:extLst>
      <p:ext uri="{BB962C8B-B14F-4D97-AF65-F5344CB8AC3E}">
        <p14:creationId xmlns:p14="http://schemas.microsoft.com/office/powerpoint/2010/main" val="383440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35A563-F1B1-539B-4293-3F7C774C74A7}"/>
              </a:ext>
            </a:extLst>
          </p:cNvPr>
          <p:cNvPicPr>
            <a:picLocks noChangeAspect="1"/>
          </p:cNvPicPr>
          <p:nvPr/>
        </p:nvPicPr>
        <p:blipFill>
          <a:blip r:embed="rId2"/>
          <a:stretch>
            <a:fillRect/>
          </a:stretch>
        </p:blipFill>
        <p:spPr>
          <a:xfrm>
            <a:off x="11036412" y="0"/>
            <a:ext cx="1218294" cy="1717794"/>
          </a:xfrm>
          <a:prstGeom prst="rect">
            <a:avLst/>
          </a:prstGeom>
        </p:spPr>
      </p:pic>
      <p:sp>
        <p:nvSpPr>
          <p:cNvPr id="2" name="Footer Placeholder 1"/>
          <p:cNvSpPr>
            <a:spLocks noGrp="1"/>
          </p:cNvSpPr>
          <p:nvPr>
            <p:ph type="ftr" sz="quarter" idx="11"/>
          </p:nvPr>
        </p:nvSpPr>
        <p:spPr/>
        <p:txBody>
          <a:bodyPr/>
          <a:lstStyle/>
          <a:p>
            <a:endParaRPr lang="en-US" dirty="0"/>
          </a:p>
        </p:txBody>
      </p:sp>
      <p:sp>
        <p:nvSpPr>
          <p:cNvPr id="3" name="Title 2"/>
          <p:cNvSpPr>
            <a:spLocks noGrp="1"/>
          </p:cNvSpPr>
          <p:nvPr>
            <p:ph type="title" idx="4294967295"/>
          </p:nvPr>
        </p:nvSpPr>
        <p:spPr>
          <a:xfrm>
            <a:off x="0" y="160338"/>
            <a:ext cx="12192000" cy="827087"/>
          </a:xfrm>
        </p:spPr>
        <p:txBody>
          <a:bodyPr>
            <a:noAutofit/>
          </a:bodyPr>
          <a:lstStyle/>
          <a:p>
            <a:pPr algn="ctr">
              <a:defRPr/>
            </a:pPr>
            <a:r>
              <a:rPr lang="el-GR" altLang="en-US" sz="2000" i="1" dirty="0">
                <a:latin typeface="Arial Unicode MS" pitchFamily="34" charset="-128"/>
                <a:ea typeface="Arial Unicode MS" pitchFamily="34" charset="-128"/>
                <a:cs typeface="Arial Unicode MS" pitchFamily="34" charset="-128"/>
              </a:rPr>
              <a:t>(</a:t>
            </a:r>
            <a:r>
              <a:rPr lang="el-GR" altLang="en-US" sz="2000" i="1" dirty="0" err="1">
                <a:latin typeface="Arial Unicode MS" pitchFamily="34" charset="-128"/>
                <a:ea typeface="Arial Unicode MS" pitchFamily="34" charset="-128"/>
                <a:cs typeface="Arial Unicode MS" pitchFamily="34" charset="-128"/>
              </a:rPr>
              <a:t>ΑπΟ</a:t>
            </a:r>
            <a:r>
              <a:rPr lang="el-GR" altLang="en-US" sz="2000" i="1" dirty="0">
                <a:latin typeface="Arial Unicode MS" pitchFamily="34" charset="-128"/>
                <a:ea typeface="Arial Unicode MS" pitchFamily="34" charset="-128"/>
                <a:cs typeface="Arial Unicode MS" pitchFamily="34" charset="-128"/>
              </a:rPr>
              <a:t> ΟΛΕΣ ΤΙΣ ΟΜΠ) </a:t>
            </a:r>
            <a:br>
              <a:rPr lang="el-GR" altLang="en-US" sz="2000" i="1" dirty="0">
                <a:latin typeface="Arial Unicode MS" pitchFamily="34" charset="-128"/>
                <a:ea typeface="Arial Unicode MS" pitchFamily="34" charset="-128"/>
                <a:cs typeface="Arial Unicode MS" pitchFamily="34" charset="-128"/>
              </a:rPr>
            </a:br>
            <a:r>
              <a:rPr lang="el-GR" altLang="en-US" sz="2000" b="1" dirty="0">
                <a:latin typeface="Arial Unicode MS" pitchFamily="34" charset="-128"/>
                <a:ea typeface="Arial Unicode MS" pitchFamily="34" charset="-128"/>
                <a:cs typeface="Arial Unicode MS" pitchFamily="34" charset="-128"/>
              </a:rPr>
              <a:t/>
            </a:r>
            <a:br>
              <a:rPr lang="el-GR" altLang="en-US" sz="2000" b="1" dirty="0">
                <a:latin typeface="Arial Unicode MS" pitchFamily="34" charset="-128"/>
                <a:ea typeface="Arial Unicode MS" pitchFamily="34" charset="-128"/>
                <a:cs typeface="Arial Unicode MS" pitchFamily="34" charset="-128"/>
              </a:rPr>
            </a:br>
            <a:r>
              <a:rPr lang="el-GR" altLang="en-US" sz="2400" b="1" dirty="0" err="1">
                <a:latin typeface="Arial Unicode MS" pitchFamily="34" charset="-128"/>
                <a:ea typeface="Arial Unicode MS" pitchFamily="34" charset="-128"/>
                <a:cs typeface="Arial Unicode MS" pitchFamily="34" charset="-128"/>
              </a:rPr>
              <a:t>ΚατεΥθυνση</a:t>
            </a:r>
            <a:r>
              <a:rPr lang="el-GR" altLang="en-US" sz="2400" b="1" dirty="0">
                <a:latin typeface="Arial Unicode MS" pitchFamily="34" charset="-128"/>
                <a:ea typeface="Arial Unicode MS" pitchFamily="34" charset="-128"/>
                <a:cs typeface="Arial Unicode MS" pitchFamily="34" charset="-128"/>
              </a:rPr>
              <a:t> 6: </a:t>
            </a:r>
            <a:r>
              <a:rPr lang="el-GR" altLang="en-US" sz="2400" b="1" dirty="0" err="1">
                <a:latin typeface="Arial Unicode MS" pitchFamily="34" charset="-128"/>
                <a:ea typeface="Arial Unicode MS" pitchFamily="34" charset="-128"/>
                <a:cs typeface="Arial Unicode MS" pitchFamily="34" charset="-128"/>
              </a:rPr>
              <a:t>ΚαλΩν</a:t>
            </a:r>
            <a:r>
              <a:rPr lang="el-GR" altLang="en-US" sz="2400" b="1" dirty="0">
                <a:latin typeface="Arial Unicode MS" pitchFamily="34" charset="-128"/>
                <a:ea typeface="Arial Unicode MS" pitchFamily="34" charset="-128"/>
                <a:cs typeface="Arial Unicode MS" pitchFamily="34" charset="-128"/>
              </a:rPr>
              <a:t> </a:t>
            </a:r>
            <a:r>
              <a:rPr lang="el-GR" altLang="en-US" sz="2400" b="1" dirty="0" err="1">
                <a:latin typeface="Arial Unicode MS" pitchFamily="34" charset="-128"/>
                <a:ea typeface="Arial Unicode MS" pitchFamily="34" charset="-128"/>
                <a:cs typeface="Arial Unicode MS" pitchFamily="34" charset="-128"/>
              </a:rPr>
              <a:t>ΤεχνΩν</a:t>
            </a:r>
            <a:endParaRPr lang="el-GR" sz="2400" dirty="0">
              <a:latin typeface="+mn-lt"/>
              <a:cs typeface="Arial" panose="020B0604020202020204" pitchFamily="34" charset="0"/>
            </a:endParaRPr>
          </a:p>
        </p:txBody>
      </p:sp>
      <p:graphicFrame>
        <p:nvGraphicFramePr>
          <p:cNvPr id="4" name="Content Placeholder 7"/>
          <p:cNvGraphicFramePr>
            <a:graphicFrameLocks noGrp="1"/>
          </p:cNvGraphicFramePr>
          <p:nvPr>
            <p:ph idx="4294967295"/>
            <p:extLst>
              <p:ext uri="{D42A27DB-BD31-4B8C-83A1-F6EECF244321}">
                <p14:modId xmlns:p14="http://schemas.microsoft.com/office/powerpoint/2010/main" val="3486048829"/>
              </p:ext>
            </p:extLst>
          </p:nvPr>
        </p:nvGraphicFramePr>
        <p:xfrm>
          <a:off x="663575" y="1154113"/>
          <a:ext cx="10864850" cy="5391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3B94E4-73ED-2E2B-ED18-642346A6604C}"/>
              </a:ext>
            </a:extLst>
          </p:cNvPr>
          <p:cNvPicPr>
            <a:picLocks noChangeAspect="1"/>
          </p:cNvPicPr>
          <p:nvPr/>
        </p:nvPicPr>
        <p:blipFill>
          <a:blip r:embed="rId3"/>
          <a:stretch>
            <a:fillRect/>
          </a:stretch>
        </p:blipFill>
        <p:spPr>
          <a:xfrm>
            <a:off x="10973706" y="1"/>
            <a:ext cx="1146759" cy="1639865"/>
          </a:xfrm>
          <a:prstGeom prst="rect">
            <a:avLst/>
          </a:prstGeom>
        </p:spPr>
      </p:pic>
      <p:pic>
        <p:nvPicPr>
          <p:cNvPr id="5" name="Picture 4">
            <a:extLst>
              <a:ext uri="{FF2B5EF4-FFF2-40B4-BE49-F238E27FC236}">
                <a16:creationId xmlns:a16="http://schemas.microsoft.com/office/drawing/2014/main" id="{009A1BE7-D242-4318-600C-CC250465C354}"/>
              </a:ext>
            </a:extLst>
          </p:cNvPr>
          <p:cNvPicPr>
            <a:picLocks noChangeAspect="1"/>
          </p:cNvPicPr>
          <p:nvPr/>
        </p:nvPicPr>
        <p:blipFill>
          <a:blip r:embed="rId4"/>
          <a:stretch>
            <a:fillRect/>
          </a:stretch>
        </p:blipFill>
        <p:spPr>
          <a:xfrm>
            <a:off x="0" y="-40029"/>
            <a:ext cx="1218294" cy="1717794"/>
          </a:xfrm>
          <a:prstGeom prst="rect">
            <a:avLst/>
          </a:prstGeom>
        </p:spPr>
      </p:pic>
      <p:sp>
        <p:nvSpPr>
          <p:cNvPr id="2" name="Footer Placeholder 1"/>
          <p:cNvSpPr>
            <a:spLocks noGrp="1"/>
          </p:cNvSpPr>
          <p:nvPr>
            <p:ph type="ftr" sz="quarter" idx="11"/>
          </p:nvPr>
        </p:nvSpPr>
        <p:spPr/>
        <p:txBody>
          <a:bodyPr/>
          <a:lstStyle/>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n-US" dirty="0"/>
          </a:p>
        </p:txBody>
      </p:sp>
      <p:sp>
        <p:nvSpPr>
          <p:cNvPr id="27650" name="Title 1"/>
          <p:cNvSpPr>
            <a:spLocks noGrp="1"/>
          </p:cNvSpPr>
          <p:nvPr>
            <p:ph type="title" idx="4294967295"/>
          </p:nvPr>
        </p:nvSpPr>
        <p:spPr>
          <a:xfrm>
            <a:off x="681134" y="188913"/>
            <a:ext cx="10188575" cy="669925"/>
          </a:xfrm>
        </p:spPr>
        <p:txBody>
          <a:bodyPr>
            <a:normAutofit/>
          </a:bodyPr>
          <a:lstStyle/>
          <a:p>
            <a:pPr algn="ctr"/>
            <a:r>
              <a:rPr lang="en-US" altLang="el-GR" sz="3200" i="1" dirty="0">
                <a:latin typeface="+mn-lt"/>
                <a:cs typeface="Arial" panose="020B0604020202020204" pitchFamily="34" charset="0"/>
              </a:rPr>
              <a:t>(</a:t>
            </a:r>
            <a:r>
              <a:rPr lang="el-GR" altLang="el-GR" sz="3200" i="1" dirty="0">
                <a:latin typeface="+mn-lt"/>
                <a:cs typeface="Arial" panose="020B0604020202020204" pitchFamily="34" charset="0"/>
              </a:rPr>
              <a:t>ΑΠΟ ΟΛΕΣ ΤΙΣ ΟΜΠ)</a:t>
            </a:r>
            <a:endParaRPr lang="en-GB" altLang="el-GR" sz="3200" i="1" dirty="0">
              <a:latin typeface="+mn-lt"/>
              <a:cs typeface="Arial" panose="020B0604020202020204" pitchFamily="34"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034101768"/>
              </p:ext>
            </p:extLst>
          </p:nvPr>
        </p:nvGraphicFramePr>
        <p:xfrm>
          <a:off x="348343" y="1057010"/>
          <a:ext cx="11495314" cy="5341256"/>
        </p:xfrm>
        <a:graphic>
          <a:graphicData uri="http://schemas.openxmlformats.org/drawingml/2006/table">
            <a:tbl>
              <a:tblPr firstRow="1" bandRow="1">
                <a:tableStyleId>{5C22544A-7EE6-4342-B048-85BDC9FD1C3A}</a:tableStyleId>
              </a:tblPr>
              <a:tblGrid>
                <a:gridCol w="11495314">
                  <a:extLst>
                    <a:ext uri="{9D8B030D-6E8A-4147-A177-3AD203B41FA5}">
                      <a16:colId xmlns:a16="http://schemas.microsoft.com/office/drawing/2014/main" val="20000"/>
                    </a:ext>
                  </a:extLst>
                </a:gridCol>
              </a:tblGrid>
              <a:tr h="758127">
                <a:tc>
                  <a:txBody>
                    <a:bodyPr/>
                    <a:lstStyle/>
                    <a:p>
                      <a:pPr algn="ctr"/>
                      <a:r>
                        <a:rPr lang="el-GR" sz="2800" b="1" kern="1200" dirty="0">
                          <a:solidFill>
                            <a:schemeClr val="lt1"/>
                          </a:solidFill>
                          <a:effectLst/>
                          <a:latin typeface="+mn-lt"/>
                          <a:ea typeface="+mn-ea"/>
                          <a:cs typeface="Arial" panose="020B0604020202020204" pitchFamily="34" charset="0"/>
                        </a:rPr>
                        <a:t>ΚΑΤΕΥΘΥΝΣΗ 6: ΚΑΛΩΝ ΤΕΧΝΩΝ</a:t>
                      </a:r>
                      <a:endParaRPr lang="en-GB" sz="2800" dirty="0">
                        <a:latin typeface="+mn-lt"/>
                        <a:cs typeface="Arial" panose="020B0604020202020204" pitchFamily="34" charset="0"/>
                      </a:endParaRPr>
                    </a:p>
                  </a:txBody>
                  <a:tcPr marL="51443" marR="51443" marT="34295" marB="34295">
                    <a:solidFill>
                      <a:srgbClr val="7030A0"/>
                    </a:solidFill>
                  </a:tcPr>
                </a:tc>
                <a:extLst>
                  <a:ext uri="{0D108BD9-81ED-4DB2-BD59-A6C34878D82A}">
                    <a16:rowId xmlns:a16="http://schemas.microsoft.com/office/drawing/2014/main" val="10000"/>
                  </a:ext>
                </a:extLst>
              </a:tr>
              <a:tr h="45831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800" b="1" i="0" u="none" strike="noStrike" kern="1200" baseline="0" dirty="0">
                          <a:solidFill>
                            <a:schemeClr val="dk1"/>
                          </a:solidFill>
                          <a:latin typeface="+mn-lt"/>
                          <a:ea typeface="+mn-ea"/>
                          <a:cs typeface="+mn-cs"/>
                        </a:rPr>
                        <a:t>Σχολές Υπαξιωματικών, Ψυχολογία, Παιδαγωγικά, </a:t>
                      </a:r>
                      <a:r>
                        <a:rPr lang="el-GR" sz="2800" b="1" i="0" u="none" strike="noStrike" kern="1200" baseline="0" dirty="0" err="1">
                          <a:solidFill>
                            <a:schemeClr val="dk1"/>
                          </a:solidFill>
                          <a:latin typeface="+mn-lt"/>
                          <a:ea typeface="+mn-ea"/>
                          <a:cs typeface="+mn-cs"/>
                        </a:rPr>
                        <a:t>Λογοθεραπεία</a:t>
                      </a:r>
                      <a:r>
                        <a:rPr lang="el-GR" sz="2800" b="1" i="0" u="none" strike="noStrike" kern="1200" baseline="0" dirty="0">
                          <a:solidFill>
                            <a:schemeClr val="dk1"/>
                          </a:solidFill>
                          <a:latin typeface="+mn-lt"/>
                          <a:ea typeface="+mn-ea"/>
                          <a:cs typeface="+mn-cs"/>
                        </a:rPr>
                        <a:t>, Διοίκηση Τουρισμού και Φιλοξενίας, Θέατρο, Πολυμέσα και Γραφικές Τέχνες, Μουσική, Τέχνες Ήχου και Εικόνας, Κινηματογράφος, Θεωρία και Ιστορία της Τέχνης, Ολοκληρωμένη Επικοινωνία και Μάρκετινγκ, Πολιτικές Επιστήμες, Κοινωνιολογία, Δημοσιογραφία, Επικοινωνία και ΜΜΕ, Επικοινωνία και Σπουδές Διαδικτύου, Τουρκικές και Μεσανατολικές Σπουδές, Ψηφιακές Τέχνες και Κινηματογράφος, Δημιουργικός Σχεδιασμός και Ένδυση κ.ά. </a:t>
                      </a:r>
                      <a:endParaRPr lang="en-GB" sz="2800" b="1" kern="1200" dirty="0">
                        <a:solidFill>
                          <a:schemeClr val="accent2"/>
                        </a:solidFill>
                        <a:latin typeface="+mn-lt"/>
                        <a:ea typeface="+mn-ea"/>
                        <a:cs typeface="+mn-cs"/>
                      </a:endParaRPr>
                    </a:p>
                  </a:txBody>
                  <a:tcPr marL="51443" marR="51443" marT="34295" marB="34295">
                    <a:solidFill>
                      <a:schemeClr val="bg2">
                        <a:lumMod val="7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538576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C605075-62DB-F249-34FC-58B7C097CB0F}"/>
              </a:ext>
            </a:extLst>
          </p:cNvPr>
          <p:cNvPicPr>
            <a:picLocks noChangeAspect="1"/>
          </p:cNvPicPr>
          <p:nvPr/>
        </p:nvPicPr>
        <p:blipFill>
          <a:blip r:embed="rId3"/>
          <a:stretch>
            <a:fillRect/>
          </a:stretch>
        </p:blipFill>
        <p:spPr>
          <a:xfrm>
            <a:off x="10973706" y="1"/>
            <a:ext cx="1146759" cy="1639865"/>
          </a:xfrm>
          <a:prstGeom prst="rect">
            <a:avLst/>
          </a:prstGeom>
        </p:spPr>
      </p:pic>
      <p:pic>
        <p:nvPicPr>
          <p:cNvPr id="8" name="Picture 7">
            <a:extLst>
              <a:ext uri="{FF2B5EF4-FFF2-40B4-BE49-F238E27FC236}">
                <a16:creationId xmlns:a16="http://schemas.microsoft.com/office/drawing/2014/main" id="{4795BEBB-59A2-1609-3977-3F35E9E40B93}"/>
              </a:ext>
            </a:extLst>
          </p:cNvPr>
          <p:cNvPicPr>
            <a:picLocks noChangeAspect="1"/>
          </p:cNvPicPr>
          <p:nvPr/>
        </p:nvPicPr>
        <p:blipFill>
          <a:blip r:embed="rId4"/>
          <a:stretch>
            <a:fillRect/>
          </a:stretch>
        </p:blipFill>
        <p:spPr>
          <a:xfrm>
            <a:off x="0" y="-40029"/>
            <a:ext cx="1218294" cy="1717794"/>
          </a:xfrm>
          <a:prstGeom prst="rect">
            <a:avLst/>
          </a:prstGeom>
        </p:spPr>
      </p:pic>
      <p:sp>
        <p:nvSpPr>
          <p:cNvPr id="4" name="Footer Placeholder 3">
            <a:extLst>
              <a:ext uri="{FF2B5EF4-FFF2-40B4-BE49-F238E27FC236}">
                <a16:creationId xmlns:a16="http://schemas.microsoft.com/office/drawing/2014/main" id="{B1D6AE51-F610-C5E4-4C19-970125DD668E}"/>
              </a:ext>
            </a:extLst>
          </p:cNvPr>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A94856FA-9ACC-7C7B-E4A7-ABFE17DEEEFF}"/>
              </a:ext>
            </a:extLst>
          </p:cNvPr>
          <p:cNvSpPr>
            <a:spLocks noGrp="1"/>
          </p:cNvSpPr>
          <p:nvPr>
            <p:ph type="title" idx="4294967295"/>
          </p:nvPr>
        </p:nvSpPr>
        <p:spPr>
          <a:xfrm>
            <a:off x="838200" y="1142933"/>
            <a:ext cx="10515600" cy="1265172"/>
          </a:xfrm>
          <a:gradFill>
            <a:gsLst>
              <a:gs pos="47000">
                <a:srgbClr val="A3DBFF"/>
              </a:gs>
              <a:gs pos="77000">
                <a:schemeClr val="accent1">
                  <a:lumMod val="45000"/>
                  <a:lumOff val="55000"/>
                </a:schemeClr>
              </a:gs>
              <a:gs pos="93000">
                <a:schemeClr val="accent1">
                  <a:lumMod val="45000"/>
                  <a:lumOff val="55000"/>
                </a:schemeClr>
              </a:gs>
              <a:gs pos="100000">
                <a:schemeClr val="accent1">
                  <a:lumMod val="30000"/>
                  <a:lumOff val="70000"/>
                </a:schemeClr>
              </a:gs>
            </a:gsLst>
            <a:lin ang="5400000" scaled="1"/>
          </a:gradFill>
          <a:ln>
            <a:solidFill>
              <a:schemeClr val="tx1"/>
            </a:solidFill>
          </a:ln>
        </p:spPr>
        <p:txBody>
          <a:bodyPr>
            <a:normAutofit fontScale="90000"/>
          </a:bodyPr>
          <a:lstStyle/>
          <a:p>
            <a:pPr algn="ctr"/>
            <a: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br>
            <a: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br>
            <a: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br>
            <a: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br>
            <a: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br>
            <a: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br>
            <a: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solidFill>
                  <a:schemeClr val="bg1"/>
                </a:solidFill>
                <a:effectLst/>
                <a:uLnTx/>
                <a:uFillTx/>
                <a:latin typeface="+mn-lt"/>
                <a:ea typeface="+mj-ea"/>
                <a:cs typeface="Arial" panose="020B0604020202020204" pitchFamily="34" charset="0"/>
              </a:rPr>
            </a:br>
            <a:r>
              <a:rPr kumimoji="0" lang="el-GR" altLang="el-GR" sz="32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j-ea"/>
                <a:cs typeface="Arial" panose="020B0604020202020204" pitchFamily="34" charset="0"/>
              </a:rPr>
              <a:t>ΕΝΔΕΙΚΤΙΚΕΣ ΣΠΟΥΔΕΣ ΑΠΟ </a:t>
            </a:r>
            <a:r>
              <a:rPr lang="el-GR" altLang="el-GR" sz="3200" b="1" dirty="0">
                <a:effectLst>
                  <a:outerShdw blurRad="38100" dist="38100" dir="2700000" algn="tl">
                    <a:srgbClr val="000000">
                      <a:alpha val="43137"/>
                    </a:srgbClr>
                  </a:outerShdw>
                </a:effectLst>
                <a:latin typeface="+mn-lt"/>
                <a:cs typeface="Arial" panose="020B0604020202020204" pitchFamily="34" charset="0"/>
              </a:rPr>
              <a:t>Ο</a:t>
            </a:r>
            <a:r>
              <a:rPr kumimoji="0" lang="el-GR" altLang="el-GR" sz="32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j-ea"/>
                <a:cs typeface="Arial" panose="020B0604020202020204" pitchFamily="34" charset="0"/>
              </a:rPr>
              <a:t>ΛΕΣ ΤΙΣ ΚΑΤΕΥΘΥΝΣΕΙΣ</a:t>
            </a:r>
            <a:r>
              <a:rPr kumimoji="0" lang="el-GR" altLang="el-GR" sz="3200" i="0" u="none" strike="noStrike" kern="1200" cap="none" spc="0" normalizeH="0" baseline="0" noProof="0" dirty="0">
                <a:ln>
                  <a:noFill/>
                </a:ln>
                <a:effectLst/>
                <a:uLnTx/>
                <a:uFillTx/>
                <a:latin typeface="+mn-lt"/>
                <a:ea typeface="+mj-ea"/>
                <a:cs typeface="Arial" panose="020B0604020202020204" pitchFamily="34" charset="0"/>
              </a:rPr>
              <a:t/>
            </a:r>
            <a:br>
              <a:rPr kumimoji="0" lang="el-GR" altLang="el-GR" sz="3200" i="0" u="none" strike="noStrike" kern="1200" cap="none" spc="0" normalizeH="0" baseline="0" noProof="0" dirty="0">
                <a:ln>
                  <a:noFill/>
                </a:ln>
                <a:effectLst/>
                <a:uLnTx/>
                <a:uFillTx/>
                <a:latin typeface="+mn-lt"/>
                <a:ea typeface="+mj-ea"/>
                <a:cs typeface="Arial" panose="020B0604020202020204" pitchFamily="34" charset="0"/>
              </a:rPr>
            </a:br>
            <a:r>
              <a:rPr kumimoji="0" lang="el-GR" altLang="el-GR" sz="2700" i="1" u="none" strike="noStrike" kern="1200" cap="none" spc="0" normalizeH="0" baseline="0" noProof="0" dirty="0">
                <a:ln>
                  <a:noFill/>
                </a:ln>
                <a:effectLst/>
                <a:uLnTx/>
                <a:uFillTx/>
                <a:latin typeface="+mn-lt"/>
                <a:ea typeface="+mj-ea"/>
                <a:cs typeface="Arial" panose="020B0604020202020204" pitchFamily="34" charset="0"/>
              </a:rPr>
              <a:t>(ανάλογα με τα μαθήματα επιλογής </a:t>
            </a:r>
            <a:br>
              <a:rPr kumimoji="0" lang="el-GR" altLang="el-GR" sz="2700" i="1" u="none" strike="noStrike" kern="1200" cap="none" spc="0" normalizeH="0" baseline="0" noProof="0" dirty="0">
                <a:ln>
                  <a:noFill/>
                </a:ln>
                <a:effectLst/>
                <a:uLnTx/>
                <a:uFillTx/>
                <a:latin typeface="+mn-lt"/>
                <a:ea typeface="+mj-ea"/>
                <a:cs typeface="Arial" panose="020B0604020202020204" pitchFamily="34" charset="0"/>
              </a:rPr>
            </a:br>
            <a:r>
              <a:rPr kumimoji="0" lang="el-GR" altLang="el-GR" sz="2700" i="1" u="none" strike="noStrike" kern="1200" cap="none" spc="0" normalizeH="0" baseline="0" noProof="0" dirty="0">
                <a:ln>
                  <a:noFill/>
                </a:ln>
                <a:effectLst/>
                <a:uLnTx/>
                <a:uFillTx/>
                <a:latin typeface="+mn-lt"/>
                <a:ea typeface="+mj-ea"/>
                <a:cs typeface="Arial" panose="020B0604020202020204" pitchFamily="34" charset="0"/>
              </a:rPr>
              <a:t>στη Β΄ και Γ΄ Λυκείου)</a:t>
            </a:r>
            <a:endParaRPr lang="en-CY" sz="2700" i="1" dirty="0">
              <a:latin typeface="+mn-lt"/>
            </a:endParaRPr>
          </a:p>
        </p:txBody>
      </p:sp>
      <p:sp>
        <p:nvSpPr>
          <p:cNvPr id="3" name="Content Placeholder 2">
            <a:extLst>
              <a:ext uri="{FF2B5EF4-FFF2-40B4-BE49-F238E27FC236}">
                <a16:creationId xmlns:a16="http://schemas.microsoft.com/office/drawing/2014/main" id="{248A3FBA-FB48-8C8B-B91B-1AA65A58D5E7}"/>
              </a:ext>
            </a:extLst>
          </p:cNvPr>
          <p:cNvSpPr>
            <a:spLocks noGrp="1"/>
          </p:cNvSpPr>
          <p:nvPr>
            <p:ph idx="4294967295"/>
          </p:nvPr>
        </p:nvSpPr>
        <p:spPr>
          <a:xfrm>
            <a:off x="838200" y="2860727"/>
            <a:ext cx="10515600" cy="2973523"/>
          </a:xfrm>
          <a:gradFill flip="none" rotWithShape="1">
            <a:gsLst>
              <a:gs pos="48000">
                <a:srgbClr val="A3DBFF"/>
              </a:gs>
              <a:gs pos="54000">
                <a:srgbClr val="76E3FF"/>
              </a:gs>
              <a:gs pos="83000">
                <a:schemeClr val="accent1">
                  <a:lumMod val="45000"/>
                  <a:lumOff val="55000"/>
                </a:schemeClr>
              </a:gs>
              <a:gs pos="100000">
                <a:schemeClr val="accent1">
                  <a:lumMod val="30000"/>
                  <a:lumOff val="70000"/>
                </a:schemeClr>
              </a:gs>
            </a:gsLst>
            <a:lin ang="16200000" scaled="1"/>
            <a:tileRect/>
          </a:gradFill>
          <a:ln>
            <a:solidFill>
              <a:schemeClr val="tx1"/>
            </a:solidFill>
          </a:ln>
        </p:spPr>
        <p:txBody>
          <a:bodyPr>
            <a:normAutofit/>
          </a:bodyPr>
          <a:lstStyle/>
          <a:p>
            <a:pPr marL="0" indent="0" algn="just">
              <a:buNone/>
            </a:pPr>
            <a:r>
              <a:rPr lang="el-GR" sz="2800" dirty="0">
                <a:cs typeface="Arial" panose="020B0604020202020204" pitchFamily="34" charset="0"/>
              </a:rPr>
              <a:t>Ψυχολογία, Παιδαγωγικά</a:t>
            </a:r>
            <a:r>
              <a:rPr lang="en-US" sz="2800" dirty="0">
                <a:cs typeface="Arial" panose="020B0604020202020204" pitchFamily="34" charset="0"/>
              </a:rPr>
              <a:t> </a:t>
            </a:r>
            <a:r>
              <a:rPr lang="el-GR" sz="2800" dirty="0">
                <a:cs typeface="Arial" panose="020B0604020202020204" pitchFamily="34" charset="0"/>
              </a:rPr>
              <a:t>(Δημοτική Εκπαίδευση, </a:t>
            </a:r>
            <a:r>
              <a:rPr lang="el-GR" sz="2800" dirty="0" err="1">
                <a:cs typeface="Arial" panose="020B0604020202020204" pitchFamily="34" charset="0"/>
              </a:rPr>
              <a:t>Προδημοτική</a:t>
            </a:r>
            <a:r>
              <a:rPr lang="el-GR" sz="2800" dirty="0">
                <a:cs typeface="Arial" panose="020B0604020202020204" pitchFamily="34" charset="0"/>
              </a:rPr>
              <a:t> Εκπαίδευση, Ειδική Αγωγή), Γεωγραφία, Λογοθεραπεία, Στρατιωτικές Σχολές Υπαξιωματικών, Μαγειρικές Τέχνες, Διοίκηση Τουρισμού και Φιλοξενίας, Ολοκληρωμένη Επικοινωνία και Μάρκετινγκ, Πολυμέσων και Γραφικών Τεχνών ΤΕΠΑΚ, Α.Σ.ΠΑΙ.Τ.Ε κ.ά.</a:t>
            </a:r>
          </a:p>
          <a:p>
            <a:endParaRPr lang="en-CY" dirty="0"/>
          </a:p>
        </p:txBody>
      </p:sp>
    </p:spTree>
    <p:extLst>
      <p:ext uri="{BB962C8B-B14F-4D97-AF65-F5344CB8AC3E}">
        <p14:creationId xmlns:p14="http://schemas.microsoft.com/office/powerpoint/2010/main" val="24196874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endParaRPr lang="el-GR" dirty="0"/>
          </a:p>
        </p:txBody>
      </p:sp>
      <p:sp>
        <p:nvSpPr>
          <p:cNvPr id="47106" name="Rectangle 2"/>
          <p:cNvSpPr>
            <a:spLocks noGrp="1"/>
          </p:cNvSpPr>
          <p:nvPr>
            <p:ph type="title" idx="4294967295"/>
          </p:nvPr>
        </p:nvSpPr>
        <p:spPr bwMode="auto">
          <a:xfrm>
            <a:off x="538163" y="632519"/>
            <a:ext cx="10972800" cy="1143000"/>
          </a:xfrm>
          <a:noFill/>
        </p:spPr>
        <p:txBody>
          <a:bodyPr vert="horz" wrap="square" lIns="91440" tIns="45720" rIns="91440" bIns="45720" numCol="1" rtlCol="0" anchor="ctr" anchorCtr="0" compatLnSpc="1">
            <a:prstTxWarp prst="textNoShape">
              <a:avLst/>
            </a:prstTxWarp>
            <a:noAutofit/>
          </a:bodyPr>
          <a:lstStyle/>
          <a:p>
            <a:pPr algn="ctr"/>
            <a:r>
              <a:rPr lang="el-GR" sz="3200" b="1" dirty="0">
                <a:latin typeface="Arial" panose="020B0604020202020204" pitchFamily="34" charset="0"/>
                <a:cs typeface="Arial" panose="020B0604020202020204" pitchFamily="34" charset="0"/>
              </a:rPr>
              <a:t>ΕΞΕΤΑΖΟΜΕΝΑ ΜΑΘΗΜΑΤΑ  Β΄ ΚΑΙ Γ΄ ΛΥΚΕΙΟΥ</a:t>
            </a:r>
            <a:r>
              <a:rPr lang="el-GR" altLang="el-GR" sz="3200" b="1" cap="none" dirty="0">
                <a:latin typeface="Arial Unicode MS" pitchFamily="34" charset="-128"/>
                <a:ea typeface="Arial Unicode MS" pitchFamily="34" charset="-128"/>
                <a:cs typeface="Arial Unicode MS" pitchFamily="34" charset="-128"/>
              </a:rPr>
              <a:t> </a:t>
            </a:r>
            <a:r>
              <a:rPr lang="el-GR" sz="3200" b="1" dirty="0">
                <a:latin typeface="Arial" panose="020B0604020202020204" pitchFamily="34" charset="0"/>
                <a:cs typeface="Arial" panose="020B0604020202020204" pitchFamily="34" charset="0"/>
              </a:rPr>
              <a:t> </a:t>
            </a:r>
            <a:r>
              <a:rPr lang="el-GR" sz="3200" b="1" dirty="0">
                <a:solidFill>
                  <a:srgbClr val="002060"/>
                </a:solidFill>
              </a:rPr>
              <a:t/>
            </a:r>
            <a:br>
              <a:rPr lang="el-GR" sz="3200" b="1" dirty="0">
                <a:solidFill>
                  <a:srgbClr val="002060"/>
                </a:solidFill>
              </a:rPr>
            </a:br>
            <a:endParaRPr lang="el-GR" sz="3200" b="1" dirty="0">
              <a:solidFill>
                <a:srgbClr val="002060"/>
              </a:solidFill>
            </a:endParaRPr>
          </a:p>
        </p:txBody>
      </p:sp>
      <p:graphicFrame>
        <p:nvGraphicFramePr>
          <p:cNvPr id="47125" name="Group 21"/>
          <p:cNvGraphicFramePr>
            <a:graphicFrameLocks noGrp="1"/>
          </p:cNvGraphicFramePr>
          <p:nvPr>
            <p:ph type="tbl" idx="4294967295"/>
            <p:extLst>
              <p:ext uri="{D42A27DB-BD31-4B8C-83A1-F6EECF244321}">
                <p14:modId xmlns:p14="http://schemas.microsoft.com/office/powerpoint/2010/main" val="634951190"/>
              </p:ext>
            </p:extLst>
          </p:nvPr>
        </p:nvGraphicFramePr>
        <p:xfrm>
          <a:off x="538163" y="2007409"/>
          <a:ext cx="10972800" cy="4428902"/>
        </p:xfrm>
        <a:graphic>
          <a:graphicData uri="http://schemas.openxmlformats.org/drawingml/2006/table">
            <a:tbl>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982863">
                <a:tc>
                  <a:txBody>
                    <a:bodyPr/>
                    <a:lstStyle/>
                    <a:p>
                      <a:pPr marL="109538" marR="0" lvl="0" indent="0" algn="ct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endParaRPr kumimoji="0" lang="el-G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09538" marR="0" lvl="0" indent="0" algn="ct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r>
                        <a:rPr kumimoji="0" lang="el-GR" sz="3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Β΄ ΤΑΞΗ (τελικές)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109538" marR="0" lvl="0" indent="0" algn="ct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endParaRPr kumimoji="0" lang="el-G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109538" marR="0" lvl="0" indent="0" algn="ctr"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r>
                        <a:rPr kumimoji="0" lang="el-GR" sz="3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Γ΄ ΤΑΞΗ (απολυτήριο)</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446039">
                <a:tc>
                  <a:txBody>
                    <a:bodyPr/>
                    <a:lstStyle/>
                    <a:p>
                      <a:pPr marL="109538" marR="0" lvl="0" indent="0" algn="l" defTabSz="914400" rtl="0" eaLnBrk="1" fontAlgn="base" latinLnBrk="0" hangingPunct="1">
                        <a:lnSpc>
                          <a:spcPct val="100000"/>
                        </a:lnSpc>
                        <a:spcBef>
                          <a:spcPts val="400"/>
                        </a:spcBef>
                        <a:spcAft>
                          <a:spcPct val="0"/>
                        </a:spcAft>
                        <a:buClr>
                          <a:schemeClr val="accent1"/>
                        </a:buClr>
                        <a:buSzPct val="68000"/>
                        <a:buFont typeface="Wingdings" pitchFamily="2" charset="2"/>
                        <a:buNone/>
                        <a:tabLst/>
                      </a:pPr>
                      <a:endParaRPr kumimoji="0" lang="el-GR" sz="23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566738" marR="0" lvl="0" indent="-45720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Char char="•"/>
                        <a:tabLst/>
                      </a:pPr>
                      <a:r>
                        <a:rPr kumimoji="0" lang="el-GR" sz="3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Νέα Ελληνικά</a:t>
                      </a:r>
                    </a:p>
                    <a:p>
                      <a:pPr marL="109538" marR="0" lvl="0" indent="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None/>
                        <a:tabLst/>
                      </a:pPr>
                      <a:endParaRPr kumimoji="0" lang="el-G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566738" marR="0" lvl="0" indent="-45720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Char char="•"/>
                        <a:tabLst/>
                      </a:pPr>
                      <a:r>
                        <a:rPr kumimoji="0" lang="el-GR" sz="3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Τα τέσσερα (4) μαθήματα Κατεύθυνσης που παρακολούθησε</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109538" marR="0" lvl="0" indent="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None/>
                        <a:tabLst/>
                      </a:pPr>
                      <a:endParaRPr kumimoji="0" lang="el-GR" sz="23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566738" marR="0" lvl="0" indent="-45720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Char char="•"/>
                        <a:tabLst/>
                      </a:pPr>
                      <a:r>
                        <a:rPr kumimoji="0" lang="el-GR" sz="3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Νέα Ελληνικά</a:t>
                      </a:r>
                    </a:p>
                    <a:p>
                      <a:pPr marL="109538" marR="0" lvl="0" indent="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None/>
                        <a:tabLst/>
                      </a:pPr>
                      <a:endParaRPr kumimoji="0" lang="el-G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566738" marR="0" lvl="0" indent="-457200" algn="l" defTabSz="914400" rtl="0" eaLnBrk="1" fontAlgn="base" latinLnBrk="0" hangingPunct="1">
                        <a:lnSpc>
                          <a:spcPct val="100000"/>
                        </a:lnSpc>
                        <a:spcBef>
                          <a:spcPts val="400"/>
                        </a:spcBef>
                        <a:spcAft>
                          <a:spcPct val="0"/>
                        </a:spcAft>
                        <a:buClr>
                          <a:schemeClr val="accent1"/>
                        </a:buClr>
                        <a:buSzPct val="68000"/>
                        <a:buFont typeface="Arial" panose="020B0604020202020204" pitchFamily="34" charset="0"/>
                        <a:buChar char="•"/>
                        <a:tabLst/>
                      </a:pPr>
                      <a:r>
                        <a:rPr kumimoji="0" lang="el-GR" sz="3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Τα τέσσερα (4) μαθήματα Κατεύθυνσης που παρακολούθησε</a:t>
                      </a:r>
                    </a:p>
                    <a:p>
                      <a:pPr marL="109538" marR="0" lvl="0" indent="0" algn="l" defTabSz="914400" rtl="0" eaLnBrk="1" fontAlgn="base" latinLnBrk="0" hangingPunct="1">
                        <a:lnSpc>
                          <a:spcPct val="100000"/>
                        </a:lnSpc>
                        <a:spcBef>
                          <a:spcPts val="400"/>
                        </a:spcBef>
                        <a:spcAft>
                          <a:spcPct val="0"/>
                        </a:spcAft>
                        <a:buClr>
                          <a:schemeClr val="accent1"/>
                        </a:buClr>
                        <a:buSzPct val="68000"/>
                        <a:buFont typeface="Wingdings 3" pitchFamily="18" charset="2"/>
                        <a:buNone/>
                        <a:tabLst/>
                      </a:pPr>
                      <a:endParaRPr kumimoji="0" lang="el-GR" sz="23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bl>
          </a:graphicData>
        </a:graphic>
      </p:graphicFrame>
      <p:pic>
        <p:nvPicPr>
          <p:cNvPr id="5" name="Picture 4">
            <a:extLst>
              <a:ext uri="{FF2B5EF4-FFF2-40B4-BE49-F238E27FC236}">
                <a16:creationId xmlns:a16="http://schemas.microsoft.com/office/drawing/2014/main" id="{A2CC8927-6019-CF84-8671-BE1F060354D2}"/>
              </a:ext>
            </a:extLst>
          </p:cNvPr>
          <p:cNvPicPr>
            <a:picLocks noChangeAspect="1"/>
          </p:cNvPicPr>
          <p:nvPr/>
        </p:nvPicPr>
        <p:blipFill>
          <a:blip r:embed="rId2"/>
          <a:stretch>
            <a:fillRect/>
          </a:stretch>
        </p:blipFill>
        <p:spPr>
          <a:xfrm>
            <a:off x="0" y="-40029"/>
            <a:ext cx="1218294" cy="171779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21506" name="Title 2"/>
          <p:cNvSpPr>
            <a:spLocks noGrp="1"/>
          </p:cNvSpPr>
          <p:nvPr>
            <p:ph type="title" idx="4294967295"/>
          </p:nvPr>
        </p:nvSpPr>
        <p:spPr>
          <a:xfrm>
            <a:off x="2369574" y="65314"/>
            <a:ext cx="8229600" cy="931863"/>
          </a:xfrm>
          <a:gradFill>
            <a:gsLst>
              <a:gs pos="67000">
                <a:schemeClr val="accent1">
                  <a:lumMod val="45000"/>
                  <a:lumOff val="55000"/>
                </a:schemeClr>
              </a:gs>
              <a:gs pos="8000">
                <a:schemeClr val="accent1">
                  <a:lumMod val="30000"/>
                  <a:lumOff val="70000"/>
                </a:schemeClr>
              </a:gs>
            </a:gsLst>
            <a:lin ang="5400000" scaled="1"/>
          </a:gradFill>
        </p:spPr>
        <p:txBody>
          <a:bodyPr>
            <a:normAutofit/>
          </a:bodyPr>
          <a:lstStyle/>
          <a:p>
            <a:pPr algn="ctr" eaLnBrk="1" hangingPunct="1"/>
            <a:r>
              <a:rPr lang="el-GR" altLang="en-US" b="1" dirty="0" err="1">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Times New Roman" panose="02020603050405020304" pitchFamily="18" charset="0"/>
              </a:rPr>
              <a:t>ΕξετΑσεις</a:t>
            </a:r>
            <a:r>
              <a:rPr lang="el-GR" altLang="en-US" b="1" dirty="0">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Times New Roman" panose="02020603050405020304" pitchFamily="18" charset="0"/>
              </a:rPr>
              <a:t> </a:t>
            </a:r>
            <a:r>
              <a:rPr lang="el-GR" altLang="en-US" b="1" dirty="0" err="1">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Times New Roman" panose="02020603050405020304" pitchFamily="18" charset="0"/>
              </a:rPr>
              <a:t>ΜετΑταξης</a:t>
            </a:r>
            <a:endParaRPr lang="el-GR" altLang="en-US" b="1" dirty="0">
              <a:effectLst>
                <a:outerShdw blurRad="38100" dist="38100" dir="2700000" algn="tl">
                  <a:srgbClr val="000000">
                    <a:alpha val="43137"/>
                  </a:srgbClr>
                </a:outerShdw>
              </a:effectLst>
              <a:latin typeface="Times New Roman" panose="02020603050405020304" pitchFamily="18" charset="0"/>
              <a:ea typeface="Arial Unicode MS" panose="020B0604020202020204" pitchFamily="34" charset="-128"/>
              <a:cs typeface="Times New Roman" panose="02020603050405020304" pitchFamily="18" charset="0"/>
            </a:endParaRPr>
          </a:p>
        </p:txBody>
      </p:sp>
      <p:sp>
        <p:nvSpPr>
          <p:cNvPr id="21507" name="Content Placeholder 1"/>
          <p:cNvSpPr>
            <a:spLocks noGrp="1"/>
          </p:cNvSpPr>
          <p:nvPr>
            <p:ph idx="4294967295"/>
          </p:nvPr>
        </p:nvSpPr>
        <p:spPr>
          <a:xfrm>
            <a:off x="1218293" y="2263725"/>
            <a:ext cx="10006433" cy="4392612"/>
          </a:xfrm>
        </p:spPr>
        <p:txBody>
          <a:bodyPr>
            <a:normAutofit/>
          </a:bodyPr>
          <a:lstStyle/>
          <a:p>
            <a:pPr algn="just">
              <a:buClr>
                <a:schemeClr val="accent2">
                  <a:lumMod val="75000"/>
                </a:schemeClr>
              </a:buClr>
            </a:pP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Αν ο μαθητής/</a:t>
            </a:r>
            <a:r>
              <a:rPr lang="el-GR" altLang="en-US" sz="2800" b="1" dirty="0" err="1">
                <a:solidFill>
                  <a:schemeClr val="accent5">
                    <a:lumMod val="50000"/>
                  </a:schemeClr>
                </a:solidFill>
                <a:latin typeface="Times New Roman" panose="02020603050405020304" pitchFamily="18" charset="0"/>
                <a:cs typeface="Times New Roman" panose="02020603050405020304" pitchFamily="18" charset="0"/>
              </a:rPr>
              <a:t>τρια</a:t>
            </a: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 επιθυμεί: </a:t>
            </a:r>
          </a:p>
          <a:p>
            <a:pPr marL="0" indent="0" algn="just">
              <a:buClr>
                <a:schemeClr val="accent2">
                  <a:lumMod val="75000"/>
                </a:schemeClr>
              </a:buClr>
              <a:buNone/>
            </a:pP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(α)  Στη </a:t>
            </a:r>
            <a:r>
              <a:rPr lang="el-GR" altLang="en-US" sz="2800" b="1" dirty="0" err="1">
                <a:solidFill>
                  <a:schemeClr val="accent5">
                    <a:lumMod val="50000"/>
                  </a:schemeClr>
                </a:solidFill>
                <a:latin typeface="Times New Roman" panose="02020603050405020304" pitchFamily="18" charset="0"/>
                <a:cs typeface="Times New Roman" panose="02020603050405020304" pitchFamily="18" charset="0"/>
              </a:rPr>
              <a:t>Β΄Λυκείου</a:t>
            </a: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 να ακολουθήσει διαφορετική Κατεύθυνση από την Κατεύθυνση που οδηγεί η Ο.Μ.Π. που είχε στην Α΄ Λυκείου  ή  </a:t>
            </a:r>
          </a:p>
          <a:p>
            <a:pPr algn="just">
              <a:buClr>
                <a:schemeClr val="accent2">
                  <a:lumMod val="75000"/>
                </a:schemeClr>
              </a:buClr>
            </a:pP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(β) Στη </a:t>
            </a:r>
            <a:r>
              <a:rPr lang="el-GR" altLang="en-US" sz="2800" b="1" dirty="0" err="1">
                <a:solidFill>
                  <a:schemeClr val="accent5">
                    <a:lumMod val="50000"/>
                  </a:schemeClr>
                </a:solidFill>
                <a:latin typeface="Times New Roman" panose="02020603050405020304" pitchFamily="18" charset="0"/>
                <a:cs typeface="Times New Roman" panose="02020603050405020304" pitchFamily="18" charset="0"/>
              </a:rPr>
              <a:t>Γ΄Λυκείου</a:t>
            </a:r>
            <a:r>
              <a:rPr lang="el-GR" altLang="en-US" sz="2800" b="1" dirty="0">
                <a:solidFill>
                  <a:schemeClr val="accent5">
                    <a:lumMod val="50000"/>
                  </a:schemeClr>
                </a:solidFill>
                <a:latin typeface="Times New Roman" panose="02020603050405020304" pitchFamily="18" charset="0"/>
                <a:cs typeface="Times New Roman" panose="02020603050405020304" pitchFamily="18" charset="0"/>
              </a:rPr>
              <a:t> να ακολουθήσει διαφορετική Κατεύθυνση από την Κατεύθυνση που είχε στη Β΄ Λυκείου ή</a:t>
            </a:r>
            <a:endParaRPr lang="el-GR" sz="2800" b="1"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Clr>
                <a:schemeClr val="accent2">
                  <a:lumMod val="75000"/>
                </a:schemeClr>
              </a:buClr>
              <a:buNone/>
            </a:pPr>
            <a:r>
              <a:rPr lang="el-GR" sz="2800" b="1" dirty="0">
                <a:solidFill>
                  <a:schemeClr val="accent5">
                    <a:lumMod val="50000"/>
                  </a:schemeClr>
                </a:solidFill>
                <a:latin typeface="Times New Roman" panose="02020603050405020304" pitchFamily="18" charset="0"/>
                <a:cs typeface="Times New Roman" panose="02020603050405020304" pitchFamily="18" charset="0"/>
              </a:rPr>
              <a:t>(γ) Στη </a:t>
            </a:r>
            <a:r>
              <a:rPr lang="el-GR" sz="2800" b="1" dirty="0" err="1">
                <a:solidFill>
                  <a:schemeClr val="accent5">
                    <a:lumMod val="50000"/>
                  </a:schemeClr>
                </a:solidFill>
                <a:latin typeface="Times New Roman" panose="02020603050405020304" pitchFamily="18" charset="0"/>
                <a:cs typeface="Times New Roman" panose="02020603050405020304" pitchFamily="18" charset="0"/>
              </a:rPr>
              <a:t>Γ΄Λυκείου</a:t>
            </a:r>
            <a:r>
              <a:rPr lang="el-GR" sz="2800" b="1" dirty="0">
                <a:solidFill>
                  <a:schemeClr val="accent5">
                    <a:lumMod val="50000"/>
                  </a:schemeClr>
                </a:solidFill>
                <a:latin typeface="Times New Roman" panose="02020603050405020304" pitchFamily="18" charset="0"/>
                <a:cs typeface="Times New Roman" panose="02020603050405020304" pitchFamily="18" charset="0"/>
              </a:rPr>
              <a:t> να αλλάξει ένα/δύο επιλεγόμενα μαθήματα κατεύθυνσης από αυτά που είχε στη </a:t>
            </a:r>
            <a:r>
              <a:rPr lang="el-GR" sz="2800" b="1" dirty="0" err="1">
                <a:solidFill>
                  <a:schemeClr val="accent5">
                    <a:lumMod val="50000"/>
                  </a:schemeClr>
                </a:solidFill>
                <a:latin typeface="Times New Roman" panose="02020603050405020304" pitchFamily="18" charset="0"/>
                <a:cs typeface="Times New Roman" panose="02020603050405020304" pitchFamily="18" charset="0"/>
              </a:rPr>
              <a:t>Β΄Λυκείου</a:t>
            </a:r>
            <a:endParaRPr lang="el-GR" sz="2800" b="1" dirty="0">
              <a:solidFill>
                <a:schemeClr val="accent5">
                  <a:lumMod val="50000"/>
                </a:schemeClr>
              </a:solidFill>
              <a:latin typeface="Times New Roman" panose="02020603050405020304" pitchFamily="18" charset="0"/>
              <a:cs typeface="Times New Roman" panose="02020603050405020304" pitchFamily="18" charset="0"/>
            </a:endParaRPr>
          </a:p>
          <a:p>
            <a:pPr algn="just">
              <a:buClr>
                <a:schemeClr val="accent2">
                  <a:lumMod val="75000"/>
                </a:schemeClr>
              </a:buClr>
            </a:pPr>
            <a:endParaRPr lang="el-GR" sz="2800" b="1" dirty="0">
              <a:solidFill>
                <a:schemeClr val="accent5">
                  <a:lumMod val="50000"/>
                </a:schemeClr>
              </a:solidFill>
              <a:latin typeface="Times New Roman" panose="02020603050405020304" pitchFamily="18" charset="0"/>
              <a:cs typeface="Times New Roman" panose="02020603050405020304" pitchFamily="18" charset="0"/>
            </a:endParaRPr>
          </a:p>
          <a:p>
            <a:pPr algn="just">
              <a:buClr>
                <a:schemeClr val="accent2">
                  <a:lumMod val="75000"/>
                </a:schemeClr>
              </a:buClr>
            </a:pPr>
            <a:endParaRPr lang="el-GR" altLang="en-US" sz="2800" b="1" dirty="0"/>
          </a:p>
        </p:txBody>
      </p:sp>
      <p:pic>
        <p:nvPicPr>
          <p:cNvPr id="5" name="Picture 4">
            <a:extLst>
              <a:ext uri="{FF2B5EF4-FFF2-40B4-BE49-F238E27FC236}">
                <a16:creationId xmlns:a16="http://schemas.microsoft.com/office/drawing/2014/main" id="{2D2FA7CE-5A7D-799D-CB9F-03332AAE174F}"/>
              </a:ext>
            </a:extLst>
          </p:cNvPr>
          <p:cNvPicPr>
            <a:picLocks noChangeAspect="1"/>
          </p:cNvPicPr>
          <p:nvPr/>
        </p:nvPicPr>
        <p:blipFill>
          <a:blip r:embed="rId2"/>
          <a:stretch>
            <a:fillRect/>
          </a:stretch>
        </p:blipFill>
        <p:spPr>
          <a:xfrm>
            <a:off x="0" y="-40029"/>
            <a:ext cx="1218294" cy="1717794"/>
          </a:xfrm>
          <a:prstGeom prst="rect">
            <a:avLst/>
          </a:prstGeom>
        </p:spPr>
      </p:pic>
      <p:sp>
        <p:nvSpPr>
          <p:cNvPr id="2" name="TextBox 1">
            <a:extLst>
              <a:ext uri="{FF2B5EF4-FFF2-40B4-BE49-F238E27FC236}">
                <a16:creationId xmlns:a16="http://schemas.microsoft.com/office/drawing/2014/main" id="{6B955A92-EA26-DB31-A919-4E4BDA7C783C}"/>
              </a:ext>
            </a:extLst>
          </p:cNvPr>
          <p:cNvSpPr txBox="1"/>
          <p:nvPr/>
        </p:nvSpPr>
        <p:spPr>
          <a:xfrm>
            <a:off x="3470988" y="1076453"/>
            <a:ext cx="6290120" cy="707886"/>
          </a:xfrm>
          <a:prstGeom prst="rect">
            <a:avLst/>
          </a:prstGeom>
          <a:noFill/>
          <a:ln>
            <a:solidFill>
              <a:schemeClr val="accent1"/>
            </a:solidFill>
          </a:ln>
        </p:spPr>
        <p:txBody>
          <a:bodyPr wrap="none" rtlCol="0">
            <a:spAutoFit/>
          </a:bodyPr>
          <a:lstStyle/>
          <a:p>
            <a:r>
              <a:rPr lang="el-GR" sz="2000" b="1" dirty="0">
                <a:effectLst>
                  <a:outerShdw blurRad="38100" dist="38100" dir="2700000" algn="tl">
                    <a:srgbClr val="000000">
                      <a:alpha val="43137"/>
                    </a:srgbClr>
                  </a:outerShdw>
                </a:effectLst>
              </a:rPr>
              <a:t>= αλλαγή κατεύθυνσης ή/και μαθημάτων επιλογής</a:t>
            </a:r>
          </a:p>
          <a:p>
            <a:r>
              <a:rPr lang="el-GR" sz="2000" b="1" dirty="0">
                <a:effectLst>
                  <a:outerShdw blurRad="38100" dist="38100" dir="2700000" algn="tl">
                    <a:srgbClr val="000000">
                      <a:alpha val="43137"/>
                    </a:srgbClr>
                  </a:outerShdw>
                </a:effectLst>
              </a:rPr>
              <a:t>= Μάιο - Ιούνιο</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14354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5952690" y="6639231"/>
            <a:ext cx="6239309" cy="365125"/>
          </a:xfrm>
        </p:spPr>
        <p:txBody>
          <a:bodyPr/>
          <a:lstStyle/>
          <a:p>
            <a:endParaRPr lang="en-US" dirty="0"/>
          </a:p>
        </p:txBody>
      </p:sp>
      <p:pic>
        <p:nvPicPr>
          <p:cNvPr id="6" name="Picture 5">
            <a:extLst>
              <a:ext uri="{FF2B5EF4-FFF2-40B4-BE49-F238E27FC236}">
                <a16:creationId xmlns:a16="http://schemas.microsoft.com/office/drawing/2014/main" id="{2127B84E-C139-8614-76F5-769A10B8274D}"/>
              </a:ext>
            </a:extLst>
          </p:cNvPr>
          <p:cNvPicPr>
            <a:picLocks noChangeAspect="1"/>
          </p:cNvPicPr>
          <p:nvPr/>
        </p:nvPicPr>
        <p:blipFill>
          <a:blip r:embed="rId2"/>
          <a:stretch>
            <a:fillRect/>
          </a:stretch>
        </p:blipFill>
        <p:spPr>
          <a:xfrm>
            <a:off x="0" y="0"/>
            <a:ext cx="1218294" cy="1717794"/>
          </a:xfrm>
          <a:prstGeom prst="rect">
            <a:avLst/>
          </a:prstGeom>
        </p:spPr>
      </p:pic>
      <p:pic>
        <p:nvPicPr>
          <p:cNvPr id="8" name="Picture 7">
            <a:extLst>
              <a:ext uri="{FF2B5EF4-FFF2-40B4-BE49-F238E27FC236}">
                <a16:creationId xmlns:a16="http://schemas.microsoft.com/office/drawing/2014/main" id="{5594D494-C64B-7996-208E-C191237E7166}"/>
              </a:ext>
            </a:extLst>
          </p:cNvPr>
          <p:cNvPicPr>
            <a:picLocks noChangeAspect="1"/>
          </p:cNvPicPr>
          <p:nvPr/>
        </p:nvPicPr>
        <p:blipFill>
          <a:blip r:embed="rId3"/>
          <a:stretch>
            <a:fillRect/>
          </a:stretch>
        </p:blipFill>
        <p:spPr>
          <a:xfrm>
            <a:off x="2114550" y="91985"/>
            <a:ext cx="7905750" cy="6784288"/>
          </a:xfrm>
          <a:prstGeom prst="rect">
            <a:avLst/>
          </a:prstGeom>
        </p:spPr>
      </p:pic>
    </p:spTree>
    <p:extLst>
      <p:ext uri="{BB962C8B-B14F-4D97-AF65-F5344CB8AC3E}">
        <p14:creationId xmlns:p14="http://schemas.microsoft.com/office/powerpoint/2010/main" val="975625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EAD18E-24CE-4930-F1D8-C2C25C9F0696}"/>
              </a:ext>
            </a:extLst>
          </p:cNvPr>
          <p:cNvPicPr>
            <a:picLocks noChangeAspect="1"/>
          </p:cNvPicPr>
          <p:nvPr/>
        </p:nvPicPr>
        <p:blipFill>
          <a:blip r:embed="rId2"/>
          <a:stretch>
            <a:fillRect/>
          </a:stretch>
        </p:blipFill>
        <p:spPr>
          <a:xfrm>
            <a:off x="0" y="0"/>
            <a:ext cx="1218294" cy="1717794"/>
          </a:xfrm>
          <a:prstGeom prst="rect">
            <a:avLst/>
          </a:prstGeom>
        </p:spPr>
      </p:pic>
      <p:grpSp>
        <p:nvGrpSpPr>
          <p:cNvPr id="22" name="Group 21">
            <a:extLst>
              <a:ext uri="{FF2B5EF4-FFF2-40B4-BE49-F238E27FC236}">
                <a16:creationId xmlns:a16="http://schemas.microsoft.com/office/drawing/2014/main" id="{F467BFA2-A49A-460D-B26B-EBD5A38B13FD}"/>
              </a:ext>
            </a:extLst>
          </p:cNvPr>
          <p:cNvGrpSpPr/>
          <p:nvPr/>
        </p:nvGrpSpPr>
        <p:grpSpPr>
          <a:xfrm>
            <a:off x="2521595" y="25459"/>
            <a:ext cx="6191249" cy="1532069"/>
            <a:chOff x="-117141" y="-37402"/>
            <a:chExt cx="12350181" cy="6216503"/>
          </a:xfrm>
        </p:grpSpPr>
        <p:sp>
          <p:nvSpPr>
            <p:cNvPr id="23" name="Rectangle: Top Corners Rounded 22">
              <a:extLst>
                <a:ext uri="{FF2B5EF4-FFF2-40B4-BE49-F238E27FC236}">
                  <a16:creationId xmlns:a16="http://schemas.microsoft.com/office/drawing/2014/main" id="{98DEE858-8CDF-4A69-81E5-5AABB391B0F8}"/>
                </a:ext>
              </a:extLst>
            </p:cNvPr>
            <p:cNvSpPr/>
            <p:nvPr/>
          </p:nvSpPr>
          <p:spPr>
            <a:xfrm rot="10680000">
              <a:off x="11597207" y="-317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Top Corners Rounded 26">
              <a:extLst>
                <a:ext uri="{FF2B5EF4-FFF2-40B4-BE49-F238E27FC236}">
                  <a16:creationId xmlns:a16="http://schemas.microsoft.com/office/drawing/2014/main" id="{E4D87661-95F2-4C08-BEAD-E21C81B1CC63}"/>
                </a:ext>
              </a:extLst>
            </p:cNvPr>
            <p:cNvSpPr/>
            <p:nvPr/>
          </p:nvSpPr>
          <p:spPr>
            <a:xfrm rot="10920000">
              <a:off x="9552167" y="41184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Top Corners Rounded 27">
              <a:extLst>
                <a:ext uri="{FF2B5EF4-FFF2-40B4-BE49-F238E27FC236}">
                  <a16:creationId xmlns:a16="http://schemas.microsoft.com/office/drawing/2014/main" id="{25758B16-0D61-41B0-B3EC-42C95B4450B6}"/>
                </a:ext>
              </a:extLst>
            </p:cNvPr>
            <p:cNvSpPr/>
            <p:nvPr/>
          </p:nvSpPr>
          <p:spPr>
            <a:xfrm rot="10860000">
              <a:off x="6074917" y="-31827"/>
              <a:ext cx="635833" cy="3515342"/>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Top Corners Rounded 28">
              <a:extLst>
                <a:ext uri="{FF2B5EF4-FFF2-40B4-BE49-F238E27FC236}">
                  <a16:creationId xmlns:a16="http://schemas.microsoft.com/office/drawing/2014/main" id="{DCE63C38-02C3-4CEC-A230-489C59666E40}"/>
                </a:ext>
              </a:extLst>
            </p:cNvPr>
            <p:cNvSpPr/>
            <p:nvPr/>
          </p:nvSpPr>
          <p:spPr>
            <a:xfrm rot="10800000">
              <a:off x="4644943" y="5942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Top Corners Rounded 29">
              <a:extLst>
                <a:ext uri="{FF2B5EF4-FFF2-40B4-BE49-F238E27FC236}">
                  <a16:creationId xmlns:a16="http://schemas.microsoft.com/office/drawing/2014/main" id="{6C1F5CC2-27C6-4AA1-BBD4-DA733C17C0E2}"/>
                </a:ext>
              </a:extLst>
            </p:cNvPr>
            <p:cNvSpPr/>
            <p:nvPr/>
          </p:nvSpPr>
          <p:spPr>
            <a:xfrm rot="10920000">
              <a:off x="-117141" y="235494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Top Corners Rounded 30">
              <a:extLst>
                <a:ext uri="{FF2B5EF4-FFF2-40B4-BE49-F238E27FC236}">
                  <a16:creationId xmlns:a16="http://schemas.microsoft.com/office/drawing/2014/main" id="{30C7EF0C-D7CD-48B9-98E6-57E241CF6AF6}"/>
                </a:ext>
              </a:extLst>
            </p:cNvPr>
            <p:cNvSpPr/>
            <p:nvPr/>
          </p:nvSpPr>
          <p:spPr>
            <a:xfrm rot="10860000">
              <a:off x="598405" y="207110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Top Corners Rounded 31">
              <a:extLst>
                <a:ext uri="{FF2B5EF4-FFF2-40B4-BE49-F238E27FC236}">
                  <a16:creationId xmlns:a16="http://schemas.microsoft.com/office/drawing/2014/main" id="{6FD88ADE-E122-4A6D-A05B-5F7EA772B087}"/>
                </a:ext>
              </a:extLst>
            </p:cNvPr>
            <p:cNvSpPr/>
            <p:nvPr/>
          </p:nvSpPr>
          <p:spPr>
            <a:xfrm rot="10680000">
              <a:off x="1226867" y="163485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Top Corners Rounded 32">
              <a:extLst>
                <a:ext uri="{FF2B5EF4-FFF2-40B4-BE49-F238E27FC236}">
                  <a16:creationId xmlns:a16="http://schemas.microsoft.com/office/drawing/2014/main" id="{8E053FFF-9516-4D03-A2D2-82643763D631}"/>
                </a:ext>
              </a:extLst>
            </p:cNvPr>
            <p:cNvSpPr/>
            <p:nvPr/>
          </p:nvSpPr>
          <p:spPr>
            <a:xfrm rot="10800000">
              <a:off x="1942413" y="88428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Top Corners Rounded 33">
              <a:extLst>
                <a:ext uri="{FF2B5EF4-FFF2-40B4-BE49-F238E27FC236}">
                  <a16:creationId xmlns:a16="http://schemas.microsoft.com/office/drawing/2014/main" id="{E4D75A9E-3086-4B10-9C16-79743361105C}"/>
                </a:ext>
              </a:extLst>
            </p:cNvPr>
            <p:cNvSpPr/>
            <p:nvPr/>
          </p:nvSpPr>
          <p:spPr>
            <a:xfrm rot="10680000">
              <a:off x="2599903" y="66711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Top Corners Rounded 34">
              <a:extLst>
                <a:ext uri="{FF2B5EF4-FFF2-40B4-BE49-F238E27FC236}">
                  <a16:creationId xmlns:a16="http://schemas.microsoft.com/office/drawing/2014/main" id="{22FB627C-2E87-4FD8-8150-532805582DD1}"/>
                </a:ext>
              </a:extLst>
            </p:cNvPr>
            <p:cNvSpPr/>
            <p:nvPr/>
          </p:nvSpPr>
          <p:spPr>
            <a:xfrm rot="10800000">
              <a:off x="3315449" y="44994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Top Corners Rounded 35">
              <a:extLst>
                <a:ext uri="{FF2B5EF4-FFF2-40B4-BE49-F238E27FC236}">
                  <a16:creationId xmlns:a16="http://schemas.microsoft.com/office/drawing/2014/main" id="{7E5EC1CD-C848-4169-94B4-5638EA5BDF13}"/>
                </a:ext>
              </a:extLst>
            </p:cNvPr>
            <p:cNvSpPr/>
            <p:nvPr/>
          </p:nvSpPr>
          <p:spPr>
            <a:xfrm rot="10680000">
              <a:off x="3977379" y="15376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Top Corners Rounded 36">
              <a:extLst>
                <a:ext uri="{FF2B5EF4-FFF2-40B4-BE49-F238E27FC236}">
                  <a16:creationId xmlns:a16="http://schemas.microsoft.com/office/drawing/2014/main" id="{4FCDFCAD-E747-4D6E-804B-D392B79F8F20}"/>
                </a:ext>
              </a:extLst>
            </p:cNvPr>
            <p:cNvSpPr/>
            <p:nvPr/>
          </p:nvSpPr>
          <p:spPr>
            <a:xfrm rot="10680000">
              <a:off x="5362887" y="-22208"/>
              <a:ext cx="635833" cy="3686666"/>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Top Corners Rounded 37">
              <a:extLst>
                <a:ext uri="{FF2B5EF4-FFF2-40B4-BE49-F238E27FC236}">
                  <a16:creationId xmlns:a16="http://schemas.microsoft.com/office/drawing/2014/main" id="{F0685121-5EBC-4E4A-9E0F-59F182943DA6}"/>
                </a:ext>
              </a:extLst>
            </p:cNvPr>
            <p:cNvSpPr/>
            <p:nvPr/>
          </p:nvSpPr>
          <p:spPr>
            <a:xfrm rot="10920000">
              <a:off x="6790444" y="-37402"/>
              <a:ext cx="635833" cy="3759032"/>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Top Corners Rounded 38">
              <a:extLst>
                <a:ext uri="{FF2B5EF4-FFF2-40B4-BE49-F238E27FC236}">
                  <a16:creationId xmlns:a16="http://schemas.microsoft.com/office/drawing/2014/main" id="{C55DDBE2-F467-415B-993A-DE0B948B00EC}"/>
                </a:ext>
              </a:extLst>
            </p:cNvPr>
            <p:cNvSpPr/>
            <p:nvPr/>
          </p:nvSpPr>
          <p:spPr>
            <a:xfrm rot="10800000">
              <a:off x="7492613" y="9752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ectangle: Top Corners Rounded 39">
              <a:extLst>
                <a:ext uri="{FF2B5EF4-FFF2-40B4-BE49-F238E27FC236}">
                  <a16:creationId xmlns:a16="http://schemas.microsoft.com/office/drawing/2014/main" id="{72A3D4A9-719A-4FDF-B0FD-13356DC9719A}"/>
                </a:ext>
              </a:extLst>
            </p:cNvPr>
            <p:cNvSpPr/>
            <p:nvPr/>
          </p:nvSpPr>
          <p:spPr>
            <a:xfrm rot="10800000">
              <a:off x="8164617" y="24039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Top Corners Rounded 40">
              <a:extLst>
                <a:ext uri="{FF2B5EF4-FFF2-40B4-BE49-F238E27FC236}">
                  <a16:creationId xmlns:a16="http://schemas.microsoft.com/office/drawing/2014/main" id="{5E571C9E-A036-42F5-9B23-AA9CA2DF7FB9}"/>
                </a:ext>
              </a:extLst>
            </p:cNvPr>
            <p:cNvSpPr/>
            <p:nvPr/>
          </p:nvSpPr>
          <p:spPr>
            <a:xfrm rot="10860000">
              <a:off x="8880163" y="316596"/>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Top Corners Rounded 41">
              <a:extLst>
                <a:ext uri="{FF2B5EF4-FFF2-40B4-BE49-F238E27FC236}">
                  <a16:creationId xmlns:a16="http://schemas.microsoft.com/office/drawing/2014/main" id="{C547E5DD-A411-4A04-B2FA-A065DDAB9036}"/>
                </a:ext>
              </a:extLst>
            </p:cNvPr>
            <p:cNvSpPr/>
            <p:nvPr/>
          </p:nvSpPr>
          <p:spPr>
            <a:xfrm rot="10860000">
              <a:off x="10209657" y="59282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Top Corners Rounded 42">
              <a:extLst>
                <a:ext uri="{FF2B5EF4-FFF2-40B4-BE49-F238E27FC236}">
                  <a16:creationId xmlns:a16="http://schemas.microsoft.com/office/drawing/2014/main" id="{91CEF67B-A49D-4911-8DC5-0043FC5510B9}"/>
                </a:ext>
              </a:extLst>
            </p:cNvPr>
            <p:cNvSpPr/>
            <p:nvPr/>
          </p:nvSpPr>
          <p:spPr>
            <a:xfrm rot="10740000">
              <a:off x="10881661" y="307071"/>
              <a:ext cx="635833" cy="3824155"/>
            </a:xfrm>
            <a:prstGeom prst="round2SameRect">
              <a:avLst/>
            </a:prstGeom>
            <a:solidFill>
              <a:schemeClr val="accent6"/>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Top Corners Rounded 43">
              <a:extLst>
                <a:ext uri="{FF2B5EF4-FFF2-40B4-BE49-F238E27FC236}">
                  <a16:creationId xmlns:a16="http://schemas.microsoft.com/office/drawing/2014/main" id="{34D241E8-1CF8-49B7-A09B-F3F19DE2AB8D}"/>
                </a:ext>
              </a:extLst>
            </p:cNvPr>
            <p:cNvSpPr/>
            <p:nvPr/>
          </p:nvSpPr>
          <p:spPr>
            <a:xfrm rot="10680000">
              <a:off x="335019" y="210727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Top Corners Rounded 44">
              <a:extLst>
                <a:ext uri="{FF2B5EF4-FFF2-40B4-BE49-F238E27FC236}">
                  <a16:creationId xmlns:a16="http://schemas.microsoft.com/office/drawing/2014/main" id="{30005D98-31F4-4530-A264-1441732FC4FA}"/>
                </a:ext>
              </a:extLst>
            </p:cNvPr>
            <p:cNvSpPr/>
            <p:nvPr/>
          </p:nvSpPr>
          <p:spPr>
            <a:xfrm rot="10920000">
              <a:off x="1051270" y="1672956"/>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Top Corners Rounded 45">
              <a:extLst>
                <a:ext uri="{FF2B5EF4-FFF2-40B4-BE49-F238E27FC236}">
                  <a16:creationId xmlns:a16="http://schemas.microsoft.com/office/drawing/2014/main" id="{39CAB9BC-8716-426C-9143-E72C3F9C91C9}"/>
                </a:ext>
              </a:extLst>
            </p:cNvPr>
            <p:cNvSpPr/>
            <p:nvPr/>
          </p:nvSpPr>
          <p:spPr>
            <a:xfrm rot="10560000">
              <a:off x="1680437" y="920481"/>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Top Corners Rounded 46">
              <a:extLst>
                <a:ext uri="{FF2B5EF4-FFF2-40B4-BE49-F238E27FC236}">
                  <a16:creationId xmlns:a16="http://schemas.microsoft.com/office/drawing/2014/main" id="{86B7B827-D7C6-4D03-BD6D-0C26663193C9}"/>
                </a:ext>
              </a:extLst>
            </p:cNvPr>
            <p:cNvSpPr/>
            <p:nvPr/>
          </p:nvSpPr>
          <p:spPr>
            <a:xfrm rot="10680000">
              <a:off x="3054883" y="44992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Top Corners Rounded 47">
              <a:extLst>
                <a:ext uri="{FF2B5EF4-FFF2-40B4-BE49-F238E27FC236}">
                  <a16:creationId xmlns:a16="http://schemas.microsoft.com/office/drawing/2014/main" id="{918D37B5-9E70-4E18-BEBD-5C13B7A0AF12}"/>
                </a:ext>
              </a:extLst>
            </p:cNvPr>
            <p:cNvSpPr/>
            <p:nvPr/>
          </p:nvSpPr>
          <p:spPr>
            <a:xfrm rot="10860000">
              <a:off x="3771134" y="192771"/>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Top Corners Rounded 48">
              <a:extLst>
                <a:ext uri="{FF2B5EF4-FFF2-40B4-BE49-F238E27FC236}">
                  <a16:creationId xmlns:a16="http://schemas.microsoft.com/office/drawing/2014/main" id="{D214351C-EBCC-4634-AFB5-BD46D49E334F}"/>
                </a:ext>
              </a:extLst>
            </p:cNvPr>
            <p:cNvSpPr/>
            <p:nvPr/>
          </p:nvSpPr>
          <p:spPr>
            <a:xfrm rot="10740000">
              <a:off x="5102038" y="-16779"/>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Top Corners Rounded 49">
              <a:extLst>
                <a:ext uri="{FF2B5EF4-FFF2-40B4-BE49-F238E27FC236}">
                  <a16:creationId xmlns:a16="http://schemas.microsoft.com/office/drawing/2014/main" id="{61AEFBFE-76BC-407D-9ACF-66FB2951EE30}"/>
                </a:ext>
              </a:extLst>
            </p:cNvPr>
            <p:cNvSpPr/>
            <p:nvPr/>
          </p:nvSpPr>
          <p:spPr>
            <a:xfrm rot="10800000">
              <a:off x="5818289" y="-32182"/>
              <a:ext cx="424498" cy="2368059"/>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Top Corners Rounded 50">
              <a:extLst>
                <a:ext uri="{FF2B5EF4-FFF2-40B4-BE49-F238E27FC236}">
                  <a16:creationId xmlns:a16="http://schemas.microsoft.com/office/drawing/2014/main" id="{83687080-3D94-4AFD-82C6-7DFB3E505080}"/>
                </a:ext>
              </a:extLst>
            </p:cNvPr>
            <p:cNvSpPr/>
            <p:nvPr/>
          </p:nvSpPr>
          <p:spPr>
            <a:xfrm rot="10680000">
              <a:off x="6536013" y="-37165"/>
              <a:ext cx="424498" cy="2477791"/>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Top Corners Rounded 51">
              <a:extLst>
                <a:ext uri="{FF2B5EF4-FFF2-40B4-BE49-F238E27FC236}">
                  <a16:creationId xmlns:a16="http://schemas.microsoft.com/office/drawing/2014/main" id="{1D712F9C-920B-4746-8A6B-6A14A11516FB}"/>
                </a:ext>
              </a:extLst>
            </p:cNvPr>
            <p:cNvSpPr/>
            <p:nvPr/>
          </p:nvSpPr>
          <p:spPr>
            <a:xfrm rot="10800000">
              <a:off x="7908986" y="59403"/>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Top Corners Rounded 52">
              <a:extLst>
                <a:ext uri="{FF2B5EF4-FFF2-40B4-BE49-F238E27FC236}">
                  <a16:creationId xmlns:a16="http://schemas.microsoft.com/office/drawing/2014/main" id="{07C223CE-1F14-48D3-A55C-4C04261E6FC8}"/>
                </a:ext>
              </a:extLst>
            </p:cNvPr>
            <p:cNvSpPr/>
            <p:nvPr/>
          </p:nvSpPr>
          <p:spPr>
            <a:xfrm rot="10680000">
              <a:off x="8625237" y="25942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Top Corners Rounded 53">
              <a:extLst>
                <a:ext uri="{FF2B5EF4-FFF2-40B4-BE49-F238E27FC236}">
                  <a16:creationId xmlns:a16="http://schemas.microsoft.com/office/drawing/2014/main" id="{04055E21-6D9D-43AD-9384-1547D1A56A04}"/>
                </a:ext>
              </a:extLst>
            </p:cNvPr>
            <p:cNvSpPr/>
            <p:nvPr/>
          </p:nvSpPr>
          <p:spPr>
            <a:xfrm rot="10920000">
              <a:off x="10014197" y="43087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Top Corners Rounded 54">
              <a:extLst>
                <a:ext uri="{FF2B5EF4-FFF2-40B4-BE49-F238E27FC236}">
                  <a16:creationId xmlns:a16="http://schemas.microsoft.com/office/drawing/2014/main" id="{7AF32397-AA61-424C-9CB7-CDF68E656100}"/>
                </a:ext>
              </a:extLst>
            </p:cNvPr>
            <p:cNvSpPr/>
            <p:nvPr/>
          </p:nvSpPr>
          <p:spPr>
            <a:xfrm rot="10740000">
              <a:off x="10628850" y="52612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Top Corners Rounded 55">
              <a:extLst>
                <a:ext uri="{FF2B5EF4-FFF2-40B4-BE49-F238E27FC236}">
                  <a16:creationId xmlns:a16="http://schemas.microsoft.com/office/drawing/2014/main" id="{D300D6C9-B293-44A6-B8FA-053CBC1E7632}"/>
                </a:ext>
              </a:extLst>
            </p:cNvPr>
            <p:cNvSpPr/>
            <p:nvPr/>
          </p:nvSpPr>
          <p:spPr>
            <a:xfrm rot="10800000">
              <a:off x="11345101" y="202278"/>
              <a:ext cx="424498" cy="2562225"/>
            </a:xfrm>
            <a:prstGeom prst="round2SameRect">
              <a:avLst/>
            </a:prstGeom>
            <a:solidFill>
              <a:schemeClr val="tx1"/>
            </a:solidFill>
            <a:ln>
              <a:noFill/>
            </a:ln>
            <a:effectLst>
              <a:outerShdw blurRad="127000" dist="38100" dir="2700000" algn="t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ext Placeholder 1"/>
          <p:cNvSpPr>
            <a:spLocks noGrp="1"/>
          </p:cNvSpPr>
          <p:nvPr>
            <p:ph type="body" sz="quarter" idx="4294967295"/>
          </p:nvPr>
        </p:nvSpPr>
        <p:spPr>
          <a:xfrm>
            <a:off x="3497945" y="354863"/>
            <a:ext cx="4238551" cy="723900"/>
          </a:xfrm>
        </p:spPr>
        <p:txBody>
          <a:bodyPr>
            <a:noAutofit/>
          </a:bodyPr>
          <a:lstStyle/>
          <a:p>
            <a:r>
              <a:rPr lang="el-GR" sz="3600" b="1" dirty="0">
                <a:solidFill>
                  <a:schemeClr val="bg1"/>
                </a:solidFill>
              </a:rPr>
              <a:t>ΜΟΥΣΙΚΟ ΣΧΟΛΕΙΟ</a:t>
            </a:r>
            <a:r>
              <a:rPr lang="en-US" sz="3600" b="1" dirty="0">
                <a:solidFill>
                  <a:schemeClr val="bg1"/>
                </a:solidFill>
              </a:rPr>
              <a:t> </a:t>
            </a:r>
          </a:p>
        </p:txBody>
      </p:sp>
      <p:pic>
        <p:nvPicPr>
          <p:cNvPr id="21" name="Graphic 20">
            <a:extLst>
              <a:ext uri="{FF2B5EF4-FFF2-40B4-BE49-F238E27FC236}">
                <a16:creationId xmlns:a16="http://schemas.microsoft.com/office/drawing/2014/main" id="{5EED80E6-CE4C-4382-BA92-5A5C1D98BF1F}"/>
              </a:ext>
            </a:extLst>
          </p:cNvPr>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11232139" y="5109427"/>
            <a:ext cx="608109" cy="1634051"/>
          </a:xfrm>
          <a:prstGeom prst="rect">
            <a:avLst/>
          </a:prstGeom>
        </p:spPr>
      </p:pic>
      <p:sp>
        <p:nvSpPr>
          <p:cNvPr id="3" name="Content Placeholder 2">
            <a:extLst>
              <a:ext uri="{FF2B5EF4-FFF2-40B4-BE49-F238E27FC236}">
                <a16:creationId xmlns:a16="http://schemas.microsoft.com/office/drawing/2014/main" id="{87978E00-32BB-F8BD-4D38-E8C7C8703463}"/>
              </a:ext>
            </a:extLst>
          </p:cNvPr>
          <p:cNvSpPr txBox="1">
            <a:spLocks/>
          </p:cNvSpPr>
          <p:nvPr/>
        </p:nvSpPr>
        <p:spPr>
          <a:xfrm>
            <a:off x="982208" y="1302451"/>
            <a:ext cx="10249931" cy="11754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
                <a:srgbClr val="ED7D31">
                  <a:lumMod val="75000"/>
                </a:srgbClr>
              </a:buClr>
              <a:buSzTx/>
              <a:buNone/>
              <a:tabLst/>
              <a:defRPr/>
            </a:pPr>
            <a:r>
              <a:rPr kumimoji="0" lang="el-GR" sz="2400" b="0" i="0" u="none" strike="noStrike" kern="1200" cap="none" spc="0" normalizeH="0" baseline="0" noProof="0" dirty="0">
                <a:ln>
                  <a:noFill/>
                </a:ln>
                <a:solidFill>
                  <a:prstClr val="black"/>
                </a:solidFill>
                <a:effectLst/>
                <a:uLnTx/>
                <a:uFillTx/>
                <a:latin typeface="Calibri" panose="020F0502020204030204"/>
                <a:ea typeface="Arial Unicode MS" panose="020B0604020202020204" pitchFamily="34" charset="-128"/>
                <a:cs typeface="Times New Roman" panose="02020603050405020304" pitchFamily="18" charset="0"/>
              </a:rPr>
              <a:t>Οι μαθητές παρακολουθούν το πρόγραμμα των πρωινών μαθημάτων, με ενισχυμένο το μάθημα της Μουσικής σε όλες τις τάξεις και το υπόλοιπο ειδικό πρόγραμμα του Μουσικού Σχολείου σε απογευματινό χρόνο.</a:t>
            </a:r>
          </a:p>
          <a:p>
            <a:pPr marL="0" marR="0" lvl="0" indent="0" algn="just" defTabSz="914400" rtl="0" eaLnBrk="1" fontAlgn="auto" latinLnBrk="0" hangingPunct="1">
              <a:lnSpc>
                <a:spcPct val="90000"/>
              </a:lnSpc>
              <a:spcBef>
                <a:spcPts val="1000"/>
              </a:spcBef>
              <a:spcAft>
                <a:spcPts val="0"/>
              </a:spcAft>
              <a:buClr>
                <a:srgbClr val="ED7D31">
                  <a:lumMod val="75000"/>
                </a:srgbClr>
              </a:buClr>
              <a:buSzTx/>
              <a:buFont typeface="Arial" panose="020B0604020202020204" pitchFamily="34" charset="0"/>
              <a:buNone/>
              <a:tabLst/>
              <a:defRPr/>
            </a:pPr>
            <a:endParaRPr kumimoji="0" lang="el-GR" sz="2400" b="0" i="0" u="sng" strike="noStrike" kern="1200" cap="none" spc="0" normalizeH="0" baseline="0" noProof="0" dirty="0">
              <a:ln>
                <a:noFill/>
              </a:ln>
              <a:solidFill>
                <a:prstClr val="black"/>
              </a:solidFill>
              <a:effectLst/>
              <a:uLnTx/>
              <a:uFillTx/>
              <a:latin typeface="Calibri" panose="020F0502020204030204"/>
              <a:ea typeface="Arial Unicode MS" panose="020B0604020202020204" pitchFamily="34" charset="-128"/>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CY"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14F2D62B-A118-0526-CA57-0EFA20CA5C0F}"/>
              </a:ext>
            </a:extLst>
          </p:cNvPr>
          <p:cNvSpPr txBox="1">
            <a:spLocks/>
          </p:cNvSpPr>
          <p:nvPr/>
        </p:nvSpPr>
        <p:spPr>
          <a:xfrm>
            <a:off x="3353458" y="6381780"/>
            <a:ext cx="48260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D47B6265-5FD8-74C2-A72A-303B626F5F55}"/>
              </a:ext>
            </a:extLst>
          </p:cNvPr>
          <p:cNvSpPr txBox="1"/>
          <p:nvPr/>
        </p:nvSpPr>
        <p:spPr>
          <a:xfrm>
            <a:off x="63251" y="5392611"/>
            <a:ext cx="7460803" cy="1200329"/>
          </a:xfrm>
          <a:prstGeom prst="rect">
            <a:avLst/>
          </a:prstGeom>
          <a:noFill/>
        </p:spPr>
        <p:txBody>
          <a:bodyPr wrap="square">
            <a:spAutoFit/>
          </a:bodyPr>
          <a:lstStyle/>
          <a:p>
            <a:r>
              <a:rPr lang="el-GR" b="1" dirty="0"/>
              <a:t>Π</a:t>
            </a:r>
            <a:r>
              <a:rPr lang="en-US" b="1" dirty="0" err="1"/>
              <a:t>ερισσότερες</a:t>
            </a:r>
            <a:r>
              <a:rPr lang="en-US" b="1" dirty="0"/>
              <a:t> πληροφορίες: </a:t>
            </a:r>
            <a:endParaRPr lang="el-GR" b="1" dirty="0"/>
          </a:p>
          <a:p>
            <a:r>
              <a:rPr lang="en-US" dirty="0"/>
              <a:t>Χα</a:t>
            </a:r>
            <a:r>
              <a:rPr lang="en-US" dirty="0" err="1"/>
              <a:t>ρά</a:t>
            </a:r>
            <a:r>
              <a:rPr lang="en-US" dirty="0"/>
              <a:t> Αναστασίου, Επιθεωρήτρια Μέσης Εκπαίδευσης Μουσικής, ΥΠΑΝ </a:t>
            </a:r>
            <a:endParaRPr lang="el-GR" dirty="0"/>
          </a:p>
          <a:p>
            <a:r>
              <a:rPr lang="en-US" b="1" dirty="0" err="1"/>
              <a:t>Τηλ</a:t>
            </a:r>
            <a:r>
              <a:rPr lang="en-US" b="1" dirty="0"/>
              <a:t>.: 22800626 </a:t>
            </a:r>
            <a:endParaRPr lang="el-GR" b="1" dirty="0"/>
          </a:p>
          <a:p>
            <a:r>
              <a:rPr lang="en-US" b="1" dirty="0" err="1"/>
              <a:t>Ηλεκτρονική</a:t>
            </a:r>
            <a:r>
              <a:rPr lang="en-US" b="1" dirty="0"/>
              <a:t> Διεύθυνση: </a:t>
            </a:r>
            <a:r>
              <a:rPr lang="en-US" dirty="0"/>
              <a:t>chanastasiou@schools.ac.cy</a:t>
            </a:r>
          </a:p>
        </p:txBody>
      </p:sp>
      <p:pic>
        <p:nvPicPr>
          <p:cNvPr id="15" name="Picture 14">
            <a:extLst>
              <a:ext uri="{FF2B5EF4-FFF2-40B4-BE49-F238E27FC236}">
                <a16:creationId xmlns:a16="http://schemas.microsoft.com/office/drawing/2014/main" id="{44692A87-9159-D907-098D-73E0F043E880}"/>
              </a:ext>
            </a:extLst>
          </p:cNvPr>
          <p:cNvPicPr>
            <a:picLocks noChangeAspect="1"/>
          </p:cNvPicPr>
          <p:nvPr/>
        </p:nvPicPr>
        <p:blipFill>
          <a:blip r:embed="rId4"/>
          <a:stretch>
            <a:fillRect/>
          </a:stretch>
        </p:blipFill>
        <p:spPr>
          <a:xfrm>
            <a:off x="1069834" y="2527991"/>
            <a:ext cx="10020876" cy="2615411"/>
          </a:xfrm>
          <a:prstGeom prst="rect">
            <a:avLst/>
          </a:prstGeom>
        </p:spPr>
      </p:pic>
    </p:spTree>
    <p:extLst>
      <p:ext uri="{BB962C8B-B14F-4D97-AF65-F5344CB8AC3E}">
        <p14:creationId xmlns:p14="http://schemas.microsoft.com/office/powerpoint/2010/main" val="40766483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F0F38A-486C-6DA2-A3A0-55D4FAFB593B}"/>
              </a:ext>
            </a:extLst>
          </p:cNvPr>
          <p:cNvPicPr>
            <a:picLocks noChangeAspect="1"/>
          </p:cNvPicPr>
          <p:nvPr/>
        </p:nvPicPr>
        <p:blipFill>
          <a:blip r:embed="rId2"/>
          <a:stretch>
            <a:fillRect/>
          </a:stretch>
        </p:blipFill>
        <p:spPr>
          <a:xfrm>
            <a:off x="0" y="0"/>
            <a:ext cx="925010" cy="1304264"/>
          </a:xfrm>
          <a:prstGeom prst="rect">
            <a:avLst/>
          </a:prstGeom>
        </p:spPr>
      </p:pic>
      <p:sp>
        <p:nvSpPr>
          <p:cNvPr id="3" name="Title 2"/>
          <p:cNvSpPr>
            <a:spLocks noGrp="1"/>
          </p:cNvSpPr>
          <p:nvPr>
            <p:ph type="title" idx="4294967295"/>
          </p:nvPr>
        </p:nvSpPr>
        <p:spPr>
          <a:xfrm>
            <a:off x="2997200" y="88900"/>
            <a:ext cx="5689600" cy="933450"/>
          </a:xfrm>
        </p:spPr>
        <p:txBody>
          <a:bodyPr/>
          <a:lstStyle/>
          <a:p>
            <a:r>
              <a:rPr lang="el-GR" dirty="0"/>
              <a:t>ΑΘΛΗΤΙΚΟ ΣΧΟΛΕΙΟ</a:t>
            </a:r>
            <a:endParaRPr lang="ko-KR" altLang="en-US" dirty="0"/>
          </a:p>
        </p:txBody>
      </p:sp>
      <p:sp>
        <p:nvSpPr>
          <p:cNvPr id="9" name="Content Placeholder 2">
            <a:extLst>
              <a:ext uri="{FF2B5EF4-FFF2-40B4-BE49-F238E27FC236}">
                <a16:creationId xmlns:a16="http://schemas.microsoft.com/office/drawing/2014/main" id="{C300AF45-BE3C-A8E5-0CFD-0941F66544B1}"/>
              </a:ext>
            </a:extLst>
          </p:cNvPr>
          <p:cNvSpPr>
            <a:spLocks noGrp="1"/>
          </p:cNvSpPr>
          <p:nvPr>
            <p:ph idx="4294967295"/>
          </p:nvPr>
        </p:nvSpPr>
        <p:spPr>
          <a:xfrm>
            <a:off x="933450" y="751730"/>
            <a:ext cx="7924799" cy="2094107"/>
          </a:xfrm>
        </p:spPr>
        <p:txBody>
          <a:bodyPr>
            <a:normAutofit fontScale="47500" lnSpcReduction="20000"/>
          </a:bodyPr>
          <a:lstStyle/>
          <a:p>
            <a:pPr algn="just">
              <a:lnSpc>
                <a:spcPct val="120000"/>
              </a:lnSpc>
              <a:buClr>
                <a:schemeClr val="accent2">
                  <a:lumMod val="75000"/>
                </a:schemeClr>
              </a:buClr>
            </a:pPr>
            <a:endParaRPr lang="el-GR" sz="2600" dirty="0">
              <a:ea typeface="Arial Unicode MS" panose="020B0604020202020204" pitchFamily="34" charset="-128"/>
              <a:cs typeface="Arial" panose="020B0604020202020204" pitchFamily="34" charset="0"/>
            </a:endParaRPr>
          </a:p>
          <a:p>
            <a:pPr algn="just">
              <a:lnSpc>
                <a:spcPct val="120000"/>
              </a:lnSpc>
              <a:buClr>
                <a:schemeClr val="accent2">
                  <a:lumMod val="75000"/>
                </a:schemeClr>
              </a:buClr>
            </a:pPr>
            <a:r>
              <a:rPr lang="el-GR" sz="3600" dirty="0">
                <a:ea typeface="Arial Unicode MS" panose="020B0604020202020204" pitchFamily="34" charset="-128"/>
                <a:cs typeface="Arial" panose="020B0604020202020204" pitchFamily="34" charset="0"/>
              </a:rPr>
              <a:t>Τα Αθλητικά Σχολεία έχουν ως αποστολή την ενίσχυση της </a:t>
            </a:r>
          </a:p>
          <a:p>
            <a:pPr algn="just">
              <a:lnSpc>
                <a:spcPct val="120000"/>
              </a:lnSpc>
              <a:buClr>
                <a:schemeClr val="accent2">
                  <a:lumMod val="75000"/>
                </a:schemeClr>
              </a:buClr>
            </a:pPr>
            <a:r>
              <a:rPr lang="el-GR" sz="3600" dirty="0">
                <a:ea typeface="Arial Unicode MS" panose="020B0604020202020204" pitchFamily="34" charset="-128"/>
                <a:cs typeface="Arial" panose="020B0604020202020204" pitchFamily="34" charset="0"/>
              </a:rPr>
              <a:t>αγωνιστικής δραστηριότητας των μαθητών</a:t>
            </a:r>
            <a:r>
              <a:rPr lang="en-US" sz="3600" dirty="0">
                <a:ea typeface="Arial Unicode MS" panose="020B0604020202020204" pitchFamily="34" charset="-128"/>
                <a:cs typeface="Arial" panose="020B0604020202020204" pitchFamily="34" charset="0"/>
              </a:rPr>
              <a:t> </a:t>
            </a:r>
            <a:r>
              <a:rPr lang="el-GR" sz="3600" dirty="0">
                <a:ea typeface="Arial Unicode MS" panose="020B0604020202020204" pitchFamily="34" charset="-128"/>
                <a:cs typeface="Arial" panose="020B0604020202020204" pitchFamily="34" charset="0"/>
              </a:rPr>
              <a:t>- αθλητών, την ακαδημαϊκή </a:t>
            </a:r>
          </a:p>
          <a:p>
            <a:pPr algn="just">
              <a:lnSpc>
                <a:spcPct val="120000"/>
              </a:lnSpc>
              <a:buClr>
                <a:schemeClr val="accent2">
                  <a:lumMod val="75000"/>
                </a:schemeClr>
              </a:buClr>
            </a:pPr>
            <a:r>
              <a:rPr lang="el-GR" sz="3600" dirty="0">
                <a:ea typeface="Arial Unicode MS" panose="020B0604020202020204" pitchFamily="34" charset="-128"/>
                <a:cs typeface="Arial" panose="020B0604020202020204" pitchFamily="34" charset="0"/>
              </a:rPr>
              <a:t>τους στήριξη, καθώς και την υιοθέτηση ορθής αθλητικής συμπεριφοράς </a:t>
            </a:r>
          </a:p>
          <a:p>
            <a:pPr algn="just">
              <a:lnSpc>
                <a:spcPct val="120000"/>
              </a:lnSpc>
              <a:buClr>
                <a:schemeClr val="accent2">
                  <a:lumMod val="75000"/>
                </a:schemeClr>
              </a:buClr>
            </a:pPr>
            <a:r>
              <a:rPr lang="el-GR" sz="3600" dirty="0">
                <a:ea typeface="Arial Unicode MS" panose="020B0604020202020204" pitchFamily="34" charset="-128"/>
                <a:cs typeface="Arial" panose="020B0604020202020204" pitchFamily="34" charset="0"/>
              </a:rPr>
              <a:t>(«Ευ Αγωνίζεσθαι»). </a:t>
            </a:r>
          </a:p>
          <a:p>
            <a:pPr algn="just">
              <a:lnSpc>
                <a:spcPct val="120000"/>
              </a:lnSpc>
              <a:buClr>
                <a:schemeClr val="accent2">
                  <a:lumMod val="75000"/>
                </a:schemeClr>
              </a:buClr>
            </a:pPr>
            <a:endParaRPr lang="el-GR" sz="2800" dirty="0">
              <a:ea typeface="Arial Unicode MS" panose="020B0604020202020204" pitchFamily="34" charset="-128"/>
              <a:cs typeface="Arial" panose="020B0604020202020204" pitchFamily="34" charset="0"/>
            </a:endParaRPr>
          </a:p>
          <a:p>
            <a:pPr marL="0" indent="0" algn="just">
              <a:lnSpc>
                <a:spcPct val="120000"/>
              </a:lnSpc>
              <a:buClr>
                <a:schemeClr val="accent2">
                  <a:lumMod val="75000"/>
                </a:schemeClr>
              </a:buClr>
              <a:buNone/>
            </a:pPr>
            <a:endParaRPr lang="el-GR" sz="2800" u="sng" dirty="0">
              <a:ea typeface="Arial Unicode MS" panose="020B0604020202020204" pitchFamily="34" charset="-128"/>
              <a:cs typeface="Arial" panose="020B0604020202020204" pitchFamily="34" charset="0"/>
            </a:endParaRPr>
          </a:p>
          <a:p>
            <a:pPr marL="0" indent="0" algn="just">
              <a:lnSpc>
                <a:spcPct val="120000"/>
              </a:lnSpc>
              <a:buClr>
                <a:schemeClr val="accent2">
                  <a:lumMod val="75000"/>
                </a:schemeClr>
              </a:buClr>
              <a:buNone/>
            </a:pPr>
            <a:endParaRPr lang="el-GR" sz="2800" u="sng" dirty="0">
              <a:ea typeface="Arial Unicode MS" panose="020B0604020202020204" pitchFamily="34" charset="-128"/>
              <a:cs typeface="Arial" panose="020B0604020202020204" pitchFamily="34" charset="0"/>
            </a:endParaRPr>
          </a:p>
          <a:p>
            <a:pPr marL="0" indent="0" algn="just">
              <a:lnSpc>
                <a:spcPct val="120000"/>
              </a:lnSpc>
              <a:buClr>
                <a:schemeClr val="accent2">
                  <a:lumMod val="75000"/>
                </a:schemeClr>
              </a:buClr>
              <a:buNone/>
            </a:pPr>
            <a:endParaRPr lang="el-GR" sz="2800" u="sng" dirty="0">
              <a:ea typeface="Arial Unicode MS" panose="020B0604020202020204" pitchFamily="34" charset="-128"/>
              <a:cs typeface="Arial" panose="020B0604020202020204" pitchFamily="34" charset="0"/>
            </a:endParaRPr>
          </a:p>
          <a:p>
            <a:endParaRPr lang="el-GR" dirty="0"/>
          </a:p>
          <a:p>
            <a:endParaRPr lang="el-GR" dirty="0"/>
          </a:p>
          <a:p>
            <a:endParaRPr lang="el-GR" dirty="0"/>
          </a:p>
          <a:p>
            <a:endParaRPr lang="el-GR" dirty="0"/>
          </a:p>
        </p:txBody>
      </p:sp>
      <p:sp>
        <p:nvSpPr>
          <p:cNvPr id="10" name="Footer Placeholder 3">
            <a:extLst>
              <a:ext uri="{FF2B5EF4-FFF2-40B4-BE49-F238E27FC236}">
                <a16:creationId xmlns:a16="http://schemas.microsoft.com/office/drawing/2014/main" id="{99BB764C-DBCE-6123-7044-5FCE595C6266}"/>
              </a:ext>
            </a:extLst>
          </p:cNvPr>
          <p:cNvSpPr txBox="1">
            <a:spLocks/>
          </p:cNvSpPr>
          <p:nvPr/>
        </p:nvSpPr>
        <p:spPr>
          <a:xfrm>
            <a:off x="4038599" y="6356350"/>
            <a:ext cx="568960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F3AB0D1-F0C8-B71D-0F8F-A7EEA2AF0124}"/>
              </a:ext>
            </a:extLst>
          </p:cNvPr>
          <p:cNvPicPr>
            <a:picLocks noChangeAspect="1"/>
          </p:cNvPicPr>
          <p:nvPr/>
        </p:nvPicPr>
        <p:blipFill>
          <a:blip r:embed="rId3"/>
          <a:stretch>
            <a:fillRect/>
          </a:stretch>
        </p:blipFill>
        <p:spPr>
          <a:xfrm>
            <a:off x="0" y="2761861"/>
            <a:ext cx="7924799" cy="4096139"/>
          </a:xfrm>
          <a:prstGeom prst="rect">
            <a:avLst/>
          </a:prstGeom>
        </p:spPr>
      </p:pic>
      <p:sp>
        <p:nvSpPr>
          <p:cNvPr id="13" name="TextBox 12">
            <a:extLst>
              <a:ext uri="{FF2B5EF4-FFF2-40B4-BE49-F238E27FC236}">
                <a16:creationId xmlns:a16="http://schemas.microsoft.com/office/drawing/2014/main" id="{46C86432-C39E-652C-06D5-AA6455C36974}"/>
              </a:ext>
            </a:extLst>
          </p:cNvPr>
          <p:cNvSpPr txBox="1"/>
          <p:nvPr/>
        </p:nvSpPr>
        <p:spPr>
          <a:xfrm>
            <a:off x="8686801" y="3806347"/>
            <a:ext cx="3505199" cy="3046988"/>
          </a:xfrm>
          <a:prstGeom prst="rect">
            <a:avLst/>
          </a:prstGeom>
          <a:noFill/>
        </p:spPr>
        <p:txBody>
          <a:bodyPr wrap="square" rtlCol="0">
            <a:spAutoFit/>
          </a:bodyPr>
          <a:lstStyle/>
          <a:p>
            <a:r>
              <a:rPr lang="el-GR" sz="1600" b="1" dirty="0"/>
              <a:t>Π</a:t>
            </a:r>
            <a:r>
              <a:rPr lang="en-US" sz="1600" b="1" dirty="0" err="1"/>
              <a:t>ερισσότερες</a:t>
            </a:r>
            <a:r>
              <a:rPr lang="en-US" sz="1600" b="1" dirty="0"/>
              <a:t> πληροφορίες: </a:t>
            </a:r>
            <a:endParaRPr lang="el-GR" sz="1600" b="1" dirty="0"/>
          </a:p>
          <a:p>
            <a:r>
              <a:rPr lang="en-US" sz="1600" dirty="0" err="1"/>
              <a:t>Θεότη</a:t>
            </a:r>
            <a:r>
              <a:rPr lang="en-US" sz="1600" dirty="0"/>
              <a:t> Ππούρου, Επιθεωρήτρια Φυσικής Αγωγής, ΥΠΑΝ, τηλέφωνο: 22800826 </a:t>
            </a:r>
            <a:endParaRPr lang="el-GR" sz="1600" dirty="0"/>
          </a:p>
          <a:p>
            <a:endParaRPr lang="el-GR" sz="1600" dirty="0"/>
          </a:p>
          <a:p>
            <a:r>
              <a:rPr lang="en-US" sz="1600" dirty="0" err="1"/>
              <a:t>Κώστ</a:t>
            </a:r>
            <a:r>
              <a:rPr lang="en-US" sz="1600" dirty="0"/>
              <a:t>ας Χατζηνικολάου, Συντονιστής Αθλητικών Σχολείων ΥΠΑΝ, τηλέφωνο: 22800765 </a:t>
            </a:r>
            <a:r>
              <a:rPr lang="el-GR" sz="1600" dirty="0"/>
              <a:t>                                                     </a:t>
            </a:r>
          </a:p>
          <a:p>
            <a:endParaRPr lang="el-GR" sz="1600" dirty="0"/>
          </a:p>
          <a:p>
            <a:r>
              <a:rPr lang="en-US" sz="1600" dirty="0" err="1"/>
              <a:t>Γιώργος</a:t>
            </a:r>
            <a:r>
              <a:rPr lang="en-US" sz="1600" dirty="0"/>
              <a:t> </a:t>
            </a:r>
            <a:r>
              <a:rPr lang="en-US" sz="1600" dirty="0" err="1"/>
              <a:t>Γεωργίου</a:t>
            </a:r>
            <a:r>
              <a:rPr lang="en-US" sz="1600" dirty="0"/>
              <a:t>, </a:t>
            </a:r>
            <a:r>
              <a:rPr lang="en-US" sz="1600" dirty="0" err="1"/>
              <a:t>Σύμ</a:t>
            </a:r>
            <a:r>
              <a:rPr lang="en-US" sz="1600" dirty="0"/>
              <a:t>βουλος Φυσικής Αγωγής ΥΠΑΝ, τηλέφωνο: 2280076</a:t>
            </a:r>
            <a:endParaRPr lang="en-CY" sz="1600" dirty="0"/>
          </a:p>
        </p:txBody>
      </p:sp>
      <p:pic>
        <p:nvPicPr>
          <p:cNvPr id="2" name="Picture 1" descr="Σύγχρονοι Ολυμπιακοί Αγώνες">
            <a:extLst>
              <a:ext uri="{FF2B5EF4-FFF2-40B4-BE49-F238E27FC236}">
                <a16:creationId xmlns:a16="http://schemas.microsoft.com/office/drawing/2014/main" id="{F2CDA0E9-3F8E-DD7D-FA95-27086BAE812B}"/>
              </a:ext>
            </a:extLst>
          </p:cNvPr>
          <p:cNvPicPr>
            <a:picLocks noChangeAspect="1"/>
          </p:cNvPicPr>
          <p:nvPr/>
        </p:nvPicPr>
        <p:blipFill>
          <a:blip r:embed="rId4"/>
          <a:stretch>
            <a:fillRect/>
          </a:stretch>
        </p:blipFill>
        <p:spPr>
          <a:xfrm>
            <a:off x="8206273" y="0"/>
            <a:ext cx="3985727" cy="2174033"/>
          </a:xfrm>
          <a:prstGeom prst="rect">
            <a:avLst/>
          </a:prstGeom>
        </p:spPr>
      </p:pic>
    </p:spTree>
    <p:extLst>
      <p:ext uri="{BB962C8B-B14F-4D97-AF65-F5344CB8AC3E}">
        <p14:creationId xmlns:p14="http://schemas.microsoft.com/office/powerpoint/2010/main" val="9791076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09FEBA4-CA1D-B28D-6586-38EBDA9DB448}"/>
              </a:ext>
            </a:extLst>
          </p:cNvPr>
          <p:cNvSpPr>
            <a:spLocks noGrp="1"/>
          </p:cNvSpPr>
          <p:nvPr>
            <p:ph type="ftr" sz="quarter" idx="11"/>
          </p:nvPr>
        </p:nvSpPr>
        <p:spPr/>
        <p:txBody>
          <a:bodyPr>
            <a:normAutofit fontScale="92500" lnSpcReduction="10000"/>
          </a:bodyPr>
          <a:lstStyle/>
          <a:p>
            <a:pPr algn="l">
              <a:spcAft>
                <a:spcPts val="600"/>
              </a:spcAft>
            </a:pPr>
            <a:r>
              <a:rPr lang="el-GR" sz="1000">
                <a:solidFill>
                  <a:srgbClr val="FFFFFF"/>
                </a:solidFill>
              </a:rPr>
              <a:t>Υπηρεσία Συμβουλευτικής και Επαγγελματικής Αγωγής, Οκτώβριος 2025</a:t>
            </a:r>
            <a:endParaRPr lang="en-US" sz="1000">
              <a:solidFill>
                <a:srgbClr val="FFFFFF"/>
              </a:solidFill>
            </a:endParaRPr>
          </a:p>
        </p:txBody>
      </p:sp>
      <p:sp>
        <p:nvSpPr>
          <p:cNvPr id="2" name="Title 1">
            <a:extLst>
              <a:ext uri="{FF2B5EF4-FFF2-40B4-BE49-F238E27FC236}">
                <a16:creationId xmlns:a16="http://schemas.microsoft.com/office/drawing/2014/main" id="{1A8EAB7C-5766-4485-88C1-DD945047F6F2}"/>
              </a:ext>
            </a:extLst>
          </p:cNvPr>
          <p:cNvSpPr>
            <a:spLocks noGrp="1"/>
          </p:cNvSpPr>
          <p:nvPr>
            <p:ph type="title" idx="4294967295"/>
          </p:nvPr>
        </p:nvSpPr>
        <p:spPr>
          <a:xfrm>
            <a:off x="1959624" y="388581"/>
            <a:ext cx="8089446" cy="1033463"/>
          </a:xfrm>
          <a:gradFill>
            <a:gsLst>
              <a:gs pos="0">
                <a:srgbClr val="A2A2A2"/>
              </a:gs>
              <a:gs pos="55000">
                <a:srgbClr val="FFC6C6"/>
              </a:gs>
              <a:gs pos="100000">
                <a:schemeClr val="accent1">
                  <a:lumMod val="45000"/>
                  <a:lumOff val="55000"/>
                </a:schemeClr>
              </a:gs>
              <a:gs pos="100000">
                <a:schemeClr val="accent1">
                  <a:lumMod val="30000"/>
                  <a:lumOff val="70000"/>
                </a:schemeClr>
              </a:gs>
            </a:gsLst>
            <a:lin ang="5400000" scaled="1"/>
          </a:gradFill>
        </p:spPr>
        <p:txBody>
          <a:bodyPr>
            <a:normAutofit fontScale="90000"/>
          </a:bodyPr>
          <a:lstStyle/>
          <a:p>
            <a:r>
              <a:rPr lang="el-GR" sz="3400" dirty="0">
                <a:latin typeface="+mn-lt"/>
              </a:rPr>
              <a:t>ΣΥΣΤΗΜΑ ΜΑΘΗΤΕΙΑΣ ΕΠΑΓΓΕΛΜΑΤΙΚΗΣ ΕΚΠΑΙΔΕΥΣΗΣ ΚΑΙ ΚΑΤΑΡΤΙΣΗΣ</a:t>
            </a:r>
            <a:endParaRPr lang="en-CY" sz="3400" dirty="0">
              <a:latin typeface="+mn-lt"/>
            </a:endParaRPr>
          </a:p>
        </p:txBody>
      </p:sp>
      <p:sp>
        <p:nvSpPr>
          <p:cNvPr id="3" name="Content Placeholder 2">
            <a:extLst>
              <a:ext uri="{FF2B5EF4-FFF2-40B4-BE49-F238E27FC236}">
                <a16:creationId xmlns:a16="http://schemas.microsoft.com/office/drawing/2014/main" id="{5D927D77-D874-3A42-4C33-EE5465DA194F}"/>
              </a:ext>
            </a:extLst>
          </p:cNvPr>
          <p:cNvSpPr>
            <a:spLocks noGrp="1"/>
          </p:cNvSpPr>
          <p:nvPr>
            <p:ph idx="4294967295"/>
          </p:nvPr>
        </p:nvSpPr>
        <p:spPr>
          <a:xfrm>
            <a:off x="836516" y="1627285"/>
            <a:ext cx="10674350" cy="4244975"/>
          </a:xfrm>
          <a:gradFill>
            <a:gsLst>
              <a:gs pos="70000">
                <a:srgbClr val="FFC6C6"/>
              </a:gs>
              <a:gs pos="91000">
                <a:schemeClr val="accent1">
                  <a:lumMod val="45000"/>
                  <a:lumOff val="55000"/>
                </a:schemeClr>
              </a:gs>
              <a:gs pos="98000">
                <a:schemeClr val="accent1">
                  <a:lumMod val="45000"/>
                  <a:lumOff val="55000"/>
                </a:schemeClr>
              </a:gs>
              <a:gs pos="100000">
                <a:schemeClr val="accent1">
                  <a:lumMod val="30000"/>
                  <a:lumOff val="70000"/>
                </a:schemeClr>
              </a:gs>
            </a:gsLst>
            <a:lin ang="5400000" scaled="1"/>
          </a:gradFill>
        </p:spPr>
        <p:txBody>
          <a:bodyPr anchor="ctr">
            <a:normAutofit/>
          </a:bodyPr>
          <a:lstStyle/>
          <a:p>
            <a:pPr>
              <a:buClr>
                <a:schemeClr val="accent2">
                  <a:lumMod val="75000"/>
                </a:schemeClr>
              </a:buClr>
            </a:pPr>
            <a:r>
              <a:rPr lang="el-GR" sz="1900" b="1" dirty="0">
                <a:ea typeface="Arial Unicode MS" panose="020B0604020202020204" pitchFamily="34" charset="-128"/>
                <a:cs typeface="Times New Roman" panose="02020603050405020304" pitchFamily="18" charset="0"/>
              </a:rPr>
              <a:t>Επιλέγεται από μαθητές που εγκαταλείπουν το επίσημο Εκπαιδευτικό Σύστημα. </a:t>
            </a:r>
            <a:endParaRPr lang="el-GR" sz="1900" b="1" dirty="0">
              <a:highlight>
                <a:srgbClr val="FFFF00"/>
              </a:highlight>
              <a:ea typeface="Arial Unicode MS" panose="020B0604020202020204" pitchFamily="34" charset="-128"/>
              <a:cs typeface="Times New Roman" panose="02020603050405020304" pitchFamily="18" charset="0"/>
            </a:endParaRPr>
          </a:p>
          <a:p>
            <a:pPr marL="0" indent="0">
              <a:buClr>
                <a:schemeClr val="accent2">
                  <a:lumMod val="75000"/>
                </a:schemeClr>
              </a:buClr>
              <a:buNone/>
            </a:pPr>
            <a:endParaRPr lang="el-GR" sz="1800" dirty="0">
              <a:ea typeface="Arial Unicode MS" panose="020B0604020202020204" pitchFamily="34" charset="-128"/>
              <a:cs typeface="Times New Roman" panose="02020603050405020304" pitchFamily="18" charset="0"/>
            </a:endParaRPr>
          </a:p>
          <a:p>
            <a:pPr marL="0" indent="0">
              <a:buClr>
                <a:schemeClr val="accent2">
                  <a:lumMod val="75000"/>
                </a:schemeClr>
              </a:buClr>
              <a:buNone/>
            </a:pPr>
            <a:r>
              <a:rPr lang="el-GR" sz="1800" dirty="0">
                <a:ea typeface="Arial Unicode MS" panose="020B0604020202020204" pitchFamily="34" charset="-128"/>
                <a:cs typeface="Times New Roman" panose="02020603050405020304" pitchFamily="18" charset="0"/>
              </a:rPr>
              <a:t> </a:t>
            </a:r>
            <a:r>
              <a:rPr lang="el-GR" sz="1800" u="sng" dirty="0">
                <a:effectLst>
                  <a:outerShdw blurRad="38100" dist="38100" dir="2700000" algn="tl">
                    <a:srgbClr val="000000">
                      <a:alpha val="43137"/>
                    </a:srgbClr>
                  </a:outerShdw>
                </a:effectLst>
                <a:ea typeface="Arial Unicode MS" panose="020B0604020202020204" pitchFamily="34" charset="-128"/>
                <a:cs typeface="Times New Roman" panose="02020603050405020304" pitchFamily="18" charset="0"/>
              </a:rPr>
              <a:t>Επίπεδα:</a:t>
            </a:r>
          </a:p>
          <a:p>
            <a:pPr>
              <a:buClr>
                <a:schemeClr val="accent2">
                  <a:lumMod val="75000"/>
                </a:schemeClr>
              </a:buClr>
            </a:pPr>
            <a:r>
              <a:rPr lang="el-GR" sz="1800" dirty="0">
                <a:ea typeface="Arial Unicode MS" panose="020B0604020202020204" pitchFamily="34" charset="-128"/>
                <a:cs typeface="Times New Roman" panose="02020603050405020304" pitchFamily="18" charset="0"/>
              </a:rPr>
              <a:t>Α. Προπαρασκευαστική Μαθητεία (Π.Μ.) – 1 χρόνος, 14-16 χρονών.</a:t>
            </a:r>
          </a:p>
          <a:p>
            <a:pPr>
              <a:buClr>
                <a:schemeClr val="accent2">
                  <a:lumMod val="75000"/>
                </a:schemeClr>
              </a:buClr>
            </a:pPr>
            <a:r>
              <a:rPr lang="el-GR" sz="1800" dirty="0">
                <a:ea typeface="Arial Unicode MS" panose="020B0604020202020204" pitchFamily="34" charset="-128"/>
                <a:cs typeface="Times New Roman" panose="02020603050405020304" pitchFamily="18" charset="0"/>
              </a:rPr>
              <a:t>Β. Κεντρικός Κορμός Μαθητείας – 3 χρόνια, 15-18 χρονών.  Οι μαθητευόμενοι εξασκούνται στη Βιομηχανία, όπου αμείβονται για την εργασία τους, για τρεις ημέρες την εβδομάδα και παρακολουθούν μαθήματα σε Τεχνική Σχολή για δύο ημέρες την εβδομάδα. Μπορούν να εισαχθούν όσοι τέλειωσαν το Γυμνάσιο ή ολοκλήρωσαν την Προπαρασκευαστική</a:t>
            </a:r>
            <a:r>
              <a:rPr lang="en-US" sz="1800" dirty="0">
                <a:ea typeface="Arial Unicode MS" panose="020B0604020202020204" pitchFamily="34" charset="-128"/>
                <a:cs typeface="Times New Roman" panose="02020603050405020304" pitchFamily="18" charset="0"/>
              </a:rPr>
              <a:t> </a:t>
            </a:r>
            <a:r>
              <a:rPr lang="el-GR" sz="1800" dirty="0">
                <a:ea typeface="Arial Unicode MS" panose="020B0604020202020204" pitchFamily="34" charset="-128"/>
                <a:cs typeface="Times New Roman" panose="02020603050405020304" pitchFamily="18" charset="0"/>
              </a:rPr>
              <a:t>Μαθητεία.</a:t>
            </a:r>
          </a:p>
          <a:p>
            <a:pPr>
              <a:buClr>
                <a:schemeClr val="accent2">
                  <a:lumMod val="75000"/>
                </a:schemeClr>
              </a:buClr>
            </a:pPr>
            <a:endParaRPr lang="en-CY" sz="1800" dirty="0"/>
          </a:p>
        </p:txBody>
      </p:sp>
      <p:pic>
        <p:nvPicPr>
          <p:cNvPr id="6" name="Picture 5">
            <a:extLst>
              <a:ext uri="{FF2B5EF4-FFF2-40B4-BE49-F238E27FC236}">
                <a16:creationId xmlns:a16="http://schemas.microsoft.com/office/drawing/2014/main" id="{7A5ABDF2-6C73-F304-D42B-41F1C1C4508D}"/>
              </a:ext>
            </a:extLst>
          </p:cNvPr>
          <p:cNvPicPr>
            <a:picLocks noChangeAspect="1"/>
          </p:cNvPicPr>
          <p:nvPr/>
        </p:nvPicPr>
        <p:blipFill>
          <a:blip r:embed="rId2"/>
          <a:stretch>
            <a:fillRect/>
          </a:stretch>
        </p:blipFill>
        <p:spPr>
          <a:xfrm>
            <a:off x="0" y="-1"/>
            <a:ext cx="1063690" cy="1499803"/>
          </a:xfrm>
          <a:prstGeom prst="rect">
            <a:avLst/>
          </a:prstGeom>
        </p:spPr>
      </p:pic>
      <p:pic>
        <p:nvPicPr>
          <p:cNvPr id="8" name="Picture 7">
            <a:extLst>
              <a:ext uri="{FF2B5EF4-FFF2-40B4-BE49-F238E27FC236}">
                <a16:creationId xmlns:a16="http://schemas.microsoft.com/office/drawing/2014/main" id="{8448F0C9-287D-07FC-C0E5-42FCEEB01516}"/>
              </a:ext>
            </a:extLst>
          </p:cNvPr>
          <p:cNvPicPr>
            <a:picLocks noChangeAspect="1"/>
          </p:cNvPicPr>
          <p:nvPr/>
        </p:nvPicPr>
        <p:blipFill>
          <a:blip r:embed="rId3"/>
          <a:stretch>
            <a:fillRect/>
          </a:stretch>
        </p:blipFill>
        <p:spPr>
          <a:xfrm>
            <a:off x="3273558" y="5402424"/>
            <a:ext cx="5489329" cy="1455576"/>
          </a:xfrm>
          <a:prstGeom prst="rect">
            <a:avLst/>
          </a:prstGeom>
        </p:spPr>
      </p:pic>
    </p:spTree>
    <p:extLst>
      <p:ext uri="{BB962C8B-B14F-4D97-AF65-F5344CB8AC3E}">
        <p14:creationId xmlns:p14="http://schemas.microsoft.com/office/powerpoint/2010/main" val="11268414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E067DD-A8BC-BEF2-CE33-35B0D8B1FC82}"/>
              </a:ext>
            </a:extLst>
          </p:cNvPr>
          <p:cNvPicPr>
            <a:picLocks noChangeAspect="1"/>
          </p:cNvPicPr>
          <p:nvPr/>
        </p:nvPicPr>
        <p:blipFill>
          <a:blip r:embed="rId2"/>
          <a:stretch>
            <a:fillRect/>
          </a:stretch>
        </p:blipFill>
        <p:spPr>
          <a:xfrm>
            <a:off x="-1" y="-1"/>
            <a:ext cx="989045" cy="1394553"/>
          </a:xfrm>
          <a:prstGeom prst="rect">
            <a:avLst/>
          </a:prstGeom>
        </p:spPr>
      </p:pic>
      <p:sp>
        <p:nvSpPr>
          <p:cNvPr id="17" name="Title 1">
            <a:extLst>
              <a:ext uri="{FF2B5EF4-FFF2-40B4-BE49-F238E27FC236}">
                <a16:creationId xmlns:a16="http://schemas.microsoft.com/office/drawing/2014/main" id="{66A2A228-1A36-6989-BFE5-932F74015E7D}"/>
              </a:ext>
            </a:extLst>
          </p:cNvPr>
          <p:cNvSpPr>
            <a:spLocks noGrp="1"/>
          </p:cNvSpPr>
          <p:nvPr>
            <p:ph type="title"/>
          </p:nvPr>
        </p:nvSpPr>
        <p:spPr>
          <a:xfrm>
            <a:off x="173037" y="4882896"/>
            <a:ext cx="4389631" cy="1453896"/>
          </a:xfrm>
        </p:spPr>
        <p:txBody>
          <a:bodyPr anchor="t">
            <a:normAutofit fontScale="90000"/>
          </a:bodyPr>
          <a:lstStyle/>
          <a:p>
            <a:r>
              <a:rPr lang="el-GR" sz="2200" b="1" dirty="0" err="1">
                <a:effectLst>
                  <a:outerShdw blurRad="38100" dist="38100" dir="2700000" algn="tl">
                    <a:srgbClr val="000000">
                      <a:alpha val="43137"/>
                    </a:srgbClr>
                  </a:outerShdw>
                </a:effectLst>
              </a:rPr>
              <a:t>Παρουσιαση</a:t>
            </a:r>
            <a:r>
              <a:rPr lang="el-GR" sz="2200" b="1" dirty="0">
                <a:effectLst>
                  <a:outerShdw blurRad="38100" dist="38100" dir="2700000" algn="tl">
                    <a:srgbClr val="000000">
                      <a:alpha val="43137"/>
                    </a:srgbClr>
                  </a:outerShdw>
                </a:effectLst>
              </a:rPr>
              <a:t> </a:t>
            </a:r>
            <a:r>
              <a:rPr lang="el-GR" sz="2200" b="1" dirty="0" err="1">
                <a:effectLst>
                  <a:outerShdw blurRad="38100" dist="38100" dir="2700000" algn="tl">
                    <a:srgbClr val="000000">
                      <a:alpha val="43137"/>
                    </a:srgbClr>
                  </a:outerShdw>
                </a:effectLst>
              </a:rPr>
              <a:t>απο</a:t>
            </a:r>
            <a:r>
              <a:rPr lang="el-GR" sz="2200" b="1" dirty="0">
                <a:effectLst>
                  <a:outerShdw blurRad="38100" dist="38100" dir="2700000" algn="tl">
                    <a:srgbClr val="000000">
                      <a:alpha val="43137"/>
                    </a:srgbClr>
                  </a:outerShdw>
                </a:effectLst>
              </a:rPr>
              <a:t> </a:t>
            </a:r>
            <a:r>
              <a:rPr lang="el-GR" sz="2200" b="1" dirty="0" err="1">
                <a:effectLst>
                  <a:outerShdw blurRad="38100" dist="38100" dir="2700000" algn="tl">
                    <a:srgbClr val="000000">
                      <a:alpha val="43137"/>
                    </a:srgbClr>
                  </a:outerShdw>
                </a:effectLst>
              </a:rPr>
              <a:t>λειτουργους</a:t>
            </a:r>
            <a:r>
              <a:rPr lang="el-GR" sz="2200" b="1" dirty="0">
                <a:effectLst>
                  <a:outerShdw blurRad="38100" dist="38100" dir="2700000" algn="tl">
                    <a:srgbClr val="000000">
                      <a:alpha val="43137"/>
                    </a:srgbClr>
                  </a:outerShdw>
                </a:effectLst>
              </a:rPr>
              <a:t> της </a:t>
            </a:r>
            <a:r>
              <a:rPr lang="el-GR" sz="2200" b="1" dirty="0" err="1">
                <a:effectLst>
                  <a:outerShdw blurRad="38100" dist="38100" dir="2700000" algn="tl">
                    <a:srgbClr val="000000">
                      <a:alpha val="43137"/>
                    </a:srgbClr>
                  </a:outerShdw>
                </a:effectLst>
              </a:rPr>
              <a:t>ΜΕΣΗσ</a:t>
            </a:r>
            <a:r>
              <a:rPr lang="el-GR" sz="2200" b="1" dirty="0">
                <a:effectLst>
                  <a:outerShdw blurRad="38100" dist="38100" dir="2700000" algn="tl">
                    <a:srgbClr val="000000">
                      <a:alpha val="43137"/>
                    </a:srgbClr>
                  </a:outerShdw>
                </a:effectLst>
              </a:rPr>
              <a:t> </a:t>
            </a:r>
            <a:r>
              <a:rPr lang="el-GR" sz="2200" b="1" dirty="0" err="1">
                <a:effectLst>
                  <a:outerShdw blurRad="38100" dist="38100" dir="2700000" algn="tl">
                    <a:srgbClr val="000000">
                      <a:alpha val="43137"/>
                    </a:srgbClr>
                  </a:outerShdw>
                </a:effectLst>
              </a:rPr>
              <a:t>ΤΕΧΝΙΚΗσ</a:t>
            </a:r>
            <a:r>
              <a:rPr lang="el-GR" sz="2200" b="1" dirty="0">
                <a:effectLst>
                  <a:outerShdw blurRad="38100" dist="38100" dir="2700000" algn="tl">
                    <a:srgbClr val="000000">
                      <a:alpha val="43137"/>
                    </a:srgbClr>
                  </a:outerShdw>
                </a:effectLst>
              </a:rPr>
              <a:t> ΚΑΙ </a:t>
            </a:r>
            <a:r>
              <a:rPr lang="el-GR" sz="2200" b="1" dirty="0" err="1">
                <a:effectLst>
                  <a:outerShdw blurRad="38100" dist="38100" dir="2700000" algn="tl">
                    <a:srgbClr val="000000">
                      <a:alpha val="43137"/>
                    </a:srgbClr>
                  </a:outerShdw>
                </a:effectLst>
              </a:rPr>
              <a:t>ΕΠΑΓΓΕΛΜΑΤΙΚΗσ</a:t>
            </a:r>
            <a:r>
              <a:rPr lang="el-GR" sz="2200" b="1" dirty="0">
                <a:effectLst>
                  <a:outerShdw blurRad="38100" dist="38100" dir="2700000" algn="tl">
                    <a:srgbClr val="000000">
                      <a:alpha val="43137"/>
                    </a:srgbClr>
                  </a:outerShdw>
                </a:effectLst>
              </a:rPr>
              <a:t> </a:t>
            </a:r>
            <a:r>
              <a:rPr lang="el-GR" sz="2200" b="1" dirty="0" err="1">
                <a:effectLst>
                  <a:outerShdw blurRad="38100" dist="38100" dir="2700000" algn="tl">
                    <a:srgbClr val="000000">
                      <a:alpha val="43137"/>
                    </a:srgbClr>
                  </a:outerShdw>
                </a:effectLst>
              </a:rPr>
              <a:t>ΕΚΠΑΙΔΕΥΣΗσ</a:t>
            </a:r>
            <a:r>
              <a:rPr lang="el-GR" sz="2200" b="1" dirty="0">
                <a:effectLst>
                  <a:outerShdw blurRad="38100" dist="38100" dir="2700000" algn="tl">
                    <a:srgbClr val="000000">
                      <a:alpha val="43137"/>
                    </a:srgbClr>
                  </a:outerShdw>
                </a:effectLst>
              </a:rPr>
              <a:t> ΚΑΙ </a:t>
            </a:r>
            <a:r>
              <a:rPr lang="el-GR" sz="2200" b="1" dirty="0" err="1">
                <a:effectLst>
                  <a:outerShdw blurRad="38100" dist="38100" dir="2700000" algn="tl">
                    <a:srgbClr val="000000">
                      <a:alpha val="43137"/>
                    </a:srgbClr>
                  </a:outerShdw>
                </a:effectLst>
              </a:rPr>
              <a:t>ΚΑΤΑΡΤΙΣΗσ</a:t>
            </a:r>
            <a:r>
              <a:rPr lang="el-GR" sz="2200" b="1" dirty="0">
                <a:effectLst>
                  <a:outerShdw blurRad="38100" dist="38100" dir="2700000" algn="tl">
                    <a:srgbClr val="000000">
                      <a:alpha val="43137"/>
                    </a:srgbClr>
                  </a:outerShdw>
                </a:effectLst>
              </a:rPr>
              <a:t> (ΜΤΕΕΚ)</a:t>
            </a:r>
            <a:endParaRPr lang="en-US" sz="2200" b="1" dirty="0">
              <a:effectLst>
                <a:outerShdw blurRad="38100" dist="38100" dir="2700000" algn="tl">
                  <a:srgbClr val="000000">
                    <a:alpha val="43137"/>
                  </a:srgbClr>
                </a:outerShdw>
              </a:effectLst>
            </a:endParaRPr>
          </a:p>
        </p:txBody>
      </p:sp>
      <p:sp>
        <p:nvSpPr>
          <p:cNvPr id="24" name="Footer Placeholder 2">
            <a:extLst>
              <a:ext uri="{FF2B5EF4-FFF2-40B4-BE49-F238E27FC236}">
                <a16:creationId xmlns:a16="http://schemas.microsoft.com/office/drawing/2014/main" id="{3430310C-334B-7E3F-340E-80CB5DE9F6DD}"/>
              </a:ext>
            </a:extLst>
          </p:cNvPr>
          <p:cNvSpPr>
            <a:spLocks noGrp="1"/>
          </p:cNvSpPr>
          <p:nvPr>
            <p:ph type="ftr" sz="quarter" idx="11"/>
          </p:nvPr>
        </p:nvSpPr>
        <p:spPr>
          <a:xfrm rot="16200000">
            <a:off x="-1131161" y="1592957"/>
            <a:ext cx="2973522" cy="365125"/>
          </a:xfrm>
        </p:spPr>
        <p:txBody>
          <a:bodyPr anchor="ctr">
            <a:normAutofit/>
          </a:bodyPr>
          <a:lstStyle/>
          <a:p>
            <a:pPr>
              <a:spcAft>
                <a:spcPts val="600"/>
              </a:spcAft>
            </a:pPr>
            <a:r>
              <a:rPr lang="el-GR" dirty="0"/>
              <a:t>, 25</a:t>
            </a:r>
            <a:endParaRPr lang="en-US" dirty="0"/>
          </a:p>
        </p:txBody>
      </p:sp>
      <p:pic>
        <p:nvPicPr>
          <p:cNvPr id="8" name="Content Placeholder 7">
            <a:extLst>
              <a:ext uri="{FF2B5EF4-FFF2-40B4-BE49-F238E27FC236}">
                <a16:creationId xmlns:a16="http://schemas.microsoft.com/office/drawing/2014/main" id="{689066EC-815F-9052-1308-DF05C3F8EF75}"/>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731520" y="548642"/>
            <a:ext cx="3490175" cy="4041647"/>
          </a:xfrm>
          <a:prstGeom prst="rect">
            <a:avLst/>
          </a:prstGeom>
          <a:noFill/>
        </p:spPr>
      </p:pic>
      <p:pic>
        <p:nvPicPr>
          <p:cNvPr id="12" name="Picture 11">
            <a:extLst>
              <a:ext uri="{FF2B5EF4-FFF2-40B4-BE49-F238E27FC236}">
                <a16:creationId xmlns:a16="http://schemas.microsoft.com/office/drawing/2014/main" id="{C2588A28-7A2E-52B1-5A68-302DAD2B270C}"/>
              </a:ext>
            </a:extLst>
          </p:cNvPr>
          <p:cNvPicPr>
            <a:picLocks noChangeAspect="1"/>
          </p:cNvPicPr>
          <p:nvPr/>
        </p:nvPicPr>
        <p:blipFill>
          <a:blip r:embed="rId4" cstate="screen">
            <a:extLst>
              <a:ext uri="{28A0092B-C50C-407E-A947-70E740481C1C}">
                <a14:useLocalDpi xmlns:a14="http://schemas.microsoft.com/office/drawing/2010/main"/>
              </a:ext>
            </a:extLst>
          </a:blip>
          <a:srcRect t="812" r="1" b="1"/>
          <a:stretch>
            <a:fillRect/>
          </a:stretch>
        </p:blipFill>
        <p:spPr>
          <a:xfrm>
            <a:off x="4937760" y="549275"/>
            <a:ext cx="6561138" cy="5759450"/>
          </a:xfrm>
          <a:prstGeom prst="rect">
            <a:avLst/>
          </a:prstGeom>
          <a:noFill/>
        </p:spPr>
      </p:pic>
    </p:spTree>
    <p:extLst>
      <p:ext uri="{BB962C8B-B14F-4D97-AF65-F5344CB8AC3E}">
        <p14:creationId xmlns:p14="http://schemas.microsoft.com/office/powerpoint/2010/main" val="3614322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7998" y="964075"/>
            <a:ext cx="4654297" cy="3739896"/>
          </a:xfrm>
        </p:spPr>
        <p:txBody>
          <a:bodyPr anchor="b">
            <a:normAutofit/>
          </a:bodyPr>
          <a:lstStyle/>
          <a:p>
            <a:r>
              <a:rPr lang="el-GR" altLang="en-US" sz="3700" b="1" cap="none" dirty="0"/>
              <a:t>ΒΑΘΜΙΔΕΣ   ΕΚΠΑΙΔΕΥΣΗΣ  </a:t>
            </a:r>
            <a:r>
              <a:rPr lang="en-US" altLang="en-US" sz="3700" b="1" cap="none" dirty="0"/>
              <a:t/>
            </a:r>
            <a:br>
              <a:rPr lang="en-US" altLang="en-US" sz="3700" b="1" cap="none" dirty="0"/>
            </a:br>
            <a:r>
              <a:rPr lang="el-GR" altLang="en-US" sz="3700" b="1" cap="none" dirty="0"/>
              <a:t>&amp;</a:t>
            </a:r>
            <a:br>
              <a:rPr lang="el-GR" altLang="en-US" sz="3700" b="1" cap="none" dirty="0"/>
            </a:br>
            <a:r>
              <a:rPr lang="el-GR" altLang="en-US" sz="3700" b="1" cap="none" dirty="0"/>
              <a:t>ΤΡΟΠΟΣ ΠΡΟΣΒΑΣΗΣ  </a:t>
            </a:r>
            <a:endParaRPr lang="en-US" sz="3700" b="1" dirty="0"/>
          </a:p>
        </p:txBody>
      </p:sp>
      <p:sp>
        <p:nvSpPr>
          <p:cNvPr id="21" name="Subtitle 2">
            <a:extLst>
              <a:ext uri="{FF2B5EF4-FFF2-40B4-BE49-F238E27FC236}">
                <a16:creationId xmlns:a16="http://schemas.microsoft.com/office/drawing/2014/main" id="{DCDCFEE6-DC6E-61CC-55AC-78A62EEF064E}"/>
              </a:ext>
            </a:extLst>
          </p:cNvPr>
          <p:cNvSpPr>
            <a:spLocks noGrp="1"/>
          </p:cNvSpPr>
          <p:nvPr>
            <p:ph type="subTitle" idx="1"/>
          </p:nvPr>
        </p:nvSpPr>
        <p:spPr>
          <a:xfrm>
            <a:off x="6858000" y="4822842"/>
            <a:ext cx="4206240" cy="1380744"/>
          </a:xfrm>
        </p:spPr>
        <p:txBody>
          <a:bodyPr/>
          <a:lstStyle/>
          <a:p>
            <a:endParaRPr lang="en-US"/>
          </a:p>
        </p:txBody>
      </p:sp>
      <p:sp>
        <p:nvSpPr>
          <p:cNvPr id="23" name="Footer Placeholder 3">
            <a:extLst>
              <a:ext uri="{FF2B5EF4-FFF2-40B4-BE49-F238E27FC236}">
                <a16:creationId xmlns:a16="http://schemas.microsoft.com/office/drawing/2014/main" id="{E15DC5FD-393D-9CF4-E39E-5619178411D0}"/>
              </a:ext>
            </a:extLst>
          </p:cNvPr>
          <p:cNvSpPr>
            <a:spLocks noGrp="1"/>
          </p:cNvSpPr>
          <p:nvPr>
            <p:ph type="ftr" sz="quarter" idx="15"/>
          </p:nvPr>
        </p:nvSpPr>
        <p:spPr>
          <a:xfrm rot="16200000">
            <a:off x="-1033021" y="2608058"/>
            <a:ext cx="2973522" cy="451929"/>
          </a:xfrm>
        </p:spPr>
        <p:txBody>
          <a:bodyPr/>
          <a:lstStyle/>
          <a:p>
            <a:pPr>
              <a:spcAft>
                <a:spcPts val="600"/>
              </a:spcAft>
            </a:pPr>
            <a:endParaRPr lang="en-US" dirty="0"/>
          </a:p>
        </p:txBody>
      </p:sp>
      <p:pic>
        <p:nvPicPr>
          <p:cNvPr id="5" name="Picture 4">
            <a:extLst>
              <a:ext uri="{FF2B5EF4-FFF2-40B4-BE49-F238E27FC236}">
                <a16:creationId xmlns:a16="http://schemas.microsoft.com/office/drawing/2014/main" id="{0C7F2DCC-3DA4-7B46-74E3-D9EEA5F31921}"/>
              </a:ext>
            </a:extLst>
          </p:cNvPr>
          <p:cNvPicPr>
            <a:picLocks noChangeAspect="1"/>
          </p:cNvPicPr>
          <p:nvPr/>
        </p:nvPicPr>
        <p:blipFill>
          <a:blip r:embed="rId3"/>
          <a:stretch>
            <a:fillRect/>
          </a:stretch>
        </p:blipFill>
        <p:spPr>
          <a:xfrm>
            <a:off x="1004128" y="1845645"/>
            <a:ext cx="4836835" cy="4357941"/>
          </a:xfrm>
          <a:prstGeom prst="rect">
            <a:avLst/>
          </a:prstGeom>
        </p:spPr>
      </p:pic>
    </p:spTree>
    <p:extLst>
      <p:ext uri="{BB962C8B-B14F-4D97-AF65-F5344CB8AC3E}">
        <p14:creationId xmlns:p14="http://schemas.microsoft.com/office/powerpoint/2010/main" val="841018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sz="1400" dirty="0"/>
          </a:p>
        </p:txBody>
      </p:sp>
      <p:sp>
        <p:nvSpPr>
          <p:cNvPr id="2" name="Title 1"/>
          <p:cNvSpPr>
            <a:spLocks noGrp="1"/>
          </p:cNvSpPr>
          <p:nvPr>
            <p:ph type="title" idx="4294967295"/>
          </p:nvPr>
        </p:nvSpPr>
        <p:spPr>
          <a:xfrm>
            <a:off x="0" y="-141288"/>
            <a:ext cx="10237788" cy="823913"/>
          </a:xfrm>
        </p:spPr>
        <p:txBody>
          <a:bodyPr>
            <a:normAutofit/>
          </a:bodyPr>
          <a:lstStyle/>
          <a:p>
            <a:pPr algn="ctr"/>
            <a:r>
              <a:rPr lang="el-GR" sz="2000" b="1" dirty="0" err="1">
                <a:solidFill>
                  <a:schemeClr val="bg1"/>
                </a:solidFill>
              </a:rPr>
              <a:t>Βαθμιδεσ</a:t>
            </a:r>
            <a:r>
              <a:rPr lang="el-GR" sz="2000" b="1" dirty="0">
                <a:solidFill>
                  <a:schemeClr val="bg1"/>
                </a:solidFill>
              </a:rPr>
              <a:t> </a:t>
            </a:r>
            <a:r>
              <a:rPr lang="el-GR" sz="2000" b="1" dirty="0" err="1">
                <a:solidFill>
                  <a:schemeClr val="bg1"/>
                </a:solidFill>
              </a:rPr>
              <a:t>ΕΚΠΑΙΔΕΥΣΗσ</a:t>
            </a:r>
            <a:r>
              <a:rPr lang="el-GR" sz="2000" b="1" dirty="0">
                <a:solidFill>
                  <a:schemeClr val="bg1"/>
                </a:solidFill>
              </a:rPr>
              <a:t> ΚΑΙ </a:t>
            </a:r>
            <a:r>
              <a:rPr lang="el-GR" sz="2000" b="1" dirty="0" err="1">
                <a:solidFill>
                  <a:schemeClr val="bg1"/>
                </a:solidFill>
              </a:rPr>
              <a:t>ειδοσ</a:t>
            </a:r>
            <a:r>
              <a:rPr lang="el-GR" sz="2000" b="1" dirty="0">
                <a:solidFill>
                  <a:schemeClr val="bg1"/>
                </a:solidFill>
              </a:rPr>
              <a:t> / </a:t>
            </a:r>
            <a:r>
              <a:rPr lang="el-GR" sz="2000" b="1" dirty="0" err="1">
                <a:solidFill>
                  <a:schemeClr val="bg1"/>
                </a:solidFill>
              </a:rPr>
              <a:t>τροποσ</a:t>
            </a:r>
            <a:r>
              <a:rPr lang="el-GR" sz="2000" b="1" dirty="0">
                <a:solidFill>
                  <a:schemeClr val="bg1"/>
                </a:solidFill>
              </a:rPr>
              <a:t> ΠΡΟΣΒΑΣΗΣ</a:t>
            </a:r>
            <a:endParaRPr lang="en-US" sz="2000" b="1" dirty="0">
              <a:solidFill>
                <a:schemeClr val="bg1"/>
              </a:solidFill>
            </a:endParaRPr>
          </a:p>
        </p:txBody>
      </p:sp>
      <p:sp>
        <p:nvSpPr>
          <p:cNvPr id="3" name="Content Placeholder 2"/>
          <p:cNvSpPr>
            <a:spLocks noGrp="1"/>
          </p:cNvSpPr>
          <p:nvPr>
            <p:ph idx="4294967295"/>
          </p:nvPr>
        </p:nvSpPr>
        <p:spPr>
          <a:xfrm>
            <a:off x="0" y="2062163"/>
            <a:ext cx="10515600" cy="4114800"/>
          </a:xfrm>
        </p:spPr>
        <p:txBody>
          <a:bodyPr/>
          <a:lstStyle/>
          <a:p>
            <a:pPr marL="0" indent="0">
              <a:buNone/>
            </a:pPr>
            <a:endParaRPr lang="el-GR" sz="1400" dirty="0"/>
          </a:p>
          <a:p>
            <a:pPr marL="0" indent="0">
              <a:buNone/>
            </a:pPr>
            <a:endParaRPr lang="el-GR" sz="1400" dirty="0"/>
          </a:p>
          <a:p>
            <a:pPr marL="0" indent="0">
              <a:buNone/>
            </a:pPr>
            <a:endParaRPr lang="el-GR" sz="1400" dirty="0"/>
          </a:p>
          <a:p>
            <a:pPr marL="0" indent="0">
              <a:buNone/>
            </a:pPr>
            <a:endParaRPr lang="en-US" sz="1400" dirty="0"/>
          </a:p>
        </p:txBody>
      </p:sp>
      <p:sp>
        <p:nvSpPr>
          <p:cNvPr id="11" name="Rectangle 10"/>
          <p:cNvSpPr/>
          <p:nvPr/>
        </p:nvSpPr>
        <p:spPr>
          <a:xfrm>
            <a:off x="0" y="3121098"/>
            <a:ext cx="1851102" cy="998465"/>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2"/>
                </a:solidFill>
              </a:rPr>
              <a:t>Γυμνάσιο, </a:t>
            </a:r>
            <a:endParaRPr lang="en-US" b="1" dirty="0">
              <a:solidFill>
                <a:schemeClr val="bg2"/>
              </a:solidFill>
            </a:endParaRPr>
          </a:p>
          <a:p>
            <a:pPr algn="ctr"/>
            <a:r>
              <a:rPr lang="el-GR" b="1" dirty="0">
                <a:solidFill>
                  <a:schemeClr val="bg2"/>
                </a:solidFill>
              </a:rPr>
              <a:t>3 χρόνια </a:t>
            </a:r>
            <a:endParaRPr lang="en-US" b="1" dirty="0">
              <a:solidFill>
                <a:schemeClr val="bg2"/>
              </a:solidFill>
            </a:endParaRPr>
          </a:p>
          <a:p>
            <a:pPr algn="ctr"/>
            <a:endParaRPr lang="en-US" sz="1400" dirty="0">
              <a:solidFill>
                <a:schemeClr val="bg2"/>
              </a:solidFill>
            </a:endParaRPr>
          </a:p>
        </p:txBody>
      </p:sp>
      <p:sp>
        <p:nvSpPr>
          <p:cNvPr id="34" name="Rectangle 33"/>
          <p:cNvSpPr/>
          <p:nvPr/>
        </p:nvSpPr>
        <p:spPr>
          <a:xfrm>
            <a:off x="2473025" y="343545"/>
            <a:ext cx="1955565" cy="1802852"/>
          </a:xfrm>
          <a:prstGeom prst="rect">
            <a:avLst/>
          </a:prstGeom>
          <a:solidFill>
            <a:srgbClr val="60A5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Δευτεροβάθμια Γενική Εκπαίδευση, Λύκειο, </a:t>
            </a:r>
            <a:endParaRPr lang="en-US" sz="2000" dirty="0"/>
          </a:p>
          <a:p>
            <a:pPr algn="ctr"/>
            <a:r>
              <a:rPr lang="el-GR" sz="2000" dirty="0"/>
              <a:t>3 χρόνια, Απολυτήριο</a:t>
            </a:r>
            <a:endParaRPr lang="en-US" sz="2000" dirty="0"/>
          </a:p>
        </p:txBody>
      </p:sp>
      <p:sp>
        <p:nvSpPr>
          <p:cNvPr id="35" name="Rectangle 34"/>
          <p:cNvSpPr/>
          <p:nvPr/>
        </p:nvSpPr>
        <p:spPr>
          <a:xfrm>
            <a:off x="2439876" y="2508688"/>
            <a:ext cx="2002652" cy="213067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Δευτεροβάθμια Τεχνική και Επαγγελματική</a:t>
            </a:r>
          </a:p>
          <a:p>
            <a:pPr algn="ctr"/>
            <a:r>
              <a:rPr lang="el-GR" sz="2000" dirty="0"/>
              <a:t>Εκπαίδευση,</a:t>
            </a:r>
          </a:p>
          <a:p>
            <a:pPr algn="ctr"/>
            <a:r>
              <a:rPr lang="el-GR" sz="2000" dirty="0"/>
              <a:t>ΤΕΣΕΚ, </a:t>
            </a:r>
            <a:endParaRPr lang="en-US" sz="2000" dirty="0"/>
          </a:p>
          <a:p>
            <a:pPr algn="ctr"/>
            <a:r>
              <a:rPr lang="el-GR" sz="2000" dirty="0"/>
              <a:t>3 χρόνια, Απολυτήριο </a:t>
            </a:r>
            <a:endParaRPr lang="en-US" sz="2000" dirty="0"/>
          </a:p>
        </p:txBody>
      </p:sp>
      <p:sp>
        <p:nvSpPr>
          <p:cNvPr id="48" name="Rectangle 47"/>
          <p:cNvSpPr/>
          <p:nvPr/>
        </p:nvSpPr>
        <p:spPr>
          <a:xfrm>
            <a:off x="5519160" y="44347"/>
            <a:ext cx="6672842" cy="2223108"/>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l-GR" b="1" dirty="0">
                <a:solidFill>
                  <a:schemeClr val="tx1"/>
                </a:solidFill>
                <a:effectLst>
                  <a:outerShdw blurRad="38100" dist="38100" dir="2700000" algn="tl">
                    <a:srgbClr val="000000">
                      <a:alpha val="43137"/>
                    </a:srgbClr>
                  </a:outerShdw>
                </a:effectLst>
              </a:rPr>
              <a:t>Δημόσια Τριτοβάθμια </a:t>
            </a:r>
            <a:r>
              <a:rPr lang="en-US" b="1" dirty="0">
                <a:solidFill>
                  <a:schemeClr val="tx1"/>
                </a:solidFill>
                <a:effectLst>
                  <a:outerShdw blurRad="38100" dist="38100" dir="2700000" algn="tl">
                    <a:srgbClr val="000000">
                      <a:alpha val="43137"/>
                    </a:srgbClr>
                  </a:outerShdw>
                </a:effectLst>
              </a:rPr>
              <a:t>(</a:t>
            </a:r>
            <a:r>
              <a:rPr lang="el-GR" b="1" dirty="0">
                <a:solidFill>
                  <a:schemeClr val="tx1"/>
                </a:solidFill>
                <a:effectLst>
                  <a:outerShdw blurRad="38100" dist="38100" dir="2700000" algn="tl">
                    <a:srgbClr val="000000">
                      <a:alpha val="43137"/>
                    </a:srgbClr>
                  </a:outerShdw>
                </a:effectLst>
              </a:rPr>
              <a:t>Ανώτατη και Ανώτερη</a:t>
            </a:r>
            <a:r>
              <a:rPr lang="en-US" b="1" dirty="0">
                <a:solidFill>
                  <a:schemeClr val="tx1"/>
                </a:solidFill>
                <a:effectLst>
                  <a:outerShdw blurRad="38100" dist="38100" dir="2700000" algn="tl">
                    <a:srgbClr val="000000">
                      <a:alpha val="43137"/>
                    </a:srgbClr>
                  </a:outerShdw>
                </a:effectLst>
              </a:rPr>
              <a:t>) </a:t>
            </a:r>
            <a:r>
              <a:rPr lang="el-GR" b="1" dirty="0">
                <a:solidFill>
                  <a:schemeClr val="tx1"/>
                </a:solidFill>
                <a:effectLst>
                  <a:outerShdw blurRad="38100" dist="38100" dir="2700000" algn="tl">
                    <a:srgbClr val="000000">
                      <a:alpha val="43137"/>
                    </a:srgbClr>
                  </a:outerShdw>
                </a:effectLst>
              </a:rPr>
              <a:t>Εκπαίδευση Κύπρου και Ελλάδας</a:t>
            </a:r>
            <a:r>
              <a:rPr lang="el-GR" dirty="0">
                <a:solidFill>
                  <a:schemeClr val="tx1"/>
                </a:solidFill>
              </a:rPr>
              <a:t> [Πανεπιστήμια, Πολυτεχνεία, Στρατιωτικές Σχολές, Εκκλησιαστικές Ακαδημίες, ΑΣΤΕ, Α.Σ.ΠΑΙ.Τ.Ε.]. </a:t>
            </a:r>
            <a:endParaRPr lang="en-US" dirty="0">
              <a:solidFill>
                <a:schemeClr val="tx1"/>
              </a:solidFill>
            </a:endParaRPr>
          </a:p>
          <a:p>
            <a:pPr algn="ctr"/>
            <a:r>
              <a:rPr lang="el-GR" b="1" dirty="0">
                <a:solidFill>
                  <a:schemeClr val="accent2">
                    <a:lumMod val="75000"/>
                  </a:schemeClr>
                </a:solidFill>
                <a:effectLst>
                  <a:outerShdw blurRad="38100" dist="38100" dir="2700000" algn="tl">
                    <a:srgbClr val="000000">
                      <a:alpha val="43137"/>
                    </a:srgbClr>
                  </a:outerShdw>
                </a:effectLst>
              </a:rPr>
              <a:t>Πρόσβαση</a:t>
            </a:r>
            <a:r>
              <a:rPr lang="en-US" b="1" dirty="0">
                <a:solidFill>
                  <a:schemeClr val="accent2">
                    <a:lumMod val="75000"/>
                  </a:schemeClr>
                </a:solidFill>
                <a:effectLst>
                  <a:outerShdw blurRad="38100" dist="38100" dir="2700000" algn="tl">
                    <a:srgbClr val="000000">
                      <a:alpha val="43137"/>
                    </a:srgbClr>
                  </a:outerShdw>
                </a:effectLst>
              </a:rPr>
              <a:t>: </a:t>
            </a:r>
            <a:r>
              <a:rPr lang="el-GR" b="1" dirty="0">
                <a:solidFill>
                  <a:schemeClr val="accent2">
                    <a:lumMod val="75000"/>
                  </a:schemeClr>
                </a:solidFill>
                <a:effectLst>
                  <a:outerShdw blurRad="38100" dist="38100" dir="2700000" algn="tl">
                    <a:srgbClr val="000000">
                      <a:alpha val="43137"/>
                    </a:srgbClr>
                  </a:outerShdw>
                </a:effectLst>
              </a:rPr>
              <a:t>Παγκύπριες Εξετάσεις</a:t>
            </a:r>
          </a:p>
          <a:p>
            <a:pPr marL="171450" indent="-171450">
              <a:buFont typeface="Arial" panose="020B0604020202020204" pitchFamily="34" charset="0"/>
              <a:buChar char="•"/>
            </a:pPr>
            <a:r>
              <a:rPr lang="el-GR" b="1" dirty="0">
                <a:solidFill>
                  <a:schemeClr val="tx1"/>
                </a:solidFill>
                <a:effectLst>
                  <a:outerShdw blurRad="38100" dist="38100" dir="2700000" algn="tl">
                    <a:srgbClr val="000000">
                      <a:alpha val="43137"/>
                    </a:srgbClr>
                  </a:outerShdw>
                </a:effectLst>
              </a:rPr>
              <a:t>Δημόσια Τμήματα Καλών Τεχνών Κύπρου και Ελλάδας</a:t>
            </a:r>
          </a:p>
          <a:p>
            <a:r>
              <a:rPr lang="el-GR" b="1" dirty="0">
                <a:solidFill>
                  <a:schemeClr val="tx1"/>
                </a:solidFill>
                <a:effectLst>
                  <a:outerShdw blurRad="38100" dist="38100" dir="2700000" algn="tl">
                    <a:srgbClr val="000000">
                      <a:alpha val="43137"/>
                    </a:srgbClr>
                  </a:outerShdw>
                </a:effectLst>
              </a:rPr>
              <a:t>   &amp; Δημόσιες Δραματικές Σχολές Ελλάδας</a:t>
            </a:r>
          </a:p>
          <a:p>
            <a:pPr algn="ctr"/>
            <a:r>
              <a:rPr lang="el-GR" b="1" dirty="0">
                <a:solidFill>
                  <a:schemeClr val="accent2">
                    <a:lumMod val="75000"/>
                  </a:schemeClr>
                </a:solidFill>
                <a:effectLst>
                  <a:outerShdw blurRad="38100" dist="38100" dir="2700000" algn="tl">
                    <a:srgbClr val="000000">
                      <a:alpha val="43137"/>
                    </a:srgbClr>
                  </a:outerShdw>
                </a:effectLst>
              </a:rPr>
              <a:t>Πρόσβαση</a:t>
            </a:r>
            <a:r>
              <a:rPr lang="en-US" b="1" dirty="0">
                <a:solidFill>
                  <a:schemeClr val="accent2">
                    <a:lumMod val="75000"/>
                  </a:schemeClr>
                </a:solidFill>
                <a:effectLst>
                  <a:outerShdw blurRad="38100" dist="38100" dir="2700000" algn="tl">
                    <a:srgbClr val="000000">
                      <a:alpha val="43137"/>
                    </a:srgbClr>
                  </a:outerShdw>
                </a:effectLst>
              </a:rPr>
              <a:t>:</a:t>
            </a:r>
            <a:r>
              <a:rPr lang="el-GR" b="1" dirty="0">
                <a:solidFill>
                  <a:schemeClr val="accent2">
                    <a:lumMod val="75000"/>
                  </a:schemeClr>
                </a:solidFill>
                <a:effectLst>
                  <a:outerShdw blurRad="38100" dist="38100" dir="2700000" algn="tl">
                    <a:srgbClr val="000000">
                      <a:alpha val="43137"/>
                    </a:srgbClr>
                  </a:outerShdw>
                </a:effectLst>
              </a:rPr>
              <a:t> </a:t>
            </a:r>
            <a:r>
              <a:rPr lang="en-GB" b="1" dirty="0">
                <a:solidFill>
                  <a:schemeClr val="accent2">
                    <a:lumMod val="75000"/>
                  </a:schemeClr>
                </a:solidFill>
                <a:effectLst>
                  <a:outerShdw blurRad="38100" dist="38100" dir="2700000" algn="tl">
                    <a:srgbClr val="000000">
                      <a:alpha val="43137"/>
                    </a:srgbClr>
                  </a:outerShdw>
                </a:effectLst>
              </a:rPr>
              <a:t>E</a:t>
            </a:r>
            <a:r>
              <a:rPr lang="el-GR" b="1" dirty="0">
                <a:solidFill>
                  <a:schemeClr val="accent2">
                    <a:lumMod val="75000"/>
                  </a:schemeClr>
                </a:solidFill>
                <a:effectLst>
                  <a:outerShdw blurRad="38100" dist="38100" dir="2700000" algn="tl">
                    <a:srgbClr val="000000">
                      <a:alpha val="43137"/>
                    </a:srgbClr>
                  </a:outerShdw>
                </a:effectLst>
              </a:rPr>
              <a:t>ιδικές </a:t>
            </a:r>
            <a:r>
              <a:rPr lang="en-GB" b="1" dirty="0">
                <a:solidFill>
                  <a:schemeClr val="accent2">
                    <a:lumMod val="75000"/>
                  </a:schemeClr>
                </a:solidFill>
                <a:effectLst>
                  <a:outerShdw blurRad="38100" dist="38100" dir="2700000" algn="tl">
                    <a:srgbClr val="000000">
                      <a:alpha val="43137"/>
                    </a:srgbClr>
                  </a:outerShdw>
                </a:effectLst>
              </a:rPr>
              <a:t>E</a:t>
            </a:r>
            <a:r>
              <a:rPr lang="el-GR" b="1" dirty="0" err="1">
                <a:solidFill>
                  <a:schemeClr val="accent2">
                    <a:lumMod val="75000"/>
                  </a:schemeClr>
                </a:solidFill>
                <a:effectLst>
                  <a:outerShdw blurRad="38100" dist="38100" dir="2700000" algn="tl">
                    <a:srgbClr val="000000">
                      <a:alpha val="43137"/>
                    </a:srgbClr>
                  </a:outerShdw>
                </a:effectLst>
              </a:rPr>
              <a:t>ξετάσεις</a:t>
            </a:r>
            <a:endParaRPr lang="el-GR" b="1" dirty="0">
              <a:solidFill>
                <a:schemeClr val="accent2">
                  <a:lumMod val="75000"/>
                </a:schemeClr>
              </a:solidFill>
              <a:effectLst>
                <a:outerShdw blurRad="38100" dist="38100" dir="2700000" algn="tl">
                  <a:srgbClr val="000000">
                    <a:alpha val="43137"/>
                  </a:srgbClr>
                </a:outerShdw>
              </a:effectLst>
            </a:endParaRPr>
          </a:p>
        </p:txBody>
      </p:sp>
      <p:cxnSp>
        <p:nvCxnSpPr>
          <p:cNvPr id="53" name="Straight Connector 52"/>
          <p:cNvCxnSpPr/>
          <p:nvPr/>
        </p:nvCxnSpPr>
        <p:spPr>
          <a:xfrm>
            <a:off x="4463588" y="2011621"/>
            <a:ext cx="498865" cy="444386"/>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5512186" y="2679795"/>
            <a:ext cx="6679814" cy="184017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400" dirty="0"/>
          </a:p>
          <a:p>
            <a:pPr algn="ctr"/>
            <a:endParaRPr lang="el-GR" sz="1400" dirty="0"/>
          </a:p>
          <a:p>
            <a:pPr algn="ctr"/>
            <a:endParaRPr lang="el-GR" sz="1400" dirty="0"/>
          </a:p>
          <a:p>
            <a:pPr marL="171450" indent="-171450">
              <a:buFont typeface="Arial" panose="020B0604020202020204" pitchFamily="34" charset="0"/>
              <a:buChar char="•"/>
            </a:pPr>
            <a:r>
              <a:rPr lang="el-GR" b="1" dirty="0">
                <a:solidFill>
                  <a:schemeClr val="tx1"/>
                </a:solidFill>
                <a:effectLst>
                  <a:outerShdw blurRad="38100" dist="38100" dir="2700000" algn="tl">
                    <a:srgbClr val="000000">
                      <a:alpha val="43137"/>
                    </a:srgbClr>
                  </a:outerShdw>
                </a:effectLst>
              </a:rPr>
              <a:t>Ιδιωτική Τριτοβάθμια</a:t>
            </a:r>
            <a:r>
              <a:rPr lang="el-GR" dirty="0">
                <a:solidFill>
                  <a:schemeClr val="tx1"/>
                </a:solidFill>
              </a:rPr>
              <a:t> </a:t>
            </a:r>
            <a:r>
              <a:rPr lang="en-US" dirty="0">
                <a:solidFill>
                  <a:schemeClr val="tx1"/>
                </a:solidFill>
              </a:rPr>
              <a:t>(</a:t>
            </a:r>
            <a:r>
              <a:rPr lang="el-GR" dirty="0">
                <a:solidFill>
                  <a:schemeClr val="tx1"/>
                </a:solidFill>
              </a:rPr>
              <a:t>Ανώτατη και Ανώτερη Εκπαίδευση) </a:t>
            </a:r>
            <a:r>
              <a:rPr lang="el-GR" b="1" dirty="0">
                <a:solidFill>
                  <a:schemeClr val="tx1"/>
                </a:solidFill>
                <a:effectLst>
                  <a:outerShdw blurRad="38100" dist="38100" dir="2700000" algn="tl">
                    <a:srgbClr val="000000">
                      <a:alpha val="43137"/>
                    </a:srgbClr>
                  </a:outerShdw>
                </a:effectLst>
              </a:rPr>
              <a:t>Κύπρου και Ελλάδας </a:t>
            </a:r>
            <a:r>
              <a:rPr lang="el-GR" dirty="0">
                <a:solidFill>
                  <a:schemeClr val="tx1"/>
                </a:solidFill>
              </a:rPr>
              <a:t>(Πανεπιστήμια, Κολέγια, άλλες σχολές). </a:t>
            </a:r>
            <a:endParaRPr lang="en-US" dirty="0">
              <a:solidFill>
                <a:schemeClr val="tx1"/>
              </a:solidFill>
            </a:endParaRPr>
          </a:p>
          <a:p>
            <a:pPr algn="ctr"/>
            <a:r>
              <a:rPr lang="el-GR" b="1" dirty="0">
                <a:solidFill>
                  <a:schemeClr val="accent2">
                    <a:lumMod val="75000"/>
                  </a:schemeClr>
                </a:solidFill>
                <a:effectLst>
                  <a:outerShdw blurRad="38100" dist="38100" dir="2700000" algn="tl">
                    <a:srgbClr val="000000">
                      <a:alpha val="43137"/>
                    </a:srgbClr>
                  </a:outerShdw>
                </a:effectLst>
              </a:rPr>
              <a:t>Πρόσβαση</a:t>
            </a:r>
            <a:r>
              <a:rPr lang="en-US" b="1" dirty="0">
                <a:solidFill>
                  <a:schemeClr val="accent2">
                    <a:lumMod val="75000"/>
                  </a:schemeClr>
                </a:solidFill>
                <a:effectLst>
                  <a:outerShdw blurRad="38100" dist="38100" dir="2700000" algn="tl">
                    <a:srgbClr val="000000">
                      <a:alpha val="43137"/>
                    </a:srgbClr>
                  </a:outerShdw>
                </a:effectLst>
              </a:rPr>
              <a:t>: </a:t>
            </a:r>
            <a:r>
              <a:rPr lang="el-GR" b="1" dirty="0">
                <a:solidFill>
                  <a:schemeClr val="accent2">
                    <a:lumMod val="75000"/>
                  </a:schemeClr>
                </a:solidFill>
                <a:effectLst>
                  <a:outerShdw blurRad="38100" dist="38100" dir="2700000" algn="tl">
                    <a:srgbClr val="000000">
                      <a:alpha val="43137"/>
                    </a:srgbClr>
                  </a:outerShdw>
                </a:effectLst>
              </a:rPr>
              <a:t>Βαθμολογία Απολυτηρίου, πιθανή εξέταση </a:t>
            </a:r>
          </a:p>
          <a:p>
            <a:pPr algn="ctr"/>
            <a:r>
              <a:rPr lang="el-GR" b="1" dirty="0">
                <a:solidFill>
                  <a:schemeClr val="accent2">
                    <a:lumMod val="75000"/>
                  </a:schemeClr>
                </a:solidFill>
                <a:effectLst>
                  <a:outerShdw blurRad="38100" dist="38100" dir="2700000" algn="tl">
                    <a:srgbClr val="000000">
                      <a:alpha val="43137"/>
                    </a:srgbClr>
                  </a:outerShdw>
                </a:effectLst>
              </a:rPr>
              <a:t>ή/και άλλα προσόντα</a:t>
            </a:r>
            <a:endParaRPr lang="en-US" b="1" dirty="0">
              <a:solidFill>
                <a:schemeClr val="accent2">
                  <a:lumMod val="75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l-GR" b="1" dirty="0">
                <a:solidFill>
                  <a:schemeClr val="tx1"/>
                </a:solidFill>
                <a:effectLst>
                  <a:outerShdw blurRad="38100" dist="38100" dir="2700000" algn="tl">
                    <a:srgbClr val="000000">
                      <a:alpha val="43137"/>
                    </a:srgbClr>
                  </a:outerShdw>
                </a:effectLst>
              </a:rPr>
              <a:t>Ιδιωτικές Δραματικές Σχολές Κύπρου</a:t>
            </a:r>
            <a:r>
              <a:rPr lang="en-GB" b="1" dirty="0">
                <a:solidFill>
                  <a:schemeClr val="tx1"/>
                </a:solidFill>
                <a:effectLst>
                  <a:outerShdw blurRad="38100" dist="38100" dir="2700000" algn="tl">
                    <a:srgbClr val="000000">
                      <a:alpha val="43137"/>
                    </a:srgbClr>
                  </a:outerShdw>
                </a:effectLst>
              </a:rPr>
              <a:t> </a:t>
            </a:r>
            <a:r>
              <a:rPr lang="el-GR" b="1" dirty="0">
                <a:solidFill>
                  <a:schemeClr val="tx1"/>
                </a:solidFill>
                <a:effectLst>
                  <a:outerShdw blurRad="38100" dist="38100" dir="2700000" algn="tl">
                    <a:srgbClr val="000000">
                      <a:alpha val="43137"/>
                    </a:srgbClr>
                  </a:outerShdw>
                </a:effectLst>
              </a:rPr>
              <a:t>και Ελλάδας </a:t>
            </a:r>
            <a:endParaRPr lang="en-US" b="1" dirty="0">
              <a:solidFill>
                <a:schemeClr val="tx1"/>
              </a:solidFill>
              <a:effectLst>
                <a:outerShdw blurRad="38100" dist="38100" dir="2700000" algn="tl">
                  <a:srgbClr val="000000">
                    <a:alpha val="43137"/>
                  </a:srgbClr>
                </a:outerShdw>
              </a:effectLst>
            </a:endParaRPr>
          </a:p>
          <a:p>
            <a:pPr algn="ctr"/>
            <a:r>
              <a:rPr lang="el-GR" b="1" dirty="0">
                <a:solidFill>
                  <a:schemeClr val="accent2">
                    <a:lumMod val="75000"/>
                  </a:schemeClr>
                </a:solidFill>
                <a:effectLst>
                  <a:outerShdw blurRad="38100" dist="38100" dir="2700000" algn="tl">
                    <a:srgbClr val="000000">
                      <a:alpha val="43137"/>
                    </a:srgbClr>
                  </a:outerShdw>
                </a:effectLst>
              </a:rPr>
              <a:t>Πρόσβαση</a:t>
            </a:r>
            <a:r>
              <a:rPr lang="en-US" b="1" dirty="0">
                <a:solidFill>
                  <a:schemeClr val="accent2">
                    <a:lumMod val="75000"/>
                  </a:schemeClr>
                </a:solidFill>
                <a:effectLst>
                  <a:outerShdw blurRad="38100" dist="38100" dir="2700000" algn="tl">
                    <a:srgbClr val="000000">
                      <a:alpha val="43137"/>
                    </a:srgbClr>
                  </a:outerShdw>
                </a:effectLst>
              </a:rPr>
              <a:t>:</a:t>
            </a:r>
            <a:r>
              <a:rPr lang="el-GR" b="1" dirty="0">
                <a:solidFill>
                  <a:schemeClr val="accent2">
                    <a:lumMod val="75000"/>
                  </a:schemeClr>
                </a:solidFill>
                <a:effectLst>
                  <a:outerShdw blurRad="38100" dist="38100" dir="2700000" algn="tl">
                    <a:srgbClr val="000000">
                      <a:alpha val="43137"/>
                    </a:srgbClr>
                  </a:outerShdw>
                </a:effectLst>
              </a:rPr>
              <a:t> </a:t>
            </a:r>
            <a:r>
              <a:rPr lang="en-GB" b="1" dirty="0">
                <a:solidFill>
                  <a:schemeClr val="accent2">
                    <a:lumMod val="75000"/>
                  </a:schemeClr>
                </a:solidFill>
                <a:effectLst>
                  <a:outerShdw blurRad="38100" dist="38100" dir="2700000" algn="tl">
                    <a:srgbClr val="000000">
                      <a:alpha val="43137"/>
                    </a:srgbClr>
                  </a:outerShdw>
                </a:effectLst>
              </a:rPr>
              <a:t>E</a:t>
            </a:r>
            <a:r>
              <a:rPr lang="el-GR" b="1" dirty="0">
                <a:solidFill>
                  <a:schemeClr val="accent2">
                    <a:lumMod val="75000"/>
                  </a:schemeClr>
                </a:solidFill>
                <a:effectLst>
                  <a:outerShdw blurRad="38100" dist="38100" dir="2700000" algn="tl">
                    <a:srgbClr val="000000">
                      <a:alpha val="43137"/>
                    </a:srgbClr>
                  </a:outerShdw>
                </a:effectLst>
              </a:rPr>
              <a:t>ιδικές </a:t>
            </a:r>
            <a:r>
              <a:rPr lang="en-GB" b="1" dirty="0">
                <a:solidFill>
                  <a:schemeClr val="accent2">
                    <a:lumMod val="75000"/>
                  </a:schemeClr>
                </a:solidFill>
                <a:effectLst>
                  <a:outerShdw blurRad="38100" dist="38100" dir="2700000" algn="tl">
                    <a:srgbClr val="000000">
                      <a:alpha val="43137"/>
                    </a:srgbClr>
                  </a:outerShdw>
                </a:effectLst>
              </a:rPr>
              <a:t>E</a:t>
            </a:r>
            <a:r>
              <a:rPr lang="el-GR" b="1" dirty="0" err="1">
                <a:solidFill>
                  <a:schemeClr val="accent2">
                    <a:lumMod val="75000"/>
                  </a:schemeClr>
                </a:solidFill>
                <a:effectLst>
                  <a:outerShdw blurRad="38100" dist="38100" dir="2700000" algn="tl">
                    <a:srgbClr val="000000">
                      <a:alpha val="43137"/>
                    </a:srgbClr>
                  </a:outerShdw>
                </a:effectLst>
              </a:rPr>
              <a:t>ξετάσεις</a:t>
            </a:r>
            <a:endParaRPr lang="el-GR" b="1" dirty="0">
              <a:solidFill>
                <a:schemeClr val="accent2">
                  <a:lumMod val="75000"/>
                </a:schemeClr>
              </a:solidFill>
              <a:effectLst>
                <a:outerShdw blurRad="38100" dist="38100" dir="2700000" algn="tl">
                  <a:srgbClr val="000000">
                    <a:alpha val="43137"/>
                  </a:srgbClr>
                </a:outerShdw>
              </a:effectLst>
            </a:endParaRPr>
          </a:p>
          <a:p>
            <a:pPr marL="285750" indent="-285750" algn="ctr">
              <a:buFont typeface="Arial" panose="020B0604020202020204" pitchFamily="34" charset="0"/>
              <a:buChar char="•"/>
            </a:pPr>
            <a:endParaRPr lang="el-GR" sz="1400" dirty="0"/>
          </a:p>
          <a:p>
            <a:pPr algn="ctr"/>
            <a:endParaRPr lang="en-US" sz="1400" dirty="0"/>
          </a:p>
        </p:txBody>
      </p:sp>
      <p:sp>
        <p:nvSpPr>
          <p:cNvPr id="74" name="Rectangle 73"/>
          <p:cNvSpPr/>
          <p:nvPr/>
        </p:nvSpPr>
        <p:spPr>
          <a:xfrm>
            <a:off x="5519160" y="4825900"/>
            <a:ext cx="6672840" cy="198775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400" dirty="0"/>
          </a:p>
          <a:p>
            <a:r>
              <a:rPr lang="el-GR" b="1" dirty="0">
                <a:solidFill>
                  <a:schemeClr val="tx1"/>
                </a:solidFill>
                <a:effectLst>
                  <a:outerShdw blurRad="38100" dist="38100" dir="2700000" algn="tl">
                    <a:srgbClr val="000000">
                      <a:alpha val="43137"/>
                    </a:srgbClr>
                  </a:outerShdw>
                </a:effectLst>
              </a:rPr>
              <a:t>Δημόσιες Ανώτερες Σχολές Κύπρου</a:t>
            </a:r>
            <a:r>
              <a:rPr lang="en-US" b="1" dirty="0">
                <a:solidFill>
                  <a:schemeClr val="tx1"/>
                </a:solidFill>
                <a:effectLst>
                  <a:outerShdw blurRad="38100" dist="38100" dir="2700000" algn="tl">
                    <a:srgbClr val="000000">
                      <a:alpha val="43137"/>
                    </a:srgbClr>
                  </a:outerShdw>
                </a:effectLst>
              </a:rPr>
              <a:t>:</a:t>
            </a:r>
            <a:endParaRPr lang="el-GR" b="1" dirty="0">
              <a:solidFill>
                <a:schemeClr val="tx1"/>
              </a:solidFill>
              <a:effectLst>
                <a:outerShdw blurRad="38100" dist="38100" dir="2700000" algn="tl">
                  <a:srgbClr val="000000">
                    <a:alpha val="43137"/>
                  </a:srgbClr>
                </a:outerShdw>
              </a:effectLst>
            </a:endParaRPr>
          </a:p>
          <a:p>
            <a:pPr marL="171450" indent="-171450">
              <a:buFont typeface="Arial" panose="020B0604020202020204" pitchFamily="34" charset="0"/>
              <a:buChar char="•"/>
            </a:pPr>
            <a:r>
              <a:rPr lang="el-GR" dirty="0">
                <a:solidFill>
                  <a:schemeClr val="tx1"/>
                </a:solidFill>
              </a:rPr>
              <a:t>Αστυνομική Ακαδημία</a:t>
            </a:r>
            <a:r>
              <a:rPr lang="en-US" dirty="0">
                <a:solidFill>
                  <a:schemeClr val="tx1"/>
                </a:solidFill>
              </a:rPr>
              <a:t>, </a:t>
            </a:r>
            <a:r>
              <a:rPr lang="el-GR" dirty="0">
                <a:solidFill>
                  <a:schemeClr val="tx1"/>
                </a:solidFill>
              </a:rPr>
              <a:t>Πρόσβαση</a:t>
            </a:r>
            <a:r>
              <a:rPr lang="en-US" dirty="0">
                <a:solidFill>
                  <a:schemeClr val="tx1"/>
                </a:solidFill>
              </a:rPr>
              <a:t>: E</a:t>
            </a:r>
            <a:r>
              <a:rPr lang="el-GR" dirty="0">
                <a:solidFill>
                  <a:schemeClr val="tx1"/>
                </a:solidFill>
              </a:rPr>
              <a:t>ιδικές </a:t>
            </a:r>
            <a:r>
              <a:rPr lang="en-US" dirty="0">
                <a:solidFill>
                  <a:schemeClr val="tx1"/>
                </a:solidFill>
              </a:rPr>
              <a:t>E</a:t>
            </a:r>
            <a:r>
              <a:rPr lang="el-GR" dirty="0" err="1">
                <a:solidFill>
                  <a:schemeClr val="tx1"/>
                </a:solidFill>
              </a:rPr>
              <a:t>ξετάσεις</a:t>
            </a:r>
            <a:endParaRPr lang="el-GR" dirty="0">
              <a:solidFill>
                <a:schemeClr val="tx1"/>
              </a:solidFill>
            </a:endParaRPr>
          </a:p>
          <a:p>
            <a:pPr marL="171450" indent="-171450">
              <a:buFont typeface="Arial" panose="020B0604020202020204" pitchFamily="34" charset="0"/>
              <a:buChar char="•"/>
            </a:pPr>
            <a:r>
              <a:rPr lang="el-GR" dirty="0">
                <a:solidFill>
                  <a:schemeClr val="tx1"/>
                </a:solidFill>
              </a:rPr>
              <a:t>Σχολή Ξεναγών (δεν δέχεται φοιτητές κάθε χρόνο) </a:t>
            </a:r>
            <a:endParaRPr lang="en-US" dirty="0">
              <a:solidFill>
                <a:schemeClr val="tx1"/>
              </a:solidFill>
            </a:endParaRPr>
          </a:p>
          <a:p>
            <a:pPr algn="ctr"/>
            <a:r>
              <a:rPr lang="el-GR" b="1" dirty="0">
                <a:solidFill>
                  <a:schemeClr val="accent2">
                    <a:lumMod val="75000"/>
                  </a:schemeClr>
                </a:solidFill>
                <a:effectLst>
                  <a:outerShdw blurRad="38100" dist="38100" dir="2700000" algn="tl">
                    <a:srgbClr val="000000">
                      <a:alpha val="43137"/>
                    </a:srgbClr>
                  </a:outerShdw>
                </a:effectLst>
              </a:rPr>
              <a:t>Πρόσβαση</a:t>
            </a:r>
            <a:r>
              <a:rPr lang="en-US" b="1" dirty="0">
                <a:solidFill>
                  <a:schemeClr val="accent2">
                    <a:lumMod val="75000"/>
                  </a:schemeClr>
                </a:solidFill>
                <a:effectLst>
                  <a:outerShdw blurRad="38100" dist="38100" dir="2700000" algn="tl">
                    <a:srgbClr val="000000">
                      <a:alpha val="43137"/>
                    </a:srgbClr>
                  </a:outerShdw>
                </a:effectLst>
              </a:rPr>
              <a:t>: E</a:t>
            </a:r>
            <a:r>
              <a:rPr lang="el-GR" b="1" dirty="0">
                <a:solidFill>
                  <a:schemeClr val="accent2">
                    <a:lumMod val="75000"/>
                  </a:schemeClr>
                </a:solidFill>
                <a:effectLst>
                  <a:outerShdw blurRad="38100" dist="38100" dir="2700000" algn="tl">
                    <a:srgbClr val="000000">
                      <a:alpha val="43137"/>
                    </a:srgbClr>
                  </a:outerShdw>
                </a:effectLst>
              </a:rPr>
              <a:t>ιδικές </a:t>
            </a:r>
            <a:r>
              <a:rPr lang="en-US" b="1" dirty="0">
                <a:solidFill>
                  <a:schemeClr val="accent2">
                    <a:lumMod val="75000"/>
                  </a:schemeClr>
                </a:solidFill>
                <a:effectLst>
                  <a:outerShdw blurRad="38100" dist="38100" dir="2700000" algn="tl">
                    <a:srgbClr val="000000">
                      <a:alpha val="43137"/>
                    </a:srgbClr>
                  </a:outerShdw>
                </a:effectLst>
              </a:rPr>
              <a:t>E</a:t>
            </a:r>
            <a:r>
              <a:rPr lang="el-GR" b="1" dirty="0" err="1">
                <a:solidFill>
                  <a:schemeClr val="accent2">
                    <a:lumMod val="75000"/>
                  </a:schemeClr>
                </a:solidFill>
                <a:effectLst>
                  <a:outerShdw blurRad="38100" dist="38100" dir="2700000" algn="tl">
                    <a:srgbClr val="000000">
                      <a:alpha val="43137"/>
                    </a:srgbClr>
                  </a:outerShdw>
                </a:effectLst>
              </a:rPr>
              <a:t>ξετάσεις</a:t>
            </a:r>
            <a:r>
              <a:rPr lang="el-GR" b="1" dirty="0">
                <a:solidFill>
                  <a:schemeClr val="accent2">
                    <a:lumMod val="75000"/>
                  </a:schemeClr>
                </a:solidFill>
                <a:effectLst>
                  <a:outerShdw blurRad="38100" dist="38100" dir="2700000" algn="tl">
                    <a:srgbClr val="000000">
                      <a:alpha val="43137"/>
                    </a:srgbClr>
                  </a:outerShdw>
                </a:effectLst>
              </a:rPr>
              <a:t> </a:t>
            </a:r>
          </a:p>
          <a:p>
            <a:pPr marL="171450" indent="-171450">
              <a:buFont typeface="Arial" panose="020B0604020202020204" pitchFamily="34" charset="0"/>
              <a:buChar char="•"/>
            </a:pPr>
            <a:r>
              <a:rPr lang="el-GR" dirty="0">
                <a:solidFill>
                  <a:schemeClr val="tx1"/>
                </a:solidFill>
              </a:rPr>
              <a:t> Δασικό Κολέγιο (δεν δέχεται φοιτητές κάθε χρόνο) </a:t>
            </a:r>
            <a:endParaRPr lang="en-US" dirty="0">
              <a:solidFill>
                <a:schemeClr val="tx1"/>
              </a:solidFill>
            </a:endParaRPr>
          </a:p>
          <a:p>
            <a:pPr algn="ctr"/>
            <a:r>
              <a:rPr lang="el-GR" b="1" dirty="0">
                <a:solidFill>
                  <a:schemeClr val="accent2">
                    <a:lumMod val="75000"/>
                  </a:schemeClr>
                </a:solidFill>
                <a:effectLst>
                  <a:outerShdw blurRad="38100" dist="38100" dir="2700000" algn="tl">
                    <a:srgbClr val="000000">
                      <a:alpha val="43137"/>
                    </a:srgbClr>
                  </a:outerShdw>
                </a:effectLst>
              </a:rPr>
              <a:t>Πρόσβαση</a:t>
            </a:r>
            <a:r>
              <a:rPr lang="en-US" b="1" dirty="0">
                <a:solidFill>
                  <a:schemeClr val="accent2">
                    <a:lumMod val="75000"/>
                  </a:schemeClr>
                </a:solidFill>
                <a:effectLst>
                  <a:outerShdw blurRad="38100" dist="38100" dir="2700000" algn="tl">
                    <a:srgbClr val="000000">
                      <a:alpha val="43137"/>
                    </a:srgbClr>
                  </a:outerShdw>
                </a:effectLst>
              </a:rPr>
              <a:t>: E</a:t>
            </a:r>
            <a:r>
              <a:rPr lang="el-GR" b="1" dirty="0">
                <a:solidFill>
                  <a:schemeClr val="accent2">
                    <a:lumMod val="75000"/>
                  </a:schemeClr>
                </a:solidFill>
                <a:effectLst>
                  <a:outerShdw blurRad="38100" dist="38100" dir="2700000" algn="tl">
                    <a:srgbClr val="000000">
                      <a:alpha val="43137"/>
                    </a:srgbClr>
                  </a:outerShdw>
                </a:effectLst>
              </a:rPr>
              <a:t>ιδικές </a:t>
            </a:r>
            <a:r>
              <a:rPr lang="en-US" b="1" dirty="0">
                <a:solidFill>
                  <a:schemeClr val="accent2">
                    <a:lumMod val="75000"/>
                  </a:schemeClr>
                </a:solidFill>
                <a:effectLst>
                  <a:outerShdw blurRad="38100" dist="38100" dir="2700000" algn="tl">
                    <a:srgbClr val="000000">
                      <a:alpha val="43137"/>
                    </a:srgbClr>
                  </a:outerShdw>
                </a:effectLst>
              </a:rPr>
              <a:t>E</a:t>
            </a:r>
            <a:r>
              <a:rPr lang="el-GR" b="1" dirty="0" err="1">
                <a:solidFill>
                  <a:schemeClr val="accent2">
                    <a:lumMod val="75000"/>
                  </a:schemeClr>
                </a:solidFill>
                <a:effectLst>
                  <a:outerShdw blurRad="38100" dist="38100" dir="2700000" algn="tl">
                    <a:srgbClr val="000000">
                      <a:alpha val="43137"/>
                    </a:srgbClr>
                  </a:outerShdw>
                </a:effectLst>
              </a:rPr>
              <a:t>ξετάσεις</a:t>
            </a:r>
            <a:r>
              <a:rPr lang="el-GR" b="1" dirty="0">
                <a:solidFill>
                  <a:schemeClr val="accent2">
                    <a:lumMod val="50000"/>
                  </a:schemeClr>
                </a:solidFill>
                <a:effectLst>
                  <a:outerShdw blurRad="38100" dist="38100" dir="2700000" algn="tl">
                    <a:srgbClr val="000000">
                      <a:alpha val="43137"/>
                    </a:srgbClr>
                  </a:outerShdw>
                </a:effectLst>
              </a:rPr>
              <a:t> </a:t>
            </a:r>
          </a:p>
          <a:p>
            <a:pPr marL="171450" indent="-171450">
              <a:buFont typeface="Arial" panose="020B0604020202020204" pitchFamily="34" charset="0"/>
              <a:buChar char="•"/>
            </a:pPr>
            <a:r>
              <a:rPr lang="el-GR" dirty="0">
                <a:solidFill>
                  <a:schemeClr val="tx1"/>
                </a:solidFill>
              </a:rPr>
              <a:t>ΜΙΕΕΚ. </a:t>
            </a:r>
            <a:r>
              <a:rPr lang="el-GR" b="1" dirty="0">
                <a:solidFill>
                  <a:schemeClr val="accent2">
                    <a:lumMod val="50000"/>
                  </a:schemeClr>
                </a:solidFill>
              </a:rPr>
              <a:t>Πρόσβαση</a:t>
            </a:r>
            <a:r>
              <a:rPr lang="en-US" b="1" dirty="0">
                <a:solidFill>
                  <a:schemeClr val="accent2">
                    <a:lumMod val="50000"/>
                  </a:schemeClr>
                </a:solidFill>
              </a:rPr>
              <a:t>: </a:t>
            </a:r>
            <a:r>
              <a:rPr lang="el-GR" b="1" dirty="0">
                <a:solidFill>
                  <a:schemeClr val="accent2">
                    <a:lumMod val="50000"/>
                  </a:schemeClr>
                </a:solidFill>
              </a:rPr>
              <a:t>συνεξέταση προϋποθέσεων</a:t>
            </a:r>
          </a:p>
          <a:p>
            <a:pPr algn="ctr"/>
            <a:endParaRPr lang="en-US" sz="1400" dirty="0"/>
          </a:p>
        </p:txBody>
      </p:sp>
      <p:cxnSp>
        <p:nvCxnSpPr>
          <p:cNvPr id="84" name="Straight Connector 83"/>
          <p:cNvCxnSpPr/>
          <p:nvPr/>
        </p:nvCxnSpPr>
        <p:spPr>
          <a:xfrm>
            <a:off x="4951455" y="2457730"/>
            <a:ext cx="21009" cy="236817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4941784" y="1985672"/>
            <a:ext cx="10148" cy="28910"/>
          </a:xfrm>
          <a:prstGeom prst="line">
            <a:avLst/>
          </a:prstGeom>
        </p:spPr>
        <p:style>
          <a:lnRef idx="1">
            <a:schemeClr val="accent1"/>
          </a:lnRef>
          <a:fillRef idx="0">
            <a:schemeClr val="accent1"/>
          </a:fillRef>
          <a:effectRef idx="0">
            <a:schemeClr val="accent1"/>
          </a:effectRef>
          <a:fontRef idx="minor">
            <a:schemeClr val="tx1"/>
          </a:fontRef>
        </p:style>
      </p:cxnSp>
      <p:sp>
        <p:nvSpPr>
          <p:cNvPr id="116" name="Rectangle 115"/>
          <p:cNvSpPr/>
          <p:nvPr/>
        </p:nvSpPr>
        <p:spPr>
          <a:xfrm>
            <a:off x="2460653" y="4984595"/>
            <a:ext cx="1921115" cy="1802954"/>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Εσπερινά Σχολεία / Εσπερινές Τεχνικές Σχολές</a:t>
            </a:r>
            <a:endParaRPr lang="en-US" sz="2000" dirty="0"/>
          </a:p>
        </p:txBody>
      </p:sp>
      <p:cxnSp>
        <p:nvCxnSpPr>
          <p:cNvPr id="125" name="Straight Arrow Connector 124"/>
          <p:cNvCxnSpPr>
            <a:cxnSpLocks/>
          </p:cNvCxnSpPr>
          <p:nvPr/>
        </p:nvCxnSpPr>
        <p:spPr>
          <a:xfrm flipV="1">
            <a:off x="1848103" y="2062163"/>
            <a:ext cx="537291" cy="1058935"/>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cxnSpLocks/>
          </p:cNvCxnSpPr>
          <p:nvPr/>
        </p:nvCxnSpPr>
        <p:spPr>
          <a:xfrm>
            <a:off x="1848103" y="4119563"/>
            <a:ext cx="482441" cy="1059914"/>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cxnSpLocks/>
          </p:cNvCxnSpPr>
          <p:nvPr/>
        </p:nvCxnSpPr>
        <p:spPr>
          <a:xfrm flipV="1">
            <a:off x="4442528" y="4818820"/>
            <a:ext cx="508927" cy="48479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a:cxnSpLocks/>
          </p:cNvCxnSpPr>
          <p:nvPr/>
        </p:nvCxnSpPr>
        <p:spPr>
          <a:xfrm flipV="1">
            <a:off x="1850397" y="3599885"/>
            <a:ext cx="479442" cy="1"/>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flipV="1">
            <a:off x="4952578" y="2040531"/>
            <a:ext cx="507753" cy="428929"/>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961959" y="3605221"/>
            <a:ext cx="487822"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a:off x="4967676" y="4807940"/>
            <a:ext cx="460110" cy="559056"/>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AB6019A-EAA9-E24F-B8A3-56880410CA71}"/>
              </a:ext>
            </a:extLst>
          </p:cNvPr>
          <p:cNvPicPr>
            <a:picLocks noChangeAspect="1"/>
          </p:cNvPicPr>
          <p:nvPr/>
        </p:nvPicPr>
        <p:blipFill>
          <a:blip r:embed="rId3"/>
          <a:stretch>
            <a:fillRect/>
          </a:stretch>
        </p:blipFill>
        <p:spPr>
          <a:xfrm>
            <a:off x="11239500" y="5495925"/>
            <a:ext cx="952500" cy="1362075"/>
          </a:xfrm>
          <a:prstGeom prst="rect">
            <a:avLst/>
          </a:prstGeom>
        </p:spPr>
      </p:pic>
    </p:spTree>
    <p:extLst>
      <p:ext uri="{BB962C8B-B14F-4D97-AF65-F5344CB8AC3E}">
        <p14:creationId xmlns:p14="http://schemas.microsoft.com/office/powerpoint/2010/main" val="291095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8">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l-GR" sz="2000" dirty="0"/>
              <a:t> </a:t>
            </a:r>
            <a:endParaRPr lang="en-GB" sz="2000" dirty="0"/>
          </a:p>
        </p:txBody>
      </p:sp>
      <p:sp>
        <p:nvSpPr>
          <p:cNvPr id="2" name="Title 1"/>
          <p:cNvSpPr>
            <a:spLocks noGrp="1"/>
          </p:cNvSpPr>
          <p:nvPr>
            <p:ph type="title" idx="4294967295"/>
          </p:nvPr>
        </p:nvSpPr>
        <p:spPr>
          <a:xfrm>
            <a:off x="0" y="-166688"/>
            <a:ext cx="10237788" cy="823913"/>
          </a:xfrm>
        </p:spPr>
        <p:txBody>
          <a:bodyPr>
            <a:normAutofit/>
          </a:bodyPr>
          <a:lstStyle/>
          <a:p>
            <a:pPr algn="ctr"/>
            <a:r>
              <a:rPr lang="el-GR" sz="2000" b="1" dirty="0" err="1">
                <a:solidFill>
                  <a:schemeClr val="bg1"/>
                </a:solidFill>
              </a:rPr>
              <a:t>Βαθμιδεσ</a:t>
            </a:r>
            <a:r>
              <a:rPr lang="el-GR" sz="2000" b="1" dirty="0">
                <a:solidFill>
                  <a:schemeClr val="bg1"/>
                </a:solidFill>
              </a:rPr>
              <a:t>   </a:t>
            </a:r>
            <a:r>
              <a:rPr lang="el-GR" sz="2000" b="1" dirty="0" err="1">
                <a:solidFill>
                  <a:schemeClr val="bg1"/>
                </a:solidFill>
              </a:rPr>
              <a:t>ΕΚΠΑΙΔΕΥΣΗσ</a:t>
            </a:r>
            <a:r>
              <a:rPr lang="el-GR" sz="2000" b="1" dirty="0">
                <a:solidFill>
                  <a:schemeClr val="bg1"/>
                </a:solidFill>
              </a:rPr>
              <a:t>   ΚΑΙ </a:t>
            </a:r>
            <a:r>
              <a:rPr lang="el-GR" sz="2000" b="1" dirty="0" err="1">
                <a:solidFill>
                  <a:schemeClr val="bg1"/>
                </a:solidFill>
              </a:rPr>
              <a:t>ειδοσ</a:t>
            </a:r>
            <a:r>
              <a:rPr lang="el-GR" sz="2000" b="1" dirty="0">
                <a:solidFill>
                  <a:schemeClr val="bg1"/>
                </a:solidFill>
              </a:rPr>
              <a:t> / </a:t>
            </a:r>
            <a:r>
              <a:rPr lang="el-GR" sz="2000" b="1" dirty="0" err="1">
                <a:solidFill>
                  <a:schemeClr val="bg1"/>
                </a:solidFill>
              </a:rPr>
              <a:t>τροποσ</a:t>
            </a:r>
            <a:r>
              <a:rPr lang="el-GR" sz="2000" b="1" dirty="0">
                <a:solidFill>
                  <a:schemeClr val="bg1"/>
                </a:solidFill>
              </a:rPr>
              <a:t> ΠΡΟΣΒΑΣΗΣ</a:t>
            </a:r>
            <a:endParaRPr lang="en-US" sz="2000" b="1" dirty="0">
              <a:solidFill>
                <a:schemeClr val="bg1"/>
              </a:solidFill>
            </a:endParaRPr>
          </a:p>
        </p:txBody>
      </p:sp>
      <p:sp>
        <p:nvSpPr>
          <p:cNvPr id="3" name="Content Placeholder 2"/>
          <p:cNvSpPr>
            <a:spLocks noGrp="1"/>
          </p:cNvSpPr>
          <p:nvPr>
            <p:ph idx="4294967295"/>
          </p:nvPr>
        </p:nvSpPr>
        <p:spPr>
          <a:xfrm>
            <a:off x="0" y="2062163"/>
            <a:ext cx="10515600" cy="4114800"/>
          </a:xfrm>
        </p:spPr>
        <p:txBody>
          <a:bodyPr/>
          <a:lstStyle/>
          <a:p>
            <a:pPr marL="0" indent="0">
              <a:buNone/>
            </a:pPr>
            <a:endParaRPr lang="el-GR" sz="2000" dirty="0"/>
          </a:p>
          <a:p>
            <a:pPr marL="0" indent="0">
              <a:buNone/>
            </a:pPr>
            <a:endParaRPr lang="el-GR" sz="2000" dirty="0"/>
          </a:p>
          <a:p>
            <a:pPr marL="0" indent="0">
              <a:buNone/>
            </a:pPr>
            <a:endParaRPr lang="el-GR" sz="2000" dirty="0"/>
          </a:p>
          <a:p>
            <a:pPr marL="0" indent="0">
              <a:buNone/>
            </a:pPr>
            <a:endParaRPr lang="en-US" sz="2000" dirty="0"/>
          </a:p>
        </p:txBody>
      </p:sp>
      <p:sp>
        <p:nvSpPr>
          <p:cNvPr id="11" name="Rectangle 10"/>
          <p:cNvSpPr/>
          <p:nvPr/>
        </p:nvSpPr>
        <p:spPr>
          <a:xfrm>
            <a:off x="115905" y="2873611"/>
            <a:ext cx="1626082" cy="131341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b="1" dirty="0">
                <a:solidFill>
                  <a:schemeClr val="bg2"/>
                </a:solidFill>
              </a:rPr>
              <a:t>Γυμνάσιο, </a:t>
            </a:r>
            <a:endParaRPr lang="en-US" sz="2000" b="1" dirty="0">
              <a:solidFill>
                <a:schemeClr val="bg2"/>
              </a:solidFill>
            </a:endParaRPr>
          </a:p>
          <a:p>
            <a:pPr algn="ctr"/>
            <a:r>
              <a:rPr lang="el-GR" sz="2000" b="1" dirty="0">
                <a:solidFill>
                  <a:schemeClr val="bg2"/>
                </a:solidFill>
              </a:rPr>
              <a:t>3 χρόνια </a:t>
            </a:r>
            <a:endParaRPr lang="en-US" sz="2000" b="1" dirty="0">
              <a:solidFill>
                <a:schemeClr val="bg2"/>
              </a:solidFill>
            </a:endParaRPr>
          </a:p>
        </p:txBody>
      </p:sp>
      <p:sp>
        <p:nvSpPr>
          <p:cNvPr id="34" name="Rectangle 33"/>
          <p:cNvSpPr/>
          <p:nvPr/>
        </p:nvSpPr>
        <p:spPr>
          <a:xfrm>
            <a:off x="2461487" y="345984"/>
            <a:ext cx="1887420" cy="1972043"/>
          </a:xfrm>
          <a:prstGeom prst="rect">
            <a:avLst/>
          </a:prstGeom>
          <a:solidFill>
            <a:srgbClr val="60A5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Δευτεροβάθμια Γενική Εκπαίδευση, Λύκειο, </a:t>
            </a:r>
            <a:endParaRPr lang="en-US" sz="2000" dirty="0"/>
          </a:p>
          <a:p>
            <a:pPr algn="ctr"/>
            <a:r>
              <a:rPr lang="el-GR" sz="2000" dirty="0"/>
              <a:t>3 χρόνια, Απολυτήριο</a:t>
            </a:r>
            <a:endParaRPr lang="en-US" sz="2000" dirty="0"/>
          </a:p>
        </p:txBody>
      </p:sp>
      <p:sp>
        <p:nvSpPr>
          <p:cNvPr id="35" name="Rectangle 34"/>
          <p:cNvSpPr/>
          <p:nvPr/>
        </p:nvSpPr>
        <p:spPr>
          <a:xfrm>
            <a:off x="2441905" y="2555082"/>
            <a:ext cx="1907002" cy="207860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Δευτεροβάθμια Τεχνική και Επαγγελματική</a:t>
            </a:r>
          </a:p>
          <a:p>
            <a:pPr algn="ctr"/>
            <a:r>
              <a:rPr lang="el-GR" sz="2000" dirty="0"/>
              <a:t>Εκπαίδευση,</a:t>
            </a:r>
          </a:p>
          <a:p>
            <a:pPr algn="ctr"/>
            <a:r>
              <a:rPr lang="el-GR" sz="2000" dirty="0"/>
              <a:t>ΤΕΣΕΚ, </a:t>
            </a:r>
            <a:endParaRPr lang="en-US" sz="2000" dirty="0"/>
          </a:p>
          <a:p>
            <a:pPr algn="ctr"/>
            <a:r>
              <a:rPr lang="el-GR" sz="2000" dirty="0"/>
              <a:t>3 χρόνια, Απολυτήριο </a:t>
            </a:r>
            <a:endParaRPr lang="en-US" sz="2000" dirty="0"/>
          </a:p>
        </p:txBody>
      </p:sp>
      <p:cxnSp>
        <p:nvCxnSpPr>
          <p:cNvPr id="53" name="Straight Connector 52"/>
          <p:cNvCxnSpPr>
            <a:cxnSpLocks/>
          </p:cNvCxnSpPr>
          <p:nvPr/>
        </p:nvCxnSpPr>
        <p:spPr>
          <a:xfrm>
            <a:off x="4348907" y="2072631"/>
            <a:ext cx="611303" cy="374953"/>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cxnSpLocks/>
          </p:cNvCxnSpPr>
          <p:nvPr/>
        </p:nvCxnSpPr>
        <p:spPr>
          <a:xfrm>
            <a:off x="4364875" y="3429000"/>
            <a:ext cx="595335" cy="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a:cxnSpLocks/>
          </p:cNvCxnSpPr>
          <p:nvPr/>
        </p:nvCxnSpPr>
        <p:spPr>
          <a:xfrm>
            <a:off x="4960210" y="2435215"/>
            <a:ext cx="15968" cy="1975202"/>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16" name="Rectangle 115"/>
          <p:cNvSpPr/>
          <p:nvPr/>
        </p:nvSpPr>
        <p:spPr>
          <a:xfrm>
            <a:off x="2425937" y="4870741"/>
            <a:ext cx="1931215" cy="1619269"/>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Εσπερινά Σχολεία / Εσπερινές Τεχνικές Σχολές</a:t>
            </a:r>
            <a:endParaRPr lang="en-US" sz="2000" dirty="0"/>
          </a:p>
        </p:txBody>
      </p:sp>
      <p:cxnSp>
        <p:nvCxnSpPr>
          <p:cNvPr id="125" name="Straight Arrow Connector 124"/>
          <p:cNvCxnSpPr/>
          <p:nvPr/>
        </p:nvCxnSpPr>
        <p:spPr>
          <a:xfrm flipV="1">
            <a:off x="1752219" y="2273944"/>
            <a:ext cx="682910" cy="600105"/>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cxnSpLocks/>
          </p:cNvCxnSpPr>
          <p:nvPr/>
        </p:nvCxnSpPr>
        <p:spPr>
          <a:xfrm>
            <a:off x="1729852" y="4187022"/>
            <a:ext cx="696085" cy="683719"/>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cxnSpLocks/>
          </p:cNvCxnSpPr>
          <p:nvPr/>
        </p:nvCxnSpPr>
        <p:spPr>
          <a:xfrm flipV="1">
            <a:off x="4363913" y="4420413"/>
            <a:ext cx="612265" cy="61813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a:off x="1743027" y="3483403"/>
            <a:ext cx="682910"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4968194" y="2155290"/>
            <a:ext cx="517376" cy="279925"/>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a:off x="4982690" y="4393903"/>
            <a:ext cx="480158" cy="335579"/>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5575966" y="3422530"/>
            <a:ext cx="6616033" cy="329050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Arial" panose="020B0604020202020204" pitchFamily="34" charset="0"/>
              <a:buChar char="•"/>
            </a:pPr>
            <a:endParaRPr lang="el-GR" sz="2000" dirty="0"/>
          </a:p>
          <a:p>
            <a:pPr marL="171450" indent="-171450" algn="ctr">
              <a:buFont typeface="Arial" panose="020B0604020202020204" pitchFamily="34" charset="0"/>
              <a:buChar char="•"/>
            </a:pPr>
            <a:endParaRPr lang="el-GR" sz="2000" dirty="0"/>
          </a:p>
          <a:p>
            <a:pPr marL="171450" indent="-171450" algn="ctr">
              <a:buFont typeface="Arial" panose="020B0604020202020204" pitchFamily="34" charset="0"/>
              <a:buChar char="•"/>
            </a:pPr>
            <a:endParaRPr lang="el-GR" sz="2000" dirty="0"/>
          </a:p>
          <a:p>
            <a:pPr algn="ctr"/>
            <a:r>
              <a:rPr lang="el-GR" sz="2000" b="1" dirty="0">
                <a:solidFill>
                  <a:schemeClr val="accent2">
                    <a:lumMod val="50000"/>
                  </a:schemeClr>
                </a:solidFill>
                <a:effectLst>
                  <a:outerShdw blurRad="38100" dist="38100" dir="2700000" algn="tl">
                    <a:srgbClr val="000000">
                      <a:alpha val="43137"/>
                    </a:srgbClr>
                  </a:outerShdw>
                </a:effectLst>
              </a:rPr>
              <a:t>Αδιαβάθμητη Εκπαίδευση</a:t>
            </a:r>
            <a:r>
              <a:rPr lang="en-US" sz="2000" b="1" dirty="0">
                <a:solidFill>
                  <a:schemeClr val="accent2">
                    <a:lumMod val="50000"/>
                  </a:schemeClr>
                </a:solidFill>
                <a:effectLst>
                  <a:outerShdw blurRad="38100" dist="38100" dir="2700000" algn="tl">
                    <a:srgbClr val="000000">
                      <a:alpha val="43137"/>
                    </a:srgbClr>
                  </a:outerShdw>
                </a:effectLst>
              </a:rPr>
              <a:t>: </a:t>
            </a:r>
            <a:r>
              <a:rPr lang="el-GR" sz="2000" dirty="0">
                <a:solidFill>
                  <a:schemeClr val="accent2">
                    <a:lumMod val="50000"/>
                  </a:schemeClr>
                </a:solidFill>
              </a:rPr>
              <a:t>Δημόσια και Ιδιωτική </a:t>
            </a:r>
          </a:p>
          <a:p>
            <a:pPr algn="ctr"/>
            <a:r>
              <a:rPr lang="el-GR" sz="2000" dirty="0">
                <a:solidFill>
                  <a:schemeClr val="accent2">
                    <a:lumMod val="50000"/>
                  </a:schemeClr>
                </a:solidFill>
              </a:rPr>
              <a:t>α) Ι.Ε.Κ. – Δημόσια και Ιδιωτικά Ινστιτούτα Επαγγελματικής Εκπαίδευσης και Κατάρτισης Ελλάδας</a:t>
            </a:r>
          </a:p>
          <a:p>
            <a:pPr algn="ctr"/>
            <a:r>
              <a:rPr lang="el-GR" sz="2000" dirty="0">
                <a:solidFill>
                  <a:schemeClr val="accent2">
                    <a:lumMod val="50000"/>
                  </a:schemeClr>
                </a:solidFill>
              </a:rPr>
              <a:t>β) Ε.Ε.Σ. Εργαστήρια Ελευθέρων Σπουδών</a:t>
            </a:r>
          </a:p>
          <a:p>
            <a:pPr algn="ctr"/>
            <a:r>
              <a:rPr lang="el-GR" sz="2000" b="1" dirty="0">
                <a:solidFill>
                  <a:schemeClr val="accent2">
                    <a:lumMod val="75000"/>
                  </a:schemeClr>
                </a:solidFill>
                <a:effectLst>
                  <a:outerShdw blurRad="38100" dist="38100" dir="2700000" algn="tl">
                    <a:srgbClr val="000000">
                      <a:alpha val="43137"/>
                    </a:srgbClr>
                  </a:outerShdw>
                </a:effectLst>
              </a:rPr>
              <a:t>Πρόσβαση</a:t>
            </a:r>
            <a:r>
              <a:rPr lang="en-US" sz="2000" b="1" dirty="0">
                <a:solidFill>
                  <a:schemeClr val="accent2">
                    <a:lumMod val="75000"/>
                  </a:schemeClr>
                </a:solidFill>
                <a:effectLst>
                  <a:outerShdw blurRad="38100" dist="38100" dir="2700000" algn="tl">
                    <a:srgbClr val="000000">
                      <a:alpha val="43137"/>
                    </a:srgbClr>
                  </a:outerShdw>
                </a:effectLst>
              </a:rPr>
              <a:t>: </a:t>
            </a:r>
            <a:r>
              <a:rPr lang="el-GR" sz="2000" b="1" dirty="0">
                <a:solidFill>
                  <a:schemeClr val="accent2">
                    <a:lumMod val="75000"/>
                  </a:schemeClr>
                </a:solidFill>
                <a:effectLst>
                  <a:outerShdw blurRad="38100" dist="38100" dir="2700000" algn="tl">
                    <a:srgbClr val="000000">
                      <a:alpha val="43137"/>
                    </a:srgbClr>
                  </a:outerShdw>
                </a:effectLst>
              </a:rPr>
              <a:t>Συνεξέταση προϋποθέσεων</a:t>
            </a:r>
          </a:p>
          <a:p>
            <a:pPr algn="ctr"/>
            <a:r>
              <a:rPr lang="el-GR" sz="2000" dirty="0">
                <a:solidFill>
                  <a:schemeClr val="accent2">
                    <a:lumMod val="50000"/>
                  </a:schemeClr>
                </a:solidFill>
              </a:rPr>
              <a:t>γ) Διά Βίου Εκπαίδευση</a:t>
            </a:r>
            <a:r>
              <a:rPr lang="en-US" sz="2000" dirty="0">
                <a:solidFill>
                  <a:schemeClr val="accent2">
                    <a:lumMod val="50000"/>
                  </a:schemeClr>
                </a:solidFill>
              </a:rPr>
              <a:t>: </a:t>
            </a:r>
            <a:r>
              <a:rPr lang="el-GR" sz="2000" dirty="0">
                <a:solidFill>
                  <a:schemeClr val="accent2">
                    <a:lumMod val="50000"/>
                  </a:schemeClr>
                </a:solidFill>
              </a:rPr>
              <a:t>Σεμινάρια μακράς διαρκείας, Προγράμματα Κατάρτισης (</a:t>
            </a:r>
            <a:r>
              <a:rPr lang="el-GR" sz="2000" dirty="0" err="1">
                <a:solidFill>
                  <a:schemeClr val="accent2">
                    <a:lumMod val="50000"/>
                  </a:schemeClr>
                </a:solidFill>
              </a:rPr>
              <a:t>ΑνΑΔ</a:t>
            </a:r>
            <a:r>
              <a:rPr lang="el-GR" sz="2000" dirty="0">
                <a:solidFill>
                  <a:schemeClr val="accent2">
                    <a:lumMod val="50000"/>
                  </a:schemeClr>
                </a:solidFill>
              </a:rPr>
              <a:t>, ΚΕΒΕ, ΚΕΠΑ, ΟΕΒ)</a:t>
            </a:r>
          </a:p>
          <a:p>
            <a:pPr algn="ctr"/>
            <a:endParaRPr lang="el-GR" sz="2000" dirty="0"/>
          </a:p>
          <a:p>
            <a:pPr algn="ctr"/>
            <a:endParaRPr lang="el-GR" sz="2000" dirty="0"/>
          </a:p>
          <a:p>
            <a:pPr algn="ctr"/>
            <a:endParaRPr lang="en-US" sz="2000" dirty="0"/>
          </a:p>
        </p:txBody>
      </p:sp>
      <p:sp>
        <p:nvSpPr>
          <p:cNvPr id="26" name="Rectangle 25"/>
          <p:cNvSpPr/>
          <p:nvPr/>
        </p:nvSpPr>
        <p:spPr>
          <a:xfrm>
            <a:off x="5554958" y="345984"/>
            <a:ext cx="6637041" cy="2510313"/>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Arial" panose="020B0604020202020204" pitchFamily="34" charset="0"/>
              <a:buChar char="•"/>
            </a:pPr>
            <a:endParaRPr lang="el-GR" sz="2000" dirty="0"/>
          </a:p>
          <a:p>
            <a:pPr marL="171450" indent="-171450" algn="ctr">
              <a:buFont typeface="Arial" panose="020B0604020202020204" pitchFamily="34" charset="0"/>
              <a:buChar char="•"/>
            </a:pPr>
            <a:endParaRPr lang="el-GR" sz="2000" dirty="0"/>
          </a:p>
          <a:p>
            <a:pPr marL="171450" indent="-171450" algn="ctr">
              <a:buFont typeface="Arial" panose="020B0604020202020204" pitchFamily="34" charset="0"/>
              <a:buChar char="•"/>
            </a:pPr>
            <a:endParaRPr lang="el-GR" sz="2000" dirty="0"/>
          </a:p>
          <a:p>
            <a:pPr algn="ctr"/>
            <a:endParaRPr lang="en-US" sz="2000" dirty="0"/>
          </a:p>
          <a:p>
            <a:pPr algn="ctr"/>
            <a:r>
              <a:rPr lang="el-GR" sz="2000" dirty="0">
                <a:solidFill>
                  <a:schemeClr val="accent2">
                    <a:lumMod val="50000"/>
                  </a:schemeClr>
                </a:solidFill>
              </a:rPr>
              <a:t>Τριτοβάθμια Εκπαίδευση Ανώτατης και Ανώτερης Εκπαίδευσης </a:t>
            </a:r>
            <a:r>
              <a:rPr lang="el-GR" sz="2000" b="1" dirty="0">
                <a:solidFill>
                  <a:schemeClr val="accent2">
                    <a:lumMod val="50000"/>
                  </a:schemeClr>
                </a:solidFill>
                <a:effectLst>
                  <a:outerShdw blurRad="38100" dist="38100" dir="2700000" algn="tl">
                    <a:srgbClr val="000000">
                      <a:alpha val="43137"/>
                    </a:srgbClr>
                  </a:outerShdw>
                </a:effectLst>
              </a:rPr>
              <a:t>σε άλλες χώρες</a:t>
            </a:r>
            <a:r>
              <a:rPr lang="el-GR" sz="2000" dirty="0">
                <a:solidFill>
                  <a:schemeClr val="accent2">
                    <a:lumMod val="50000"/>
                  </a:schemeClr>
                </a:solidFill>
              </a:rPr>
              <a:t>. </a:t>
            </a:r>
            <a:endParaRPr lang="en-US" sz="2000" dirty="0">
              <a:solidFill>
                <a:schemeClr val="accent2">
                  <a:lumMod val="50000"/>
                </a:schemeClr>
              </a:solidFill>
            </a:endParaRPr>
          </a:p>
          <a:p>
            <a:pPr algn="ctr"/>
            <a:r>
              <a:rPr lang="el-GR" sz="2000" b="1" dirty="0">
                <a:solidFill>
                  <a:schemeClr val="accent2">
                    <a:lumMod val="75000"/>
                  </a:schemeClr>
                </a:solidFill>
                <a:effectLst>
                  <a:outerShdw blurRad="38100" dist="38100" dir="2700000" algn="tl">
                    <a:srgbClr val="000000">
                      <a:alpha val="43137"/>
                    </a:srgbClr>
                  </a:outerShdw>
                </a:effectLst>
              </a:rPr>
              <a:t>Πρόσβαση</a:t>
            </a:r>
            <a:r>
              <a:rPr lang="en-US" sz="2000" b="1" dirty="0">
                <a:solidFill>
                  <a:schemeClr val="accent2">
                    <a:lumMod val="75000"/>
                  </a:schemeClr>
                </a:solidFill>
                <a:effectLst>
                  <a:outerShdw blurRad="38100" dist="38100" dir="2700000" algn="tl">
                    <a:srgbClr val="000000">
                      <a:alpha val="43137"/>
                    </a:srgbClr>
                  </a:outerShdw>
                </a:effectLst>
              </a:rPr>
              <a:t>: </a:t>
            </a:r>
            <a:r>
              <a:rPr lang="el-GR" sz="2000" b="1" dirty="0">
                <a:solidFill>
                  <a:schemeClr val="accent2">
                    <a:lumMod val="75000"/>
                  </a:schemeClr>
                </a:solidFill>
                <a:effectLst>
                  <a:outerShdw blurRad="38100" dist="38100" dir="2700000" algn="tl">
                    <a:srgbClr val="000000">
                      <a:alpha val="43137"/>
                    </a:srgbClr>
                  </a:outerShdw>
                </a:effectLst>
              </a:rPr>
              <a:t>Συνεξέταση προσόντων/παραγόντων </a:t>
            </a:r>
            <a:r>
              <a:rPr lang="el-GR" sz="2000" b="1" dirty="0">
                <a:solidFill>
                  <a:schemeClr val="accent2">
                    <a:lumMod val="75000"/>
                  </a:schemeClr>
                </a:solidFill>
              </a:rPr>
              <a:t>(Βαθμολογία Απολυτηρίου, βαθμών σε συγκεκριμένα μαθήματα, πιθανές εξετάσεις, γνώση ξένης γλώσσας, </a:t>
            </a:r>
            <a:r>
              <a:rPr lang="en-US" sz="2000" b="1" dirty="0">
                <a:solidFill>
                  <a:schemeClr val="accent2">
                    <a:lumMod val="75000"/>
                  </a:schemeClr>
                </a:solidFill>
              </a:rPr>
              <a:t>portfolio</a:t>
            </a:r>
            <a:r>
              <a:rPr lang="en-GB" sz="2000" b="1" dirty="0">
                <a:solidFill>
                  <a:schemeClr val="accent2">
                    <a:lumMod val="75000"/>
                  </a:schemeClr>
                </a:solidFill>
              </a:rPr>
              <a:t> </a:t>
            </a:r>
            <a:r>
              <a:rPr lang="el-GR" sz="2000" b="1" dirty="0">
                <a:solidFill>
                  <a:schemeClr val="accent2">
                    <a:lumMod val="75000"/>
                  </a:schemeClr>
                </a:solidFill>
              </a:rPr>
              <a:t>κ.λπ.)</a:t>
            </a:r>
          </a:p>
          <a:p>
            <a:pPr algn="ctr"/>
            <a:endParaRPr lang="el-GR" sz="2000" dirty="0"/>
          </a:p>
          <a:p>
            <a:pPr marL="171450" indent="-171450" algn="ctr">
              <a:buFont typeface="Arial" panose="020B0604020202020204" pitchFamily="34" charset="0"/>
              <a:buChar char="•"/>
            </a:pPr>
            <a:endParaRPr lang="el-GR" sz="2000" dirty="0"/>
          </a:p>
          <a:p>
            <a:pPr algn="ctr"/>
            <a:endParaRPr lang="el-GR" sz="2000" dirty="0"/>
          </a:p>
          <a:p>
            <a:pPr algn="ctr"/>
            <a:endParaRPr lang="en-US" sz="2000" dirty="0"/>
          </a:p>
        </p:txBody>
      </p:sp>
      <p:pic>
        <p:nvPicPr>
          <p:cNvPr id="6" name="Picture 5">
            <a:extLst>
              <a:ext uri="{FF2B5EF4-FFF2-40B4-BE49-F238E27FC236}">
                <a16:creationId xmlns:a16="http://schemas.microsoft.com/office/drawing/2014/main" id="{6FA45B57-A3DF-895F-32A7-20E015E687DE}"/>
              </a:ext>
            </a:extLst>
          </p:cNvPr>
          <p:cNvPicPr>
            <a:picLocks noChangeAspect="1"/>
          </p:cNvPicPr>
          <p:nvPr/>
        </p:nvPicPr>
        <p:blipFill>
          <a:blip r:embed="rId2"/>
          <a:stretch>
            <a:fillRect/>
          </a:stretch>
        </p:blipFill>
        <p:spPr>
          <a:xfrm>
            <a:off x="0" y="-23813"/>
            <a:ext cx="952500" cy="1362075"/>
          </a:xfrm>
          <a:prstGeom prst="rect">
            <a:avLst/>
          </a:prstGeom>
        </p:spPr>
      </p:pic>
    </p:spTree>
    <p:extLst>
      <p:ext uri="{BB962C8B-B14F-4D97-AF65-F5344CB8AC3E}">
        <p14:creationId xmlns:p14="http://schemas.microsoft.com/office/powerpoint/2010/main" val="2933426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90E00-9930-49CE-ADFE-6D9F8F98F4DF}"/>
              </a:ext>
            </a:extLst>
          </p:cNvPr>
          <p:cNvSpPr>
            <a:spLocks noGrp="1"/>
          </p:cNvSpPr>
          <p:nvPr>
            <p:ph type="title"/>
          </p:nvPr>
        </p:nvSpPr>
        <p:spPr>
          <a:xfrm>
            <a:off x="6857998" y="964075"/>
            <a:ext cx="4654297" cy="3739896"/>
          </a:xfrm>
        </p:spPr>
        <p:txBody>
          <a:bodyPr anchor="b">
            <a:normAutofit/>
          </a:bodyPr>
          <a:lstStyle/>
          <a:p>
            <a:r>
              <a:rPr lang="el-GR" altLang="en-US" sz="3100" b="1" cap="none" dirty="0"/>
              <a:t>ΔΗΜΟΣΙΑ  ΤΡΙΤΟΒΑΘΜΙΑ   ΕΚΠΑΙΔΕΥΣΗ </a:t>
            </a:r>
            <a:br>
              <a:rPr lang="el-GR" altLang="en-US" sz="3100" b="1" cap="none" dirty="0"/>
            </a:br>
            <a:r>
              <a:rPr lang="el-GR" altLang="en-US" sz="3100" b="1" cap="none" dirty="0"/>
              <a:t>ΚΥΠΡΟΥ  ΚΑΙ  ΕΛΛΑΔΑΣ </a:t>
            </a:r>
            <a:br>
              <a:rPr lang="el-GR" altLang="en-US" sz="3100" b="1" cap="none" dirty="0"/>
            </a:br>
            <a:r>
              <a:rPr lang="el-GR" altLang="en-US" sz="3100" b="1" cap="none" dirty="0"/>
              <a:t/>
            </a:r>
            <a:br>
              <a:rPr lang="el-GR" altLang="en-US" sz="3100" b="1" cap="none" dirty="0"/>
            </a:br>
            <a:r>
              <a:rPr lang="el-GR" altLang="en-US" sz="3100" b="1" cap="none" dirty="0"/>
              <a:t>ΔΙΑΔΙΚΑΣΙΑ   ΠΡΟΣΒΑΣΗΣ  (2027)</a:t>
            </a:r>
            <a:endParaRPr lang="el-GR" sz="3100" b="1" dirty="0"/>
          </a:p>
        </p:txBody>
      </p:sp>
      <p:sp>
        <p:nvSpPr>
          <p:cNvPr id="11" name="Subtitle 2">
            <a:extLst>
              <a:ext uri="{FF2B5EF4-FFF2-40B4-BE49-F238E27FC236}">
                <a16:creationId xmlns:a16="http://schemas.microsoft.com/office/drawing/2014/main" id="{1A316262-4401-AB7B-4FDC-F17D790989BB}"/>
              </a:ext>
            </a:extLst>
          </p:cNvPr>
          <p:cNvSpPr>
            <a:spLocks noGrp="1"/>
          </p:cNvSpPr>
          <p:nvPr>
            <p:ph type="subTitle" idx="1"/>
          </p:nvPr>
        </p:nvSpPr>
        <p:spPr>
          <a:xfrm>
            <a:off x="6858000" y="4822842"/>
            <a:ext cx="4206240" cy="1380744"/>
          </a:xfrm>
        </p:spPr>
        <p:txBody>
          <a:bodyPr/>
          <a:lstStyle/>
          <a:p>
            <a:endParaRPr lang="en-US"/>
          </a:p>
        </p:txBody>
      </p:sp>
      <p:sp>
        <p:nvSpPr>
          <p:cNvPr id="13" name="Footer Placeholder 3">
            <a:extLst>
              <a:ext uri="{FF2B5EF4-FFF2-40B4-BE49-F238E27FC236}">
                <a16:creationId xmlns:a16="http://schemas.microsoft.com/office/drawing/2014/main" id="{24D63A40-6B69-3725-38A0-9DEF60805E2B}"/>
              </a:ext>
            </a:extLst>
          </p:cNvPr>
          <p:cNvSpPr>
            <a:spLocks noGrp="1"/>
          </p:cNvSpPr>
          <p:nvPr>
            <p:ph type="ftr" sz="quarter" idx="15"/>
          </p:nvPr>
        </p:nvSpPr>
        <p:spPr>
          <a:xfrm rot="16200000">
            <a:off x="-1131161" y="1592957"/>
            <a:ext cx="2973522" cy="365125"/>
          </a:xfrm>
        </p:spPr>
        <p:txBody>
          <a:bodyPr/>
          <a:lstStyle/>
          <a:p>
            <a:pPr>
              <a:spcAft>
                <a:spcPts val="600"/>
              </a:spcAft>
            </a:pPr>
            <a:endParaRPr lang="en-US" dirty="0"/>
          </a:p>
        </p:txBody>
      </p:sp>
      <p:pic>
        <p:nvPicPr>
          <p:cNvPr id="6" name="Picture 5">
            <a:extLst>
              <a:ext uri="{FF2B5EF4-FFF2-40B4-BE49-F238E27FC236}">
                <a16:creationId xmlns:a16="http://schemas.microsoft.com/office/drawing/2014/main" id="{DA642E8F-239A-4F52-764F-0B9BD376670F}"/>
              </a:ext>
            </a:extLst>
          </p:cNvPr>
          <p:cNvPicPr>
            <a:picLocks noChangeAspect="1"/>
          </p:cNvPicPr>
          <p:nvPr/>
        </p:nvPicPr>
        <p:blipFill>
          <a:blip r:embed="rId3" cstate="screen">
            <a:extLst>
              <a:ext uri="{28A0092B-C50C-407E-A947-70E740481C1C}">
                <a14:useLocalDpi xmlns:a14="http://schemas.microsoft.com/office/drawing/2010/main"/>
              </a:ext>
            </a:extLst>
          </a:blip>
          <a:srcRect r="-1" b="-1"/>
          <a:stretch>
            <a:fillRect/>
          </a:stretch>
        </p:blipFill>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noFill/>
          <a:ln w="6350">
            <a:noFill/>
          </a:ln>
        </p:spPr>
      </p:pic>
      <p:sp>
        <p:nvSpPr>
          <p:cNvPr id="5" name="Title 1">
            <a:extLst>
              <a:ext uri="{FF2B5EF4-FFF2-40B4-BE49-F238E27FC236}">
                <a16:creationId xmlns:a16="http://schemas.microsoft.com/office/drawing/2014/main" id="{18EBB7A6-CC12-40F9-A6BE-D32386D81A49}"/>
              </a:ext>
            </a:extLst>
          </p:cNvPr>
          <p:cNvSpPr txBox="1">
            <a:spLocks/>
          </p:cNvSpPr>
          <p:nvPr/>
        </p:nvSpPr>
        <p:spPr>
          <a:xfrm>
            <a:off x="1876425" y="2162175"/>
            <a:ext cx="8753476" cy="134778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pPr algn="ctr" latinLnBrk="1">
              <a:lnSpc>
                <a:spcPct val="100000"/>
              </a:lnSpc>
            </a:pPr>
            <a:endParaRPr lang="en-GB" dirty="0"/>
          </a:p>
        </p:txBody>
      </p:sp>
    </p:spTree>
    <p:extLst>
      <p:ext uri="{BB962C8B-B14F-4D97-AF65-F5344CB8AC3E}">
        <p14:creationId xmlns:p14="http://schemas.microsoft.com/office/powerpoint/2010/main" val="24670696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114BD6-4993-2DCA-BD1C-AE8B33E6F2E3}"/>
              </a:ext>
            </a:extLst>
          </p:cNvPr>
          <p:cNvSpPr>
            <a:spLocks noGrp="1"/>
          </p:cNvSpPr>
          <p:nvPr>
            <p:ph type="ftr" sz="quarter" idx="11"/>
          </p:nvPr>
        </p:nvSpPr>
        <p:spPr/>
        <p:txBody>
          <a:bodyPr/>
          <a:lstStyle/>
          <a:p>
            <a:endParaRPr lang="en-US" dirty="0"/>
          </a:p>
        </p:txBody>
      </p:sp>
      <p:sp>
        <p:nvSpPr>
          <p:cNvPr id="4" name="Content Placeholder 3">
            <a:extLst>
              <a:ext uri="{FF2B5EF4-FFF2-40B4-BE49-F238E27FC236}">
                <a16:creationId xmlns:a16="http://schemas.microsoft.com/office/drawing/2014/main" id="{364F9AAA-C7E1-EC51-26A3-0D5A4BD768F8}"/>
              </a:ext>
            </a:extLst>
          </p:cNvPr>
          <p:cNvSpPr>
            <a:spLocks noGrp="1"/>
          </p:cNvSpPr>
          <p:nvPr>
            <p:ph sz="quarter" idx="15"/>
          </p:nvPr>
        </p:nvSpPr>
        <p:spPr>
          <a:ln>
            <a:solidFill>
              <a:schemeClr val="tx1"/>
            </a:solidFill>
          </a:ln>
        </p:spPr>
        <p:txBody>
          <a:bodyPr/>
          <a:lstStyle/>
          <a:p>
            <a:pPr algn="ctr"/>
            <a:r>
              <a:rPr lang="el-GR" sz="2400" b="1" dirty="0">
                <a:ea typeface="Arial" panose="020B0604020202020204" pitchFamily="34" charset="0"/>
                <a:cs typeface="Times New Roman" panose="02020603050405020304" pitchFamily="18" charset="0"/>
              </a:rPr>
              <a:t>1. Απόλυσης </a:t>
            </a:r>
          </a:p>
          <a:p>
            <a:r>
              <a:rPr lang="el-GR" b="1" dirty="0">
                <a:ea typeface="Arial" panose="020B0604020202020204" pitchFamily="34" charset="0"/>
                <a:cs typeface="Times New Roman" panose="02020603050405020304" pitchFamily="18" charset="0"/>
              </a:rPr>
              <a:t>Στοχεύουν στην απόκτηση </a:t>
            </a:r>
            <a:r>
              <a:rPr lang="el-GR" b="1" dirty="0">
                <a:ea typeface="Calibri" panose="020F0502020204030204" pitchFamily="34" charset="0"/>
                <a:cs typeface="Times New Roman" panose="02020603050405020304" pitchFamily="18" charset="0"/>
              </a:rPr>
              <a:t>Απολυτηρίου Δευτεροβάθμιας Εκπαίδευσης από την Κυπριακή Δημοκρατία.</a:t>
            </a:r>
          </a:p>
          <a:p>
            <a:endParaRPr lang="en-US" dirty="0"/>
          </a:p>
        </p:txBody>
      </p:sp>
      <p:sp>
        <p:nvSpPr>
          <p:cNvPr id="5" name="Content Placeholder 4">
            <a:extLst>
              <a:ext uri="{FF2B5EF4-FFF2-40B4-BE49-F238E27FC236}">
                <a16:creationId xmlns:a16="http://schemas.microsoft.com/office/drawing/2014/main" id="{7B99860D-98B6-17DC-6919-F9D25716F05B}"/>
              </a:ext>
            </a:extLst>
          </p:cNvPr>
          <p:cNvSpPr>
            <a:spLocks noGrp="1"/>
          </p:cNvSpPr>
          <p:nvPr>
            <p:ph sz="quarter" idx="16"/>
          </p:nvPr>
        </p:nvSpPr>
        <p:spPr>
          <a:ln>
            <a:solidFill>
              <a:schemeClr val="tx1"/>
            </a:solidFill>
          </a:ln>
        </p:spPr>
        <p:txBody>
          <a:bodyPr/>
          <a:lstStyle/>
          <a:p>
            <a:pPr marR="151130" algn="ctr">
              <a:lnSpc>
                <a:spcPct val="125000"/>
              </a:lnSpc>
              <a:spcAft>
                <a:spcPts val="0"/>
              </a:spcAft>
            </a:pPr>
            <a:r>
              <a:rPr lang="el-GR" sz="2400" b="1" dirty="0">
                <a:ea typeface="Arial" panose="020B0604020202020204" pitchFamily="34" charset="0"/>
                <a:cs typeface="Times New Roman" panose="02020603050405020304" pitchFamily="18" charset="0"/>
              </a:rPr>
              <a:t>2. Πρόσβασης </a:t>
            </a:r>
          </a:p>
          <a:p>
            <a:pPr marR="151130" algn="just">
              <a:lnSpc>
                <a:spcPct val="125000"/>
              </a:lnSpc>
              <a:spcAft>
                <a:spcPts val="0"/>
              </a:spcAft>
            </a:pPr>
            <a:r>
              <a:rPr lang="el-GR" b="1" dirty="0">
                <a:latin typeface="Arial" panose="020B0604020202020204" pitchFamily="34" charset="0"/>
                <a:cs typeface="Times New Roman" panose="02020603050405020304" pitchFamily="18" charset="0"/>
              </a:rPr>
              <a:t>Σ</a:t>
            </a:r>
            <a:r>
              <a:rPr lang="el-GR" b="1" dirty="0"/>
              <a:t>κοπό έχουν</a:t>
            </a:r>
            <a:r>
              <a:rPr lang="en-US" b="1" dirty="0"/>
              <a:t>:</a:t>
            </a:r>
          </a:p>
          <a:p>
            <a:pPr marR="151130" algn="just">
              <a:lnSpc>
                <a:spcPct val="125000"/>
              </a:lnSpc>
              <a:spcAft>
                <a:spcPts val="0"/>
              </a:spcAft>
            </a:pPr>
            <a:r>
              <a:rPr lang="el-GR" b="1" dirty="0"/>
              <a:t>α) τη χορήγηση του βαθμού κατάταξης ανά Πλαίσιο Πρόσβασης και του πιστοποιητικού πρόσβασης στους υποψηφίους,</a:t>
            </a:r>
            <a:endParaRPr lang="en-US" b="1" dirty="0"/>
          </a:p>
          <a:p>
            <a:pPr marR="151130" algn="just">
              <a:lnSpc>
                <a:spcPct val="125000"/>
              </a:lnSpc>
              <a:spcAft>
                <a:spcPts val="0"/>
              </a:spcAft>
            </a:pPr>
            <a:r>
              <a:rPr lang="el-GR" b="1" dirty="0"/>
              <a:t>β) την κατανομή των θέσεων στα Δημόσια ΑΑΕΙ της Κύπρου &amp; Ελλάδας.</a:t>
            </a:r>
            <a:endParaRPr lang="el-GR" b="1"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7" name="Title 6">
            <a:extLst>
              <a:ext uri="{FF2B5EF4-FFF2-40B4-BE49-F238E27FC236}">
                <a16:creationId xmlns:a16="http://schemas.microsoft.com/office/drawing/2014/main" id="{608E802D-DB02-A02D-65FE-CE1585D90E9C}"/>
              </a:ext>
            </a:extLst>
          </p:cNvPr>
          <p:cNvSpPr>
            <a:spLocks noGrp="1"/>
          </p:cNvSpPr>
          <p:nvPr>
            <p:ph type="title"/>
          </p:nvPr>
        </p:nvSpPr>
        <p:spPr>
          <a:xfrm>
            <a:off x="0" y="630088"/>
            <a:ext cx="12120465" cy="867930"/>
          </a:xfrm>
          <a:prstGeom prst="rect">
            <a:avLst/>
          </a:prstGeom>
          <a:solidFill>
            <a:srgbClr val="0070C0"/>
          </a:solidFill>
        </p:spPr>
        <p:txBody>
          <a:bodyPr wrap="square">
            <a:spAutoFit/>
          </a:bodyPr>
          <a:lstStyle/>
          <a:p>
            <a:pPr algn="ctr"/>
            <a:r>
              <a:rPr lang="el-GR" sz="3200" b="1" dirty="0">
                <a:solidFill>
                  <a:schemeClr val="bg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ΠΑΓΚΥΠΡΙΕΣ ΕΞΕΤΑΣΕΙΣ </a:t>
            </a:r>
            <a:r>
              <a:rPr lang="el-GR" sz="3200" b="1" dirty="0">
                <a:ln w="11430"/>
                <a:solidFill>
                  <a:schemeClr val="bg2"/>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 </a:t>
            </a:r>
            <a:br>
              <a:rPr lang="el-GR" sz="3200" b="1" dirty="0">
                <a:ln w="11430"/>
                <a:solidFill>
                  <a:schemeClr val="bg2"/>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br>
            <a:r>
              <a:rPr lang="el-GR" sz="2400" dirty="0">
                <a:ln w="11430"/>
                <a:solidFill>
                  <a:schemeClr val="bg2"/>
                </a:solidFill>
                <a:latin typeface="Arial" panose="020B0604020202020204" pitchFamily="34" charset="0"/>
                <a:cs typeface="Arial" panose="020B0604020202020204" pitchFamily="34" charset="0"/>
              </a:rPr>
              <a:t>(ΔΙΑΧΩΡΙΣΤΗΚΑΝ </a:t>
            </a:r>
            <a:r>
              <a:rPr lang="el-GR" sz="2400" dirty="0" err="1">
                <a:ln w="11430"/>
                <a:solidFill>
                  <a:schemeClr val="bg2"/>
                </a:solidFill>
                <a:latin typeface="Arial" panose="020B0604020202020204" pitchFamily="34" charset="0"/>
                <a:cs typeface="Arial" panose="020B0604020202020204" pitchFamily="34" charset="0"/>
              </a:rPr>
              <a:t>απο</a:t>
            </a:r>
            <a:r>
              <a:rPr lang="el-GR" sz="2400" dirty="0">
                <a:ln w="11430"/>
                <a:solidFill>
                  <a:schemeClr val="bg2"/>
                </a:solidFill>
                <a:latin typeface="Arial" panose="020B0604020202020204" pitchFamily="34" charset="0"/>
                <a:cs typeface="Arial" panose="020B0604020202020204" pitchFamily="34" charset="0"/>
              </a:rPr>
              <a:t> 2022)</a:t>
            </a:r>
            <a:endParaRPr lang="en-US" sz="2400" dirty="0">
              <a:solidFill>
                <a:schemeClr val="bg2"/>
              </a:solidFill>
            </a:endParaRPr>
          </a:p>
        </p:txBody>
      </p:sp>
      <p:pic>
        <p:nvPicPr>
          <p:cNvPr id="8" name="Picture 7" descr="&lt;b&gt;University of Athens&lt;/b&gt; - PANORAMASTREETLINE">
            <a:extLst>
              <a:ext uri="{FF2B5EF4-FFF2-40B4-BE49-F238E27FC236}">
                <a16:creationId xmlns:a16="http://schemas.microsoft.com/office/drawing/2014/main" id="{5FEC7893-D7D8-3C09-D8AE-87CB78856A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54547" y="5075244"/>
            <a:ext cx="1912000" cy="1379213"/>
          </a:xfrm>
          <a:prstGeom prst="rect">
            <a:avLst/>
          </a:prstGeom>
        </p:spPr>
      </p:pic>
      <p:pic>
        <p:nvPicPr>
          <p:cNvPr id="9" name="Picture 8" descr="Νέο Λύκειο: Τι αλλάζει και πώς θα λειτουργεί">
            <a:extLst>
              <a:ext uri="{FF2B5EF4-FFF2-40B4-BE49-F238E27FC236}">
                <a16:creationId xmlns:a16="http://schemas.microsoft.com/office/drawing/2014/main" id="{B81BDC12-D412-26CE-A8FF-D398B8A85138}"/>
              </a:ext>
            </a:extLst>
          </p:cNvPr>
          <p:cNvPicPr>
            <a:picLocks noChangeAspect="1"/>
          </p:cNvPicPr>
          <p:nvPr/>
        </p:nvPicPr>
        <p:blipFill>
          <a:blip r:embed="rId3"/>
          <a:stretch>
            <a:fillRect/>
          </a:stretch>
        </p:blipFill>
        <p:spPr>
          <a:xfrm>
            <a:off x="3604696" y="5094514"/>
            <a:ext cx="2308742" cy="1359944"/>
          </a:xfrm>
          <a:prstGeom prst="rect">
            <a:avLst/>
          </a:prstGeom>
        </p:spPr>
      </p:pic>
      <p:pic>
        <p:nvPicPr>
          <p:cNvPr id="10" name="Picture 9" descr="Κουτάκια Καπέλα Αποφοίτησης - WOW gifts and more">
            <a:extLst>
              <a:ext uri="{FF2B5EF4-FFF2-40B4-BE49-F238E27FC236}">
                <a16:creationId xmlns:a16="http://schemas.microsoft.com/office/drawing/2014/main" id="{8A112A15-5644-2F76-5BDC-3759502578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29908" y="5094514"/>
            <a:ext cx="2039917" cy="1359944"/>
          </a:xfrm>
          <a:prstGeom prst="rect">
            <a:avLst/>
          </a:prstGeom>
        </p:spPr>
      </p:pic>
      <p:pic>
        <p:nvPicPr>
          <p:cNvPr id="13" name="Picture 12">
            <a:extLst>
              <a:ext uri="{FF2B5EF4-FFF2-40B4-BE49-F238E27FC236}">
                <a16:creationId xmlns:a16="http://schemas.microsoft.com/office/drawing/2014/main" id="{377EA94C-2B0A-AAE9-9E4F-0171946736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7153" y="4902658"/>
            <a:ext cx="1386210" cy="1551799"/>
          </a:xfrm>
          <a:prstGeom prst="rect">
            <a:avLst/>
          </a:prstGeom>
        </p:spPr>
      </p:pic>
      <p:pic>
        <p:nvPicPr>
          <p:cNvPr id="15" name="Picture 14">
            <a:extLst>
              <a:ext uri="{FF2B5EF4-FFF2-40B4-BE49-F238E27FC236}">
                <a16:creationId xmlns:a16="http://schemas.microsoft.com/office/drawing/2014/main" id="{BBB5A15F-0F39-A4E1-0C7C-5BA69D8BA20F}"/>
              </a:ext>
            </a:extLst>
          </p:cNvPr>
          <p:cNvPicPr>
            <a:picLocks noChangeAspect="1"/>
          </p:cNvPicPr>
          <p:nvPr/>
        </p:nvPicPr>
        <p:blipFill>
          <a:blip r:embed="rId6"/>
          <a:stretch>
            <a:fillRect/>
          </a:stretch>
        </p:blipFill>
        <p:spPr>
          <a:xfrm>
            <a:off x="0" y="0"/>
            <a:ext cx="1121350" cy="1603530"/>
          </a:xfrm>
          <a:prstGeom prst="rect">
            <a:avLst/>
          </a:prstGeom>
        </p:spPr>
      </p:pic>
    </p:spTree>
    <p:extLst>
      <p:ext uri="{BB962C8B-B14F-4D97-AF65-F5344CB8AC3E}">
        <p14:creationId xmlns:p14="http://schemas.microsoft.com/office/powerpoint/2010/main" val="14404682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D8525-7856-7841-A80A-8BC2E8A801F5}"/>
              </a:ext>
            </a:extLst>
          </p:cNvPr>
          <p:cNvSpPr>
            <a:spLocks noGrp="1"/>
          </p:cNvSpPr>
          <p:nvPr>
            <p:ph type="title"/>
          </p:nvPr>
        </p:nvSpPr>
        <p:spPr>
          <a:xfrm>
            <a:off x="0" y="11329"/>
            <a:ext cx="12192000" cy="1808140"/>
          </a:xfrm>
          <a:solidFill>
            <a:srgbClr val="0070C0"/>
          </a:solidFill>
        </p:spPr>
        <p:txBody>
          <a:bodyPr>
            <a:normAutofit fontScale="90000"/>
          </a:bodyPr>
          <a:lstStyle/>
          <a:p>
            <a:pPr algn="ctr"/>
            <a:r>
              <a:rPr lang="el-GR" sz="3600" b="1" dirty="0">
                <a:solidFill>
                  <a:schemeClr val="bg1"/>
                </a:solidFill>
                <a:latin typeface="+mn-lt"/>
              </a:rPr>
              <a:t>ΔΙΑΔΙΚΑΣΙΑ ΠΡΟΣΒΑΣΗΣ </a:t>
            </a:r>
            <a:br>
              <a:rPr lang="el-GR" sz="3600" b="1" dirty="0">
                <a:solidFill>
                  <a:schemeClr val="bg1"/>
                </a:solidFill>
                <a:latin typeface="+mn-lt"/>
              </a:rPr>
            </a:br>
            <a:r>
              <a:rPr lang="en-US" sz="3600" b="1" dirty="0">
                <a:solidFill>
                  <a:schemeClr val="bg1"/>
                </a:solidFill>
                <a:latin typeface="+mn-lt"/>
              </a:rPr>
              <a:t/>
            </a:r>
            <a:br>
              <a:rPr lang="en-US" sz="3600" b="1" dirty="0">
                <a:solidFill>
                  <a:schemeClr val="bg1"/>
                </a:solidFill>
                <a:latin typeface="+mn-lt"/>
              </a:rPr>
            </a:br>
            <a:r>
              <a:rPr lang="en-US" sz="3600" b="1" dirty="0">
                <a:solidFill>
                  <a:schemeClr val="bg1"/>
                </a:solidFill>
                <a:latin typeface="+mn-lt"/>
              </a:rPr>
              <a:t/>
            </a:r>
            <a:br>
              <a:rPr lang="en-US" sz="3600" b="1" dirty="0">
                <a:solidFill>
                  <a:schemeClr val="bg1"/>
                </a:solidFill>
                <a:latin typeface="+mn-lt"/>
              </a:rPr>
            </a:br>
            <a:r>
              <a:rPr lang="en-US" sz="3600" b="1" dirty="0">
                <a:solidFill>
                  <a:schemeClr val="bg1"/>
                </a:solidFill>
                <a:latin typeface="+mn-lt"/>
              </a:rPr>
              <a:t/>
            </a:r>
            <a:br>
              <a:rPr lang="en-US" sz="3600" b="1" dirty="0">
                <a:solidFill>
                  <a:schemeClr val="bg1"/>
                </a:solidFill>
                <a:latin typeface="+mn-lt"/>
              </a:rPr>
            </a:br>
            <a:r>
              <a:rPr lang="en-US" sz="3600" b="1" dirty="0">
                <a:solidFill>
                  <a:schemeClr val="bg1"/>
                </a:solidFill>
                <a:latin typeface="+mn-lt"/>
              </a:rPr>
              <a:t/>
            </a:r>
            <a:br>
              <a:rPr lang="en-US" sz="3600" b="1" dirty="0">
                <a:solidFill>
                  <a:schemeClr val="bg1"/>
                </a:solidFill>
                <a:latin typeface="+mn-lt"/>
              </a:rPr>
            </a:br>
            <a:r>
              <a:rPr lang="en-US" sz="3600" b="1" dirty="0">
                <a:solidFill>
                  <a:schemeClr val="bg1"/>
                </a:solidFill>
                <a:latin typeface="+mn-lt"/>
              </a:rPr>
              <a:t/>
            </a:r>
            <a:br>
              <a:rPr lang="en-US" sz="3600" b="1" dirty="0">
                <a:solidFill>
                  <a:schemeClr val="bg1"/>
                </a:solidFill>
                <a:latin typeface="+mn-lt"/>
              </a:rPr>
            </a:br>
            <a:r>
              <a:rPr lang="el-GR" sz="3600" b="1" dirty="0">
                <a:solidFill>
                  <a:schemeClr val="bg1"/>
                </a:solidFill>
                <a:effectLst>
                  <a:outerShdw blurRad="38100" dist="38100" dir="2700000" algn="tl">
                    <a:srgbClr val="000000">
                      <a:alpha val="43137"/>
                    </a:srgbClr>
                  </a:outerShdw>
                </a:effectLst>
                <a:latin typeface="+mn-lt"/>
              </a:rPr>
              <a:t>ΠΑΓΚΥΠΡΙΕΣ ΕΞΕΤΑΣΕΙΣ 202</a:t>
            </a:r>
            <a:r>
              <a:rPr lang="en-US" sz="3600" b="1" dirty="0">
                <a:solidFill>
                  <a:schemeClr val="bg1"/>
                </a:solidFill>
                <a:effectLst>
                  <a:outerShdw blurRad="38100" dist="38100" dir="2700000" algn="tl">
                    <a:srgbClr val="000000">
                      <a:alpha val="43137"/>
                    </a:srgbClr>
                  </a:outerShdw>
                </a:effectLst>
                <a:latin typeface="+mn-lt"/>
              </a:rPr>
              <a:t>7</a:t>
            </a:r>
            <a:r>
              <a:rPr lang="el-GR" sz="3600" b="1" dirty="0">
                <a:solidFill>
                  <a:schemeClr val="bg1"/>
                </a:solidFill>
                <a:effectLst>
                  <a:outerShdw blurRad="38100" dist="38100" dir="2700000" algn="tl">
                    <a:srgbClr val="000000">
                      <a:alpha val="43137"/>
                    </a:srgbClr>
                  </a:outerShdw>
                </a:effectLst>
                <a:latin typeface="+mn-lt"/>
              </a:rPr>
              <a:t> </a:t>
            </a:r>
            <a:r>
              <a:rPr lang="el-GR" dirty="0"/>
              <a:t/>
            </a:r>
            <a:br>
              <a:rPr lang="el-GR" dirty="0"/>
            </a:br>
            <a:endParaRPr lang="en-CY" dirty="0"/>
          </a:p>
        </p:txBody>
      </p:sp>
      <p:sp>
        <p:nvSpPr>
          <p:cNvPr id="3" name="Content Placeholder 2">
            <a:extLst>
              <a:ext uri="{FF2B5EF4-FFF2-40B4-BE49-F238E27FC236}">
                <a16:creationId xmlns:a16="http://schemas.microsoft.com/office/drawing/2014/main" id="{F388B133-3DD3-E959-D768-3503BE519987}"/>
              </a:ext>
            </a:extLst>
          </p:cNvPr>
          <p:cNvSpPr>
            <a:spLocks noGrp="1"/>
          </p:cNvSpPr>
          <p:nvPr>
            <p:ph idx="1"/>
          </p:nvPr>
        </p:nvSpPr>
        <p:spPr>
          <a:xfrm>
            <a:off x="565638" y="1819469"/>
            <a:ext cx="10816235" cy="5038531"/>
          </a:xfrm>
        </p:spPr>
        <p:txBody>
          <a:bodyPr>
            <a:normAutofit fontScale="25000" lnSpcReduction="20000"/>
          </a:bodyPr>
          <a:lstStyle/>
          <a:p>
            <a:pPr marL="0" indent="0">
              <a:buNone/>
            </a:pPr>
            <a:endParaRPr lang="en-US" sz="8000" b="1" u="sng" dirty="0">
              <a:cs typeface="Arial" panose="020B0604020202020204" pitchFamily="34" charset="0"/>
            </a:endParaRPr>
          </a:p>
          <a:p>
            <a:pPr marL="0" indent="0">
              <a:buNone/>
            </a:pPr>
            <a:r>
              <a:rPr lang="el-GR" sz="8000" b="1" u="sng" dirty="0">
                <a:cs typeface="Arial" panose="020B0604020202020204" pitchFamily="34" charset="0"/>
              </a:rPr>
              <a:t>Όσοι επιθυμούν πρόσβαση σε:</a:t>
            </a:r>
          </a:p>
          <a:p>
            <a:pPr marL="0" indent="0">
              <a:buNone/>
            </a:pPr>
            <a:endParaRPr lang="en-US" sz="6400" b="1" u="sng" dirty="0">
              <a:cs typeface="Arial" panose="020B0604020202020204" pitchFamily="34" charset="0"/>
            </a:endParaRPr>
          </a:p>
          <a:p>
            <a:pPr marL="0" indent="0">
              <a:buNone/>
            </a:pPr>
            <a:r>
              <a:rPr lang="el-GR" sz="6400" b="1" u="sng" dirty="0">
                <a:cs typeface="Arial" panose="020B0604020202020204" pitchFamily="34" charset="0"/>
              </a:rPr>
              <a:t>ΚΥΠΡΟ: </a:t>
            </a:r>
          </a:p>
          <a:p>
            <a:pPr marL="342900" indent="-342900">
              <a:lnSpc>
                <a:spcPct val="150000"/>
              </a:lnSpc>
              <a:buFont typeface="Arial" panose="020B0604020202020204" pitchFamily="34" charset="0"/>
              <a:buChar char="•"/>
            </a:pPr>
            <a:r>
              <a:rPr lang="el-GR" sz="6400" b="1" dirty="0">
                <a:cs typeface="Arial" panose="020B0604020202020204" pitchFamily="34" charset="0"/>
              </a:rPr>
              <a:t>ΠΑΝΕΠΙΣΤΗΜΙΟ ΚΥΠΡΟΥ</a:t>
            </a:r>
          </a:p>
          <a:p>
            <a:pPr marL="342900" indent="-342900">
              <a:lnSpc>
                <a:spcPct val="150000"/>
              </a:lnSpc>
              <a:buFont typeface="Arial" panose="020B0604020202020204" pitchFamily="34" charset="0"/>
              <a:buChar char="•"/>
            </a:pPr>
            <a:r>
              <a:rPr lang="el-GR" sz="6400" b="1" dirty="0">
                <a:cs typeface="Arial" panose="020B0604020202020204" pitchFamily="34" charset="0"/>
              </a:rPr>
              <a:t>ΤΕΧΝΟΛΟΓΙΚΟ ΠΑΝΕΠΙΣΤΗΜΙΟ ΚΥΠΡΟΥ (ΤΕΠΑΚ)</a:t>
            </a:r>
          </a:p>
          <a:p>
            <a:pPr marL="0" indent="0">
              <a:lnSpc>
                <a:spcPct val="150000"/>
              </a:lnSpc>
              <a:buNone/>
            </a:pPr>
            <a:r>
              <a:rPr lang="el-GR" sz="6400" b="1" u="sng" dirty="0">
                <a:cs typeface="Arial" panose="020B0604020202020204" pitchFamily="34" charset="0"/>
              </a:rPr>
              <a:t>ΕΛΛΑΔΑ:</a:t>
            </a:r>
          </a:p>
          <a:p>
            <a:pPr marL="285750" indent="-285750">
              <a:lnSpc>
                <a:spcPct val="150000"/>
              </a:lnSpc>
              <a:buFont typeface="Arial" panose="020B0604020202020204" pitchFamily="34" charset="0"/>
              <a:buChar char="•"/>
            </a:pPr>
            <a:r>
              <a:rPr lang="el-GR" sz="6400" b="1" dirty="0">
                <a:cs typeface="Arial" panose="020B0604020202020204" pitchFamily="34" charset="0"/>
              </a:rPr>
              <a:t>ΠΑΝΕΠΙΣΤΗΜΙΑ</a:t>
            </a:r>
          </a:p>
          <a:p>
            <a:pPr marL="285750" indent="-285750">
              <a:lnSpc>
                <a:spcPct val="150000"/>
              </a:lnSpc>
              <a:buFont typeface="Arial" panose="020B0604020202020204" pitchFamily="34" charset="0"/>
              <a:buChar char="•"/>
            </a:pPr>
            <a:r>
              <a:rPr lang="el-GR" sz="6400" b="1" dirty="0">
                <a:cs typeface="Arial" panose="020B0604020202020204" pitchFamily="34" charset="0"/>
              </a:rPr>
              <a:t>ΠΟΛΥΤΕΧΝΕΙΑ</a:t>
            </a:r>
          </a:p>
          <a:p>
            <a:pPr marL="285750" indent="-285750">
              <a:lnSpc>
                <a:spcPct val="150000"/>
              </a:lnSpc>
              <a:buFont typeface="Arial" panose="020B0604020202020204" pitchFamily="34" charset="0"/>
              <a:buChar char="•"/>
            </a:pPr>
            <a:r>
              <a:rPr lang="el-GR" sz="6400" b="1" dirty="0">
                <a:cs typeface="Arial" panose="020B0604020202020204" pitchFamily="34" charset="0"/>
              </a:rPr>
              <a:t>ΣΤΡΑΤΙΩΤΙΚΕΣ ΣΧΟΛΕΣ</a:t>
            </a:r>
          </a:p>
          <a:p>
            <a:pPr marL="285750" indent="-285750">
              <a:lnSpc>
                <a:spcPct val="150000"/>
              </a:lnSpc>
              <a:buFont typeface="Arial" panose="020B0604020202020204" pitchFamily="34" charset="0"/>
              <a:buChar char="•"/>
            </a:pPr>
            <a:r>
              <a:rPr lang="el-GR" sz="6400" b="1" dirty="0">
                <a:cs typeface="Arial" panose="020B0604020202020204" pitchFamily="34" charset="0"/>
              </a:rPr>
              <a:t>ΑΝΩΤΑΤΕΣ ΕΚΚΛΗΣΙΑΣΤΙΚΕΣ ΑΚΑΔΗΜΙΕΣ (Α.Ε.Α.)</a:t>
            </a:r>
          </a:p>
          <a:p>
            <a:pPr marL="285750" indent="-285750">
              <a:lnSpc>
                <a:spcPct val="150000"/>
              </a:lnSpc>
              <a:buFont typeface="Arial" panose="020B0604020202020204" pitchFamily="34" charset="0"/>
              <a:buChar char="•"/>
            </a:pPr>
            <a:r>
              <a:rPr lang="el-GR" sz="6400" b="1" dirty="0">
                <a:solidFill>
                  <a:schemeClr val="bg1"/>
                </a:solidFill>
                <a:cs typeface="Arial" panose="020B0604020202020204" pitchFamily="34" charset="0"/>
              </a:rPr>
              <a:t>ΑΝΩΤΕΡΕΣ ΣΧΟΛΕΣ ΤΟΥΡΙΣΤΙΚΗΣ ΕΚΠΑΙΔΕΥΣΗΣ</a:t>
            </a:r>
            <a:r>
              <a:rPr lang="el-GR" sz="6400" dirty="0">
                <a:solidFill>
                  <a:schemeClr val="bg1"/>
                </a:solidFill>
                <a:cs typeface="Arial" panose="020B0604020202020204" pitchFamily="34" charset="0"/>
              </a:rPr>
              <a:t> </a:t>
            </a:r>
            <a:r>
              <a:rPr lang="el-GR" sz="6400" b="1" dirty="0">
                <a:solidFill>
                  <a:schemeClr val="bg1"/>
                </a:solidFill>
                <a:cs typeface="Arial" panose="020B0604020202020204" pitchFamily="34" charset="0"/>
              </a:rPr>
              <a:t>(Α.Σ.Τ.Ε.)</a:t>
            </a:r>
            <a:endParaRPr lang="en-US" sz="6400" b="1" dirty="0">
              <a:solidFill>
                <a:schemeClr val="bg1"/>
              </a:solidFill>
              <a:cs typeface="Arial" panose="020B0604020202020204" pitchFamily="34" charset="0"/>
            </a:endParaRPr>
          </a:p>
          <a:p>
            <a:endParaRPr lang="en-CY" dirty="0"/>
          </a:p>
        </p:txBody>
      </p:sp>
      <p:sp>
        <p:nvSpPr>
          <p:cNvPr id="4" name="Footer Placeholder 3">
            <a:extLst>
              <a:ext uri="{FF2B5EF4-FFF2-40B4-BE49-F238E27FC236}">
                <a16:creationId xmlns:a16="http://schemas.microsoft.com/office/drawing/2014/main" id="{8B1AC73E-73F4-75BE-1661-4924E685B7FC}"/>
              </a:ext>
            </a:extLst>
          </p:cNvPr>
          <p:cNvSpPr>
            <a:spLocks noGrp="1"/>
          </p:cNvSpPr>
          <p:nvPr>
            <p:ph type="ftr" sz="quarter" idx="11"/>
          </p:nvPr>
        </p:nvSpPr>
        <p:spPr>
          <a:xfrm>
            <a:off x="5952691" y="6492875"/>
            <a:ext cx="6239309" cy="365125"/>
          </a:xfrm>
        </p:spPr>
        <p:txBody>
          <a:bodyPr/>
          <a:lstStyle/>
          <a:p>
            <a:endParaRPr lang="en-US" dirty="0"/>
          </a:p>
        </p:txBody>
      </p:sp>
      <p:pic>
        <p:nvPicPr>
          <p:cNvPr id="5" name="Picture 4">
            <a:extLst>
              <a:ext uri="{FF2B5EF4-FFF2-40B4-BE49-F238E27FC236}">
                <a16:creationId xmlns:a16="http://schemas.microsoft.com/office/drawing/2014/main" id="{CF0BA737-23E5-CAFC-CB11-5A5B7A12F6B9}"/>
              </a:ext>
            </a:extLst>
          </p:cNvPr>
          <p:cNvPicPr>
            <a:picLocks noChangeAspect="1"/>
          </p:cNvPicPr>
          <p:nvPr/>
        </p:nvPicPr>
        <p:blipFill>
          <a:blip r:embed="rId2"/>
          <a:stretch>
            <a:fillRect/>
          </a:stretch>
        </p:blipFill>
        <p:spPr>
          <a:xfrm>
            <a:off x="6856894" y="2524077"/>
            <a:ext cx="1889924" cy="1243692"/>
          </a:xfrm>
          <a:prstGeom prst="rect">
            <a:avLst/>
          </a:prstGeom>
        </p:spPr>
      </p:pic>
      <p:pic>
        <p:nvPicPr>
          <p:cNvPr id="6" name="Picture 5">
            <a:extLst>
              <a:ext uri="{FF2B5EF4-FFF2-40B4-BE49-F238E27FC236}">
                <a16:creationId xmlns:a16="http://schemas.microsoft.com/office/drawing/2014/main" id="{E1063AC0-A852-75F5-A0C3-13EBAD18066A}"/>
              </a:ext>
            </a:extLst>
          </p:cNvPr>
          <p:cNvPicPr>
            <a:picLocks noChangeAspect="1"/>
          </p:cNvPicPr>
          <p:nvPr/>
        </p:nvPicPr>
        <p:blipFill>
          <a:blip r:embed="rId3"/>
          <a:stretch>
            <a:fillRect/>
          </a:stretch>
        </p:blipFill>
        <p:spPr>
          <a:xfrm>
            <a:off x="6984921" y="4811038"/>
            <a:ext cx="1633870" cy="993734"/>
          </a:xfrm>
          <a:prstGeom prst="rect">
            <a:avLst/>
          </a:prstGeom>
        </p:spPr>
      </p:pic>
      <p:pic>
        <p:nvPicPr>
          <p:cNvPr id="8" name="Picture 7">
            <a:extLst>
              <a:ext uri="{FF2B5EF4-FFF2-40B4-BE49-F238E27FC236}">
                <a16:creationId xmlns:a16="http://schemas.microsoft.com/office/drawing/2014/main" id="{DC4F1B59-1F14-093B-468C-BEA8E85CC263}"/>
              </a:ext>
            </a:extLst>
          </p:cNvPr>
          <p:cNvPicPr>
            <a:picLocks noChangeAspect="1"/>
          </p:cNvPicPr>
          <p:nvPr/>
        </p:nvPicPr>
        <p:blipFill>
          <a:blip r:embed="rId4"/>
          <a:stretch>
            <a:fillRect/>
          </a:stretch>
        </p:blipFill>
        <p:spPr>
          <a:xfrm>
            <a:off x="0" y="0"/>
            <a:ext cx="1287624" cy="1841302"/>
          </a:xfrm>
          <a:prstGeom prst="rect">
            <a:avLst/>
          </a:prstGeom>
        </p:spPr>
      </p:pic>
    </p:spTree>
    <p:extLst>
      <p:ext uri="{BB962C8B-B14F-4D97-AF65-F5344CB8AC3E}">
        <p14:creationId xmlns:p14="http://schemas.microsoft.com/office/powerpoint/2010/main" val="19752545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E9627-E86D-F247-924B-256E79D5DBD6}"/>
              </a:ext>
            </a:extLst>
          </p:cNvPr>
          <p:cNvSpPr>
            <a:spLocks noGrp="1"/>
          </p:cNvSpPr>
          <p:nvPr>
            <p:ph type="title"/>
          </p:nvPr>
        </p:nvSpPr>
        <p:spPr>
          <a:xfrm>
            <a:off x="853330" y="1134681"/>
            <a:ext cx="2743310" cy="4255025"/>
          </a:xfrm>
        </p:spPr>
        <p:txBody>
          <a:bodyPr>
            <a:normAutofit/>
          </a:bodyPr>
          <a:lstStyle/>
          <a:p>
            <a:r>
              <a:rPr kumimoji="0" lang="el-GR" sz="3300" i="0" u="none" strike="noStrike" kern="1200" cap="all" spc="0" normalizeH="0" baseline="0" noProof="0" dirty="0" err="1">
                <a:ln>
                  <a:noFill/>
                </a:ln>
                <a:solidFill>
                  <a:srgbClr val="FFFFFF"/>
                </a:solidFill>
                <a:effectLst/>
                <a:uLnTx/>
                <a:uFillTx/>
                <a:latin typeface="+mn-lt"/>
                <a:ea typeface="+mj-ea"/>
                <a:cs typeface="+mj-cs"/>
              </a:rPr>
              <a:t>παραδειγμα</a:t>
            </a:r>
            <a:r>
              <a:rPr kumimoji="0" lang="el-GR" sz="3300" i="0" u="none" strike="noStrike" kern="1200" cap="all" spc="0" normalizeH="0" baseline="0" noProof="0" dirty="0">
                <a:ln>
                  <a:noFill/>
                </a:ln>
                <a:solidFill>
                  <a:srgbClr val="FFFFFF"/>
                </a:solidFill>
                <a:effectLst/>
                <a:uLnTx/>
                <a:uFillTx/>
                <a:latin typeface="+mn-lt"/>
                <a:ea typeface="+mj-ea"/>
                <a:cs typeface="+mj-cs"/>
              </a:rPr>
              <a:t>: </a:t>
            </a:r>
            <a:br>
              <a:rPr kumimoji="0" lang="el-GR" sz="3300" i="0" u="none" strike="noStrike" kern="1200" cap="all" spc="0" normalizeH="0" baseline="0" noProof="0" dirty="0">
                <a:ln>
                  <a:noFill/>
                </a:ln>
                <a:solidFill>
                  <a:srgbClr val="FFFFFF"/>
                </a:solidFill>
                <a:effectLst/>
                <a:uLnTx/>
                <a:uFillTx/>
                <a:latin typeface="+mn-lt"/>
                <a:ea typeface="+mj-ea"/>
                <a:cs typeface="+mj-cs"/>
              </a:rPr>
            </a:br>
            <a:r>
              <a:rPr kumimoji="0" lang="el-GR" sz="3300" i="0" u="none" strike="noStrike" kern="1200" cap="all" spc="0" normalizeH="0" baseline="0" noProof="0" dirty="0">
                <a:ln>
                  <a:noFill/>
                </a:ln>
                <a:solidFill>
                  <a:srgbClr val="FFFFFF"/>
                </a:solidFill>
                <a:effectLst/>
                <a:uLnTx/>
                <a:uFillTx/>
                <a:latin typeface="+mn-lt"/>
                <a:ea typeface="+mj-ea"/>
                <a:cs typeface="+mj-cs"/>
              </a:rPr>
              <a:t/>
            </a:r>
            <a:br>
              <a:rPr kumimoji="0" lang="el-GR" sz="3300" i="0" u="none" strike="noStrike" kern="1200" cap="all" spc="0" normalizeH="0" baseline="0" noProof="0" dirty="0">
                <a:ln>
                  <a:noFill/>
                </a:ln>
                <a:solidFill>
                  <a:srgbClr val="FFFFFF"/>
                </a:solidFill>
                <a:effectLst/>
                <a:uLnTx/>
                <a:uFillTx/>
                <a:latin typeface="+mn-lt"/>
                <a:ea typeface="+mj-ea"/>
                <a:cs typeface="+mj-cs"/>
              </a:rPr>
            </a:br>
            <a:r>
              <a:rPr kumimoji="0" lang="el-GR" sz="3300" i="0" u="none" strike="noStrike" kern="1200" cap="all" spc="0" normalizeH="0" baseline="0" noProof="0" dirty="0" err="1">
                <a:ln>
                  <a:noFill/>
                </a:ln>
                <a:solidFill>
                  <a:srgbClr val="FFFFFF"/>
                </a:solidFill>
                <a:effectLst/>
                <a:uLnTx/>
                <a:uFillTx/>
                <a:latin typeface="+mn-lt"/>
                <a:ea typeface="+mj-ea"/>
                <a:cs typeface="+mj-cs"/>
              </a:rPr>
              <a:t>πλαισιο</a:t>
            </a:r>
            <a:r>
              <a:rPr kumimoji="0" lang="el-GR" sz="3300" i="0" u="none" strike="noStrike" kern="1200" cap="all" spc="0" normalizeH="0" baseline="0" noProof="0" dirty="0">
                <a:ln>
                  <a:noFill/>
                </a:ln>
                <a:solidFill>
                  <a:srgbClr val="FFFFFF"/>
                </a:solidFill>
                <a:effectLst/>
                <a:uLnTx/>
                <a:uFillTx/>
                <a:latin typeface="+mn-lt"/>
                <a:ea typeface="+mj-ea"/>
                <a:cs typeface="+mj-cs"/>
              </a:rPr>
              <a:t> </a:t>
            </a:r>
            <a:r>
              <a:rPr kumimoji="0" lang="el-GR" sz="3300" i="0" u="none" strike="noStrike" kern="1200" cap="all" spc="0" normalizeH="0" baseline="0" noProof="0" dirty="0" err="1">
                <a:ln>
                  <a:noFill/>
                </a:ln>
                <a:solidFill>
                  <a:srgbClr val="FFFFFF"/>
                </a:solidFill>
                <a:effectLst/>
                <a:uLnTx/>
                <a:uFillTx/>
                <a:latin typeface="+mn-lt"/>
                <a:ea typeface="+mj-ea"/>
                <a:cs typeface="+mj-cs"/>
              </a:rPr>
              <a:t>προσβασησ</a:t>
            </a:r>
            <a:r>
              <a:rPr kumimoji="0" lang="el-GR" sz="3300" i="0" u="none" strike="noStrike" kern="1200" cap="all" spc="0" normalizeH="0" baseline="0" noProof="0" dirty="0">
                <a:ln>
                  <a:noFill/>
                </a:ln>
                <a:solidFill>
                  <a:srgbClr val="FFFFFF"/>
                </a:solidFill>
                <a:effectLst/>
                <a:uLnTx/>
                <a:uFillTx/>
                <a:latin typeface="+mn-lt"/>
                <a:ea typeface="+mj-ea"/>
                <a:cs typeface="+mj-cs"/>
              </a:rPr>
              <a:t> 10</a:t>
            </a:r>
            <a:endParaRPr lang="en-CY" sz="3300" dirty="0">
              <a:solidFill>
                <a:srgbClr val="FFFFFF"/>
              </a:solidFill>
              <a:latin typeface="+mn-lt"/>
            </a:endParaRPr>
          </a:p>
        </p:txBody>
      </p:sp>
      <p:graphicFrame>
        <p:nvGraphicFramePr>
          <p:cNvPr id="5" name="Content Placeholder 4">
            <a:extLst>
              <a:ext uri="{FF2B5EF4-FFF2-40B4-BE49-F238E27FC236}">
                <a16:creationId xmlns:a16="http://schemas.microsoft.com/office/drawing/2014/main" id="{3FC5E7DD-B1D5-FF8A-6538-63606D6C13F2}"/>
              </a:ext>
            </a:extLst>
          </p:cNvPr>
          <p:cNvGraphicFramePr>
            <a:graphicFrameLocks noGrp="1"/>
          </p:cNvGraphicFramePr>
          <p:nvPr>
            <p:ph idx="1"/>
            <p:extLst>
              <p:ext uri="{D42A27DB-BD31-4B8C-83A1-F6EECF244321}">
                <p14:modId xmlns:p14="http://schemas.microsoft.com/office/powerpoint/2010/main" val="4021486288"/>
              </p:ext>
            </p:extLst>
          </p:nvPr>
        </p:nvGraphicFramePr>
        <p:xfrm>
          <a:off x="4141149" y="0"/>
          <a:ext cx="8033137" cy="11985394"/>
        </p:xfrm>
        <a:graphic>
          <a:graphicData uri="http://schemas.openxmlformats.org/drawingml/2006/table">
            <a:tbl>
              <a:tblPr firstRow="1" firstCol="1" bandRow="1"/>
              <a:tblGrid>
                <a:gridCol w="1407548">
                  <a:extLst>
                    <a:ext uri="{9D8B030D-6E8A-4147-A177-3AD203B41FA5}">
                      <a16:colId xmlns:a16="http://schemas.microsoft.com/office/drawing/2014/main" val="1709807382"/>
                    </a:ext>
                  </a:extLst>
                </a:gridCol>
                <a:gridCol w="2921250">
                  <a:extLst>
                    <a:ext uri="{9D8B030D-6E8A-4147-A177-3AD203B41FA5}">
                      <a16:colId xmlns:a16="http://schemas.microsoft.com/office/drawing/2014/main" val="3700714230"/>
                    </a:ext>
                  </a:extLst>
                </a:gridCol>
                <a:gridCol w="3704339">
                  <a:extLst>
                    <a:ext uri="{9D8B030D-6E8A-4147-A177-3AD203B41FA5}">
                      <a16:colId xmlns:a16="http://schemas.microsoft.com/office/drawing/2014/main" val="1937485057"/>
                    </a:ext>
                  </a:extLst>
                </a:gridCol>
              </a:tblGrid>
              <a:tr h="321129">
                <a:tc gridSpan="3">
                  <a:txBody>
                    <a:bodyPr/>
                    <a:lstStyle/>
                    <a:p>
                      <a:pPr algn="ctr">
                        <a:lnSpc>
                          <a:spcPct val="115000"/>
                        </a:lnSpc>
                        <a:spcAft>
                          <a:spcPts val="1000"/>
                        </a:spcAft>
                      </a:pPr>
                      <a:r>
                        <a:rPr lang="el-GR" sz="16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Πλαίσιο Πρόσβασης 10</a:t>
                      </a:r>
                      <a:endParaRPr lang="en-CY"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8F00"/>
                    </a:solidFill>
                  </a:tcPr>
                </a:tc>
                <a:tc hMerge="1">
                  <a:txBody>
                    <a:bodyPr/>
                    <a:lstStyle/>
                    <a:p>
                      <a:endParaRPr lang="en-CY"/>
                    </a:p>
                  </a:txBody>
                  <a:tcPr/>
                </a:tc>
                <a:tc hMerge="1">
                  <a:txBody>
                    <a:bodyPr/>
                    <a:lstStyle/>
                    <a:p>
                      <a:endParaRPr lang="en-CY"/>
                    </a:p>
                  </a:txBody>
                  <a:tcPr/>
                </a:tc>
                <a:extLst>
                  <a:ext uri="{0D108BD9-81ED-4DB2-BD59-A6C34878D82A}">
                    <a16:rowId xmlns:a16="http://schemas.microsoft.com/office/drawing/2014/main" val="1053403079"/>
                  </a:ext>
                </a:extLst>
              </a:tr>
              <a:tr h="2550440">
                <a:tc rowSpan="2">
                  <a:txBody>
                    <a:bodyPr/>
                    <a:lstStyle/>
                    <a:p>
                      <a:pPr>
                        <a:lnSpc>
                          <a:spcPct val="115000"/>
                        </a:lnSpc>
                        <a:spcAft>
                          <a:spcPts val="1000"/>
                        </a:spcAft>
                      </a:pPr>
                      <a:r>
                        <a:rPr lang="el-GR" sz="16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Κωδικός Σχολής</a:t>
                      </a:r>
                      <a:endParaRPr lang="en-CY"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15000"/>
                        </a:lnSpc>
                        <a:spcAft>
                          <a:spcPts val="1000"/>
                        </a:spcAft>
                      </a:pPr>
                      <a:r>
                        <a:rPr lang="el-GR"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Υποχρεωτικά Μαθήματα (2):</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Νέα Ελληνικά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Μαθηματικά </a:t>
                      </a:r>
                      <a:r>
                        <a:rPr lang="el-GR" sz="1400" b="1"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ή</a:t>
                      </a: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Μαθηματικά Κ.Κ.</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l-GR" sz="600" dirty="0">
                          <a:effectLst/>
                          <a:latin typeface="Arial" panose="020B0604020202020204" pitchFamily="34" charset="0"/>
                          <a:ea typeface="Calibri" panose="020F0502020204030204" pitchFamily="34" charset="0"/>
                          <a:cs typeface="Times New Roman" panose="02020603050405020304" pitchFamily="18" charset="0"/>
                        </a:rPr>
                        <a:t> </a:t>
                      </a:r>
                      <a:endParaRPr lang="en-CY"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15000"/>
                        </a:lnSpc>
                        <a:spcAft>
                          <a:spcPts val="1000"/>
                        </a:spcAft>
                      </a:pPr>
                      <a:r>
                        <a:rPr lang="el-GR" sz="14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Επιλεγόμενα Μαθήματα (2):</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Αρχαία Ελληνικά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Ιστορία</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Λατινικά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Αγγλικά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Οικονομικά</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Φυσική</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Βιολογία</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Χημεία</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Λογιστική</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469190537"/>
                  </a:ext>
                </a:extLst>
              </a:tr>
              <a:tr h="169926">
                <a:tc vMerge="1">
                  <a:txBody>
                    <a:bodyPr/>
                    <a:lstStyle/>
                    <a:p>
                      <a:endParaRPr lang="en-CY"/>
                    </a:p>
                  </a:txBody>
                  <a:tcPr/>
                </a:tc>
                <a:tc gridSpan="2">
                  <a:txBody>
                    <a:bodyPr/>
                    <a:lstStyle/>
                    <a:p>
                      <a:pPr>
                        <a:lnSpc>
                          <a:spcPct val="115000"/>
                        </a:lnSpc>
                        <a:spcAft>
                          <a:spcPts val="1000"/>
                        </a:spcAft>
                      </a:pPr>
                      <a:r>
                        <a:rPr lang="el-GR" sz="1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ΠΑΝΕΠΙΣΤΗΜΙΑ/ΤΜΗΜΑ - ΚΥΠΡΟΣ</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263506110"/>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1110</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ΨΥΧΟΛΟΓΙΑΣ (Π.Κ.)</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548283650"/>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1111</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ΑΓΩΓΗΣ (ΔΗΜΟΤΙΚΗ ΕΚΠΑΙΔΕΥΣΗ) (Π.Κ.)</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746248031"/>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1112</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ΑΓΩΓΗΣ (ΠΡΟΔΗΜΟΤΙΚΗ ΕΚΠΑΙΔΕΥΣΗ) (Π.Κ.)</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664280603"/>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3122</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ΑΠΟΚΑΤΑΣΤΑΣΗΣ (ΛΟΓΟΘΕΡΑΠΕΙΑ/ΛΟΓΟΠΑΘΟΛΟΓΙΑ) (Τ.Π.Κ.)</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985482315"/>
                  </a:ext>
                </a:extLst>
              </a:tr>
              <a:tr h="169926">
                <a:tc>
                  <a:txBody>
                    <a:bodyPr/>
                    <a:lstStyle/>
                    <a:p>
                      <a:pPr algn="ctr">
                        <a:lnSpc>
                          <a:spcPct val="115000"/>
                        </a:lnSpc>
                        <a:spcAft>
                          <a:spcPts val="1000"/>
                        </a:spcAft>
                      </a:pPr>
                      <a:r>
                        <a:rPr lang="el-GR" sz="1600" b="1">
                          <a:effectLst/>
                          <a:latin typeface="Arial" panose="020B0604020202020204" pitchFamily="34" charset="0"/>
                          <a:ea typeface="Calibri" panose="020F0502020204030204" pitchFamily="34" charset="0"/>
                          <a:cs typeface="Times New Roman" panose="02020603050405020304" pitchFamily="18" charset="0"/>
                        </a:rPr>
                        <a:t> </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ΠΑΝΕΠΙΣΤΗΜΙΑ/ΤΜΗΜΑ - ΕΛΛΑΔΑ</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961750603"/>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1610</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ΑΓΩΓΗΣ ΚΑΙ ΦΡΟΝΤΙΔΑΣ ΣΤΗΝ ΠΡΩΙΜΗ ΠΑΙΔΙΚΗ ΗΛΙΚΙΑ (ΘΕΣΣΑΛΟΝΙΚΗ – ΔΙ.ΠΑ.Ε.)</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732018949"/>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673</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ΑΓΩΓΗΣ ΚΑΙ ΦΡΟΝΤΙΔΑΣ ΣΤΗΝ ΠΡΩΙΜΗ ΠΑΙΔΙΚΗ ΗΛΙΚΙΑ (ΑΙΓΑΛΕΩ – ΠΑΝ. ΔΥΤ. ΑΤΤΙΚΗΣ)</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806037631"/>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1241</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ΑΓΩΓΗΣ ΚΑΙ ΦΡΟΝΤΙΔΑΣ ΣΤΗΝ ΠΡΩΙΜΗ ΠΑΙΔΙΚΗ ΗΛΙΚΙΑ (ΙΩΑΝΝΙΝΑ – ΠΑΝ. ΙΩΑΝΝΙΝΩΝ)</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922708303"/>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356</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ΓΕΩΓΡΑΦΙΑΣ (ΑΘΗΝΑ – ΧΑΡΟΚΟΠΕΙΟ)</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742701757"/>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310</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ΓΕΩΓΡΑΦΙΑΣ (ΜΥΤΙΛΗΝΗ – ΠΑΝ. ΑΙΓΑΙΟΥ)</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952550818"/>
                  </a:ext>
                </a:extLst>
              </a:tr>
              <a:tr h="169926">
                <a:tc>
                  <a:txBody>
                    <a:bodyPr/>
                    <a:lstStyle/>
                    <a:p>
                      <a:pPr algn="ctr">
                        <a:lnSpc>
                          <a:spcPct val="115000"/>
                        </a:lnSpc>
                        <a:spcAft>
                          <a:spcPts val="1000"/>
                        </a:spcAft>
                      </a:pPr>
                      <a:r>
                        <a:rPr lang="el-GR" sz="1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154</a:t>
                      </a:r>
                      <a:endParaRPr lang="en-CY" sz="1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ΕΚΠΑΙΔΕΥΣΗΣ ΚΑΙ ΑΓΩΓΗΣ ΣΤΗΝ ΠΡΟΣΧΟΛΙΚΗ ΗΛΙΚΙΑ (ΑΘΗΝΑ – ΕΚΠΑ)</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481932549"/>
                  </a:ext>
                </a:extLst>
              </a:tr>
              <a:tr h="169926">
                <a:tc>
                  <a:txBody>
                    <a:bodyPr/>
                    <a:lstStyle/>
                    <a:p>
                      <a:pPr algn="ctr">
                        <a:lnSpc>
                          <a:spcPct val="115000"/>
                        </a:lnSpc>
                        <a:spcAft>
                          <a:spcPts val="1000"/>
                        </a:spcAft>
                      </a:pPr>
                      <a:r>
                        <a:rPr lang="el-GR"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134</a:t>
                      </a:r>
                      <a:endParaRPr lang="en-CY"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ΠΡΟΣΧΟΛΙΚΗΣ ΑΓΩΓΗΣ ΚΑΙ ΕΚΠΑΙΔΕΥΣΗΣ (ΘΕΣΣΑΛΟΝΙΚΗ – ΑΠΘ)</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493003701"/>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1286</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ΤΗΣ ΕΚΠΑΙΔΕΥΣΗΣ ΚΑΙ ΚΟΙΝΩΝΙΚΗΣ ΕΡΓΑΣΙΑΣ (ΠΑΤΡΑ – ΠΑΝ. ΠΑΤΡΩΝ)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(πρόσβαση και από το Πλαίσιο 6)</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75682846"/>
                  </a:ext>
                </a:extLst>
              </a:tr>
              <a:tr h="169926">
                <a:tc>
                  <a:txBody>
                    <a:bodyPr/>
                    <a:lstStyle/>
                    <a:p>
                      <a:pPr algn="ctr">
                        <a:lnSpc>
                          <a:spcPct val="115000"/>
                        </a:lnSpc>
                        <a:spcAft>
                          <a:spcPts val="1000"/>
                        </a:spcAft>
                      </a:pPr>
                      <a:r>
                        <a:rPr lang="el-GR" sz="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136</a:t>
                      </a:r>
                      <a:endParaRPr lang="en-CY"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ΤΗΣ ΕΚΠΑΙΔΕΥΣΗΣ ΚΑΙ ΤΗΣ ΑΓΩΓΗΣ ΣΤΗΝ ΠΡΟΣΧΟΛΙΚΗ ΗΛΙΚΙΑ (ΠΑΤΡΑ – ΠΑΝ. ΠΑΤΡΩΝ)</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552668819"/>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160</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ΤΗΣ ΕΚΠΑΙΔΕΥΣΗΣ ΣΤΗΝ ΠΡΟΣΧΟΛΙΚΗ ΗΛΙΚΙΑ (ΑΛΕΞΑΝΔΡΟΥΠΟΛΗ – ΔΠΘ)</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565292706"/>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162</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ΕΠΙΣΤΗΜΩΝ ΤΗΣ ΠΡΟΣΧΟΛΙΚΗΣ ΑΓΩΓΗΣ ΚΑΙ ΕΚΠΑΙΔΕΥΤΙΚΟΥ ΣΧΕΔΙΑΣΜΟΥ (ΡΟΔΟΣ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ΠΑΝ. ΑΙΓΑΙΟΥ)</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735015235"/>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1245</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ΛΟΓΟΘΕΡΑΠΕΙΑΣ (ΙΩΑΝΝΙΝΑ – ΠΑΝ. ΙΩΑΝΝΙΝΩΝ)</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(πρόσβαση και από το Πλαίσιο 28)</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βλ. Σημ</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480934436"/>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1515</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ΛΟΓΟΘΕΡΑΠΕΙΑΣ (ΚΑΛΑΜΑΤΑ – ΠΑΝ.ΠΕΛ/ΝΗΣΟΥ)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(πρόσβαση και από το Πλαίσιο 28)</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βλ. Σημ</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869302622"/>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1274</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ΛΟΓΟΘΕΡΑΠΕΙΑΣ (ΠΑΤΡΑ – ΠΑΝ. ΠΑΤΡΩΝ)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(πρόσβαση και από το Πλαίσιο 28)</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βλ. Σημ</a:t>
                      </a: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l-GR" sz="14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459360888"/>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128</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(ΑΘΗΝΑ – ΕΚΠΑ)</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46325106"/>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142</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(ΑΛΕΞΑΝΔΡΟΥΠΟΛΗ – ΔΠΘ)</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33472653"/>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164</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(ΒΟΛΟΣ – ΠΑΝ. ΘΕΣΣΑΛΙΑΣ)</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2316508850"/>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140</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(ΘΕΣΣΑΛΟΝΙΚΗ – ΑΠΘ)</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21459500"/>
                  </a:ext>
                </a:extLst>
              </a:tr>
              <a:tr h="169926">
                <a:tc>
                  <a:txBody>
                    <a:bodyPr/>
                    <a:lstStyle/>
                    <a:p>
                      <a:pPr algn="ctr">
                        <a:lnSpc>
                          <a:spcPct val="115000"/>
                        </a:lnSpc>
                        <a:spcAft>
                          <a:spcPts val="1000"/>
                        </a:spcAft>
                      </a:pPr>
                      <a:r>
                        <a:rPr lang="el-GR" sz="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130</a:t>
                      </a:r>
                      <a:endParaRPr lang="en-CY"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(ΙΩΑΝΝΙΝΑ – ΠΑΝ. ΙΩΑΝΝΙΝΩΝ)</a:t>
                      </a:r>
                      <a:endParaRPr lang="en-CY" sz="14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451925770"/>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132</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(ΡΕΘΥΜΝΟ – ΠΑΝ. ΚΡΗΤΗΣ)</a:t>
                      </a:r>
                      <a:endParaRPr lang="en-CY"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3824317607"/>
                  </a:ext>
                </a:extLst>
              </a:tr>
              <a:tr h="169926">
                <a:tc>
                  <a:txBody>
                    <a:bodyPr/>
                    <a:lstStyle/>
                    <a:p>
                      <a:pPr algn="ctr">
                        <a:lnSpc>
                          <a:spcPct val="115000"/>
                        </a:lnSpc>
                        <a:spcAft>
                          <a:spcPts val="1000"/>
                        </a:spcAft>
                      </a:pPr>
                      <a:r>
                        <a:rPr lang="el-GR" sz="6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143</a:t>
                      </a:r>
                      <a:endParaRPr lang="en-CY" sz="60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gridSpan="2">
                  <a:txBody>
                    <a:bodyPr/>
                    <a:lstStyle/>
                    <a:p>
                      <a:pPr>
                        <a:lnSpc>
                          <a:spcPct val="115000"/>
                        </a:lnSpc>
                        <a:spcAft>
                          <a:spcPts val="1000"/>
                        </a:spcAft>
                      </a:pPr>
                      <a:r>
                        <a:rPr lang="el-GR" sz="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ΠΑΙΔΑΓΩΓΙΚΟ ΔΗΜΟΤΙΚΗΣ ΕΚΠΑΙΔΕΥΣΗΣ (ΡΟΔΟΣ – ΠΑΝ. ΑΙΓΑΙΟΥ)</a:t>
                      </a:r>
                      <a:endParaRPr lang="en-CY" sz="600" dirty="0">
                        <a:effectLst/>
                        <a:latin typeface="Calibri" panose="020F0502020204030204" pitchFamily="34" charset="0"/>
                        <a:ea typeface="Calibri" panose="020F0502020204030204" pitchFamily="34" charset="0"/>
                        <a:cs typeface="Times New Roman" panose="02020603050405020304" pitchFamily="18" charset="0"/>
                      </a:endParaRPr>
                    </a:p>
                  </a:txBody>
                  <a:tcPr marL="18840" marR="188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hMerge="1">
                  <a:txBody>
                    <a:bodyPr/>
                    <a:lstStyle/>
                    <a:p>
                      <a:endParaRPr lang="en-CY"/>
                    </a:p>
                  </a:txBody>
                  <a:tcPr/>
                </a:tc>
                <a:extLst>
                  <a:ext uri="{0D108BD9-81ED-4DB2-BD59-A6C34878D82A}">
                    <a16:rowId xmlns:a16="http://schemas.microsoft.com/office/drawing/2014/main" val="1066732316"/>
                  </a:ext>
                </a:extLst>
              </a:tr>
            </a:tbl>
          </a:graphicData>
        </a:graphic>
      </p:graphicFrame>
      <p:sp>
        <p:nvSpPr>
          <p:cNvPr id="3" name="Footer Placeholder 2">
            <a:extLst>
              <a:ext uri="{FF2B5EF4-FFF2-40B4-BE49-F238E27FC236}">
                <a16:creationId xmlns:a16="http://schemas.microsoft.com/office/drawing/2014/main" id="{908A1B04-0FE8-E88F-D442-DBE94DDAE6D5}"/>
              </a:ext>
            </a:extLst>
          </p:cNvPr>
          <p:cNvSpPr>
            <a:spLocks noGrp="1"/>
          </p:cNvSpPr>
          <p:nvPr>
            <p:ph type="ftr" sz="quarter" idx="11"/>
          </p:nvPr>
        </p:nvSpPr>
        <p:spPr>
          <a:xfrm>
            <a:off x="4311421" y="5883275"/>
            <a:ext cx="4266050" cy="365125"/>
          </a:xfrm>
        </p:spPr>
        <p:txBody>
          <a:bodyPr>
            <a:normAutofit/>
          </a:bodyPr>
          <a:lstStyle/>
          <a:p>
            <a:pPr>
              <a:lnSpc>
                <a:spcPct val="90000"/>
              </a:lnSpc>
              <a:spcAft>
                <a:spcPts val="600"/>
              </a:spcAft>
            </a:pPr>
            <a:endParaRPr lang="en-CY" sz="900" dirty="0">
              <a:solidFill>
                <a:schemeClr val="tx1">
                  <a:lumMod val="85000"/>
                  <a:lumOff val="15000"/>
                </a:schemeClr>
              </a:solidFill>
            </a:endParaRPr>
          </a:p>
        </p:txBody>
      </p:sp>
      <p:pic>
        <p:nvPicPr>
          <p:cNvPr id="7" name="Picture 6">
            <a:extLst>
              <a:ext uri="{FF2B5EF4-FFF2-40B4-BE49-F238E27FC236}">
                <a16:creationId xmlns:a16="http://schemas.microsoft.com/office/drawing/2014/main" id="{EB5859FE-6E56-6434-6F52-DE86BAE44D87}"/>
              </a:ext>
            </a:extLst>
          </p:cNvPr>
          <p:cNvPicPr>
            <a:picLocks noChangeAspect="1"/>
          </p:cNvPicPr>
          <p:nvPr/>
        </p:nvPicPr>
        <p:blipFill>
          <a:blip r:embed="rId3"/>
          <a:stretch>
            <a:fillRect/>
          </a:stretch>
        </p:blipFill>
        <p:spPr>
          <a:xfrm>
            <a:off x="1474236" y="2405075"/>
            <a:ext cx="1671857" cy="2390755"/>
          </a:xfrm>
          <a:prstGeom prst="rect">
            <a:avLst/>
          </a:prstGeom>
        </p:spPr>
      </p:pic>
      <p:sp>
        <p:nvSpPr>
          <p:cNvPr id="8" name="TextBox 7">
            <a:extLst>
              <a:ext uri="{FF2B5EF4-FFF2-40B4-BE49-F238E27FC236}">
                <a16:creationId xmlns:a16="http://schemas.microsoft.com/office/drawing/2014/main" id="{78A01FE6-DB7D-76B2-CAF8-CA33493B068C}"/>
              </a:ext>
            </a:extLst>
          </p:cNvPr>
          <p:cNvSpPr txBox="1"/>
          <p:nvPr/>
        </p:nvSpPr>
        <p:spPr>
          <a:xfrm>
            <a:off x="911314" y="611461"/>
            <a:ext cx="2234779" cy="954107"/>
          </a:xfrm>
          <a:prstGeom prst="rect">
            <a:avLst/>
          </a:prstGeom>
          <a:noFill/>
        </p:spPr>
        <p:txBody>
          <a:bodyPr wrap="none" rtlCol="0">
            <a:spAutoFit/>
          </a:bodyPr>
          <a:lstStyle/>
          <a:p>
            <a:r>
              <a:rPr lang="el-GR" sz="2800" b="1" dirty="0">
                <a:effectLst>
                  <a:outerShdw blurRad="38100" dist="38100" dir="2700000" algn="tl">
                    <a:srgbClr val="000000">
                      <a:alpha val="43137"/>
                    </a:srgbClr>
                  </a:outerShdw>
                </a:effectLst>
              </a:rPr>
              <a:t>Παράδειγμα</a:t>
            </a:r>
          </a:p>
          <a:p>
            <a:r>
              <a:rPr lang="el-GR" sz="2800" b="1" dirty="0">
                <a:effectLst>
                  <a:outerShdw blurRad="38100" dist="38100" dir="2700000" algn="tl">
                    <a:srgbClr val="000000">
                      <a:alpha val="43137"/>
                    </a:srgbClr>
                  </a:outerShdw>
                </a:effectLst>
              </a:rPr>
              <a:t>1</a:t>
            </a:r>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51429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1CCECD1-FD45-50EF-E595-46A32C6E8EF8}"/>
              </a:ext>
            </a:extLst>
          </p:cNvPr>
          <p:cNvSpPr>
            <a:spLocks noGrp="1"/>
          </p:cNvSpPr>
          <p:nvPr>
            <p:ph type="ftr" sz="quarter" idx="11"/>
          </p:nvPr>
        </p:nvSpPr>
        <p:spPr/>
        <p:txBody>
          <a:bodyPr/>
          <a:lstStyle/>
          <a:p>
            <a:r>
              <a:rPr lang="el-GR"/>
              <a:t>Υπηρεσία Συμβουλευτικής &amp; Επαγγελματικής Αγωγής, Οκτώβριος 2026</a:t>
            </a:r>
            <a:endParaRPr lang="en-US" dirty="0"/>
          </a:p>
        </p:txBody>
      </p:sp>
      <p:pic>
        <p:nvPicPr>
          <p:cNvPr id="6" name="Picture 5">
            <a:extLst>
              <a:ext uri="{FF2B5EF4-FFF2-40B4-BE49-F238E27FC236}">
                <a16:creationId xmlns:a16="http://schemas.microsoft.com/office/drawing/2014/main" id="{38B3A475-09BF-CD9E-F6C5-2565023E0BB9}"/>
              </a:ext>
            </a:extLst>
          </p:cNvPr>
          <p:cNvPicPr>
            <a:picLocks noChangeAspect="1"/>
          </p:cNvPicPr>
          <p:nvPr/>
        </p:nvPicPr>
        <p:blipFill>
          <a:blip r:embed="rId2"/>
          <a:stretch>
            <a:fillRect/>
          </a:stretch>
        </p:blipFill>
        <p:spPr>
          <a:xfrm>
            <a:off x="5127648" y="0"/>
            <a:ext cx="7064352" cy="6858000"/>
          </a:xfrm>
          <a:prstGeom prst="rect">
            <a:avLst/>
          </a:prstGeom>
        </p:spPr>
      </p:pic>
      <p:sp>
        <p:nvSpPr>
          <p:cNvPr id="8" name="TextBox 7">
            <a:extLst>
              <a:ext uri="{FF2B5EF4-FFF2-40B4-BE49-F238E27FC236}">
                <a16:creationId xmlns:a16="http://schemas.microsoft.com/office/drawing/2014/main" id="{6E25CA96-B8C5-9318-A4A9-B0B7199CA36C}"/>
              </a:ext>
            </a:extLst>
          </p:cNvPr>
          <p:cNvSpPr txBox="1"/>
          <p:nvPr/>
        </p:nvSpPr>
        <p:spPr>
          <a:xfrm>
            <a:off x="1371600" y="718104"/>
            <a:ext cx="2313992" cy="954107"/>
          </a:xfrm>
          <a:prstGeom prst="rect">
            <a:avLst/>
          </a:prstGeom>
          <a:noFill/>
        </p:spPr>
        <p:txBody>
          <a:bodyPr wrap="square">
            <a:spAutoFit/>
          </a:bodyPr>
          <a:lstStyle/>
          <a:p>
            <a:r>
              <a:rPr lang="el-GR" sz="2800" b="1" dirty="0">
                <a:effectLst>
                  <a:outerShdw blurRad="38100" dist="38100" dir="2700000" algn="tl">
                    <a:srgbClr val="000000">
                      <a:alpha val="43137"/>
                    </a:srgbClr>
                  </a:outerShdw>
                </a:effectLst>
              </a:rPr>
              <a:t>Παράδειγμα 2</a:t>
            </a:r>
            <a:endParaRPr lang="en-US" sz="2800" b="1" dirty="0">
              <a:effectLst>
                <a:outerShdw blurRad="38100" dist="38100" dir="2700000" algn="tl">
                  <a:srgbClr val="000000">
                    <a:alpha val="43137"/>
                  </a:srgbClr>
                </a:outerShdw>
              </a:effectLst>
            </a:endParaRPr>
          </a:p>
        </p:txBody>
      </p:sp>
      <p:pic>
        <p:nvPicPr>
          <p:cNvPr id="10" name="Picture 9">
            <a:extLst>
              <a:ext uri="{FF2B5EF4-FFF2-40B4-BE49-F238E27FC236}">
                <a16:creationId xmlns:a16="http://schemas.microsoft.com/office/drawing/2014/main" id="{AF2E01F1-2C29-F555-38AF-57AEDF6E2E91}"/>
              </a:ext>
            </a:extLst>
          </p:cNvPr>
          <p:cNvPicPr>
            <a:picLocks noChangeAspect="1"/>
          </p:cNvPicPr>
          <p:nvPr/>
        </p:nvPicPr>
        <p:blipFill>
          <a:blip r:embed="rId3"/>
          <a:stretch>
            <a:fillRect/>
          </a:stretch>
        </p:blipFill>
        <p:spPr>
          <a:xfrm>
            <a:off x="1474236" y="2405075"/>
            <a:ext cx="1671857" cy="2390755"/>
          </a:xfrm>
          <a:prstGeom prst="rect">
            <a:avLst/>
          </a:prstGeom>
        </p:spPr>
      </p:pic>
    </p:spTree>
    <p:extLst>
      <p:ext uri="{BB962C8B-B14F-4D97-AF65-F5344CB8AC3E}">
        <p14:creationId xmlns:p14="http://schemas.microsoft.com/office/powerpoint/2010/main" val="32915135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endParaRPr lang="en-US" sz="3100" b="1" i="1" dirty="0">
              <a:solidFill>
                <a:srgbClr val="7030A0"/>
              </a:solidFill>
              <a:effectLst>
                <a:outerShdw blurRad="38100" dist="38100" dir="2700000" algn="tl">
                  <a:srgbClr val="000000">
                    <a:alpha val="43137"/>
                  </a:srgbClr>
                </a:outerShdw>
              </a:effectLst>
            </a:endParaRPr>
          </a:p>
        </p:txBody>
      </p:sp>
      <p:sp>
        <p:nvSpPr>
          <p:cNvPr id="3" name="Footer Placeholder 2"/>
          <p:cNvSpPr>
            <a:spLocks noGrp="1"/>
          </p:cNvSpPr>
          <p:nvPr>
            <p:ph type="ftr" sz="quarter" idx="11"/>
          </p:nvPr>
        </p:nvSpPr>
        <p:spPr/>
        <p:txBody>
          <a:bodyPr/>
          <a:lstStyle/>
          <a:p>
            <a:r>
              <a:rPr lang="el-GR" dirty="0"/>
              <a:t>2022</a:t>
            </a:r>
            <a:endParaRPr lang="en-US" dirty="0"/>
          </a:p>
        </p:txBody>
      </p:sp>
      <p:sp>
        <p:nvSpPr>
          <p:cNvPr id="5" name="Rectangle 4"/>
          <p:cNvSpPr/>
          <p:nvPr/>
        </p:nvSpPr>
        <p:spPr>
          <a:xfrm>
            <a:off x="0" y="-491"/>
            <a:ext cx="12192000" cy="1508105"/>
          </a:xfrm>
          <a:prstGeom prst="rect">
            <a:avLst/>
          </a:prstGeom>
          <a:solidFill>
            <a:srgbClr val="0070C0"/>
          </a:solidFill>
        </p:spPr>
        <p:txBody>
          <a:bodyPr wrap="square">
            <a:spAutoFit/>
          </a:bodyPr>
          <a:lstStyle/>
          <a:p>
            <a:pPr defTabSz="514350">
              <a:spcBef>
                <a:spcPts val="563"/>
              </a:spcBef>
            </a:pPr>
            <a:r>
              <a:rPr lang="en-US" sz="2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l-GR" sz="28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ΕΠΙΣΤΗΜΟΝΙΚΑ ΠΕΔΙΑ: </a:t>
            </a:r>
            <a:endParaRPr lang="en-US"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defTabSz="514350">
              <a:spcBef>
                <a:spcPts val="563"/>
              </a:spcBef>
              <a:buFontTx/>
              <a:buChar char="-"/>
            </a:pPr>
            <a:r>
              <a:rPr lang="el-GR" b="1" dirty="0">
                <a:solidFill>
                  <a:schemeClr val="bg1"/>
                </a:solidFill>
                <a:latin typeface="Times New Roman" panose="02020603050405020304" pitchFamily="18" charset="0"/>
                <a:cs typeface="Times New Roman" panose="02020603050405020304" pitchFamily="18" charset="0"/>
              </a:rPr>
              <a:t>Ομαδοποίηση Τμημάτων που ανήκουν σε διάφορες Σχολές στα Δημόσια ΑΑΕΙ Ελλάδας.</a:t>
            </a:r>
            <a:endParaRPr lang="en-US" b="1" dirty="0">
              <a:solidFill>
                <a:schemeClr val="bg1"/>
              </a:solidFill>
              <a:latin typeface="Times New Roman" panose="02020603050405020304" pitchFamily="18" charset="0"/>
              <a:cs typeface="Times New Roman" panose="02020603050405020304" pitchFamily="18" charset="0"/>
            </a:endParaRPr>
          </a:p>
          <a:p>
            <a:pPr marL="285750" indent="-285750" defTabSz="514350">
              <a:spcBef>
                <a:spcPts val="563"/>
              </a:spcBef>
              <a:buFontTx/>
              <a:buChar char="-"/>
            </a:pPr>
            <a:r>
              <a:rPr lang="el-GR" b="1" dirty="0">
                <a:solidFill>
                  <a:schemeClr val="bg1"/>
                </a:solidFill>
                <a:latin typeface="Times New Roman" panose="02020603050405020304" pitchFamily="18" charset="0"/>
                <a:cs typeface="Times New Roman" panose="02020603050405020304" pitchFamily="18" charset="0"/>
              </a:rPr>
              <a:t>Επιλογή από </a:t>
            </a:r>
            <a:r>
              <a:rPr lang="el-GR" b="1" u="sng" dirty="0">
                <a:solidFill>
                  <a:schemeClr val="bg1"/>
                </a:solidFill>
                <a:latin typeface="Times New Roman" panose="02020603050405020304" pitchFamily="18" charset="0"/>
                <a:cs typeface="Times New Roman" panose="02020603050405020304" pitchFamily="18" charset="0"/>
              </a:rPr>
              <a:t>ένα μόνο </a:t>
            </a:r>
            <a:r>
              <a:rPr lang="el-GR" b="1" dirty="0">
                <a:solidFill>
                  <a:schemeClr val="bg1"/>
                </a:solidFill>
                <a:latin typeface="Times New Roman" panose="02020603050405020304" pitchFamily="18" charset="0"/>
                <a:cs typeface="Times New Roman" panose="02020603050405020304" pitchFamily="18" charset="0"/>
              </a:rPr>
              <a:t>Επιστημονικό Πεδίο κατά την υποβολή της Δήλωσης Προτίμησης των Σχολών/Τμημάτων των ΑΑΕΙ Ελλάδας.</a:t>
            </a:r>
          </a:p>
        </p:txBody>
      </p:sp>
      <p:graphicFrame>
        <p:nvGraphicFramePr>
          <p:cNvPr id="6" name="Table 5"/>
          <p:cNvGraphicFramePr>
            <a:graphicFrameLocks noGrp="1"/>
          </p:cNvGraphicFramePr>
          <p:nvPr>
            <p:extLst>
              <p:ext uri="{D42A27DB-BD31-4B8C-83A1-F6EECF244321}">
                <p14:modId xmlns:p14="http://schemas.microsoft.com/office/powerpoint/2010/main" val="84191682"/>
              </p:ext>
            </p:extLst>
          </p:nvPr>
        </p:nvGraphicFramePr>
        <p:xfrm>
          <a:off x="2313992" y="2618285"/>
          <a:ext cx="7703246" cy="3769016"/>
        </p:xfrm>
        <a:graphic>
          <a:graphicData uri="http://schemas.openxmlformats.org/drawingml/2006/table">
            <a:tbl>
              <a:tblPr firstRow="1" bandRow="1">
                <a:tableStyleId>{22838BEF-8BB2-4498-84A7-C5851F593DF1}</a:tableStyleId>
              </a:tblPr>
              <a:tblGrid>
                <a:gridCol w="3407424">
                  <a:extLst>
                    <a:ext uri="{9D8B030D-6E8A-4147-A177-3AD203B41FA5}">
                      <a16:colId xmlns:a16="http://schemas.microsoft.com/office/drawing/2014/main" val="2205819269"/>
                    </a:ext>
                  </a:extLst>
                </a:gridCol>
                <a:gridCol w="4295822">
                  <a:extLst>
                    <a:ext uri="{9D8B030D-6E8A-4147-A177-3AD203B41FA5}">
                      <a16:colId xmlns:a16="http://schemas.microsoft.com/office/drawing/2014/main" val="286392130"/>
                    </a:ext>
                  </a:extLst>
                </a:gridCol>
              </a:tblGrid>
              <a:tr h="1815408">
                <a:tc>
                  <a:txBody>
                    <a:bodyPr/>
                    <a:lstStyle/>
                    <a:p>
                      <a:pPr lvl="0" defTabSz="685800">
                        <a:lnSpc>
                          <a:spcPct val="107000"/>
                        </a:lnSpc>
                        <a:spcBef>
                          <a:spcPts val="750"/>
                        </a:spcBef>
                        <a:buSzTx/>
                      </a:pPr>
                      <a:r>
                        <a:rPr lang="el-GR" sz="1800" u="sng" cap="none" dirty="0">
                          <a:solidFill>
                            <a:srgbClr val="002060"/>
                          </a:solidFill>
                          <a:hlinkClick r:id="rId3" action="ppaction://hlinksldjump"/>
                        </a:rPr>
                        <a:t>1ο ΕΠΙΣΤΗΜΟΝΙΚΟ ΠΕΔΙΟ </a:t>
                      </a:r>
                    </a:p>
                    <a:p>
                      <a:pPr lvl="0" defTabSz="685800">
                        <a:lnSpc>
                          <a:spcPct val="107000"/>
                        </a:lnSpc>
                        <a:spcBef>
                          <a:spcPts val="750"/>
                        </a:spcBef>
                        <a:buSzTx/>
                      </a:pPr>
                      <a:r>
                        <a:rPr lang="el-GR" sz="1800" b="0" u="none" cap="none" dirty="0">
                          <a:hlinkClick r:id="" action="ppaction://noaction"/>
                        </a:rPr>
                        <a:t>ΑΝΘΡΩΠΙΣΤΙΚΩΝ, ΝΟΜΙΚΩΝ ΚΑΙ </a:t>
                      </a:r>
                    </a:p>
                    <a:p>
                      <a:pPr lvl="0" defTabSz="685800">
                        <a:lnSpc>
                          <a:spcPct val="107000"/>
                        </a:lnSpc>
                        <a:spcBef>
                          <a:spcPts val="750"/>
                        </a:spcBef>
                        <a:buSzTx/>
                      </a:pPr>
                      <a:r>
                        <a:rPr lang="el-GR" sz="1800" b="0" u="none" cap="none" dirty="0">
                          <a:hlinkClick r:id="" action="ppaction://noaction"/>
                        </a:rPr>
                        <a:t>ΚΟΙΝΩΝΙΚΩΝ ΕΠΙΣΤΗΜΩΝ</a:t>
                      </a:r>
                      <a:endParaRPr lang="el-GR" sz="1800" b="0" u="none" cap="none" dirty="0"/>
                    </a:p>
                    <a:p>
                      <a:endParaRPr lang="en-GB" sz="1800" dirty="0">
                        <a:latin typeface="Arial" panose="020B0604020202020204" pitchFamily="34" charset="0"/>
                        <a:cs typeface="Arial" panose="020B0604020202020204" pitchFamily="34" charset="0"/>
                      </a:endParaRPr>
                    </a:p>
                  </a:txBody>
                  <a:tcPr marL="68580" marR="68580" marT="34290" marB="34290"/>
                </a:tc>
                <a:tc>
                  <a:txBody>
                    <a:bodyPr/>
                    <a:lstStyle/>
                    <a:p>
                      <a:pPr lvl="0" defTabSz="685800">
                        <a:lnSpc>
                          <a:spcPct val="90000"/>
                        </a:lnSpc>
                        <a:spcBef>
                          <a:spcPts val="750"/>
                        </a:spcBef>
                        <a:buClr>
                          <a:srgbClr val="009999"/>
                        </a:buClr>
                        <a:buSzPct val="120000"/>
                      </a:pPr>
                      <a:r>
                        <a:rPr lang="el-GR" sz="1800" u="sng" cap="none" dirty="0">
                          <a:solidFill>
                            <a:srgbClr val="002060"/>
                          </a:solidFill>
                          <a:hlinkClick r:id="rId4" action="ppaction://hlinksldjump"/>
                        </a:rPr>
                        <a:t>3ο ΕΠΙΣΤΗΜΟΝΙΚΟ ΠΕΔΙΟ</a:t>
                      </a:r>
                    </a:p>
                    <a:p>
                      <a:pPr lvl="0" defTabSz="685800">
                        <a:lnSpc>
                          <a:spcPct val="107000"/>
                        </a:lnSpc>
                        <a:spcBef>
                          <a:spcPts val="750"/>
                        </a:spcBef>
                        <a:buSzTx/>
                      </a:pPr>
                      <a:endParaRPr lang="en-GB" sz="1800" b="1" u="none" cap="none" dirty="0">
                        <a:hlinkClick r:id="rId4" action="ppaction://hlinksldjump"/>
                      </a:endParaRPr>
                    </a:p>
                    <a:p>
                      <a:pPr lvl="0" defTabSz="685800">
                        <a:lnSpc>
                          <a:spcPct val="107000"/>
                        </a:lnSpc>
                        <a:spcBef>
                          <a:spcPts val="750"/>
                        </a:spcBef>
                        <a:buSzTx/>
                      </a:pPr>
                      <a:r>
                        <a:rPr lang="el-GR" sz="1800" b="0" u="none" cap="none" dirty="0">
                          <a:hlinkClick r:id="rId4" action="ppaction://hlinksldjump"/>
                        </a:rPr>
                        <a:t>ΕΠΙΣΤΗΜΩΝ ΥΓΕΙΑΣ ΚΑΙ ΖΩΗΣ </a:t>
                      </a:r>
                      <a:endParaRPr lang="el-GR" sz="1800" b="0" u="none" cap="none" dirty="0"/>
                    </a:p>
                    <a:p>
                      <a:endParaRPr lang="en-GB"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492577244"/>
                  </a:ext>
                </a:extLst>
              </a:tr>
              <a:tr h="1953608">
                <a:tc>
                  <a:txBody>
                    <a:bodyPr/>
                    <a:lstStyle/>
                    <a:p>
                      <a:pPr lvl="0" defTabSz="685800">
                        <a:lnSpc>
                          <a:spcPct val="107000"/>
                        </a:lnSpc>
                        <a:spcBef>
                          <a:spcPts val="750"/>
                        </a:spcBef>
                        <a:buSzTx/>
                      </a:pPr>
                      <a:r>
                        <a:rPr lang="el-GR" sz="1800" b="1" u="sng" cap="none" dirty="0">
                          <a:solidFill>
                            <a:srgbClr val="002060"/>
                          </a:solidFill>
                          <a:hlinkClick r:id="rId5" action="ppaction://hlinksldjump"/>
                        </a:rPr>
                        <a:t>2ο ΕΠΙΣΤΗΜΟΝΙΚΟ ΠΕΔΙΟ </a:t>
                      </a:r>
                    </a:p>
                    <a:p>
                      <a:pPr lvl="0" defTabSz="685800">
                        <a:lnSpc>
                          <a:spcPct val="107000"/>
                        </a:lnSpc>
                        <a:spcBef>
                          <a:spcPts val="750"/>
                        </a:spcBef>
                        <a:buSzTx/>
                      </a:pPr>
                      <a:r>
                        <a:rPr lang="el-GR" sz="1800" u="none" cap="none" dirty="0">
                          <a:hlinkClick r:id="" action="ppaction://noaction"/>
                        </a:rPr>
                        <a:t>ΘΕΤΙΚΩΝ ΚΑΙ ΤΕΧΝΟΛΟΓΙΚΩΝ </a:t>
                      </a:r>
                    </a:p>
                    <a:p>
                      <a:pPr lvl="0" defTabSz="685800">
                        <a:lnSpc>
                          <a:spcPct val="90000"/>
                        </a:lnSpc>
                        <a:spcBef>
                          <a:spcPts val="750"/>
                        </a:spcBef>
                        <a:buClr>
                          <a:srgbClr val="009999"/>
                        </a:buClr>
                        <a:buSzPct val="120000"/>
                      </a:pPr>
                      <a:r>
                        <a:rPr lang="el-GR" sz="1800" u="none" cap="none" dirty="0">
                          <a:hlinkClick r:id="" action="ppaction://noaction"/>
                        </a:rPr>
                        <a:t>ΕΠΙΣΤΗΜΩΝ</a:t>
                      </a:r>
                      <a:endParaRPr lang="el-GR" sz="1800" u="none" cap="none" dirty="0"/>
                    </a:p>
                    <a:p>
                      <a:endParaRPr lang="en-GB" sz="1800" dirty="0">
                        <a:latin typeface="Arial" panose="020B0604020202020204" pitchFamily="34" charset="0"/>
                        <a:cs typeface="Arial" panose="020B0604020202020204" pitchFamily="34" charset="0"/>
                      </a:endParaRPr>
                    </a:p>
                  </a:txBody>
                  <a:tcPr marL="68580" marR="68580" marT="34290" marB="34290"/>
                </a:tc>
                <a:tc>
                  <a:txBody>
                    <a:bodyPr/>
                    <a:lstStyle/>
                    <a:p>
                      <a:pPr lvl="0" defTabSz="685800">
                        <a:lnSpc>
                          <a:spcPct val="107000"/>
                        </a:lnSpc>
                        <a:spcBef>
                          <a:spcPts val="750"/>
                        </a:spcBef>
                        <a:buSzTx/>
                      </a:pPr>
                      <a:r>
                        <a:rPr lang="el-GR" sz="1800" b="1" u="sng" cap="none" dirty="0">
                          <a:solidFill>
                            <a:srgbClr val="002060"/>
                          </a:solidFill>
                          <a:hlinkClick r:id="rId6" action="ppaction://hlinksldjump"/>
                        </a:rPr>
                        <a:t>4ο ΕΠΙΣΤΗΜΟΝΙΚΟ ΠΕΔΙΟ </a:t>
                      </a:r>
                    </a:p>
                    <a:p>
                      <a:pPr lvl="0" defTabSz="685800">
                        <a:lnSpc>
                          <a:spcPct val="107000"/>
                        </a:lnSpc>
                        <a:spcBef>
                          <a:spcPts val="750"/>
                        </a:spcBef>
                        <a:buSzTx/>
                      </a:pPr>
                      <a:r>
                        <a:rPr lang="el-GR" sz="1800" u="none" cap="none" dirty="0">
                          <a:hlinkClick r:id="" action="ppaction://noaction"/>
                        </a:rPr>
                        <a:t>ΕΠΙΣΤΗΜΩΝ ΟΙΚΟΝΟΜΙΑΣ ΚΑΙ </a:t>
                      </a:r>
                    </a:p>
                    <a:p>
                      <a:pPr lvl="0" defTabSz="685800">
                        <a:lnSpc>
                          <a:spcPct val="107000"/>
                        </a:lnSpc>
                        <a:spcBef>
                          <a:spcPts val="750"/>
                        </a:spcBef>
                        <a:buSzTx/>
                      </a:pPr>
                      <a:r>
                        <a:rPr lang="el-GR" sz="1800" u="none" cap="none" dirty="0">
                          <a:hlinkClick r:id="" action="ppaction://noaction"/>
                        </a:rPr>
                        <a:t>ΠΛΗΡΟΦΟΡΙΚΗΣ</a:t>
                      </a:r>
                      <a:r>
                        <a:rPr lang="el-GR" sz="1800" u="sng" cap="none" dirty="0">
                          <a:hlinkClick r:id="rId6" action="ppaction://hlinksldjump"/>
                        </a:rPr>
                        <a:t> </a:t>
                      </a:r>
                      <a:endParaRPr lang="en-US" sz="1800" u="sng" cap="none" dirty="0"/>
                    </a:p>
                    <a:p>
                      <a:endParaRPr lang="en-GB" sz="1800" dirty="0">
                        <a:latin typeface="Arial" panose="020B0604020202020204" pitchFamily="34" charset="0"/>
                        <a:cs typeface="Arial" panose="020B0604020202020204" pitchFamily="34" charset="0"/>
                      </a:endParaRPr>
                    </a:p>
                  </a:txBody>
                  <a:tcPr marL="68580" marR="68580" marT="34290" marB="34290"/>
                </a:tc>
                <a:extLst>
                  <a:ext uri="{0D108BD9-81ED-4DB2-BD59-A6C34878D82A}">
                    <a16:rowId xmlns:a16="http://schemas.microsoft.com/office/drawing/2014/main" val="1457786981"/>
                  </a:ext>
                </a:extLst>
              </a:tr>
            </a:tbl>
          </a:graphicData>
        </a:graphic>
      </p:graphicFrame>
      <p:pic>
        <p:nvPicPr>
          <p:cNvPr id="8" name="Picture 7">
            <a:extLst>
              <a:ext uri="{FF2B5EF4-FFF2-40B4-BE49-F238E27FC236}">
                <a16:creationId xmlns:a16="http://schemas.microsoft.com/office/drawing/2014/main" id="{DF76F835-EC2C-6A17-9991-4916DC67EC1E}"/>
              </a:ext>
            </a:extLst>
          </p:cNvPr>
          <p:cNvPicPr>
            <a:picLocks noChangeAspect="1"/>
          </p:cNvPicPr>
          <p:nvPr/>
        </p:nvPicPr>
        <p:blipFill>
          <a:blip r:embed="rId7"/>
          <a:stretch>
            <a:fillRect/>
          </a:stretch>
        </p:blipFill>
        <p:spPr>
          <a:xfrm>
            <a:off x="10812220" y="4884917"/>
            <a:ext cx="1379779" cy="1973083"/>
          </a:xfrm>
          <a:prstGeom prst="rect">
            <a:avLst/>
          </a:prstGeom>
        </p:spPr>
      </p:pic>
      <p:sp>
        <p:nvSpPr>
          <p:cNvPr id="4" name="TextBox 3">
            <a:extLst>
              <a:ext uri="{FF2B5EF4-FFF2-40B4-BE49-F238E27FC236}">
                <a16:creationId xmlns:a16="http://schemas.microsoft.com/office/drawing/2014/main" id="{3837EDB7-6528-88EE-A82D-BF7F56795412}"/>
              </a:ext>
            </a:extLst>
          </p:cNvPr>
          <p:cNvSpPr txBox="1"/>
          <p:nvPr/>
        </p:nvSpPr>
        <p:spPr>
          <a:xfrm>
            <a:off x="1334278" y="378822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894216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0" y="0"/>
            <a:ext cx="12192000" cy="1828800"/>
          </a:xfrm>
          <a:solidFill>
            <a:srgbClr val="0070C0"/>
          </a:solidFill>
        </p:spPr>
        <p:txBody>
          <a:bodyPr>
            <a:normAutofit fontScale="90000"/>
          </a:bodyPr>
          <a:lstStyle/>
          <a:p>
            <a:pPr eaLnBrk="1" hangingPunct="1">
              <a:defRPr/>
            </a:pP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2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l-GR" sz="2200" b="1" u="sng" baseline="30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ο</a:t>
            </a:r>
            <a:r>
              <a:rPr lang="en-US" sz="22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l-GR" sz="22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ΕΠΙΣΤΗΜΟΝΙΚΟ   ΠΕΔΙΟ </a:t>
            </a:r>
            <a:r>
              <a:rPr lang="en-US" sz="22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US" sz="22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2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2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2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ΑΝΘΡΩΠΙΣΤΙΚΩΝ, ΝΟΜΙΚΩΝ ΚΑΙ ΚΟΙΝΩΝΙΚΩΝ ΕΠΙΣΤΗΜΩΝ</a:t>
            </a:r>
            <a:r>
              <a:rPr lang="el-GR" sz="2200" dirty="0">
                <a:solidFill>
                  <a:schemeClr val="bg1"/>
                </a:solidFill>
                <a:latin typeface="Arial" panose="020B0604020202020204" pitchFamily="34" charset="0"/>
                <a:cs typeface="Arial" panose="020B0604020202020204" pitchFamily="34" charset="0"/>
              </a:rPr>
              <a:t/>
            </a:r>
            <a:br>
              <a:rPr lang="el-GR" sz="2200" dirty="0">
                <a:solidFill>
                  <a:schemeClr val="bg1"/>
                </a:solidFill>
                <a:latin typeface="Arial" panose="020B0604020202020204" pitchFamily="34" charset="0"/>
                <a:cs typeface="Arial" panose="020B0604020202020204" pitchFamily="34" charset="0"/>
              </a:rPr>
            </a:br>
            <a:r>
              <a:rPr lang="el-GR" sz="1800" dirty="0">
                <a:solidFill>
                  <a:schemeClr val="bg1"/>
                </a:solidFill>
              </a:rPr>
              <a:t/>
            </a:r>
            <a:br>
              <a:rPr lang="el-GR" sz="1800" dirty="0">
                <a:solidFill>
                  <a:schemeClr val="bg1"/>
                </a:solidFill>
              </a:rPr>
            </a:br>
            <a:endParaRPr lang="el-GR" sz="1800" dirty="0">
              <a:solidFill>
                <a:schemeClr val="bg1"/>
              </a:solidFill>
            </a:endParaRPr>
          </a:p>
        </p:txBody>
      </p:sp>
      <p:sp>
        <p:nvSpPr>
          <p:cNvPr id="90115" name="Rectangle 3"/>
          <p:cNvSpPr>
            <a:spLocks noGrp="1" noChangeArrowheads="1"/>
          </p:cNvSpPr>
          <p:nvPr>
            <p:ph idx="1"/>
          </p:nvPr>
        </p:nvSpPr>
        <p:spPr>
          <a:xfrm>
            <a:off x="5034578" y="2097088"/>
            <a:ext cx="6395421" cy="3694113"/>
          </a:xfrm>
        </p:spPr>
        <p:txBody>
          <a:bodyPr>
            <a:normAutofit fontScale="92500" lnSpcReduction="10000"/>
          </a:bodyPr>
          <a:lstStyle/>
          <a:p>
            <a:pPr>
              <a:lnSpc>
                <a:spcPct val="110000"/>
              </a:lnSpc>
              <a:buNone/>
              <a:defRPr/>
            </a:pPr>
            <a:r>
              <a:rPr lang="el-GR" b="1" dirty="0">
                <a:effectLst>
                  <a:outerShdw blurRad="38100" dist="38100" dir="2700000" algn="tl">
                    <a:srgbClr val="C0C0C0"/>
                  </a:outerShdw>
                </a:effectLst>
                <a:latin typeface="Arial" panose="020B0604020202020204" pitchFamily="34" charset="0"/>
                <a:cs typeface="Arial" panose="020B0604020202020204" pitchFamily="34" charset="0"/>
              </a:rPr>
              <a:t>Α) Πανεπιστήμια:</a:t>
            </a:r>
            <a:r>
              <a:rPr lang="el-GR" dirty="0">
                <a:effectLst>
                  <a:outerShdw blurRad="38100" dist="38100" dir="2700000" algn="tl">
                    <a:srgbClr val="C0C0C0"/>
                  </a:outerShdw>
                </a:effectLst>
                <a:latin typeface="Arial" panose="020B0604020202020204" pitchFamily="34" charset="0"/>
                <a:cs typeface="Arial" panose="020B0604020202020204" pitchFamily="34" charset="0"/>
              </a:rPr>
              <a:t>  (Περιεκτική αναφορά)</a:t>
            </a:r>
          </a:p>
          <a:p>
            <a:pPr eaLnBrk="1" hangingPunct="1">
              <a:lnSpc>
                <a:spcPct val="110000"/>
              </a:lnSpc>
              <a:defRPr/>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Θεολογικές, Φιλολογικές και Παιδαγωγικές Επιστήμες</a:t>
            </a:r>
          </a:p>
          <a:p>
            <a:pPr>
              <a:lnSpc>
                <a:spcPct val="110000"/>
              </a:lnSpc>
              <a:defRPr/>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Σύγχρονες Ανθρωπιστικές και Κοινωνικές Επιστήμες (Νομική, Πολιτική </a:t>
            </a:r>
            <a:r>
              <a:rPr lang="el-GR" sz="1600" dirty="0">
                <a:latin typeface="Arial" panose="020B0604020202020204" pitchFamily="34" charset="0"/>
                <a:cs typeface="Arial" panose="020B0604020202020204" pitchFamily="34" charset="0"/>
              </a:rPr>
              <a:t>Επιστήμη, </a:t>
            </a: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Κοινωνιολογία, Ψυχολογία, Δημοσιογραφία, Μ.Μ.Ε. , Θεατρολογία, Μουσικές Σπουδές)</a:t>
            </a:r>
          </a:p>
          <a:p>
            <a:pPr eaLnBrk="1" hangingPunct="1">
              <a:lnSpc>
                <a:spcPct val="110000"/>
              </a:lnSpc>
              <a:defRPr/>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Ξένες Γλώσσες, Μετάφραση- Διερμηνεία, Βαλκανικές Σπουδές, Τουρκικές Σπουδές</a:t>
            </a:r>
          </a:p>
          <a:p>
            <a:pPr eaLnBrk="1" hangingPunct="1">
              <a:lnSpc>
                <a:spcPct val="110000"/>
              </a:lnSpc>
              <a:defRPr/>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Στρατολογική σχολή Σ.Σ.Α.Σ. , κ.ά.</a:t>
            </a:r>
          </a:p>
          <a:p>
            <a:pPr marL="0" indent="0">
              <a:lnSpc>
                <a:spcPct val="110000"/>
              </a:lnSpc>
              <a:buNone/>
              <a:defRPr/>
            </a:pPr>
            <a:r>
              <a:rPr lang="el-GR" b="1" dirty="0">
                <a:effectLst>
                  <a:outerShdw blurRad="38100" dist="38100" dir="2700000" algn="tl">
                    <a:srgbClr val="C0C0C0"/>
                  </a:outerShdw>
                </a:effectLst>
                <a:latin typeface="Arial" panose="020B0604020202020204" pitchFamily="34" charset="0"/>
                <a:cs typeface="Arial" panose="020B0604020202020204" pitchFamily="34" charset="0"/>
              </a:rPr>
              <a:t>Β) Ανώτατες Εκκλησιαστικές Ακαδημίες (Α.Ε.Α.)</a:t>
            </a:r>
          </a:p>
          <a:p>
            <a:pPr eaLnBrk="1" hangingPunct="1">
              <a:lnSpc>
                <a:spcPct val="110000"/>
              </a:lnSpc>
              <a:buFont typeface="Wingdings" pitchFamily="2" charset="2"/>
              <a:buNone/>
              <a:defRPr/>
            </a:pPr>
            <a:endParaRPr lang="el-GR" dirty="0">
              <a:effectLst>
                <a:outerShdw blurRad="38100" dist="38100" dir="2700000" algn="tl">
                  <a:srgbClr val="C0C0C0"/>
                </a:outerShdw>
              </a:effectLst>
            </a:endParaRPr>
          </a:p>
          <a:p>
            <a:pPr eaLnBrk="1" hangingPunct="1">
              <a:lnSpc>
                <a:spcPct val="110000"/>
              </a:lnSpc>
              <a:buFont typeface="Wingdings" pitchFamily="2" charset="2"/>
              <a:buNone/>
              <a:defRPr/>
            </a:pPr>
            <a:r>
              <a:rPr lang="el-GR" sz="1300" dirty="0">
                <a:effectLst>
                  <a:outerShdw blurRad="38100" dist="38100" dir="2700000" algn="tl">
                    <a:srgbClr val="C0C0C0"/>
                  </a:outerShdw>
                </a:effectLst>
              </a:rPr>
              <a:t> 	</a:t>
            </a:r>
          </a:p>
        </p:txBody>
      </p:sp>
      <p:sp>
        <p:nvSpPr>
          <p:cNvPr id="4" name="Footer Placeholder 3"/>
          <p:cNvSpPr>
            <a:spLocks noGrp="1"/>
          </p:cNvSpPr>
          <p:nvPr>
            <p:ph type="ftr" sz="quarter" idx="11"/>
          </p:nvPr>
        </p:nvSpPr>
        <p:spPr>
          <a:xfrm>
            <a:off x="1141411" y="6309360"/>
            <a:ext cx="6239309" cy="365125"/>
          </a:xfrm>
        </p:spPr>
        <p:txBody>
          <a:bodyPr>
            <a:normAutofit/>
          </a:bodyPr>
          <a:lstStyle/>
          <a:p>
            <a:pPr>
              <a:spcAft>
                <a:spcPts val="600"/>
              </a:spcAft>
            </a:pPr>
            <a:endParaRPr lang="en-US" dirty="0">
              <a:solidFill>
                <a:schemeClr val="tx1"/>
              </a:solidFill>
            </a:endParaRPr>
          </a:p>
        </p:txBody>
      </p:sp>
      <p:pic>
        <p:nvPicPr>
          <p:cNvPr id="5" name="Picture 4">
            <a:extLst>
              <a:ext uri="{FF2B5EF4-FFF2-40B4-BE49-F238E27FC236}">
                <a16:creationId xmlns:a16="http://schemas.microsoft.com/office/drawing/2014/main" id="{7722E055-BEF3-7BAF-5E1D-C778F1D65BB6}"/>
              </a:ext>
            </a:extLst>
          </p:cNvPr>
          <p:cNvPicPr>
            <a:picLocks noChangeAspect="1"/>
          </p:cNvPicPr>
          <p:nvPr/>
        </p:nvPicPr>
        <p:blipFill>
          <a:blip r:embed="rId3"/>
          <a:stretch>
            <a:fillRect/>
          </a:stretch>
        </p:blipFill>
        <p:spPr>
          <a:xfrm>
            <a:off x="1474236" y="2405075"/>
            <a:ext cx="1671857" cy="2390755"/>
          </a:xfrm>
          <a:prstGeom prst="rect">
            <a:avLst/>
          </a:prstGeom>
        </p:spPr>
      </p:pic>
      <p:sp>
        <p:nvSpPr>
          <p:cNvPr id="3" name="Action Button: Go Back or Previous 2">
            <a:hlinkClick r:id="rId4" action="ppaction://hlinksldjump" highlightClick="1"/>
            <a:extLst>
              <a:ext uri="{FF2B5EF4-FFF2-40B4-BE49-F238E27FC236}">
                <a16:creationId xmlns:a16="http://schemas.microsoft.com/office/drawing/2014/main" id="{8B4EC93F-1449-E158-903F-E479FFFB6A79}"/>
              </a:ext>
            </a:extLst>
          </p:cNvPr>
          <p:cNvSpPr/>
          <p:nvPr/>
        </p:nvSpPr>
        <p:spPr>
          <a:xfrm>
            <a:off x="0" y="6208294"/>
            <a:ext cx="697832" cy="649705"/>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9165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CAF3B-BF1E-490E-BA68-2C250D1791D2}"/>
              </a:ext>
            </a:extLst>
          </p:cNvPr>
          <p:cNvSpPr>
            <a:spLocks noGrp="1"/>
          </p:cNvSpPr>
          <p:nvPr>
            <p:ph type="title"/>
          </p:nvPr>
        </p:nvSpPr>
        <p:spPr>
          <a:xfrm>
            <a:off x="0" y="0"/>
            <a:ext cx="12192000" cy="1828800"/>
          </a:xfrm>
          <a:solidFill>
            <a:srgbClr val="0070C0"/>
          </a:solidFill>
        </p:spPr>
        <p:txBody>
          <a:bodyPr>
            <a:normAutofit/>
          </a:bodyPr>
          <a:lstStyle/>
          <a:p>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l-GR" sz="2000" b="1" u="sng" baseline="300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ο</a:t>
            </a: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ΕΠΙΣΤΗΜΟΝΙΚΟ ΠΕΔΙΟ </a:t>
            </a:r>
            <a:r>
              <a:rPr lang="en-GB"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n-GB"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r>
            <a:b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2000" b="1" u="sng"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ΘΕΤΙΚΩΝ ΚΑΙ ΤΕΧΝΟΛΟΓΙΚΩΝ ΕΠΙΣΤΗΜΩΝ</a:t>
            </a:r>
            <a:endParaRPr lang="x-none" sz="2000" dirty="0">
              <a:solidFill>
                <a:schemeClr val="bg1"/>
              </a:solidFill>
            </a:endParaRPr>
          </a:p>
        </p:txBody>
      </p:sp>
      <p:sp>
        <p:nvSpPr>
          <p:cNvPr id="3" name="Content Placeholder 2">
            <a:extLst>
              <a:ext uri="{FF2B5EF4-FFF2-40B4-BE49-F238E27FC236}">
                <a16:creationId xmlns:a16="http://schemas.microsoft.com/office/drawing/2014/main" id="{FDAF37C9-0747-452B-A375-775A695277F2}"/>
              </a:ext>
            </a:extLst>
          </p:cNvPr>
          <p:cNvSpPr>
            <a:spLocks noGrp="1"/>
          </p:cNvSpPr>
          <p:nvPr>
            <p:ph idx="1"/>
          </p:nvPr>
        </p:nvSpPr>
        <p:spPr>
          <a:xfrm>
            <a:off x="5034579" y="2249487"/>
            <a:ext cx="6012832" cy="3541714"/>
          </a:xfrm>
        </p:spPr>
        <p:txBody>
          <a:bodyPr>
            <a:normAutofit fontScale="92500" lnSpcReduction="20000"/>
          </a:bodyPr>
          <a:lstStyle/>
          <a:p>
            <a:pPr marL="0" indent="0">
              <a:lnSpc>
                <a:spcPct val="110000"/>
              </a:lnSpc>
              <a:buNone/>
            </a:pPr>
            <a:r>
              <a:rPr lang="el-GR" sz="1900" b="1" dirty="0">
                <a:effectLst>
                  <a:outerShdw blurRad="38100" dist="38100" dir="2700000" algn="tl">
                    <a:srgbClr val="C0C0C0"/>
                  </a:outerShdw>
                </a:effectLst>
                <a:latin typeface="Arial" panose="020B0604020202020204" pitchFamily="34" charset="0"/>
                <a:cs typeface="Arial" panose="020B0604020202020204" pitchFamily="34" charset="0"/>
              </a:rPr>
              <a:t>Α) Πανεπιστήμια - Πολυτεχνεία: </a:t>
            </a:r>
            <a:r>
              <a:rPr lang="el-GR" sz="1900" dirty="0">
                <a:effectLst>
                  <a:outerShdw blurRad="38100" dist="38100" dir="2700000" algn="tl">
                    <a:srgbClr val="C0C0C0"/>
                  </a:outerShdw>
                </a:effectLst>
                <a:latin typeface="Arial" panose="020B0604020202020204" pitchFamily="34" charset="0"/>
                <a:cs typeface="Arial" panose="020B0604020202020204" pitchFamily="34" charset="0"/>
              </a:rPr>
              <a:t>(Περιεκτική αναφορά)</a:t>
            </a:r>
            <a:r>
              <a:rPr lang="el-GR" b="1" dirty="0">
                <a:effectLst>
                  <a:outerShdw blurRad="38100" dist="38100" dir="2700000" algn="tl">
                    <a:srgbClr val="C0C0C0"/>
                  </a:outerShdw>
                </a:effectLst>
                <a:latin typeface="Arial" panose="020B0604020202020204" pitchFamily="34" charset="0"/>
                <a:cs typeface="Arial" panose="020B0604020202020204" pitchFamily="34" charset="0"/>
              </a:rPr>
              <a:t> </a:t>
            </a:r>
            <a:r>
              <a:rPr lang="el-GR" sz="1500" b="1" dirty="0">
                <a:effectLst>
                  <a:outerShdw blurRad="38100" dist="38100" dir="2700000" algn="tl">
                    <a:srgbClr val="C0C0C0"/>
                  </a:outerShdw>
                </a:effectLst>
                <a:latin typeface="Arial" panose="020B0604020202020204" pitchFamily="34" charset="0"/>
                <a:cs typeface="Arial" panose="020B0604020202020204" pitchFamily="34" charset="0"/>
              </a:rPr>
              <a:t/>
            </a:r>
            <a:br>
              <a:rPr lang="el-GR" sz="1500" b="1" dirty="0">
                <a:effectLst>
                  <a:outerShdw blurRad="38100" dist="38100" dir="2700000" algn="tl">
                    <a:srgbClr val="C0C0C0"/>
                  </a:outerShdw>
                </a:effectLst>
                <a:latin typeface="Arial" panose="020B0604020202020204" pitchFamily="34" charset="0"/>
                <a:cs typeface="Arial" panose="020B0604020202020204" pitchFamily="34" charset="0"/>
              </a:rPr>
            </a:br>
            <a:endParaRPr lang="el-GR" sz="1500" b="1" dirty="0">
              <a:effectLst>
                <a:outerShdw blurRad="38100" dist="38100" dir="2700000" algn="tl">
                  <a:srgbClr val="C0C0C0"/>
                </a:outerShdw>
              </a:effectLst>
              <a:latin typeface="Arial" panose="020B0604020202020204" pitchFamily="34" charset="0"/>
              <a:cs typeface="Arial" panose="020B0604020202020204" pitchFamily="34" charset="0"/>
            </a:endParaRPr>
          </a:p>
          <a:p>
            <a:pPr marL="0" indent="0">
              <a:lnSpc>
                <a:spcPct val="110000"/>
              </a:lnSpc>
              <a:buNone/>
            </a:pPr>
            <a:r>
              <a:rPr lang="el-GR" sz="1700" dirty="0">
                <a:effectLst>
                  <a:outerShdw blurRad="38100" dist="38100" dir="2700000" algn="tl">
                    <a:srgbClr val="C0C0C0"/>
                  </a:outerShdw>
                </a:effectLst>
                <a:latin typeface="Arial" panose="020B0604020202020204" pitchFamily="34" charset="0"/>
                <a:cs typeface="Arial" panose="020B0604020202020204" pitchFamily="34" charset="0"/>
              </a:rPr>
              <a:t>Μαθηματικά, Φυσική, Χημεία, Γεωλογία, Δασολογία, Βιολογία, Πληροφορική, Αρχιτεκτονική, Πολιτική Μηχανική, Αγρονομία / Τοπογραφία, Γεωπονία, Μηχανολογία, Ηλεκτρολογία, Αεροναυπηγική, </a:t>
            </a:r>
            <a:r>
              <a:rPr lang="el-GR" sz="1700" dirty="0" err="1">
                <a:effectLst>
                  <a:outerShdw blurRad="38100" dist="38100" dir="2700000" algn="tl">
                    <a:srgbClr val="C0C0C0"/>
                  </a:outerShdw>
                </a:effectLst>
                <a:latin typeface="Arial" panose="020B0604020202020204" pitchFamily="34" charset="0"/>
                <a:cs typeface="Arial" panose="020B0604020202020204" pitchFamily="34" charset="0"/>
              </a:rPr>
              <a:t>Ναυπηγική</a:t>
            </a:r>
            <a:r>
              <a:rPr lang="el-GR" sz="1700" dirty="0">
                <a:effectLst>
                  <a:outerShdw blurRad="38100" dist="38100" dir="2700000" algn="tl">
                    <a:srgbClr val="C0C0C0"/>
                  </a:outerShdw>
                </a:effectLst>
                <a:latin typeface="Arial" panose="020B0604020202020204" pitchFamily="34" charset="0"/>
                <a:cs typeface="Arial" panose="020B0604020202020204" pitchFamily="34" charset="0"/>
              </a:rPr>
              <a:t> Μηχανική και Μηχανική Περιβάλλοντος, Μουσικές Σπουδές, Φυσική Αγωγή, Στρατιωτικές Σχολές</a:t>
            </a:r>
            <a:r>
              <a:rPr lang="el-GR" sz="1500" dirty="0">
                <a:effectLst>
                  <a:outerShdw blurRad="38100" dist="38100" dir="2700000" algn="tl">
                    <a:srgbClr val="C0C0C0"/>
                  </a:outerShdw>
                </a:effectLst>
                <a:latin typeface="Arial" panose="020B0604020202020204" pitchFamily="34" charset="0"/>
                <a:cs typeface="Arial" panose="020B0604020202020204" pitchFamily="34" charset="0"/>
              </a:rPr>
              <a:t/>
            </a:r>
            <a:br>
              <a:rPr lang="el-GR" sz="1500" dirty="0">
                <a:effectLst>
                  <a:outerShdw blurRad="38100" dist="38100" dir="2700000" algn="tl">
                    <a:srgbClr val="C0C0C0"/>
                  </a:outerShdw>
                </a:effectLst>
                <a:latin typeface="Arial" panose="020B0604020202020204" pitchFamily="34" charset="0"/>
                <a:cs typeface="Arial" panose="020B0604020202020204" pitchFamily="34" charset="0"/>
              </a:rPr>
            </a:br>
            <a:r>
              <a:rPr lang="en-US" sz="1500" b="1" dirty="0">
                <a:effectLst>
                  <a:outerShdw blurRad="38100" dist="38100" dir="2700000" algn="tl">
                    <a:srgbClr val="C0C0C0"/>
                  </a:outerShdw>
                </a:effectLst>
                <a:latin typeface="Arial" panose="020B0604020202020204" pitchFamily="34" charset="0"/>
                <a:cs typeface="Arial" panose="020B0604020202020204" pitchFamily="34" charset="0"/>
              </a:rPr>
              <a:t/>
            </a:r>
            <a:br>
              <a:rPr lang="en-US" sz="1500" b="1" dirty="0">
                <a:effectLst>
                  <a:outerShdw blurRad="38100" dist="38100" dir="2700000" algn="tl">
                    <a:srgbClr val="C0C0C0"/>
                  </a:outerShdw>
                </a:effectLst>
                <a:latin typeface="Arial" panose="020B0604020202020204" pitchFamily="34" charset="0"/>
                <a:cs typeface="Arial" panose="020B0604020202020204" pitchFamily="34" charset="0"/>
              </a:rPr>
            </a:br>
            <a:r>
              <a:rPr lang="el-GR" sz="1900" b="1" dirty="0">
                <a:effectLst>
                  <a:outerShdw blurRad="38100" dist="38100" dir="2700000" algn="tl">
                    <a:srgbClr val="C0C0C0"/>
                  </a:outerShdw>
                </a:effectLst>
                <a:latin typeface="Arial" panose="020B0604020202020204" pitchFamily="34" charset="0"/>
                <a:cs typeface="Arial" panose="020B0604020202020204" pitchFamily="34" charset="0"/>
              </a:rPr>
              <a:t>Β) Ανώτατη Σχολή  Παιδαγωγικής και Τεχνολογικής Εκπαίδευσης  (Α.Σ.ΠΑΙ.ΤΕ.)</a:t>
            </a:r>
            <a:r>
              <a:rPr lang="el-GR" sz="1500" b="1" dirty="0">
                <a:effectLst>
                  <a:outerShdw blurRad="38100" dist="38100" dir="2700000" algn="tl">
                    <a:srgbClr val="C0C0C0"/>
                  </a:outerShdw>
                </a:effectLst>
                <a:latin typeface="Arial" panose="020B0604020202020204" pitchFamily="34" charset="0"/>
                <a:cs typeface="Arial" panose="020B0604020202020204" pitchFamily="34" charset="0"/>
              </a:rPr>
              <a:t/>
            </a:r>
            <a:br>
              <a:rPr lang="el-GR" sz="1500" b="1" dirty="0">
                <a:effectLst>
                  <a:outerShdw blurRad="38100" dist="38100" dir="2700000" algn="tl">
                    <a:srgbClr val="C0C0C0"/>
                  </a:outerShdw>
                </a:effectLst>
                <a:latin typeface="Arial" panose="020B0604020202020204" pitchFamily="34" charset="0"/>
                <a:cs typeface="Arial" panose="020B0604020202020204" pitchFamily="34" charset="0"/>
              </a:rPr>
            </a:br>
            <a:r>
              <a:rPr lang="el-GR" sz="1500" b="1" dirty="0">
                <a:effectLst>
                  <a:outerShdw blurRad="38100" dist="38100" dir="2700000" algn="tl">
                    <a:srgbClr val="C0C0C0"/>
                  </a:outerShdw>
                </a:effectLst>
                <a:latin typeface="Arial" panose="020B0604020202020204" pitchFamily="34" charset="0"/>
                <a:cs typeface="Arial" panose="020B0604020202020204" pitchFamily="34" charset="0"/>
              </a:rPr>
              <a:t/>
            </a:r>
            <a:br>
              <a:rPr lang="el-GR" sz="1500" b="1" dirty="0">
                <a:effectLst>
                  <a:outerShdw blurRad="38100" dist="38100" dir="2700000" algn="tl">
                    <a:srgbClr val="C0C0C0"/>
                  </a:outerShdw>
                </a:effectLst>
                <a:latin typeface="Arial" panose="020B0604020202020204" pitchFamily="34" charset="0"/>
                <a:cs typeface="Arial" panose="020B0604020202020204" pitchFamily="34" charset="0"/>
              </a:rPr>
            </a:br>
            <a:r>
              <a:rPr lang="en-US" sz="1500" b="1" dirty="0">
                <a:latin typeface="Times New Roman" panose="02020603050405020304" pitchFamily="18" charset="0"/>
                <a:cs typeface="Times New Roman" panose="02020603050405020304" pitchFamily="18" charset="0"/>
              </a:rPr>
              <a:t/>
            </a:r>
            <a:br>
              <a:rPr lang="en-US" sz="1500" b="1" dirty="0">
                <a:latin typeface="Times New Roman" panose="02020603050405020304" pitchFamily="18" charset="0"/>
                <a:cs typeface="Times New Roman" panose="02020603050405020304" pitchFamily="18" charset="0"/>
              </a:rPr>
            </a:br>
            <a:endParaRPr lang="x-none" sz="1500" dirty="0"/>
          </a:p>
        </p:txBody>
      </p:sp>
      <p:sp>
        <p:nvSpPr>
          <p:cNvPr id="4" name="Footer Placeholder 3">
            <a:extLst>
              <a:ext uri="{FF2B5EF4-FFF2-40B4-BE49-F238E27FC236}">
                <a16:creationId xmlns:a16="http://schemas.microsoft.com/office/drawing/2014/main" id="{36885CF4-560E-44D7-9D2C-F8149C1E3202}"/>
              </a:ext>
            </a:extLst>
          </p:cNvPr>
          <p:cNvSpPr>
            <a:spLocks noGrp="1"/>
          </p:cNvSpPr>
          <p:nvPr>
            <p:ph type="ftr" sz="quarter" idx="11"/>
          </p:nvPr>
        </p:nvSpPr>
        <p:spPr>
          <a:xfrm>
            <a:off x="1141411" y="6309360"/>
            <a:ext cx="6239309" cy="365125"/>
          </a:xfrm>
        </p:spPr>
        <p:txBody>
          <a:bodyPr>
            <a:normAutofit/>
          </a:bodyPr>
          <a:lstStyle/>
          <a:p>
            <a:endParaRPr lang="en-GB">
              <a:solidFill>
                <a:schemeClr val="tx1"/>
              </a:solidFill>
            </a:endParaRPr>
          </a:p>
        </p:txBody>
      </p:sp>
      <p:sp>
        <p:nvSpPr>
          <p:cNvPr id="7" name="Action Button: Go Back or Previous 6">
            <a:hlinkClick r:id="rId3" action="ppaction://hlinksldjump" highlightClick="1"/>
            <a:extLst>
              <a:ext uri="{FF2B5EF4-FFF2-40B4-BE49-F238E27FC236}">
                <a16:creationId xmlns:a16="http://schemas.microsoft.com/office/drawing/2014/main" id="{82B4C71A-B995-5B30-B887-1CD068C83CC3}"/>
              </a:ext>
            </a:extLst>
          </p:cNvPr>
          <p:cNvSpPr/>
          <p:nvPr/>
        </p:nvSpPr>
        <p:spPr>
          <a:xfrm>
            <a:off x="0" y="6148136"/>
            <a:ext cx="690057" cy="709863"/>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335295C-98B9-4160-E6B5-8EA377049C90}"/>
              </a:ext>
            </a:extLst>
          </p:cNvPr>
          <p:cNvPicPr>
            <a:picLocks noChangeAspect="1"/>
          </p:cNvPicPr>
          <p:nvPr/>
        </p:nvPicPr>
        <p:blipFill>
          <a:blip r:embed="rId4"/>
          <a:stretch>
            <a:fillRect/>
          </a:stretch>
        </p:blipFill>
        <p:spPr>
          <a:xfrm>
            <a:off x="1474236" y="2405075"/>
            <a:ext cx="1671857" cy="2390755"/>
          </a:xfrm>
          <a:prstGeom prst="rect">
            <a:avLst/>
          </a:prstGeom>
        </p:spPr>
      </p:pic>
    </p:spTree>
    <p:extLst>
      <p:ext uri="{BB962C8B-B14F-4D97-AF65-F5344CB8AC3E}">
        <p14:creationId xmlns:p14="http://schemas.microsoft.com/office/powerpoint/2010/main" val="917145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356BD-8DB0-46B4-945D-FA4DDC9FB103}"/>
              </a:ext>
            </a:extLst>
          </p:cNvPr>
          <p:cNvSpPr>
            <a:spLocks noGrp="1"/>
          </p:cNvSpPr>
          <p:nvPr>
            <p:ph type="title"/>
          </p:nvPr>
        </p:nvSpPr>
        <p:spPr>
          <a:xfrm>
            <a:off x="0" y="0"/>
            <a:ext cx="12192000" cy="1810139"/>
          </a:xfrm>
          <a:solidFill>
            <a:srgbClr val="0070C0"/>
          </a:solidFill>
        </p:spPr>
        <p:txBody>
          <a:bodyPr>
            <a:normAutofit/>
          </a:bodyPr>
          <a:lstStyle/>
          <a:p>
            <a:r>
              <a:rPr lang="el-GR" sz="2000" b="1" u="sng" dirty="0">
                <a:solidFill>
                  <a:schemeClr val="bg1"/>
                </a:solidFill>
                <a:latin typeface="Arial" panose="020B0604020202020204" pitchFamily="34" charset="0"/>
                <a:cs typeface="Arial" panose="020B0604020202020204" pitchFamily="34" charset="0"/>
              </a:rPr>
              <a:t>3</a:t>
            </a:r>
            <a:r>
              <a:rPr lang="el-GR" sz="2000" b="1" u="sng" baseline="30000" dirty="0">
                <a:solidFill>
                  <a:schemeClr val="bg1"/>
                </a:solidFill>
                <a:latin typeface="Arial" panose="020B0604020202020204" pitchFamily="34" charset="0"/>
                <a:cs typeface="Arial" panose="020B0604020202020204" pitchFamily="34" charset="0"/>
              </a:rPr>
              <a:t>ο</a:t>
            </a:r>
            <a:r>
              <a:rPr lang="el-GR" sz="2000" b="1" u="sng" dirty="0">
                <a:solidFill>
                  <a:schemeClr val="bg1"/>
                </a:solidFill>
                <a:latin typeface="Arial" panose="020B0604020202020204" pitchFamily="34" charset="0"/>
                <a:cs typeface="Arial" panose="020B0604020202020204" pitchFamily="34" charset="0"/>
              </a:rPr>
              <a:t>  </a:t>
            </a:r>
            <a:r>
              <a:rPr lang="el-GR" sz="2000" b="1" u="sng" dirty="0" err="1">
                <a:solidFill>
                  <a:schemeClr val="bg1"/>
                </a:solidFill>
                <a:latin typeface="Arial" panose="020B0604020202020204" pitchFamily="34" charset="0"/>
                <a:cs typeface="Arial" panose="020B0604020202020204" pitchFamily="34" charset="0"/>
              </a:rPr>
              <a:t>Επιστημονικο</a:t>
            </a:r>
            <a:r>
              <a:rPr lang="el-GR" sz="2000" b="1" u="sng" dirty="0">
                <a:solidFill>
                  <a:schemeClr val="bg1"/>
                </a:solidFill>
                <a:latin typeface="Arial" panose="020B0604020202020204" pitchFamily="34" charset="0"/>
                <a:cs typeface="Arial" panose="020B0604020202020204" pitchFamily="34" charset="0"/>
              </a:rPr>
              <a:t> </a:t>
            </a:r>
            <a:r>
              <a:rPr lang="el-GR" sz="2000" b="1" u="sng" dirty="0" err="1">
                <a:solidFill>
                  <a:schemeClr val="bg1"/>
                </a:solidFill>
                <a:latin typeface="Arial" panose="020B0604020202020204" pitchFamily="34" charset="0"/>
                <a:cs typeface="Arial" panose="020B0604020202020204" pitchFamily="34" charset="0"/>
              </a:rPr>
              <a:t>πεδιο</a:t>
            </a:r>
            <a:r>
              <a:rPr lang="el-GR" sz="2000" b="1" u="sng" dirty="0">
                <a:solidFill>
                  <a:schemeClr val="bg1"/>
                </a:solidFill>
                <a:latin typeface="Arial" panose="020B0604020202020204" pitchFamily="34" charset="0"/>
                <a:cs typeface="Arial" panose="020B0604020202020204" pitchFamily="34" charset="0"/>
              </a:rPr>
              <a:t> </a:t>
            </a:r>
            <a:r>
              <a:rPr lang="en-GB" sz="2000" b="1" u="sng" dirty="0">
                <a:solidFill>
                  <a:schemeClr val="bg1"/>
                </a:solidFill>
                <a:latin typeface="Arial" panose="020B0604020202020204" pitchFamily="34" charset="0"/>
                <a:cs typeface="Arial" panose="020B0604020202020204" pitchFamily="34" charset="0"/>
              </a:rPr>
              <a:t/>
            </a:r>
            <a:br>
              <a:rPr lang="en-GB" sz="2000" b="1" u="sng" dirty="0">
                <a:solidFill>
                  <a:schemeClr val="bg1"/>
                </a:solidFill>
                <a:latin typeface="Arial" panose="020B0604020202020204" pitchFamily="34" charset="0"/>
                <a:cs typeface="Arial" panose="020B0604020202020204" pitchFamily="34" charset="0"/>
              </a:rPr>
            </a:br>
            <a:r>
              <a:rPr lang="el-GR" sz="2000" b="1" u="sng" dirty="0">
                <a:solidFill>
                  <a:schemeClr val="bg1"/>
                </a:solidFill>
                <a:latin typeface="Arial" panose="020B0604020202020204" pitchFamily="34" charset="0"/>
                <a:cs typeface="Arial" panose="020B0604020202020204" pitchFamily="34" charset="0"/>
              </a:rPr>
              <a:t> </a:t>
            </a:r>
            <a:br>
              <a:rPr lang="el-GR" sz="2000" b="1" u="sng" dirty="0">
                <a:solidFill>
                  <a:schemeClr val="bg1"/>
                </a:solidFill>
                <a:latin typeface="Arial" panose="020B0604020202020204" pitchFamily="34" charset="0"/>
                <a:cs typeface="Arial" panose="020B0604020202020204" pitchFamily="34" charset="0"/>
              </a:rPr>
            </a:br>
            <a:r>
              <a:rPr lang="el-GR" sz="2000" b="1" u="sng" dirty="0" err="1">
                <a:solidFill>
                  <a:schemeClr val="bg1"/>
                </a:solidFill>
                <a:latin typeface="Arial" panose="020B0604020202020204" pitchFamily="34" charset="0"/>
                <a:cs typeface="Arial" panose="020B0604020202020204" pitchFamily="34" charset="0"/>
              </a:rPr>
              <a:t>επιστημων</a:t>
            </a:r>
            <a:r>
              <a:rPr lang="el-GR" sz="2000" b="1" u="sng" dirty="0">
                <a:solidFill>
                  <a:schemeClr val="bg1"/>
                </a:solidFill>
                <a:latin typeface="Arial" panose="020B0604020202020204" pitchFamily="34" charset="0"/>
                <a:cs typeface="Arial" panose="020B0604020202020204" pitchFamily="34" charset="0"/>
              </a:rPr>
              <a:t> </a:t>
            </a:r>
            <a:r>
              <a:rPr lang="el-GR" sz="2000" b="1" u="sng" dirty="0" err="1">
                <a:solidFill>
                  <a:schemeClr val="bg1"/>
                </a:solidFill>
                <a:latin typeface="Arial" panose="020B0604020202020204" pitchFamily="34" charset="0"/>
                <a:cs typeface="Arial" panose="020B0604020202020204" pitchFamily="34" charset="0"/>
              </a:rPr>
              <a:t>υγειασ</a:t>
            </a:r>
            <a:r>
              <a:rPr lang="el-GR" sz="2000" b="1" u="sng" dirty="0">
                <a:solidFill>
                  <a:schemeClr val="bg1"/>
                </a:solidFill>
                <a:latin typeface="Arial" panose="020B0604020202020204" pitchFamily="34" charset="0"/>
                <a:cs typeface="Arial" panose="020B0604020202020204" pitchFamily="34" charset="0"/>
              </a:rPr>
              <a:t> και </a:t>
            </a:r>
            <a:r>
              <a:rPr lang="el-GR" sz="2000" b="1" u="sng" dirty="0" err="1">
                <a:solidFill>
                  <a:schemeClr val="bg1"/>
                </a:solidFill>
                <a:latin typeface="Arial" panose="020B0604020202020204" pitchFamily="34" charset="0"/>
                <a:cs typeface="Arial" panose="020B0604020202020204" pitchFamily="34" charset="0"/>
              </a:rPr>
              <a:t>ζωησ</a:t>
            </a:r>
            <a:r>
              <a:rPr lang="el-GR" sz="2000" b="1" u="sng" dirty="0">
                <a:solidFill>
                  <a:schemeClr val="bg1"/>
                </a:solidFill>
                <a:latin typeface="Arial" panose="020B0604020202020204" pitchFamily="34" charset="0"/>
                <a:cs typeface="Arial" panose="020B0604020202020204" pitchFamily="34" charset="0"/>
              </a:rPr>
              <a:t> </a:t>
            </a:r>
            <a:endParaRPr lang="x-none" sz="2000" b="1" u="sng"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AA8E52B-454A-4C9F-A656-E9426E1DFEA7}"/>
              </a:ext>
            </a:extLst>
          </p:cNvPr>
          <p:cNvSpPr>
            <a:spLocks noGrp="1"/>
          </p:cNvSpPr>
          <p:nvPr>
            <p:ph idx="1"/>
          </p:nvPr>
        </p:nvSpPr>
        <p:spPr>
          <a:xfrm>
            <a:off x="5034579" y="2249487"/>
            <a:ext cx="6012832" cy="3541714"/>
          </a:xfrm>
        </p:spPr>
        <p:txBody>
          <a:bodyPr>
            <a:normAutofit/>
          </a:bodyPr>
          <a:lstStyle/>
          <a:p>
            <a:pPr marL="0" indent="0">
              <a:lnSpc>
                <a:spcPct val="110000"/>
              </a:lnSpc>
              <a:buNone/>
            </a:pPr>
            <a:r>
              <a:rPr lang="el-GR" sz="2000" b="1" dirty="0">
                <a:solidFill>
                  <a:schemeClr val="bg1"/>
                </a:solidFill>
              </a:rPr>
              <a:t>Α) </a:t>
            </a:r>
            <a:r>
              <a:rPr lang="el-GR"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Πανεπιστήμια</a:t>
            </a:r>
            <a:r>
              <a:rPr lang="el-GR" sz="2000" b="1" dirty="0"/>
              <a:t> </a:t>
            </a:r>
            <a:r>
              <a:rPr lang="el-GR" sz="2000" dirty="0"/>
              <a:t>(Περιεκτική Αναφορά)</a:t>
            </a:r>
          </a:p>
          <a:p>
            <a:pPr marL="0" indent="0">
              <a:lnSpc>
                <a:spcPct val="110000"/>
              </a:lnSpc>
              <a:buNone/>
            </a:pP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Ιατρική, Κτηνιατρική, Φαρμακευτική, Νοσηλευτική, Βιοχημεία και Βιοτεχνολογία, Βιολογία, Γεωπονία, Δασολογία, Διαχείριση Περιβάλλοντος, Αγροτική Ανάπτυξη, Αγροτική Βιοτεχνολογία και Οινολογία, Παιδαγωγικά, </a:t>
            </a:r>
            <a:r>
              <a:rPr lang="el-GR" sz="1600" dirty="0" err="1">
                <a:effectLst>
                  <a:outerShdw blurRad="38100" dist="38100" dir="2700000" algn="tl">
                    <a:srgbClr val="C0C0C0"/>
                  </a:outerShdw>
                </a:effectLst>
                <a:latin typeface="Arial" panose="020B0604020202020204" pitchFamily="34" charset="0"/>
                <a:cs typeface="Arial" panose="020B0604020202020204" pitchFamily="34" charset="0"/>
              </a:rPr>
              <a:t>Διαιτολογία</a:t>
            </a: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 </a:t>
            </a:r>
            <a:r>
              <a:rPr lang="el-GR" sz="1600" dirty="0" err="1">
                <a:effectLst>
                  <a:outerShdw blurRad="38100" dist="38100" dir="2700000" algn="tl">
                    <a:srgbClr val="C0C0C0"/>
                  </a:outerShdw>
                </a:effectLst>
                <a:latin typeface="Arial" panose="020B0604020202020204" pitchFamily="34" charset="0"/>
                <a:cs typeface="Arial" panose="020B0604020202020204" pitchFamily="34" charset="0"/>
              </a:rPr>
              <a:t>Διατροφολογία</a:t>
            </a: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 Φυσική Αγωγή, Μουσικές Σπουδές, Ιατρικές Στρατιωτικές Σχολές, </a:t>
            </a:r>
            <a:r>
              <a:rPr lang="el-GR" sz="1600" dirty="0" err="1">
                <a:effectLst>
                  <a:outerShdw blurRad="38100" dist="38100" dir="2700000" algn="tl">
                    <a:srgbClr val="C0C0C0"/>
                  </a:outerShdw>
                </a:effectLst>
                <a:latin typeface="Arial" panose="020B0604020202020204" pitchFamily="34" charset="0"/>
                <a:cs typeface="Arial" panose="020B0604020202020204" pitchFamily="34" charset="0"/>
              </a:rPr>
              <a:t>Λογοθεραπεία</a:t>
            </a:r>
            <a:r>
              <a:rPr lang="el-GR" sz="1600" dirty="0">
                <a:effectLst>
                  <a:outerShdw blurRad="38100" dist="38100" dir="2700000" algn="tl">
                    <a:srgbClr val="C0C0C0"/>
                  </a:outerShdw>
                </a:effectLst>
                <a:latin typeface="Arial" panose="020B0604020202020204" pitchFamily="34" charset="0"/>
                <a:cs typeface="Arial" panose="020B0604020202020204" pitchFamily="34" charset="0"/>
              </a:rPr>
              <a:t>, Νοσηλευτική, Φυσικοθεραπεία, Τεχνολογία Τροφίμων κ.ά.</a:t>
            </a:r>
            <a:endParaRPr lang="x-none" sz="1600" dirty="0">
              <a:latin typeface="Arial" panose="020B0604020202020204" pitchFamily="34" charset="0"/>
              <a:cs typeface="Arial" panose="020B0604020202020204" pitchFamily="34" charset="0"/>
            </a:endParaRPr>
          </a:p>
        </p:txBody>
      </p:sp>
      <p:sp>
        <p:nvSpPr>
          <p:cNvPr id="6" name="Action Button: Go Back or Previous 5">
            <a:hlinkClick r:id="rId3" action="ppaction://hlinksldjump" highlightClick="1"/>
            <a:extLst>
              <a:ext uri="{FF2B5EF4-FFF2-40B4-BE49-F238E27FC236}">
                <a16:creationId xmlns:a16="http://schemas.microsoft.com/office/drawing/2014/main" id="{9FFC1F3E-1B67-CBCC-5C27-350150E49A5E}"/>
              </a:ext>
            </a:extLst>
          </p:cNvPr>
          <p:cNvSpPr/>
          <p:nvPr/>
        </p:nvSpPr>
        <p:spPr>
          <a:xfrm>
            <a:off x="0" y="6087979"/>
            <a:ext cx="838200" cy="753574"/>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7913319-0A38-AB7E-3B15-08220BBDEFD8}"/>
              </a:ext>
            </a:extLst>
          </p:cNvPr>
          <p:cNvPicPr>
            <a:picLocks noChangeAspect="1"/>
          </p:cNvPicPr>
          <p:nvPr/>
        </p:nvPicPr>
        <p:blipFill>
          <a:blip r:embed="rId4"/>
          <a:stretch>
            <a:fillRect/>
          </a:stretch>
        </p:blipFill>
        <p:spPr>
          <a:xfrm>
            <a:off x="1474236" y="2405075"/>
            <a:ext cx="1671857" cy="2390755"/>
          </a:xfrm>
          <a:prstGeom prst="rect">
            <a:avLst/>
          </a:prstGeom>
        </p:spPr>
      </p:pic>
    </p:spTree>
    <p:extLst>
      <p:ext uri="{BB962C8B-B14F-4D97-AF65-F5344CB8AC3E}">
        <p14:creationId xmlns:p14="http://schemas.microsoft.com/office/powerpoint/2010/main" val="2764323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82CB0-2E73-4247-9CB9-2AB59B8DC500}"/>
              </a:ext>
            </a:extLst>
          </p:cNvPr>
          <p:cNvSpPr>
            <a:spLocks noGrp="1"/>
          </p:cNvSpPr>
          <p:nvPr>
            <p:ph type="title"/>
          </p:nvPr>
        </p:nvSpPr>
        <p:spPr>
          <a:xfrm>
            <a:off x="0" y="1"/>
            <a:ext cx="12192000" cy="1810138"/>
          </a:xfrm>
          <a:solidFill>
            <a:srgbClr val="0070C0"/>
          </a:solidFill>
        </p:spPr>
        <p:txBody>
          <a:bodyPr>
            <a:normAutofit/>
          </a:bodyPr>
          <a:lstStyle/>
          <a:p>
            <a:r>
              <a:rPr lang="el-GR" sz="2000" b="1" u="sng" dirty="0">
                <a:solidFill>
                  <a:schemeClr val="bg1"/>
                </a:solidFill>
                <a:latin typeface="Arial" panose="020B0604020202020204" pitchFamily="34" charset="0"/>
                <a:cs typeface="Arial" panose="020B0604020202020204" pitchFamily="34" charset="0"/>
              </a:rPr>
              <a:t>4</a:t>
            </a:r>
            <a:r>
              <a:rPr lang="el-GR" sz="2000" b="1" u="sng" baseline="30000" dirty="0">
                <a:solidFill>
                  <a:schemeClr val="bg1"/>
                </a:solidFill>
                <a:latin typeface="Arial" panose="020B0604020202020204" pitchFamily="34" charset="0"/>
                <a:cs typeface="Arial" panose="020B0604020202020204" pitchFamily="34" charset="0"/>
              </a:rPr>
              <a:t>ο</a:t>
            </a:r>
            <a:r>
              <a:rPr lang="el-GR" sz="2000" b="1" u="sng" dirty="0">
                <a:solidFill>
                  <a:schemeClr val="bg1"/>
                </a:solidFill>
                <a:latin typeface="Arial" panose="020B0604020202020204" pitchFamily="34" charset="0"/>
                <a:cs typeface="Arial" panose="020B0604020202020204" pitchFamily="34" charset="0"/>
              </a:rPr>
              <a:t> </a:t>
            </a:r>
            <a:r>
              <a:rPr lang="el-GR" sz="2000" b="1" u="sng" dirty="0" err="1">
                <a:solidFill>
                  <a:schemeClr val="bg1"/>
                </a:solidFill>
                <a:latin typeface="Arial" panose="020B0604020202020204" pitchFamily="34" charset="0"/>
                <a:cs typeface="Arial" panose="020B0604020202020204" pitchFamily="34" charset="0"/>
              </a:rPr>
              <a:t>επιστημονικο</a:t>
            </a:r>
            <a:r>
              <a:rPr lang="el-GR" sz="2000" b="1" u="sng" dirty="0">
                <a:solidFill>
                  <a:schemeClr val="bg1"/>
                </a:solidFill>
                <a:latin typeface="Arial" panose="020B0604020202020204" pitchFamily="34" charset="0"/>
                <a:cs typeface="Arial" panose="020B0604020202020204" pitchFamily="34" charset="0"/>
              </a:rPr>
              <a:t> </a:t>
            </a:r>
            <a:r>
              <a:rPr lang="el-GR" sz="2000" b="1" u="sng" dirty="0" err="1">
                <a:solidFill>
                  <a:schemeClr val="bg1"/>
                </a:solidFill>
                <a:latin typeface="Arial" panose="020B0604020202020204" pitchFamily="34" charset="0"/>
                <a:cs typeface="Arial" panose="020B0604020202020204" pitchFamily="34" charset="0"/>
              </a:rPr>
              <a:t>πεδιο</a:t>
            </a:r>
            <a:r>
              <a:rPr lang="en-GB" sz="2000" b="1" u="sng" dirty="0">
                <a:solidFill>
                  <a:schemeClr val="bg1"/>
                </a:solidFill>
                <a:latin typeface="Arial" panose="020B0604020202020204" pitchFamily="34" charset="0"/>
                <a:cs typeface="Arial" panose="020B0604020202020204" pitchFamily="34" charset="0"/>
              </a:rPr>
              <a:t/>
            </a:r>
            <a:br>
              <a:rPr lang="en-GB" sz="2000" b="1" u="sng" dirty="0">
                <a:solidFill>
                  <a:schemeClr val="bg1"/>
                </a:solidFill>
                <a:latin typeface="Arial" panose="020B0604020202020204" pitchFamily="34" charset="0"/>
                <a:cs typeface="Arial" panose="020B0604020202020204" pitchFamily="34" charset="0"/>
              </a:rPr>
            </a:br>
            <a:r>
              <a:rPr lang="el-GR" sz="2000" b="1" u="sng" dirty="0">
                <a:solidFill>
                  <a:schemeClr val="bg1"/>
                </a:solidFill>
                <a:latin typeface="Arial" panose="020B0604020202020204" pitchFamily="34" charset="0"/>
                <a:cs typeface="Arial" panose="020B0604020202020204" pitchFamily="34" charset="0"/>
              </a:rPr>
              <a:t> </a:t>
            </a:r>
            <a:br>
              <a:rPr lang="el-GR" sz="2000" b="1" u="sng" dirty="0">
                <a:solidFill>
                  <a:schemeClr val="bg1"/>
                </a:solidFill>
                <a:latin typeface="Arial" panose="020B0604020202020204" pitchFamily="34" charset="0"/>
                <a:cs typeface="Arial" panose="020B0604020202020204" pitchFamily="34" charset="0"/>
              </a:rPr>
            </a:br>
            <a:r>
              <a:rPr lang="el-GR" sz="2000" b="1" u="sng" dirty="0" err="1">
                <a:solidFill>
                  <a:schemeClr val="bg1"/>
                </a:solidFill>
                <a:latin typeface="Arial" panose="020B0604020202020204" pitchFamily="34" charset="0"/>
                <a:cs typeface="Arial" panose="020B0604020202020204" pitchFamily="34" charset="0"/>
              </a:rPr>
              <a:t>επιστημων</a:t>
            </a:r>
            <a:r>
              <a:rPr lang="el-GR" sz="2000" b="1" u="sng" dirty="0">
                <a:solidFill>
                  <a:schemeClr val="bg1"/>
                </a:solidFill>
                <a:latin typeface="Arial" panose="020B0604020202020204" pitchFamily="34" charset="0"/>
                <a:cs typeface="Arial" panose="020B0604020202020204" pitchFamily="34" charset="0"/>
              </a:rPr>
              <a:t> </a:t>
            </a:r>
            <a:r>
              <a:rPr lang="el-GR" sz="2000" b="1" u="sng" dirty="0" err="1">
                <a:solidFill>
                  <a:schemeClr val="bg1"/>
                </a:solidFill>
                <a:latin typeface="Arial" panose="020B0604020202020204" pitchFamily="34" charset="0"/>
                <a:cs typeface="Arial" panose="020B0604020202020204" pitchFamily="34" charset="0"/>
              </a:rPr>
              <a:t>οικονομιασ</a:t>
            </a:r>
            <a:r>
              <a:rPr lang="el-GR" sz="2000" b="1" u="sng" dirty="0">
                <a:solidFill>
                  <a:schemeClr val="bg1"/>
                </a:solidFill>
                <a:latin typeface="Arial" panose="020B0604020202020204" pitchFamily="34" charset="0"/>
                <a:cs typeface="Arial" panose="020B0604020202020204" pitchFamily="34" charset="0"/>
              </a:rPr>
              <a:t> και </a:t>
            </a:r>
            <a:r>
              <a:rPr lang="el-GR" sz="2000" b="1" u="sng" dirty="0" err="1">
                <a:solidFill>
                  <a:schemeClr val="bg1"/>
                </a:solidFill>
                <a:latin typeface="Arial" panose="020B0604020202020204" pitchFamily="34" charset="0"/>
                <a:cs typeface="Arial" panose="020B0604020202020204" pitchFamily="34" charset="0"/>
              </a:rPr>
              <a:t>πληροφορικησ</a:t>
            </a:r>
            <a:r>
              <a:rPr lang="el-GR" sz="2000" b="1" u="sng" dirty="0">
                <a:solidFill>
                  <a:schemeClr val="bg1"/>
                </a:solidFill>
                <a:latin typeface="Arial" panose="020B0604020202020204" pitchFamily="34" charset="0"/>
                <a:cs typeface="Arial" panose="020B0604020202020204" pitchFamily="34" charset="0"/>
              </a:rPr>
              <a:t> </a:t>
            </a:r>
            <a:endParaRPr lang="x-none" sz="2000" b="1" u="sng"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0779CCF-1249-4248-8F36-7727F4A40E6C}"/>
              </a:ext>
            </a:extLst>
          </p:cNvPr>
          <p:cNvSpPr>
            <a:spLocks noGrp="1"/>
          </p:cNvSpPr>
          <p:nvPr>
            <p:ph idx="1"/>
          </p:nvPr>
        </p:nvSpPr>
        <p:spPr>
          <a:xfrm>
            <a:off x="5034579" y="2249487"/>
            <a:ext cx="6012832" cy="3541714"/>
          </a:xfrm>
        </p:spPr>
        <p:txBody>
          <a:bodyPr>
            <a:normAutofit/>
          </a:bodyPr>
          <a:lstStyle/>
          <a:p>
            <a:pPr marL="0" indent="0">
              <a:lnSpc>
                <a:spcPct val="110000"/>
              </a:lnSpc>
              <a:buNone/>
            </a:pPr>
            <a:r>
              <a:rPr lang="el-GR"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Α) </a:t>
            </a:r>
            <a:r>
              <a:rPr lang="el-G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Πανεπιστήμια</a:t>
            </a:r>
            <a:r>
              <a:rPr lang="el-GR"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l-GR" dirty="0">
                <a:effectLst>
                  <a:outerShdw blurRad="38100" dist="38100" dir="2700000" algn="tl">
                    <a:srgbClr val="C0C0C0"/>
                  </a:outerShdw>
                </a:effectLst>
                <a:latin typeface="Times New Roman" panose="02020603050405020304" pitchFamily="18" charset="0"/>
                <a:cs typeface="Times New Roman" panose="02020603050405020304" pitchFamily="18" charset="0"/>
              </a:rPr>
              <a:t>(Περιεκτική αναφορά) </a:t>
            </a:r>
            <a:r>
              <a:rPr lang="el-GR"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endParaRPr lang="el-GR" b="1"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marL="0" indent="0">
              <a:lnSpc>
                <a:spcPct val="110000"/>
              </a:lnSpc>
              <a:buNone/>
            </a:pPr>
            <a:r>
              <a:rPr lang="el-GR"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Οικονομικές Επιστήμες, Δημόσια Διοίκηση, Διεθνείς και Ευρωπαϊκές Σπουδές, Διοικητική Επιστήμη και Τεχνολογία, Αγροτική Οικονομία και Ανάπτυξη, Λογιστική και Χρηματοοικονομική, Μάρκετινγκ και Επικοινωνία, Επιστήμη Υπολογιστών, Εφαρμοσμένη Πληροφορική, Ναυτιλιακές Σπουδές , Στατιστική και Ασφαλιστική Επιστήμη, Μουσικές Σπουδές, Παιδαγωγικό Δημοτικής Εκπαίδευσης, Οικονομικές Στρατιωτικές Σχολές κ.ά. </a:t>
            </a:r>
            <a:br>
              <a:rPr lang="el-GR"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17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Β) Ανώτερες Σχολές Τουριστικής Εκπαίδευσης (Α.Σ.Τ.Ε.)</a:t>
            </a:r>
            <a:endParaRPr lang="x-none" b="1" dirty="0"/>
          </a:p>
        </p:txBody>
      </p:sp>
      <p:sp>
        <p:nvSpPr>
          <p:cNvPr id="4" name="Footer Placeholder 3">
            <a:extLst>
              <a:ext uri="{FF2B5EF4-FFF2-40B4-BE49-F238E27FC236}">
                <a16:creationId xmlns:a16="http://schemas.microsoft.com/office/drawing/2014/main" id="{D86A150C-C334-47BA-B542-62A589CF490F}"/>
              </a:ext>
            </a:extLst>
          </p:cNvPr>
          <p:cNvSpPr>
            <a:spLocks noGrp="1"/>
          </p:cNvSpPr>
          <p:nvPr>
            <p:ph type="ftr" sz="quarter" idx="11"/>
          </p:nvPr>
        </p:nvSpPr>
        <p:spPr>
          <a:xfrm>
            <a:off x="1141411" y="6309360"/>
            <a:ext cx="6239309" cy="365125"/>
          </a:xfrm>
        </p:spPr>
        <p:txBody>
          <a:bodyPr>
            <a:normAutofit/>
          </a:bodyPr>
          <a:lstStyle/>
          <a:p>
            <a:pPr>
              <a:spcAft>
                <a:spcPts val="600"/>
              </a:spcAft>
            </a:pPr>
            <a:endParaRPr lang="en-GB" dirty="0">
              <a:solidFill>
                <a:schemeClr val="tx1"/>
              </a:solidFill>
            </a:endParaRPr>
          </a:p>
        </p:txBody>
      </p:sp>
      <p:pic>
        <p:nvPicPr>
          <p:cNvPr id="7" name="Picture 6">
            <a:extLst>
              <a:ext uri="{FF2B5EF4-FFF2-40B4-BE49-F238E27FC236}">
                <a16:creationId xmlns:a16="http://schemas.microsoft.com/office/drawing/2014/main" id="{9838F185-449A-67C2-29E8-4F0A4545DD03}"/>
              </a:ext>
            </a:extLst>
          </p:cNvPr>
          <p:cNvPicPr>
            <a:picLocks noChangeAspect="1"/>
          </p:cNvPicPr>
          <p:nvPr/>
        </p:nvPicPr>
        <p:blipFill>
          <a:blip r:embed="rId2"/>
          <a:stretch>
            <a:fillRect/>
          </a:stretch>
        </p:blipFill>
        <p:spPr>
          <a:xfrm>
            <a:off x="1474236" y="2405075"/>
            <a:ext cx="1671857" cy="2390755"/>
          </a:xfrm>
          <a:prstGeom prst="rect">
            <a:avLst/>
          </a:prstGeom>
        </p:spPr>
      </p:pic>
      <p:sp>
        <p:nvSpPr>
          <p:cNvPr id="8" name="Action Button: Go Back or Previous 7">
            <a:hlinkClick r:id="rId3" action="ppaction://hlinksldjump" highlightClick="1"/>
            <a:extLst>
              <a:ext uri="{FF2B5EF4-FFF2-40B4-BE49-F238E27FC236}">
                <a16:creationId xmlns:a16="http://schemas.microsoft.com/office/drawing/2014/main" id="{A1E2F9EA-3129-A9A6-E631-B99E8F2EAA12}"/>
              </a:ext>
            </a:extLst>
          </p:cNvPr>
          <p:cNvSpPr/>
          <p:nvPr/>
        </p:nvSpPr>
        <p:spPr>
          <a:xfrm>
            <a:off x="0" y="6003758"/>
            <a:ext cx="931506" cy="854242"/>
          </a:xfrm>
          <a:prstGeom prst="actionButtonBackPrevio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1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8" name="Rectangle 4"/>
          <p:cNvSpPr>
            <a:spLocks noGrp="1" noChangeArrowheads="1"/>
          </p:cNvSpPr>
          <p:nvPr>
            <p:ph type="title"/>
          </p:nvPr>
        </p:nvSpPr>
        <p:spPr/>
        <p:txBody>
          <a:bodyPr>
            <a:normAutofit fontScale="90000"/>
          </a:bodyPr>
          <a:lstStyle/>
          <a:p>
            <a:pPr>
              <a:defRPr/>
            </a:pP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endParaRPr lang="el-GR" sz="900">
              <a:effectLst>
                <a:outerShdw blurRad="38100" dist="38100" dir="2700000" algn="tl">
                  <a:srgbClr val="C0C0C0"/>
                </a:outerShdw>
              </a:effectLst>
            </a:endParaRPr>
          </a:p>
        </p:txBody>
      </p:sp>
      <p:sp>
        <p:nvSpPr>
          <p:cNvPr id="5" name="Content Placeholder 4"/>
          <p:cNvSpPr>
            <a:spLocks noGrp="1"/>
          </p:cNvSpPr>
          <p:nvPr>
            <p:ph idx="1"/>
          </p:nvPr>
        </p:nvSpPr>
        <p:spPr>
          <a:xfrm>
            <a:off x="5034579" y="2249487"/>
            <a:ext cx="6012832" cy="3541714"/>
          </a:xfrm>
        </p:spPr>
        <p:txBody>
          <a:bodyPr>
            <a:normAutofit/>
          </a:bodyPr>
          <a:lstStyle/>
          <a:p>
            <a:pPr>
              <a:lnSpc>
                <a:spcPct val="110000"/>
              </a:lnSpc>
              <a:buNone/>
            </a:pPr>
            <a: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20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ΣΗΜΕΙΩΣΗ:</a:t>
            </a:r>
            <a: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Κάποια Τμήματα Πανεπιστημίων είναι ενταγμένα σε πέραν του ενός Επιστημονικού Πεδίου π.χ. Παιδαγωγικό, Βιολογία, Χημεία, Μουσικές Σπουδές, Γεωπονία, Δασολογία, Πληροφορική, Φυσική Αγωγή κ.ά.</a:t>
            </a:r>
            <a:endParaRPr lang="en-US" sz="2000" dirty="0">
              <a:latin typeface="Times New Roman" panose="02020603050405020304" pitchFamily="18" charset="0"/>
              <a:cs typeface="Times New Roman" panose="02020603050405020304" pitchFamily="18" charset="0"/>
            </a:endParaRPr>
          </a:p>
          <a:p>
            <a:pPr>
              <a:lnSpc>
                <a:spcPct val="110000"/>
              </a:lnSpc>
              <a:buNone/>
            </a:pPr>
            <a:endParaRPr lang="el-GR" sz="2000" dirty="0">
              <a:solidFill>
                <a:schemeClr val="bg1"/>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a:lnSpc>
                <a:spcPct val="110000"/>
              </a:lnSpc>
              <a:buNone/>
            </a:pPr>
            <a:r>
              <a:rPr lang="el-GR" sz="2000" b="1" dirty="0">
                <a:solidFill>
                  <a:schemeClr val="bg1"/>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a:t>
            </a:r>
          </a:p>
        </p:txBody>
      </p:sp>
      <p:sp>
        <p:nvSpPr>
          <p:cNvPr id="4" name="Footer Placeholder 3"/>
          <p:cNvSpPr>
            <a:spLocks noGrp="1"/>
          </p:cNvSpPr>
          <p:nvPr>
            <p:ph type="ftr" sz="quarter" idx="11"/>
          </p:nvPr>
        </p:nvSpPr>
        <p:spPr>
          <a:xfrm>
            <a:off x="1141411" y="6309360"/>
            <a:ext cx="6239309" cy="365125"/>
          </a:xfrm>
        </p:spPr>
        <p:txBody>
          <a:bodyPr>
            <a:normAutofit/>
          </a:bodyPr>
          <a:lstStyle/>
          <a:p>
            <a:pPr>
              <a:spcAft>
                <a:spcPts val="600"/>
              </a:spcAft>
            </a:pPr>
            <a:endParaRPr lang="en-US" dirty="0">
              <a:solidFill>
                <a:schemeClr val="tx1"/>
              </a:solidFill>
            </a:endParaRPr>
          </a:p>
        </p:txBody>
      </p:sp>
      <p:pic>
        <p:nvPicPr>
          <p:cNvPr id="6" name="Picture 5">
            <a:extLst>
              <a:ext uri="{FF2B5EF4-FFF2-40B4-BE49-F238E27FC236}">
                <a16:creationId xmlns:a16="http://schemas.microsoft.com/office/drawing/2014/main" id="{3F2BF9E9-E536-4472-5C4D-0A378CCD1EC9}"/>
              </a:ext>
            </a:extLst>
          </p:cNvPr>
          <p:cNvPicPr>
            <a:picLocks noChangeAspect="1"/>
          </p:cNvPicPr>
          <p:nvPr/>
        </p:nvPicPr>
        <p:blipFill>
          <a:blip r:embed="rId2"/>
          <a:stretch>
            <a:fillRect/>
          </a:stretch>
        </p:blipFill>
        <p:spPr>
          <a:xfrm>
            <a:off x="1474236" y="2405075"/>
            <a:ext cx="1671857" cy="2390755"/>
          </a:xfrm>
          <a:prstGeom prst="rect">
            <a:avLst/>
          </a:prstGeom>
        </p:spPr>
      </p:pic>
    </p:spTree>
    <p:extLst>
      <p:ext uri="{BB962C8B-B14F-4D97-AF65-F5344CB8AC3E}">
        <p14:creationId xmlns:p14="http://schemas.microsoft.com/office/powerpoint/2010/main" val="212526352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a:normAutofit fontScale="90000"/>
          </a:bodyPr>
          <a:lstStyle/>
          <a:p>
            <a:pPr>
              <a:defRPr/>
            </a:pP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r>
              <a:rPr lang="el-GR" sz="900">
                <a:effectLst>
                  <a:outerShdw blurRad="38100" dist="38100" dir="2700000" algn="tl">
                    <a:srgbClr val="C0C0C0"/>
                  </a:outerShdw>
                </a:effectLst>
              </a:rPr>
              <a:t/>
            </a:r>
            <a:br>
              <a:rPr lang="el-GR" sz="900">
                <a:effectLst>
                  <a:outerShdw blurRad="38100" dist="38100" dir="2700000" algn="tl">
                    <a:srgbClr val="C0C0C0"/>
                  </a:outerShdw>
                </a:effectLst>
              </a:rPr>
            </a:br>
            <a:endParaRPr lang="el-GR" sz="900">
              <a:effectLst>
                <a:outerShdw blurRad="38100" dist="38100" dir="2700000" algn="tl">
                  <a:srgbClr val="C0C0C0"/>
                </a:outerShdw>
              </a:effectLst>
            </a:endParaRPr>
          </a:p>
        </p:txBody>
      </p:sp>
      <p:sp>
        <p:nvSpPr>
          <p:cNvPr id="2" name="Content Placeholder 1"/>
          <p:cNvSpPr>
            <a:spLocks noGrp="1"/>
          </p:cNvSpPr>
          <p:nvPr>
            <p:ph idx="1"/>
          </p:nvPr>
        </p:nvSpPr>
        <p:spPr>
          <a:xfrm>
            <a:off x="4982547" y="382555"/>
            <a:ext cx="6064864" cy="5408646"/>
          </a:xfrm>
        </p:spPr>
        <p:txBody>
          <a:bodyPr>
            <a:normAutofit/>
          </a:bodyPr>
          <a:lstStyle/>
          <a:p>
            <a:pPr marL="0" indent="0">
              <a:lnSpc>
                <a:spcPct val="110000"/>
              </a:lnSpc>
              <a:buNone/>
            </a:pPr>
            <a:r>
              <a:rPr lang="el-GR" sz="15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1500"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32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28 </a:t>
            </a:r>
            <a:r>
              <a:rPr lang="el-GR" sz="3200" b="1" dirty="0">
                <a:latin typeface="Times New Roman" panose="02020603050405020304" pitchFamily="18" charset="0"/>
                <a:cs typeface="Times New Roman" panose="02020603050405020304" pitchFamily="18" charset="0"/>
              </a:rPr>
              <a:t>Πλαίσια  Πρόσβασης :</a:t>
            </a:r>
            <a:endParaRPr lang="en-US" sz="3200" b="1" dirty="0">
              <a:latin typeface="Times New Roman" panose="02020603050405020304" pitchFamily="18" charset="0"/>
              <a:cs typeface="Times New Roman" panose="02020603050405020304" pitchFamily="18" charset="0"/>
            </a:endParaRPr>
          </a:p>
          <a:p>
            <a:pPr marL="0" indent="0">
              <a:lnSpc>
                <a:spcPct val="110000"/>
              </a:lnSpc>
              <a:buNone/>
            </a:pPr>
            <a:r>
              <a:rPr lang="el-GR" sz="2000" dirty="0">
                <a:latin typeface="Times New Roman" panose="02020603050405020304" pitchFamily="18" charset="0"/>
                <a:cs typeface="Times New Roman" panose="02020603050405020304" pitchFamily="18" charset="0"/>
              </a:rPr>
              <a:t>Κυπριακό Σύστημα για την Πρόσβαση σε Τμήματα/Σχολές ενταγμένα στα 4 Επιστημονικά Πεδία της Δημόσιας Τριτοβάθμιας Εκπαίδευσης Κύπρου και Ελλάδας</a:t>
            </a:r>
          </a:p>
          <a:p>
            <a:pPr marL="0" indent="0">
              <a:lnSpc>
                <a:spcPct val="110000"/>
              </a:lnSpc>
              <a:buNone/>
            </a:pPr>
            <a:endPar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endParaRPr>
          </a:p>
          <a:p>
            <a:pPr marL="0" indent="0">
              <a:lnSpc>
                <a:spcPct val="110000"/>
              </a:lnSpc>
              <a:buNone/>
            </a:pPr>
            <a:r>
              <a:rPr lang="el-GR" sz="20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Κατηγορίες μαθημάτων</a:t>
            </a:r>
            <a:r>
              <a:rPr lang="en-US" sz="20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el-GR" sz="20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Πρόσβασης:   </a:t>
            </a:r>
            <a:r>
              <a:rPr lang="el-GR" sz="2000"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2000" i="1"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Υποχρεωτικά</a:t>
            </a:r>
            <a:b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r>
              <a:rPr lang="el-GR" sz="20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Επιλεγόμενα</a:t>
            </a:r>
            <a:endParaRPr lang="el-GR" sz="2000" dirty="0">
              <a:latin typeface="Times New Roman" panose="02020603050405020304" pitchFamily="18" charset="0"/>
              <a:cs typeface="Times New Roman" panose="02020603050405020304" pitchFamily="18" charset="0"/>
            </a:endParaRPr>
          </a:p>
          <a:p>
            <a:pPr marL="0" indent="0">
              <a:lnSpc>
                <a:spcPct val="110000"/>
              </a:lnSpc>
              <a:buNone/>
            </a:pPr>
            <a:r>
              <a:rPr lang="el-GR" sz="15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el-GR" sz="1500" dirty="0">
                <a:effectLst>
                  <a:outerShdw blurRad="38100" dist="38100" dir="2700000" algn="tl">
                    <a:srgbClr val="C0C0C0"/>
                  </a:outerShdw>
                </a:effectLst>
                <a:latin typeface="Times New Roman" panose="02020603050405020304" pitchFamily="18" charset="0"/>
                <a:cs typeface="Times New Roman" panose="02020603050405020304" pitchFamily="18" charset="0"/>
              </a:rPr>
            </a:br>
            <a:endParaRPr lang="en-GB" sz="1500" dirty="0">
              <a:latin typeface="Times New Roman" panose="02020603050405020304" pitchFamily="18" charset="0"/>
              <a:cs typeface="Times New Roman" panose="02020603050405020304" pitchFamily="18" charset="0"/>
            </a:endParaRPr>
          </a:p>
        </p:txBody>
      </p:sp>
      <p:sp>
        <p:nvSpPr>
          <p:cNvPr id="3" name="Footer Placeholder 2"/>
          <p:cNvSpPr>
            <a:spLocks noGrp="1"/>
          </p:cNvSpPr>
          <p:nvPr>
            <p:ph type="ftr" sz="quarter" idx="11"/>
          </p:nvPr>
        </p:nvSpPr>
        <p:spPr>
          <a:xfrm>
            <a:off x="1141411" y="6309360"/>
            <a:ext cx="6239309" cy="365125"/>
          </a:xfrm>
        </p:spPr>
        <p:txBody>
          <a:bodyPr>
            <a:normAutofit/>
          </a:bodyPr>
          <a:lstStyle/>
          <a:p>
            <a:endParaRPr lang="en-US">
              <a:solidFill>
                <a:schemeClr val="tx1"/>
              </a:solidFill>
            </a:endParaRPr>
          </a:p>
        </p:txBody>
      </p:sp>
      <p:pic>
        <p:nvPicPr>
          <p:cNvPr id="5" name="Picture 4">
            <a:extLst>
              <a:ext uri="{FF2B5EF4-FFF2-40B4-BE49-F238E27FC236}">
                <a16:creationId xmlns:a16="http://schemas.microsoft.com/office/drawing/2014/main" id="{6756ECF5-5015-13B3-7186-AF018C31302F}"/>
              </a:ext>
            </a:extLst>
          </p:cNvPr>
          <p:cNvPicPr>
            <a:picLocks noChangeAspect="1"/>
          </p:cNvPicPr>
          <p:nvPr/>
        </p:nvPicPr>
        <p:blipFill>
          <a:blip r:embed="rId2"/>
          <a:stretch>
            <a:fillRect/>
          </a:stretch>
        </p:blipFill>
        <p:spPr>
          <a:xfrm>
            <a:off x="1516208" y="618518"/>
            <a:ext cx="1889924" cy="1243692"/>
          </a:xfrm>
          <a:prstGeom prst="rect">
            <a:avLst/>
          </a:prstGeom>
        </p:spPr>
      </p:pic>
      <p:pic>
        <p:nvPicPr>
          <p:cNvPr id="7" name="Picture 6">
            <a:extLst>
              <a:ext uri="{FF2B5EF4-FFF2-40B4-BE49-F238E27FC236}">
                <a16:creationId xmlns:a16="http://schemas.microsoft.com/office/drawing/2014/main" id="{C5BC891D-ADD8-B54A-61CC-624D6CB4EA51}"/>
              </a:ext>
            </a:extLst>
          </p:cNvPr>
          <p:cNvPicPr>
            <a:picLocks noChangeAspect="1"/>
          </p:cNvPicPr>
          <p:nvPr/>
        </p:nvPicPr>
        <p:blipFill>
          <a:blip r:embed="rId3"/>
          <a:stretch>
            <a:fillRect/>
          </a:stretch>
        </p:blipFill>
        <p:spPr>
          <a:xfrm>
            <a:off x="1474236" y="2405075"/>
            <a:ext cx="1671857" cy="2390755"/>
          </a:xfrm>
          <a:prstGeom prst="rect">
            <a:avLst/>
          </a:prstGeom>
        </p:spPr>
      </p:pic>
    </p:spTree>
    <p:extLst>
      <p:ext uri="{BB962C8B-B14F-4D97-AF65-F5344CB8AC3E}">
        <p14:creationId xmlns:p14="http://schemas.microsoft.com/office/powerpoint/2010/main" val="3691124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9DC3-7E3F-51FB-2FFA-08E49BE8FC25}"/>
              </a:ext>
            </a:extLst>
          </p:cNvPr>
          <p:cNvSpPr>
            <a:spLocks noGrp="1"/>
          </p:cNvSpPr>
          <p:nvPr>
            <p:ph type="title"/>
          </p:nvPr>
        </p:nvSpPr>
        <p:spPr>
          <a:xfrm>
            <a:off x="792361" y="201496"/>
            <a:ext cx="10515600" cy="1116811"/>
          </a:xfrm>
        </p:spPr>
        <p:txBody>
          <a:bodyPr>
            <a:normAutofit fontScale="90000"/>
          </a:bodyPr>
          <a:lstStyle/>
          <a:p>
            <a:pPr algn="ctr"/>
            <a:r>
              <a:rPr lang="el-GR" b="1" dirty="0">
                <a:effectLst>
                  <a:outerShdw blurRad="38100" dist="38100" dir="2700000" algn="tl">
                    <a:srgbClr val="000000">
                      <a:alpha val="43137"/>
                    </a:srgbClr>
                  </a:outerShdw>
                </a:effectLst>
              </a:rPr>
              <a:t>ΣΥΝΟΠΤΙΚΟ ΒΟΗΘΗΜΑ ΓΙΑ ΤΗΝ </a:t>
            </a:r>
            <a:br>
              <a:rPr lang="el-GR" b="1" dirty="0">
                <a:effectLst>
                  <a:outerShdw blurRad="38100" dist="38100" dir="2700000" algn="tl">
                    <a:srgbClr val="000000">
                      <a:alpha val="43137"/>
                    </a:srgbClr>
                  </a:outerShdw>
                </a:effectLst>
              </a:rPr>
            </a:br>
            <a:r>
              <a:rPr lang="el-GR" b="1" dirty="0">
                <a:effectLst>
                  <a:outerShdw blurRad="38100" dist="38100" dir="2700000" algn="tl">
                    <a:srgbClr val="000000">
                      <a:alpha val="43137"/>
                    </a:srgbClr>
                  </a:outerShdw>
                </a:effectLst>
              </a:rPr>
              <a:t>ΕΠΙΛΟΓΗ ΜΕΤΑ ΤΟ ΓΥΜΝΑΣΙΟ</a:t>
            </a:r>
            <a:endParaRPr lang="en-CY" b="1" dirty="0">
              <a:effectLst>
                <a:outerShdw blurRad="38100" dist="38100" dir="2700000" algn="tl">
                  <a:srgbClr val="000000">
                    <a:alpha val="43137"/>
                  </a:srgbClr>
                </a:outerShdw>
              </a:effectLst>
            </a:endParaRPr>
          </a:p>
        </p:txBody>
      </p:sp>
      <p:pic>
        <p:nvPicPr>
          <p:cNvPr id="6" name="Content Placeholder 5">
            <a:extLst>
              <a:ext uri="{FF2B5EF4-FFF2-40B4-BE49-F238E27FC236}">
                <a16:creationId xmlns:a16="http://schemas.microsoft.com/office/drawing/2014/main" id="{39B01364-7667-A378-FA6C-A898890E82FD}"/>
              </a:ext>
            </a:extLst>
          </p:cNvPr>
          <p:cNvPicPr>
            <a:picLocks noGrp="1" noChangeAspect="1"/>
          </p:cNvPicPr>
          <p:nvPr>
            <p:ph idx="1"/>
          </p:nvPr>
        </p:nvPicPr>
        <p:blipFill>
          <a:blip r:embed="rId3"/>
          <a:stretch>
            <a:fillRect/>
          </a:stretch>
        </p:blipFill>
        <p:spPr>
          <a:xfrm>
            <a:off x="1882710" y="3528656"/>
            <a:ext cx="2204254" cy="1584510"/>
          </a:xfrm>
        </p:spPr>
      </p:pic>
      <p:sp>
        <p:nvSpPr>
          <p:cNvPr id="4" name="Footer Placeholder 3">
            <a:extLst>
              <a:ext uri="{FF2B5EF4-FFF2-40B4-BE49-F238E27FC236}">
                <a16:creationId xmlns:a16="http://schemas.microsoft.com/office/drawing/2014/main" id="{FF4D21B4-2ABC-9954-61E2-082463D7F2C2}"/>
              </a:ext>
            </a:extLst>
          </p:cNvPr>
          <p:cNvSpPr>
            <a:spLocks noGrp="1"/>
          </p:cNvSpPr>
          <p:nvPr>
            <p:ph type="ftr" sz="quarter" idx="11"/>
          </p:nvPr>
        </p:nvSpPr>
        <p:spPr>
          <a:xfrm rot="16200000" flipH="1">
            <a:off x="-1171773" y="1519238"/>
            <a:ext cx="2973522" cy="365125"/>
          </a:xfrm>
        </p:spPr>
        <p:txBody>
          <a:bodyPr/>
          <a:lstStyle/>
          <a:p>
            <a:r>
              <a:rPr lang="el-GR"/>
              <a:t>Υπηρεσία Συμβουλευτικής &amp; Επαγγελματικής Αγωγής, Οκτώβριος 2026</a:t>
            </a:r>
            <a:endParaRPr lang="en-US" dirty="0"/>
          </a:p>
        </p:txBody>
      </p:sp>
      <p:pic>
        <p:nvPicPr>
          <p:cNvPr id="7" name="Picture 6">
            <a:extLst>
              <a:ext uri="{FF2B5EF4-FFF2-40B4-BE49-F238E27FC236}">
                <a16:creationId xmlns:a16="http://schemas.microsoft.com/office/drawing/2014/main" id="{348A2093-E343-ACCB-D049-4DA80255478A}"/>
              </a:ext>
            </a:extLst>
          </p:cNvPr>
          <p:cNvPicPr>
            <a:picLocks noChangeAspect="1"/>
          </p:cNvPicPr>
          <p:nvPr/>
        </p:nvPicPr>
        <p:blipFill>
          <a:blip r:embed="rId4"/>
          <a:stretch>
            <a:fillRect/>
          </a:stretch>
        </p:blipFill>
        <p:spPr>
          <a:xfrm>
            <a:off x="4886460" y="5140298"/>
            <a:ext cx="2105089" cy="1599119"/>
          </a:xfrm>
          <a:prstGeom prst="rect">
            <a:avLst/>
          </a:prstGeom>
        </p:spPr>
      </p:pic>
      <p:pic>
        <p:nvPicPr>
          <p:cNvPr id="8" name="Picture 7">
            <a:extLst>
              <a:ext uri="{FF2B5EF4-FFF2-40B4-BE49-F238E27FC236}">
                <a16:creationId xmlns:a16="http://schemas.microsoft.com/office/drawing/2014/main" id="{46135D8A-B868-1233-4D6A-79B9AD9AD0DE}"/>
              </a:ext>
            </a:extLst>
          </p:cNvPr>
          <p:cNvPicPr>
            <a:picLocks noChangeAspect="1"/>
          </p:cNvPicPr>
          <p:nvPr/>
        </p:nvPicPr>
        <p:blipFill>
          <a:blip r:embed="rId5"/>
          <a:stretch>
            <a:fillRect/>
          </a:stretch>
        </p:blipFill>
        <p:spPr>
          <a:xfrm>
            <a:off x="7584098" y="3669994"/>
            <a:ext cx="2380250" cy="1586256"/>
          </a:xfrm>
          <a:prstGeom prst="rect">
            <a:avLst/>
          </a:prstGeom>
        </p:spPr>
      </p:pic>
      <p:pic>
        <p:nvPicPr>
          <p:cNvPr id="9" name="Picture 8">
            <a:extLst>
              <a:ext uri="{FF2B5EF4-FFF2-40B4-BE49-F238E27FC236}">
                <a16:creationId xmlns:a16="http://schemas.microsoft.com/office/drawing/2014/main" id="{9BE40A9D-7FBC-B1F9-3950-FB6154D641FD}"/>
              </a:ext>
            </a:extLst>
          </p:cNvPr>
          <p:cNvPicPr>
            <a:picLocks noChangeAspect="1"/>
          </p:cNvPicPr>
          <p:nvPr/>
        </p:nvPicPr>
        <p:blipFill>
          <a:blip r:embed="rId6"/>
          <a:stretch>
            <a:fillRect/>
          </a:stretch>
        </p:blipFill>
        <p:spPr>
          <a:xfrm>
            <a:off x="4764011" y="1887858"/>
            <a:ext cx="2295947" cy="1576792"/>
          </a:xfrm>
          <a:prstGeom prst="rect">
            <a:avLst/>
          </a:prstGeom>
        </p:spPr>
      </p:pic>
      <p:sp>
        <p:nvSpPr>
          <p:cNvPr id="3" name="TextBox 2">
            <a:extLst>
              <a:ext uri="{FF2B5EF4-FFF2-40B4-BE49-F238E27FC236}">
                <a16:creationId xmlns:a16="http://schemas.microsoft.com/office/drawing/2014/main" id="{0E485D96-D65F-E38E-8FAF-F0A42B62B372}"/>
              </a:ext>
            </a:extLst>
          </p:cNvPr>
          <p:cNvSpPr txBox="1"/>
          <p:nvPr/>
        </p:nvSpPr>
        <p:spPr>
          <a:xfrm flipH="1">
            <a:off x="792361" y="5539088"/>
            <a:ext cx="2611763" cy="1200329"/>
          </a:xfrm>
          <a:prstGeom prst="rect">
            <a:avLst/>
          </a:prstGeom>
          <a:solidFill>
            <a:schemeClr val="accent2"/>
          </a:solidFill>
          <a:ln>
            <a:solidFill>
              <a:schemeClr val="accent1"/>
            </a:solidFill>
          </a:ln>
        </p:spPr>
        <p:txBody>
          <a:bodyPr wrap="square">
            <a:spAutoFit/>
          </a:bodyPr>
          <a:lstStyle/>
          <a:p>
            <a:pPr>
              <a:defRPr/>
            </a:pPr>
            <a:r>
              <a:rPr lang="el-GR" b="1" dirty="0">
                <a:effectLst>
                  <a:outerShdw blurRad="38100" dist="38100" dir="2700000" algn="tl">
                    <a:srgbClr val="000000">
                      <a:alpha val="43137"/>
                    </a:srgbClr>
                  </a:outerShdw>
                </a:effectLst>
              </a:rPr>
              <a:t>Τρόπος εισδοχής</a:t>
            </a:r>
          </a:p>
          <a:p>
            <a:pPr>
              <a:defRPr/>
            </a:pPr>
            <a:r>
              <a:rPr lang="el-GR" b="1" dirty="0">
                <a:effectLst>
                  <a:outerShdw blurRad="38100" dist="38100" dir="2700000" algn="tl">
                    <a:srgbClr val="000000">
                      <a:alpha val="43137"/>
                    </a:srgbClr>
                  </a:outerShdw>
                </a:effectLst>
              </a:rPr>
              <a:t>στα Εκπαιδευτικά </a:t>
            </a:r>
          </a:p>
          <a:p>
            <a:pPr>
              <a:defRPr/>
            </a:pPr>
            <a:r>
              <a:rPr lang="el-GR" b="1" dirty="0">
                <a:effectLst>
                  <a:outerShdw blurRad="38100" dist="38100" dir="2700000" algn="tl">
                    <a:srgbClr val="000000">
                      <a:alpha val="43137"/>
                    </a:srgbClr>
                  </a:outerShdw>
                </a:effectLst>
              </a:rPr>
              <a:t>Ιδρύματα της Ελλάδας </a:t>
            </a:r>
          </a:p>
          <a:p>
            <a:pPr>
              <a:defRPr/>
            </a:pPr>
            <a:r>
              <a:rPr lang="el-GR" b="1" dirty="0">
                <a:effectLst>
                  <a:outerShdw blurRad="38100" dist="38100" dir="2700000" algn="tl">
                    <a:srgbClr val="000000">
                      <a:alpha val="43137"/>
                    </a:srgbClr>
                  </a:outerShdw>
                </a:effectLst>
              </a:rPr>
              <a:t>και Κύπρου</a:t>
            </a:r>
          </a:p>
        </p:txBody>
      </p:sp>
      <p:pic>
        <p:nvPicPr>
          <p:cNvPr id="22" name="Picture 21">
            <a:extLst>
              <a:ext uri="{FF2B5EF4-FFF2-40B4-BE49-F238E27FC236}">
                <a16:creationId xmlns:a16="http://schemas.microsoft.com/office/drawing/2014/main" id="{53C6F09C-14FE-D152-BEE5-10307C47D2C1}"/>
              </a:ext>
            </a:extLst>
          </p:cNvPr>
          <p:cNvPicPr>
            <a:picLocks noChangeAspect="1"/>
          </p:cNvPicPr>
          <p:nvPr/>
        </p:nvPicPr>
        <p:blipFill>
          <a:blip r:embed="rId7"/>
          <a:stretch>
            <a:fillRect/>
          </a:stretch>
        </p:blipFill>
        <p:spPr>
          <a:xfrm>
            <a:off x="792361" y="4020342"/>
            <a:ext cx="952501" cy="1362076"/>
          </a:xfrm>
          <a:prstGeom prst="rect">
            <a:avLst/>
          </a:prstGeom>
        </p:spPr>
      </p:pic>
      <p:sp>
        <p:nvSpPr>
          <p:cNvPr id="26" name="Arrow: Left-Right 25">
            <a:extLst>
              <a:ext uri="{FF2B5EF4-FFF2-40B4-BE49-F238E27FC236}">
                <a16:creationId xmlns:a16="http://schemas.microsoft.com/office/drawing/2014/main" id="{3B0D3C71-6BD1-5AF6-D589-319822E83D6F}"/>
              </a:ext>
            </a:extLst>
          </p:cNvPr>
          <p:cNvSpPr/>
          <p:nvPr/>
        </p:nvSpPr>
        <p:spPr>
          <a:xfrm rot="20112176">
            <a:off x="3961436" y="3171892"/>
            <a:ext cx="788586" cy="44328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Left-Right 29">
            <a:extLst>
              <a:ext uri="{FF2B5EF4-FFF2-40B4-BE49-F238E27FC236}">
                <a16:creationId xmlns:a16="http://schemas.microsoft.com/office/drawing/2014/main" id="{1185C3A1-0092-184A-C530-C87BADFF6B6E}"/>
              </a:ext>
            </a:extLst>
          </p:cNvPr>
          <p:cNvSpPr/>
          <p:nvPr/>
        </p:nvSpPr>
        <p:spPr>
          <a:xfrm rot="1808262">
            <a:off x="7117941" y="3228820"/>
            <a:ext cx="788586" cy="44328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Left-Right 31">
            <a:extLst>
              <a:ext uri="{FF2B5EF4-FFF2-40B4-BE49-F238E27FC236}">
                <a16:creationId xmlns:a16="http://schemas.microsoft.com/office/drawing/2014/main" id="{CC0DEE17-DEA8-2B59-BE2D-63FB3206655D}"/>
              </a:ext>
            </a:extLst>
          </p:cNvPr>
          <p:cNvSpPr/>
          <p:nvPr/>
        </p:nvSpPr>
        <p:spPr>
          <a:xfrm rot="20112176">
            <a:off x="6981471" y="5173849"/>
            <a:ext cx="788586" cy="44328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Left-Right 33">
            <a:extLst>
              <a:ext uri="{FF2B5EF4-FFF2-40B4-BE49-F238E27FC236}">
                <a16:creationId xmlns:a16="http://schemas.microsoft.com/office/drawing/2014/main" id="{3030381F-764D-AE65-110B-108ACFD928E4}"/>
              </a:ext>
            </a:extLst>
          </p:cNvPr>
          <p:cNvSpPr/>
          <p:nvPr/>
        </p:nvSpPr>
        <p:spPr>
          <a:xfrm rot="1746539">
            <a:off x="3940571" y="5010714"/>
            <a:ext cx="788586" cy="44328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5F3BC0D5-A7A1-300C-510F-930EEEF769A7}"/>
              </a:ext>
            </a:extLst>
          </p:cNvPr>
          <p:cNvSpPr txBox="1"/>
          <p:nvPr/>
        </p:nvSpPr>
        <p:spPr>
          <a:xfrm flipH="1">
            <a:off x="9361830" y="2819349"/>
            <a:ext cx="2264114" cy="646331"/>
          </a:xfrm>
          <a:prstGeom prst="rect">
            <a:avLst/>
          </a:prstGeom>
          <a:solidFill>
            <a:schemeClr val="accent2"/>
          </a:solidFill>
          <a:ln>
            <a:solidFill>
              <a:schemeClr val="accent1"/>
            </a:solidFill>
          </a:ln>
        </p:spPr>
        <p:txBody>
          <a:bodyPr wrap="square">
            <a:spAutoFit/>
          </a:bodyPr>
          <a:lstStyle/>
          <a:p>
            <a:pPr>
              <a:defRPr/>
            </a:pPr>
            <a:r>
              <a:rPr lang="el-GR" b="1" dirty="0">
                <a:effectLst>
                  <a:outerShdw blurRad="38100" dist="38100" dir="2700000" algn="tl">
                    <a:srgbClr val="000000">
                      <a:alpha val="43137"/>
                    </a:srgbClr>
                  </a:outerShdw>
                </a:effectLst>
              </a:rPr>
              <a:t>Επιλογές μετά το Γυμνάσιο</a:t>
            </a:r>
          </a:p>
        </p:txBody>
      </p:sp>
      <p:sp>
        <p:nvSpPr>
          <p:cNvPr id="40" name="TextBox 39">
            <a:extLst>
              <a:ext uri="{FF2B5EF4-FFF2-40B4-BE49-F238E27FC236}">
                <a16:creationId xmlns:a16="http://schemas.microsoft.com/office/drawing/2014/main" id="{5D52DB45-8D8C-0E25-58AB-5B1EEE60FA54}"/>
              </a:ext>
            </a:extLst>
          </p:cNvPr>
          <p:cNvSpPr txBox="1"/>
          <p:nvPr/>
        </p:nvSpPr>
        <p:spPr>
          <a:xfrm>
            <a:off x="10052002" y="3684556"/>
            <a:ext cx="1685908" cy="923330"/>
          </a:xfrm>
          <a:prstGeom prst="rect">
            <a:avLst/>
          </a:prstGeom>
          <a:noFill/>
          <a:ln>
            <a:solidFill>
              <a:schemeClr val="accent1"/>
            </a:solidFill>
          </a:ln>
        </p:spPr>
        <p:txBody>
          <a:bodyPr wrap="square" rtlCol="0">
            <a:spAutoFit/>
          </a:bodyPr>
          <a:lstStyle/>
          <a:p>
            <a:r>
              <a:rPr lang="el-GR" b="1" dirty="0">
                <a:effectLst>
                  <a:outerShdw blurRad="38100" dist="38100" dir="2700000" algn="tl">
                    <a:srgbClr val="000000">
                      <a:alpha val="43137"/>
                    </a:srgbClr>
                  </a:outerShdw>
                </a:effectLst>
              </a:rPr>
              <a:t> Από 6 Κατευθύνσεις (Λύκειο)</a:t>
            </a:r>
            <a:endParaRPr lang="en-US" b="1" dirty="0">
              <a:effectLst>
                <a:outerShdw blurRad="38100" dist="38100" dir="2700000" algn="tl">
                  <a:srgbClr val="000000">
                    <a:alpha val="43137"/>
                  </a:srgbClr>
                </a:outerShdw>
              </a:effectLst>
            </a:endParaRPr>
          </a:p>
        </p:txBody>
      </p:sp>
      <p:sp>
        <p:nvSpPr>
          <p:cNvPr id="42" name="TextBox 41">
            <a:extLst>
              <a:ext uri="{FF2B5EF4-FFF2-40B4-BE49-F238E27FC236}">
                <a16:creationId xmlns:a16="http://schemas.microsoft.com/office/drawing/2014/main" id="{066B2528-28EE-B15C-5479-D10B04360511}"/>
              </a:ext>
            </a:extLst>
          </p:cNvPr>
          <p:cNvSpPr txBox="1"/>
          <p:nvPr/>
        </p:nvSpPr>
        <p:spPr>
          <a:xfrm>
            <a:off x="7069158" y="1884416"/>
            <a:ext cx="1478917" cy="677108"/>
          </a:xfrm>
          <a:prstGeom prst="rect">
            <a:avLst/>
          </a:prstGeom>
          <a:noFill/>
          <a:ln>
            <a:solidFill>
              <a:schemeClr val="accent1"/>
            </a:solidFill>
          </a:ln>
        </p:spPr>
        <p:txBody>
          <a:bodyPr wrap="square" rtlCol="0">
            <a:spAutoFit/>
          </a:bodyPr>
          <a:lstStyle/>
          <a:p>
            <a:r>
              <a:rPr lang="el-GR" sz="2000" b="1" dirty="0">
                <a:effectLst>
                  <a:outerShdw blurRad="38100" dist="38100" dir="2700000" algn="tl">
                    <a:srgbClr val="000000">
                      <a:alpha val="43137"/>
                    </a:srgbClr>
                  </a:outerShdw>
                </a:effectLst>
              </a:rPr>
              <a:t> </a:t>
            </a:r>
            <a:r>
              <a:rPr lang="el-GR" b="1" dirty="0">
                <a:effectLst>
                  <a:outerShdw blurRad="38100" dist="38100" dir="2700000" algn="tl">
                    <a:srgbClr val="000000">
                      <a:alpha val="43137"/>
                    </a:srgbClr>
                  </a:outerShdw>
                </a:effectLst>
              </a:rPr>
              <a:t>Από 4 ΟΜΠ (Λύκειο)</a:t>
            </a:r>
            <a:endParaRPr lang="en-US" b="1" dirty="0">
              <a:effectLst>
                <a:outerShdw blurRad="38100" dist="38100" dir="2700000" algn="tl">
                  <a:srgbClr val="000000">
                    <a:alpha val="43137"/>
                  </a:srgbClr>
                </a:outerShdw>
              </a:effectLst>
            </a:endParaRPr>
          </a:p>
        </p:txBody>
      </p:sp>
      <p:pic>
        <p:nvPicPr>
          <p:cNvPr id="14" name="Picture 13">
            <a:extLst>
              <a:ext uri="{FF2B5EF4-FFF2-40B4-BE49-F238E27FC236}">
                <a16:creationId xmlns:a16="http://schemas.microsoft.com/office/drawing/2014/main" id="{4B46855A-510B-9F27-3A93-91A1B122B647}"/>
              </a:ext>
            </a:extLst>
          </p:cNvPr>
          <p:cNvPicPr>
            <a:picLocks noChangeAspect="1"/>
          </p:cNvPicPr>
          <p:nvPr/>
        </p:nvPicPr>
        <p:blipFill>
          <a:blip r:embed="rId8"/>
          <a:stretch>
            <a:fillRect/>
          </a:stretch>
        </p:blipFill>
        <p:spPr>
          <a:xfrm>
            <a:off x="9431960" y="1318307"/>
            <a:ext cx="992117" cy="1398885"/>
          </a:xfrm>
          <a:prstGeom prst="rect">
            <a:avLst/>
          </a:prstGeom>
        </p:spPr>
      </p:pic>
      <p:sp>
        <p:nvSpPr>
          <p:cNvPr id="5" name="TextBox 4">
            <a:extLst>
              <a:ext uri="{FF2B5EF4-FFF2-40B4-BE49-F238E27FC236}">
                <a16:creationId xmlns:a16="http://schemas.microsoft.com/office/drawing/2014/main" id="{7E09033B-D9F7-F865-D66B-20D0DADCECAA}"/>
              </a:ext>
            </a:extLst>
          </p:cNvPr>
          <p:cNvSpPr txBox="1"/>
          <p:nvPr/>
        </p:nvSpPr>
        <p:spPr>
          <a:xfrm>
            <a:off x="2355498" y="4423220"/>
            <a:ext cx="1208344" cy="369332"/>
          </a:xfrm>
          <a:prstGeom prst="rect">
            <a:avLst/>
          </a:prstGeom>
          <a:noFill/>
        </p:spPr>
        <p:txBody>
          <a:bodyPr wrap="none" rtlCol="0">
            <a:spAutoFit/>
          </a:bodyPr>
          <a:lstStyle/>
          <a:p>
            <a:r>
              <a:rPr lang="el-GR" b="1" dirty="0">
                <a:solidFill>
                  <a:srgbClr val="7030A0"/>
                </a:solidFill>
              </a:rPr>
              <a:t>4 - Ελλάδα</a:t>
            </a:r>
            <a:endParaRPr lang="en-US" b="1" dirty="0">
              <a:solidFill>
                <a:srgbClr val="7030A0"/>
              </a:solidFill>
            </a:endParaRPr>
          </a:p>
        </p:txBody>
      </p:sp>
      <p:sp>
        <p:nvSpPr>
          <p:cNvPr id="10" name="TextBox 9">
            <a:extLst>
              <a:ext uri="{FF2B5EF4-FFF2-40B4-BE49-F238E27FC236}">
                <a16:creationId xmlns:a16="http://schemas.microsoft.com/office/drawing/2014/main" id="{2FF0E5EE-3203-58D1-A55B-E838F876C590}"/>
              </a:ext>
            </a:extLst>
          </p:cNvPr>
          <p:cNvSpPr txBox="1"/>
          <p:nvPr/>
        </p:nvSpPr>
        <p:spPr>
          <a:xfrm>
            <a:off x="5278406" y="6055277"/>
            <a:ext cx="1321196" cy="369332"/>
          </a:xfrm>
          <a:prstGeom prst="rect">
            <a:avLst/>
          </a:prstGeom>
          <a:noFill/>
        </p:spPr>
        <p:txBody>
          <a:bodyPr wrap="none" rtlCol="0">
            <a:spAutoFit/>
          </a:bodyPr>
          <a:lstStyle/>
          <a:p>
            <a:r>
              <a:rPr lang="el-GR" b="1" dirty="0">
                <a:solidFill>
                  <a:srgbClr val="7030A0"/>
                </a:solidFill>
              </a:rPr>
              <a:t>28 - Κύπρος</a:t>
            </a:r>
            <a:endParaRPr lang="en-US" b="1" dirty="0">
              <a:solidFill>
                <a:srgbClr val="7030A0"/>
              </a:solidFill>
            </a:endParaRPr>
          </a:p>
        </p:txBody>
      </p:sp>
    </p:spTree>
    <p:extLst>
      <p:ext uri="{BB962C8B-B14F-4D97-AF65-F5344CB8AC3E}">
        <p14:creationId xmlns:p14="http://schemas.microsoft.com/office/powerpoint/2010/main" val="25039108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30D4-F585-4189-093A-4B16E72C626D}"/>
              </a:ext>
            </a:extLst>
          </p:cNvPr>
          <p:cNvSpPr>
            <a:spLocks noGrp="1"/>
          </p:cNvSpPr>
          <p:nvPr>
            <p:ph type="title"/>
          </p:nvPr>
        </p:nvSpPr>
        <p:spPr/>
        <p:txBody>
          <a:bodyPr>
            <a:normAutofit/>
          </a:bodyPr>
          <a:lstStyle/>
          <a:p>
            <a:pPr algn="ctr"/>
            <a:r>
              <a:rPr kumimoji="0" lang="el-GR" sz="3200" b="1" i="0" strike="noStrike" kern="1200" cap="none" spc="0" normalizeH="0" baseline="0" noProof="0" dirty="0">
                <a:ln>
                  <a:noFill/>
                </a:ln>
                <a:effectLst/>
                <a:uLnTx/>
                <a:uFillTx/>
                <a:latin typeface="+mn-lt"/>
                <a:ea typeface="+mj-ea"/>
                <a:cs typeface="Arial" panose="020B0604020202020204" pitchFamily="34" charset="0"/>
              </a:rPr>
              <a:t>ΕΛΛΗΝΕΣ ΤΟΥ ΕΞΩΤΕΡΙΚΟΥ - ΟΜΟΓΕΝΕΙΣ</a:t>
            </a:r>
            <a:endParaRPr lang="en-CY" sz="3200" b="1" dirty="0">
              <a:latin typeface="+mn-lt"/>
            </a:endParaRPr>
          </a:p>
        </p:txBody>
      </p:sp>
      <p:sp>
        <p:nvSpPr>
          <p:cNvPr id="4" name="Footer Placeholder 3">
            <a:extLst>
              <a:ext uri="{FF2B5EF4-FFF2-40B4-BE49-F238E27FC236}">
                <a16:creationId xmlns:a16="http://schemas.microsoft.com/office/drawing/2014/main" id="{17C9C4CB-B8A0-3BC3-D6AC-97D3009CEE9E}"/>
              </a:ext>
            </a:extLst>
          </p:cNvPr>
          <p:cNvSpPr>
            <a:spLocks noGrp="1"/>
          </p:cNvSpPr>
          <p:nvPr>
            <p:ph type="ftr" sz="quarter" idx="11"/>
          </p:nvPr>
        </p:nvSpPr>
        <p:spPr/>
        <p:txBody>
          <a:bodyPr/>
          <a:lstStyle/>
          <a:p>
            <a:endParaRPr lang="en-US" dirty="0"/>
          </a:p>
        </p:txBody>
      </p:sp>
      <p:sp>
        <p:nvSpPr>
          <p:cNvPr id="9" name="Content Placeholder 8">
            <a:extLst>
              <a:ext uri="{FF2B5EF4-FFF2-40B4-BE49-F238E27FC236}">
                <a16:creationId xmlns:a16="http://schemas.microsoft.com/office/drawing/2014/main" id="{8BDE1383-F455-E75B-7CDC-F11AB5951FCF}"/>
              </a:ext>
            </a:extLst>
          </p:cNvPr>
          <p:cNvSpPr>
            <a:spLocks noGrp="1"/>
          </p:cNvSpPr>
          <p:nvPr>
            <p:ph idx="1"/>
          </p:nvPr>
        </p:nvSpPr>
        <p:spPr/>
        <p:txBody>
          <a:bodyPr/>
          <a:lstStyle/>
          <a:p>
            <a:endParaRPr lang="en-US"/>
          </a:p>
        </p:txBody>
      </p:sp>
      <p:sp>
        <p:nvSpPr>
          <p:cNvPr id="5" name="Rectangle 4">
            <a:extLst>
              <a:ext uri="{FF2B5EF4-FFF2-40B4-BE49-F238E27FC236}">
                <a16:creationId xmlns:a16="http://schemas.microsoft.com/office/drawing/2014/main" id="{5B36A92E-1155-9699-5D7C-01FF5EC7D4EA}"/>
              </a:ext>
            </a:extLst>
          </p:cNvPr>
          <p:cNvSpPr/>
          <p:nvPr/>
        </p:nvSpPr>
        <p:spPr>
          <a:xfrm>
            <a:off x="1610456" y="1690688"/>
            <a:ext cx="3248759" cy="33234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1"/>
                </a:solidFill>
              </a:rPr>
              <a:t>ΠΕΡΙΠΤΩΣΗ Α΄</a:t>
            </a:r>
          </a:p>
          <a:p>
            <a:pPr algn="ctr"/>
            <a:r>
              <a:rPr lang="el-GR" dirty="0">
                <a:solidFill>
                  <a:schemeClr val="bg1"/>
                </a:solidFill>
              </a:rPr>
              <a:t>Μαθητές οι οποίοι έχουν και τους δύο γονείς με Ελληνική Καταγωγή εξασφαλίζουν θέση στα ΑΑΕΙ Ελλάδας μέσω της κατηγορίας των «Ελλήνων του Εξωτερικού» και όχι μαζί με τους υπόλοιπους Κύπριους μαθητές, που ανήκουν στην κατηγορία των </a:t>
            </a:r>
          </a:p>
          <a:p>
            <a:pPr algn="ctr"/>
            <a:r>
              <a:rPr lang="el-GR" dirty="0">
                <a:solidFill>
                  <a:schemeClr val="bg1"/>
                </a:solidFill>
              </a:rPr>
              <a:t>«Αλλοδαπών - Αλλογενών».</a:t>
            </a:r>
          </a:p>
          <a:p>
            <a:pPr algn="ctr"/>
            <a:endParaRPr lang="el-GR" dirty="0"/>
          </a:p>
        </p:txBody>
      </p:sp>
      <p:sp>
        <p:nvSpPr>
          <p:cNvPr id="6" name="Rectangle 5">
            <a:extLst>
              <a:ext uri="{FF2B5EF4-FFF2-40B4-BE49-F238E27FC236}">
                <a16:creationId xmlns:a16="http://schemas.microsoft.com/office/drawing/2014/main" id="{83969658-8BCC-BF29-EAA1-291C72983B7E}"/>
              </a:ext>
            </a:extLst>
          </p:cNvPr>
          <p:cNvSpPr/>
          <p:nvPr/>
        </p:nvSpPr>
        <p:spPr>
          <a:xfrm>
            <a:off x="7332784" y="1690688"/>
            <a:ext cx="3332285" cy="33234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1"/>
                </a:solidFill>
              </a:rPr>
              <a:t>ΠΕΡΙΠΤΩΣΗ B΄</a:t>
            </a:r>
          </a:p>
          <a:p>
            <a:pPr algn="ctr"/>
            <a:r>
              <a:rPr lang="el-GR" dirty="0">
                <a:solidFill>
                  <a:schemeClr val="bg1"/>
                </a:solidFill>
              </a:rPr>
              <a:t>Μαθητές οι οποίοι έχουν τον έναν από τους δύο γονείς με  Ελληνική Καταγωγή και είναι απόφοιτοι Λυκείου / ΤΕΣΕΚ της Κυπριακής Δημοκρατίας επιλέγουν αν θα διεκδικήσουν θέση στα ΑΑΕΙ Ελλάδας είτε μέσω της Κατηγορίας των «Ελλήνων του Εξωτερικού», είτε μέσω της κατηγορίας των </a:t>
            </a:r>
          </a:p>
          <a:p>
            <a:pPr algn="ctr"/>
            <a:r>
              <a:rPr lang="el-GR" dirty="0">
                <a:solidFill>
                  <a:schemeClr val="bg1"/>
                </a:solidFill>
              </a:rPr>
              <a:t>«Αλλοδαπών-Αλλογενών». </a:t>
            </a:r>
            <a:endParaRPr lang="en-CY" dirty="0">
              <a:solidFill>
                <a:schemeClr val="bg1"/>
              </a:solidFill>
            </a:endParaRPr>
          </a:p>
        </p:txBody>
      </p:sp>
      <p:sp>
        <p:nvSpPr>
          <p:cNvPr id="7" name="Rectangle: Rounded Corners 6">
            <a:extLst>
              <a:ext uri="{FF2B5EF4-FFF2-40B4-BE49-F238E27FC236}">
                <a16:creationId xmlns:a16="http://schemas.microsoft.com/office/drawing/2014/main" id="{F4EE6543-1FCA-70C1-9D7C-F38DD71E69C6}"/>
              </a:ext>
            </a:extLst>
          </p:cNvPr>
          <p:cNvSpPr/>
          <p:nvPr/>
        </p:nvSpPr>
        <p:spPr>
          <a:xfrm>
            <a:off x="1811215" y="5386753"/>
            <a:ext cx="8941777" cy="86164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dirty="0"/>
              <a:t>Οι υποψήφιοι και των δύο περιπτώσεων πρέπει να έχουν παρακολουθήσει, με πλήρη φοίτηση, τουλάχιστον τις δύο τελευταίες τάξεις του Λυκείου στην Κύπρο ή αντίστοιχου σχολείου σε χώρα της αλλοδαπής. </a:t>
            </a:r>
          </a:p>
        </p:txBody>
      </p:sp>
      <p:pic>
        <p:nvPicPr>
          <p:cNvPr id="11" name="Picture 10">
            <a:extLst>
              <a:ext uri="{FF2B5EF4-FFF2-40B4-BE49-F238E27FC236}">
                <a16:creationId xmlns:a16="http://schemas.microsoft.com/office/drawing/2014/main" id="{7D8DD749-A8CB-A696-59D7-54EABC3D6020}"/>
              </a:ext>
            </a:extLst>
          </p:cNvPr>
          <p:cNvPicPr>
            <a:picLocks noChangeAspect="1"/>
          </p:cNvPicPr>
          <p:nvPr/>
        </p:nvPicPr>
        <p:blipFill>
          <a:blip r:embed="rId3"/>
          <a:stretch>
            <a:fillRect/>
          </a:stretch>
        </p:blipFill>
        <p:spPr>
          <a:xfrm>
            <a:off x="10385093" y="30480"/>
            <a:ext cx="1633870" cy="993734"/>
          </a:xfrm>
          <a:prstGeom prst="rect">
            <a:avLst/>
          </a:prstGeom>
        </p:spPr>
      </p:pic>
    </p:spTree>
    <p:extLst>
      <p:ext uri="{BB962C8B-B14F-4D97-AF65-F5344CB8AC3E}">
        <p14:creationId xmlns:p14="http://schemas.microsoft.com/office/powerpoint/2010/main" val="10231189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FCBA5-9BCF-2A58-8209-A4B67DCCF9C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5357076-F151-3218-770B-2CA2DE622E1E}"/>
              </a:ext>
            </a:extLst>
          </p:cNvPr>
          <p:cNvSpPr>
            <a:spLocks noGrp="1"/>
          </p:cNvSpPr>
          <p:nvPr>
            <p:ph type="body" sz="quarter" idx="4294967295"/>
          </p:nvPr>
        </p:nvSpPr>
        <p:spPr>
          <a:xfrm>
            <a:off x="619125" y="331788"/>
            <a:ext cx="11572875" cy="1336675"/>
          </a:xfrm>
        </p:spPr>
        <p:txBody>
          <a:bodyPr>
            <a:normAutofit/>
          </a:bodyPr>
          <a:lstStyle/>
          <a:p>
            <a:r>
              <a:rPr lang="el-GR" sz="4300" dirty="0"/>
              <a:t>ΤΡΙΤΟΒΑΘΜΙΑ ΕΚΠΑΙΔΕΥΣΗ ΣΕ ΑΛΛΕΣ ΧΩΡΕΣ</a:t>
            </a:r>
            <a:r>
              <a:rPr lang="en-US" sz="4800" dirty="0">
                <a:solidFill>
                  <a:srgbClr val="134770"/>
                </a:solidFill>
                <a:latin typeface="Tw Cen MT" panose="020B0602020104020603"/>
              </a:rPr>
              <a:t/>
            </a:r>
            <a:br>
              <a:rPr lang="en-US" sz="4800" dirty="0">
                <a:solidFill>
                  <a:srgbClr val="134770"/>
                </a:solidFill>
                <a:latin typeface="Tw Cen MT" panose="020B0602020104020603"/>
              </a:rPr>
            </a:br>
            <a:endParaRPr lang="en-US" dirty="0"/>
          </a:p>
        </p:txBody>
      </p:sp>
      <p:sp>
        <p:nvSpPr>
          <p:cNvPr id="7" name="Content Placeholder 2">
            <a:extLst>
              <a:ext uri="{FF2B5EF4-FFF2-40B4-BE49-F238E27FC236}">
                <a16:creationId xmlns:a16="http://schemas.microsoft.com/office/drawing/2014/main" id="{5568043C-C353-92EE-3EAB-5CE51ADC8AF9}"/>
              </a:ext>
            </a:extLst>
          </p:cNvPr>
          <p:cNvSpPr txBox="1">
            <a:spLocks/>
          </p:cNvSpPr>
          <p:nvPr/>
        </p:nvSpPr>
        <p:spPr>
          <a:xfrm>
            <a:off x="295274" y="1000207"/>
            <a:ext cx="10603788" cy="53090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buSzPct val="125000"/>
              <a:defRPr/>
            </a:pPr>
            <a:r>
              <a:rPr lang="el-GR" sz="2000" b="1" dirty="0">
                <a:solidFill>
                  <a:prstClr val="black"/>
                </a:solidFill>
              </a:rPr>
              <a:t>Πληροφόρηση από ιστοσελίδα ΥΣΕΑ-ΥΠΑΝ για σπουδές σε χώρες:</a:t>
            </a:r>
          </a:p>
          <a:p>
            <a:pPr marL="0" indent="0" algn="just">
              <a:lnSpc>
                <a:spcPct val="120000"/>
              </a:lnSpc>
              <a:buSzPct val="125000"/>
              <a:buNone/>
              <a:defRPr/>
            </a:pPr>
            <a:r>
              <a:rPr lang="el-GR" sz="1600" dirty="0">
                <a:solidFill>
                  <a:prstClr val="black"/>
                </a:solidFill>
              </a:rPr>
              <a:t>1. Της Ευρωπαϊκής Ένωσης</a:t>
            </a:r>
          </a:p>
          <a:p>
            <a:pPr marL="0" indent="0" algn="just">
              <a:lnSpc>
                <a:spcPct val="120000"/>
              </a:lnSpc>
              <a:buSzPct val="125000"/>
              <a:buNone/>
              <a:defRPr/>
            </a:pPr>
            <a:r>
              <a:rPr lang="el-GR" sz="1600" dirty="0">
                <a:solidFill>
                  <a:prstClr val="black"/>
                </a:solidFill>
              </a:rPr>
              <a:t>2. Εκτός Ευρωπαϊκής Ένωσης όπως η Αυστραλία, η Βρετανία, η Ελβετία, οι Ηνωμένες Πολιτείες Αμερικής, το Ισραήλ, ο Καναδάς και η Ρωσία.</a:t>
            </a:r>
          </a:p>
          <a:p>
            <a:pPr algn="just">
              <a:lnSpc>
                <a:spcPct val="120000"/>
              </a:lnSpc>
              <a:buSzPct val="125000"/>
              <a:defRPr/>
            </a:pPr>
            <a:r>
              <a:rPr lang="el-GR" sz="1800" b="1" dirty="0">
                <a:solidFill>
                  <a:prstClr val="black"/>
                </a:solidFill>
              </a:rPr>
              <a:t>Θεματικές Ενότητες: </a:t>
            </a:r>
          </a:p>
          <a:p>
            <a:pPr marL="0" indent="0" algn="just">
              <a:lnSpc>
                <a:spcPct val="120000"/>
              </a:lnSpc>
              <a:buSzPct val="125000"/>
              <a:buFont typeface="Arial" panose="020B0604020202020204" pitchFamily="34" charset="0"/>
              <a:buNone/>
              <a:defRPr/>
            </a:pPr>
            <a:r>
              <a:rPr lang="el-GR" sz="1600" dirty="0">
                <a:solidFill>
                  <a:prstClr val="black"/>
                </a:solidFill>
              </a:rPr>
              <a:t>1)Εισαγωγή </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2)</a:t>
            </a:r>
            <a:r>
              <a:rPr lang="el-GR" sz="1600" dirty="0">
                <a:solidFill>
                  <a:prstClr val="black"/>
                </a:solidFill>
              </a:rPr>
              <a:t>Τριτοβάθμια Εκπαίδευση</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3)</a:t>
            </a:r>
            <a:r>
              <a:rPr lang="el-GR" sz="1600" dirty="0">
                <a:solidFill>
                  <a:prstClr val="black"/>
                </a:solidFill>
              </a:rPr>
              <a:t>Κριτήρια Εισδοχής </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4)</a:t>
            </a:r>
            <a:r>
              <a:rPr lang="el-GR" sz="1600" dirty="0">
                <a:solidFill>
                  <a:prstClr val="black"/>
                </a:solidFill>
              </a:rPr>
              <a:t>Διαδικασία Υποβολής Αίτησης </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5)</a:t>
            </a:r>
            <a:r>
              <a:rPr lang="el-GR" sz="1600" dirty="0">
                <a:solidFill>
                  <a:prstClr val="black"/>
                </a:solidFill>
              </a:rPr>
              <a:t>Δίδακτρα- Υποτροφίες</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6)</a:t>
            </a:r>
            <a:r>
              <a:rPr lang="el-GR" sz="1600" dirty="0">
                <a:solidFill>
                  <a:prstClr val="black"/>
                </a:solidFill>
              </a:rPr>
              <a:t>Διαβίωση-Διαμονή </a:t>
            </a:r>
            <a:endParaRPr lang="en-US" sz="1600" dirty="0">
              <a:solidFill>
                <a:prstClr val="black"/>
              </a:solidFill>
            </a:endParaRPr>
          </a:p>
          <a:p>
            <a:pPr marL="0" indent="0" algn="just">
              <a:lnSpc>
                <a:spcPct val="120000"/>
              </a:lnSpc>
              <a:buSzPct val="125000"/>
              <a:buFont typeface="Arial" panose="020B0604020202020204" pitchFamily="34" charset="0"/>
              <a:buNone/>
              <a:defRPr/>
            </a:pPr>
            <a:r>
              <a:rPr lang="en-US" sz="1600" dirty="0">
                <a:solidFill>
                  <a:prstClr val="black"/>
                </a:solidFill>
              </a:rPr>
              <a:t>7)</a:t>
            </a:r>
            <a:r>
              <a:rPr lang="el-GR" sz="1600" dirty="0">
                <a:solidFill>
                  <a:prstClr val="black"/>
                </a:solidFill>
              </a:rPr>
              <a:t>Χρήσιμες Ιστοσελίδες/Σύνδεσμοι</a:t>
            </a:r>
          </a:p>
        </p:txBody>
      </p:sp>
      <p:grpSp>
        <p:nvGrpSpPr>
          <p:cNvPr id="8" name="그룹 45">
            <a:extLst>
              <a:ext uri="{FF2B5EF4-FFF2-40B4-BE49-F238E27FC236}">
                <a16:creationId xmlns:a16="http://schemas.microsoft.com/office/drawing/2014/main" id="{77AEA72F-61B3-1C7D-5F6E-D4625A1101A9}"/>
              </a:ext>
            </a:extLst>
          </p:cNvPr>
          <p:cNvGrpSpPr/>
          <p:nvPr/>
        </p:nvGrpSpPr>
        <p:grpSpPr>
          <a:xfrm>
            <a:off x="8719237" y="3463374"/>
            <a:ext cx="2969115" cy="3244975"/>
            <a:chOff x="6110127" y="1553562"/>
            <a:chExt cx="4542854" cy="4964929"/>
          </a:xfrm>
        </p:grpSpPr>
        <p:grpSp>
          <p:nvGrpSpPr>
            <p:cNvPr id="9" name="그룹 46">
              <a:extLst>
                <a:ext uri="{FF2B5EF4-FFF2-40B4-BE49-F238E27FC236}">
                  <a16:creationId xmlns:a16="http://schemas.microsoft.com/office/drawing/2014/main" id="{62E27392-1F9A-96A3-2671-88240E97446A}"/>
                </a:ext>
              </a:extLst>
            </p:cNvPr>
            <p:cNvGrpSpPr/>
            <p:nvPr/>
          </p:nvGrpSpPr>
          <p:grpSpPr>
            <a:xfrm>
              <a:off x="7313348" y="1982974"/>
              <a:ext cx="3339633" cy="3337920"/>
              <a:chOff x="7280365" y="2348193"/>
              <a:chExt cx="3168977" cy="3167352"/>
            </a:xfrm>
          </p:grpSpPr>
          <p:sp>
            <p:nvSpPr>
              <p:cNvPr id="22" name="Freeform: Shape 3">
                <a:extLst>
                  <a:ext uri="{FF2B5EF4-FFF2-40B4-BE49-F238E27FC236}">
                    <a16:creationId xmlns:a16="http://schemas.microsoft.com/office/drawing/2014/main" id="{EAD22A6A-8F45-6A0B-51D8-188369084275}"/>
                  </a:ext>
                </a:extLst>
              </p:cNvPr>
              <p:cNvSpPr/>
              <p:nvPr/>
            </p:nvSpPr>
            <p:spPr>
              <a:xfrm>
                <a:off x="7281177" y="2348193"/>
                <a:ext cx="3167351" cy="3167352"/>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5">
                  <a:lumMod val="20000"/>
                  <a:lumOff val="80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23" name="Freeform: Shape 4">
                <a:extLst>
                  <a:ext uri="{FF2B5EF4-FFF2-40B4-BE49-F238E27FC236}">
                    <a16:creationId xmlns:a16="http://schemas.microsoft.com/office/drawing/2014/main" id="{BE2A18F4-4035-662A-5968-112A867E1759}"/>
                  </a:ext>
                </a:extLst>
              </p:cNvPr>
              <p:cNvSpPr/>
              <p:nvPr/>
            </p:nvSpPr>
            <p:spPr>
              <a:xfrm>
                <a:off x="7280365" y="2357762"/>
                <a:ext cx="3168977" cy="3100025"/>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4">
                  <a:lumMod val="40000"/>
                  <a:lumOff val="60000"/>
                </a:schemeClr>
              </a:solidFill>
              <a:ln w="9525" cap="flat">
                <a:noFill/>
                <a:prstDash val="solid"/>
                <a:miter/>
              </a:ln>
            </p:spPr>
            <p:txBody>
              <a:bodyPr rtlCol="0" anchor="ctr"/>
              <a:lstStyle/>
              <a:p>
                <a:endParaRPr lang="en-US" dirty="0"/>
              </a:p>
            </p:txBody>
          </p:sp>
        </p:grpSp>
        <p:grpSp>
          <p:nvGrpSpPr>
            <p:cNvPr id="10" name="그룹 47">
              <a:extLst>
                <a:ext uri="{FF2B5EF4-FFF2-40B4-BE49-F238E27FC236}">
                  <a16:creationId xmlns:a16="http://schemas.microsoft.com/office/drawing/2014/main" id="{4F2F0E4B-998D-F7C2-6A28-4697072BC51C}"/>
                </a:ext>
              </a:extLst>
            </p:cNvPr>
            <p:cNvGrpSpPr/>
            <p:nvPr/>
          </p:nvGrpSpPr>
          <p:grpSpPr>
            <a:xfrm>
              <a:off x="7504991" y="1553562"/>
              <a:ext cx="2943855" cy="1040245"/>
              <a:chOff x="7389382" y="1763600"/>
              <a:chExt cx="2943855" cy="1040245"/>
            </a:xfrm>
          </p:grpSpPr>
          <p:sp>
            <p:nvSpPr>
              <p:cNvPr id="20" name="자유형: 도형 57">
                <a:extLst>
                  <a:ext uri="{FF2B5EF4-FFF2-40B4-BE49-F238E27FC236}">
                    <a16:creationId xmlns:a16="http://schemas.microsoft.com/office/drawing/2014/main" id="{191BED45-EA76-E681-4CF7-63C0812F9A6F}"/>
                  </a:ext>
                </a:extLst>
              </p:cNvPr>
              <p:cNvSpPr/>
              <p:nvPr/>
            </p:nvSpPr>
            <p:spPr>
              <a:xfrm>
                <a:off x="7389382" y="1763600"/>
                <a:ext cx="2943855" cy="478089"/>
              </a:xfrm>
              <a:custGeom>
                <a:avLst/>
                <a:gdLst>
                  <a:gd name="connsiteX0" fmla="*/ 40989 w 4186687"/>
                  <a:gd name="connsiteY0" fmla="*/ 590150 h 679928"/>
                  <a:gd name="connsiteX1" fmla="*/ 89 w 4186687"/>
                  <a:gd name="connsiteY1" fmla="*/ 548754 h 679928"/>
                  <a:gd name="connsiteX2" fmla="*/ 12235 w 4186687"/>
                  <a:gd name="connsiteY2" fmla="*/ 41840 h 679928"/>
                  <a:gd name="connsiteX3" fmla="*/ 60984 w 4186687"/>
                  <a:gd name="connsiteY3" fmla="*/ 114 h 679928"/>
                  <a:gd name="connsiteX4" fmla="*/ 4125713 w 4186687"/>
                  <a:gd name="connsiteY4" fmla="*/ 87285 h 679928"/>
                  <a:gd name="connsiteX5" fmla="*/ 4186195 w 4186687"/>
                  <a:gd name="connsiteY5" fmla="*/ 151155 h 679928"/>
                  <a:gd name="connsiteX6" fmla="*/ 4174214 w 4186687"/>
                  <a:gd name="connsiteY6" fmla="*/ 641544 h 679928"/>
                  <a:gd name="connsiteX7" fmla="*/ 4134554 w 4186687"/>
                  <a:gd name="connsiteY7" fmla="*/ 679882 h 679928"/>
                  <a:gd name="connsiteX8" fmla="*/ 40989 w 4186687"/>
                  <a:gd name="connsiteY8" fmla="*/ 590150 h 679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86687" h="679928">
                    <a:moveTo>
                      <a:pt x="40989" y="590150"/>
                    </a:moveTo>
                    <a:cubicBezTo>
                      <a:pt x="8930" y="589654"/>
                      <a:pt x="-1068" y="581805"/>
                      <a:pt x="89" y="548754"/>
                    </a:cubicBezTo>
                    <a:cubicBezTo>
                      <a:pt x="5872" y="379865"/>
                      <a:pt x="10830" y="210812"/>
                      <a:pt x="12235" y="41840"/>
                    </a:cubicBezTo>
                    <a:cubicBezTo>
                      <a:pt x="12565" y="1105"/>
                      <a:pt x="29338" y="-630"/>
                      <a:pt x="60984" y="114"/>
                    </a:cubicBezTo>
                    <a:cubicBezTo>
                      <a:pt x="458500" y="9451"/>
                      <a:pt x="3875354" y="81666"/>
                      <a:pt x="4125713" y="87285"/>
                    </a:cubicBezTo>
                    <a:cubicBezTo>
                      <a:pt x="4188509" y="88690"/>
                      <a:pt x="4187930" y="88937"/>
                      <a:pt x="4186195" y="151155"/>
                    </a:cubicBezTo>
                    <a:cubicBezTo>
                      <a:pt x="4181651" y="314590"/>
                      <a:pt x="4176776" y="478108"/>
                      <a:pt x="4174214" y="641544"/>
                    </a:cubicBezTo>
                    <a:cubicBezTo>
                      <a:pt x="4173719" y="672528"/>
                      <a:pt x="4165291" y="680626"/>
                      <a:pt x="4134554" y="679882"/>
                    </a:cubicBezTo>
                    <a:cubicBezTo>
                      <a:pt x="3877255" y="673190"/>
                      <a:pt x="301014" y="594364"/>
                      <a:pt x="40989" y="590150"/>
                    </a:cubicBezTo>
                    <a:close/>
                  </a:path>
                </a:pathLst>
              </a:custGeom>
              <a:solidFill>
                <a:srgbClr val="474343"/>
              </a:solidFill>
              <a:ln w="8261" cap="flat">
                <a:noFill/>
                <a:prstDash val="solid"/>
                <a:miter/>
              </a:ln>
            </p:spPr>
            <p:txBody>
              <a:bodyPr rtlCol="0" anchor="ctr"/>
              <a:lstStyle/>
              <a:p>
                <a:endParaRPr lang="ko-KR" altLang="en-US"/>
              </a:p>
            </p:txBody>
          </p:sp>
          <p:sp>
            <p:nvSpPr>
              <p:cNvPr id="21" name="자유형: 도형 58">
                <a:extLst>
                  <a:ext uri="{FF2B5EF4-FFF2-40B4-BE49-F238E27FC236}">
                    <a16:creationId xmlns:a16="http://schemas.microsoft.com/office/drawing/2014/main" id="{C6142F5B-7DAF-7533-1DFE-BA8FB507C74D}"/>
                  </a:ext>
                </a:extLst>
              </p:cNvPr>
              <p:cNvSpPr/>
              <p:nvPr/>
            </p:nvSpPr>
            <p:spPr>
              <a:xfrm>
                <a:off x="7951352" y="2175695"/>
                <a:ext cx="1832403" cy="628150"/>
              </a:xfrm>
              <a:custGeom>
                <a:avLst/>
                <a:gdLst>
                  <a:gd name="connsiteX0" fmla="*/ 61173 w 2606003"/>
                  <a:gd name="connsiteY0" fmla="*/ 2337 h 893342"/>
                  <a:gd name="connsiteX1" fmla="*/ 2563599 w 2606003"/>
                  <a:gd name="connsiteY1" fmla="*/ 51912 h 893342"/>
                  <a:gd name="connsiteX2" fmla="*/ 2548975 w 2606003"/>
                  <a:gd name="connsiteY2" fmla="*/ 676238 h 893342"/>
                  <a:gd name="connsiteX3" fmla="*/ 2564343 w 2606003"/>
                  <a:gd name="connsiteY3" fmla="*/ 722261 h 893342"/>
                  <a:gd name="connsiteX4" fmla="*/ 2581199 w 2606003"/>
                  <a:gd name="connsiteY4" fmla="*/ 833890 h 893342"/>
                  <a:gd name="connsiteX5" fmla="*/ 2351910 w 2606003"/>
                  <a:gd name="connsiteY5" fmla="*/ 876360 h 893342"/>
                  <a:gd name="connsiteX6" fmla="*/ 1700566 w 2606003"/>
                  <a:gd name="connsiteY6" fmla="*/ 893050 h 893342"/>
                  <a:gd name="connsiteX7" fmla="*/ 1264050 w 2606003"/>
                  <a:gd name="connsiteY7" fmla="*/ 885118 h 893342"/>
                  <a:gd name="connsiteX8" fmla="*/ 355571 w 2606003"/>
                  <a:gd name="connsiteY8" fmla="*/ 834633 h 893342"/>
                  <a:gd name="connsiteX9" fmla="*/ 70840 w 2606003"/>
                  <a:gd name="connsiteY9" fmla="*/ 799765 h 893342"/>
                  <a:gd name="connsiteX10" fmla="*/ 17050 w 2606003"/>
                  <a:gd name="connsiteY10" fmla="*/ 761261 h 893342"/>
                  <a:gd name="connsiteX11" fmla="*/ 33245 w 2606003"/>
                  <a:gd name="connsiteY11" fmla="*/ 662275 h 893342"/>
                  <a:gd name="connsiteX12" fmla="*/ 47374 w 2606003"/>
                  <a:gd name="connsiteY12" fmla="*/ 618152 h 893342"/>
                  <a:gd name="connsiteX13" fmla="*/ 61173 w 2606003"/>
                  <a:gd name="connsiteY13" fmla="*/ 2337 h 89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6003" h="893342">
                    <a:moveTo>
                      <a:pt x="61173" y="2337"/>
                    </a:moveTo>
                    <a:cubicBezTo>
                      <a:pt x="83647" y="-12701"/>
                      <a:pt x="2486757" y="49682"/>
                      <a:pt x="2563599" y="51912"/>
                    </a:cubicBezTo>
                    <a:cubicBezTo>
                      <a:pt x="2558642" y="260049"/>
                      <a:pt x="2553602" y="468102"/>
                      <a:pt x="2548975" y="676238"/>
                    </a:cubicBezTo>
                    <a:cubicBezTo>
                      <a:pt x="2548644" y="692599"/>
                      <a:pt x="2543191" y="708711"/>
                      <a:pt x="2564343" y="722261"/>
                    </a:cubicBezTo>
                    <a:cubicBezTo>
                      <a:pt x="2615076" y="754734"/>
                      <a:pt x="2617968" y="784810"/>
                      <a:pt x="2581199" y="833890"/>
                    </a:cubicBezTo>
                    <a:cubicBezTo>
                      <a:pt x="2508735" y="869419"/>
                      <a:pt x="2429497" y="870493"/>
                      <a:pt x="2351910" y="876360"/>
                    </a:cubicBezTo>
                    <a:cubicBezTo>
                      <a:pt x="2135098" y="892555"/>
                      <a:pt x="1917873" y="894207"/>
                      <a:pt x="1700566" y="893050"/>
                    </a:cubicBezTo>
                    <a:cubicBezTo>
                      <a:pt x="1690981" y="892968"/>
                      <a:pt x="1399970" y="888671"/>
                      <a:pt x="1264050" y="885118"/>
                    </a:cubicBezTo>
                    <a:cubicBezTo>
                      <a:pt x="960728" y="877269"/>
                      <a:pt x="657819" y="862065"/>
                      <a:pt x="355571" y="834633"/>
                    </a:cubicBezTo>
                    <a:cubicBezTo>
                      <a:pt x="331031" y="832403"/>
                      <a:pt x="129505" y="817612"/>
                      <a:pt x="70840" y="799765"/>
                    </a:cubicBezTo>
                    <a:cubicBezTo>
                      <a:pt x="49027" y="793155"/>
                      <a:pt x="25644" y="787123"/>
                      <a:pt x="17050" y="761261"/>
                    </a:cubicBezTo>
                    <a:cubicBezTo>
                      <a:pt x="-8564" y="714742"/>
                      <a:pt x="-6994" y="696234"/>
                      <a:pt x="33245" y="662275"/>
                    </a:cubicBezTo>
                    <a:cubicBezTo>
                      <a:pt x="49357" y="648724"/>
                      <a:pt x="46961" y="633603"/>
                      <a:pt x="47374" y="618152"/>
                    </a:cubicBezTo>
                    <a:cubicBezTo>
                      <a:pt x="52332" y="412825"/>
                      <a:pt x="56629" y="207581"/>
                      <a:pt x="61173" y="2337"/>
                    </a:cubicBezTo>
                    <a:close/>
                  </a:path>
                </a:pathLst>
              </a:custGeom>
              <a:solidFill>
                <a:srgbClr val="000000"/>
              </a:solidFill>
              <a:ln w="8261" cap="flat">
                <a:noFill/>
                <a:prstDash val="solid"/>
                <a:miter/>
              </a:ln>
            </p:spPr>
            <p:txBody>
              <a:bodyPr rtlCol="0" anchor="ctr"/>
              <a:lstStyle/>
              <a:p>
                <a:endParaRPr lang="ko-KR" altLang="en-US"/>
              </a:p>
            </p:txBody>
          </p:sp>
        </p:grpSp>
        <p:grpSp>
          <p:nvGrpSpPr>
            <p:cNvPr id="11" name="그룹 48">
              <a:extLst>
                <a:ext uri="{FF2B5EF4-FFF2-40B4-BE49-F238E27FC236}">
                  <a16:creationId xmlns:a16="http://schemas.microsoft.com/office/drawing/2014/main" id="{93BC43CD-7999-BEFB-CE81-1408221CA795}"/>
                </a:ext>
              </a:extLst>
            </p:cNvPr>
            <p:cNvGrpSpPr/>
            <p:nvPr/>
          </p:nvGrpSpPr>
          <p:grpSpPr>
            <a:xfrm flipH="1">
              <a:off x="6110127" y="3895561"/>
              <a:ext cx="4542854" cy="2622930"/>
              <a:chOff x="7422723" y="4330492"/>
              <a:chExt cx="3910228" cy="2257668"/>
            </a:xfrm>
          </p:grpSpPr>
          <p:sp>
            <p:nvSpPr>
              <p:cNvPr id="12" name="자유형: 도형 49">
                <a:extLst>
                  <a:ext uri="{FF2B5EF4-FFF2-40B4-BE49-F238E27FC236}">
                    <a16:creationId xmlns:a16="http://schemas.microsoft.com/office/drawing/2014/main" id="{062F1D28-966A-ABDA-7502-1975E4FA2945}"/>
                  </a:ext>
                </a:extLst>
              </p:cNvPr>
              <p:cNvSpPr/>
              <p:nvPr/>
            </p:nvSpPr>
            <p:spPr>
              <a:xfrm>
                <a:off x="10676438" y="4771152"/>
                <a:ext cx="656513" cy="947007"/>
              </a:xfrm>
              <a:custGeom>
                <a:avLst/>
                <a:gdLst>
                  <a:gd name="connsiteX0" fmla="*/ 933680 w 933679"/>
                  <a:gd name="connsiteY0" fmla="*/ 673406 h 1346812"/>
                  <a:gd name="connsiteX1" fmla="*/ 466840 w 933679"/>
                  <a:gd name="connsiteY1" fmla="*/ 1346812 h 1346812"/>
                  <a:gd name="connsiteX2" fmla="*/ 0 w 933679"/>
                  <a:gd name="connsiteY2" fmla="*/ 673406 h 1346812"/>
                  <a:gd name="connsiteX3" fmla="*/ 466840 w 933679"/>
                  <a:gd name="connsiteY3" fmla="*/ 0 h 1346812"/>
                  <a:gd name="connsiteX4" fmla="*/ 933680 w 933679"/>
                  <a:gd name="connsiteY4" fmla="*/ 673406 h 134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79" h="1346812">
                    <a:moveTo>
                      <a:pt x="933680" y="673406"/>
                    </a:moveTo>
                    <a:cubicBezTo>
                      <a:pt x="933680" y="1045318"/>
                      <a:pt x="724669" y="1346812"/>
                      <a:pt x="466840" y="1346812"/>
                    </a:cubicBezTo>
                    <a:cubicBezTo>
                      <a:pt x="209011" y="1346812"/>
                      <a:pt x="0" y="1045318"/>
                      <a:pt x="0" y="673406"/>
                    </a:cubicBezTo>
                    <a:cubicBezTo>
                      <a:pt x="0" y="301494"/>
                      <a:pt x="209011" y="0"/>
                      <a:pt x="466840" y="0"/>
                    </a:cubicBezTo>
                    <a:cubicBezTo>
                      <a:pt x="724669" y="0"/>
                      <a:pt x="933680" y="301494"/>
                      <a:pt x="933680" y="673406"/>
                    </a:cubicBezTo>
                    <a:close/>
                  </a:path>
                </a:pathLst>
              </a:custGeom>
              <a:solidFill>
                <a:schemeClr val="accent2"/>
              </a:solidFill>
              <a:ln w="8261" cap="flat">
                <a:noFill/>
                <a:prstDash val="solid"/>
                <a:miter/>
              </a:ln>
            </p:spPr>
            <p:txBody>
              <a:bodyPr rtlCol="0" anchor="ctr"/>
              <a:lstStyle/>
              <a:p>
                <a:endParaRPr lang="ko-KR" altLang="en-US"/>
              </a:p>
            </p:txBody>
          </p:sp>
          <p:sp>
            <p:nvSpPr>
              <p:cNvPr id="13" name="자유형: 도형 50">
                <a:extLst>
                  <a:ext uri="{FF2B5EF4-FFF2-40B4-BE49-F238E27FC236}">
                    <a16:creationId xmlns:a16="http://schemas.microsoft.com/office/drawing/2014/main" id="{34B9F1BF-FC37-0DB6-9557-D65394C70817}"/>
                  </a:ext>
                </a:extLst>
              </p:cNvPr>
              <p:cNvSpPr/>
              <p:nvPr/>
            </p:nvSpPr>
            <p:spPr>
              <a:xfrm>
                <a:off x="10972683" y="5049965"/>
                <a:ext cx="63966" cy="255691"/>
              </a:xfrm>
              <a:custGeom>
                <a:avLst/>
                <a:gdLst>
                  <a:gd name="connsiteX0" fmla="*/ 67175 w 90971"/>
                  <a:gd name="connsiteY0" fmla="*/ 363639 h 363639"/>
                  <a:gd name="connsiteX1" fmla="*/ 23796 w 90971"/>
                  <a:gd name="connsiteY1" fmla="*/ 363639 h 363639"/>
                  <a:gd name="connsiteX2" fmla="*/ 0 w 90971"/>
                  <a:gd name="connsiteY2" fmla="*/ 339843 h 363639"/>
                  <a:gd name="connsiteX3" fmla="*/ 0 w 90971"/>
                  <a:gd name="connsiteY3" fmla="*/ 23796 h 363639"/>
                  <a:gd name="connsiteX4" fmla="*/ 23796 w 90971"/>
                  <a:gd name="connsiteY4" fmla="*/ 0 h 363639"/>
                  <a:gd name="connsiteX5" fmla="*/ 67175 w 90971"/>
                  <a:gd name="connsiteY5" fmla="*/ 0 h 363639"/>
                  <a:gd name="connsiteX6" fmla="*/ 90972 w 90971"/>
                  <a:gd name="connsiteY6" fmla="*/ 23796 h 363639"/>
                  <a:gd name="connsiteX7" fmla="*/ 90972 w 90971"/>
                  <a:gd name="connsiteY7" fmla="*/ 339843 h 363639"/>
                  <a:gd name="connsiteX8" fmla="*/ 67175 w 90971"/>
                  <a:gd name="connsiteY8" fmla="*/ 363639 h 36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71" h="363639">
                    <a:moveTo>
                      <a:pt x="67175" y="363639"/>
                    </a:moveTo>
                    <a:lnTo>
                      <a:pt x="23796" y="363639"/>
                    </a:lnTo>
                    <a:cubicBezTo>
                      <a:pt x="10659" y="363639"/>
                      <a:pt x="0" y="352981"/>
                      <a:pt x="0" y="339843"/>
                    </a:cubicBezTo>
                    <a:lnTo>
                      <a:pt x="0" y="23796"/>
                    </a:lnTo>
                    <a:cubicBezTo>
                      <a:pt x="0" y="10659"/>
                      <a:pt x="10659" y="0"/>
                      <a:pt x="23796" y="0"/>
                    </a:cubicBezTo>
                    <a:lnTo>
                      <a:pt x="67175" y="0"/>
                    </a:lnTo>
                    <a:cubicBezTo>
                      <a:pt x="80313" y="0"/>
                      <a:pt x="90972" y="10659"/>
                      <a:pt x="90972" y="23796"/>
                    </a:cubicBezTo>
                    <a:lnTo>
                      <a:pt x="90972" y="339843"/>
                    </a:lnTo>
                    <a:cubicBezTo>
                      <a:pt x="90972" y="353063"/>
                      <a:pt x="80313" y="363639"/>
                      <a:pt x="67175" y="363639"/>
                    </a:cubicBezTo>
                    <a:close/>
                  </a:path>
                </a:pathLst>
              </a:custGeom>
              <a:solidFill>
                <a:srgbClr val="010101"/>
              </a:solidFill>
              <a:ln w="8261" cap="flat">
                <a:noFill/>
                <a:prstDash val="solid"/>
                <a:miter/>
              </a:ln>
            </p:spPr>
            <p:txBody>
              <a:bodyPr rtlCol="0" anchor="ctr"/>
              <a:lstStyle/>
              <a:p>
                <a:endParaRPr lang="ko-KR" altLang="en-US"/>
              </a:p>
            </p:txBody>
          </p:sp>
          <p:sp>
            <p:nvSpPr>
              <p:cNvPr id="14" name="자유형: 도형 51">
                <a:extLst>
                  <a:ext uri="{FF2B5EF4-FFF2-40B4-BE49-F238E27FC236}">
                    <a16:creationId xmlns:a16="http://schemas.microsoft.com/office/drawing/2014/main" id="{B9708069-D3FF-AB00-3A3A-BC40C144E633}"/>
                  </a:ext>
                </a:extLst>
              </p:cNvPr>
              <p:cNvSpPr/>
              <p:nvPr/>
            </p:nvSpPr>
            <p:spPr>
              <a:xfrm>
                <a:off x="10672712" y="5025797"/>
                <a:ext cx="200041" cy="546765"/>
              </a:xfrm>
              <a:custGeom>
                <a:avLst/>
                <a:gdLst>
                  <a:gd name="connsiteX0" fmla="*/ 55287 w 284493"/>
                  <a:gd name="connsiteY0" fmla="*/ 0 h 777597"/>
                  <a:gd name="connsiteX1" fmla="*/ 284493 w 284493"/>
                  <a:gd name="connsiteY1" fmla="*/ 0 h 777597"/>
                  <a:gd name="connsiteX2" fmla="*/ 142458 w 284493"/>
                  <a:gd name="connsiteY2" fmla="*/ 160956 h 777597"/>
                  <a:gd name="connsiteX3" fmla="*/ 68177 w 284493"/>
                  <a:gd name="connsiteY3" fmla="*/ 516581 h 777597"/>
                  <a:gd name="connsiteX4" fmla="*/ 137005 w 284493"/>
                  <a:gd name="connsiteY4" fmla="*/ 777598 h 777597"/>
                  <a:gd name="connsiteX5" fmla="*/ 31573 w 284493"/>
                  <a:gd name="connsiteY5" fmla="*/ 552358 h 777597"/>
                  <a:gd name="connsiteX6" fmla="*/ 176 w 284493"/>
                  <a:gd name="connsiteY6" fmla="*/ 317451 h 777597"/>
                  <a:gd name="connsiteX7" fmla="*/ 55287 w 284493"/>
                  <a:gd name="connsiteY7" fmla="*/ 0 h 777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4493" h="777597">
                    <a:moveTo>
                      <a:pt x="55287" y="0"/>
                    </a:moveTo>
                    <a:cubicBezTo>
                      <a:pt x="130064" y="0"/>
                      <a:pt x="204841" y="0"/>
                      <a:pt x="284493" y="0"/>
                    </a:cubicBezTo>
                    <a:cubicBezTo>
                      <a:pt x="241610" y="63705"/>
                      <a:pt x="186911" y="107827"/>
                      <a:pt x="142458" y="160956"/>
                    </a:cubicBezTo>
                    <a:cubicBezTo>
                      <a:pt x="53965" y="266884"/>
                      <a:pt x="43719" y="386857"/>
                      <a:pt x="68177" y="516581"/>
                    </a:cubicBezTo>
                    <a:cubicBezTo>
                      <a:pt x="84950" y="605405"/>
                      <a:pt x="116679" y="689931"/>
                      <a:pt x="137005" y="777598"/>
                    </a:cubicBezTo>
                    <a:cubicBezTo>
                      <a:pt x="79744" y="712902"/>
                      <a:pt x="56774" y="631845"/>
                      <a:pt x="31573" y="552358"/>
                    </a:cubicBezTo>
                    <a:cubicBezTo>
                      <a:pt x="7446" y="476177"/>
                      <a:pt x="-1394" y="395863"/>
                      <a:pt x="176" y="317451"/>
                    </a:cubicBezTo>
                    <a:cubicBezTo>
                      <a:pt x="2158" y="209872"/>
                      <a:pt x="11247" y="101300"/>
                      <a:pt x="55287" y="0"/>
                    </a:cubicBezTo>
                    <a:close/>
                  </a:path>
                </a:pathLst>
              </a:custGeom>
              <a:solidFill>
                <a:schemeClr val="bg1">
                  <a:lumMod val="50000"/>
                  <a:alpha val="40000"/>
                </a:schemeClr>
              </a:solidFill>
              <a:ln w="8261" cap="flat">
                <a:noFill/>
                <a:prstDash val="solid"/>
                <a:miter/>
              </a:ln>
            </p:spPr>
            <p:txBody>
              <a:bodyPr rtlCol="0" anchor="ctr"/>
              <a:lstStyle/>
              <a:p>
                <a:endParaRPr lang="ko-KR" altLang="en-US"/>
              </a:p>
            </p:txBody>
          </p:sp>
          <p:sp>
            <p:nvSpPr>
              <p:cNvPr id="15" name="자유형: 도형 52">
                <a:extLst>
                  <a:ext uri="{FF2B5EF4-FFF2-40B4-BE49-F238E27FC236}">
                    <a16:creationId xmlns:a16="http://schemas.microsoft.com/office/drawing/2014/main" id="{C2188203-2A7D-2C2B-C7B1-884A0BDCA1DE}"/>
                  </a:ext>
                </a:extLst>
              </p:cNvPr>
              <p:cNvSpPr/>
              <p:nvPr/>
            </p:nvSpPr>
            <p:spPr>
              <a:xfrm>
                <a:off x="10721697" y="4782015"/>
                <a:ext cx="221537" cy="221614"/>
              </a:xfrm>
              <a:custGeom>
                <a:avLst/>
                <a:gdLst>
                  <a:gd name="connsiteX0" fmla="*/ 314642 w 315065"/>
                  <a:gd name="connsiteY0" fmla="*/ 0 h 315176"/>
                  <a:gd name="connsiteX1" fmla="*/ 272750 w 315065"/>
                  <a:gd name="connsiteY1" fmla="*/ 264405 h 315176"/>
                  <a:gd name="connsiteX2" fmla="*/ 200865 w 315065"/>
                  <a:gd name="connsiteY2" fmla="*/ 314890 h 315176"/>
                  <a:gd name="connsiteX3" fmla="*/ 0 w 315065"/>
                  <a:gd name="connsiteY3" fmla="*/ 312080 h 315176"/>
                  <a:gd name="connsiteX4" fmla="*/ 314642 w 315065"/>
                  <a:gd name="connsiteY4" fmla="*/ 0 h 315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65" h="315176">
                    <a:moveTo>
                      <a:pt x="314642" y="0"/>
                    </a:moveTo>
                    <a:cubicBezTo>
                      <a:pt x="317616" y="90807"/>
                      <a:pt x="305057" y="179134"/>
                      <a:pt x="272750" y="264405"/>
                    </a:cubicBezTo>
                    <a:cubicBezTo>
                      <a:pt x="260191" y="297455"/>
                      <a:pt x="242757" y="317864"/>
                      <a:pt x="200865" y="314890"/>
                    </a:cubicBezTo>
                    <a:cubicBezTo>
                      <a:pt x="134185" y="310180"/>
                      <a:pt x="67010" y="312659"/>
                      <a:pt x="0" y="312080"/>
                    </a:cubicBezTo>
                    <a:cubicBezTo>
                      <a:pt x="61887" y="164757"/>
                      <a:pt x="149058" y="42883"/>
                      <a:pt x="314642" y="0"/>
                    </a:cubicBezTo>
                    <a:close/>
                  </a:path>
                </a:pathLst>
              </a:custGeom>
              <a:solidFill>
                <a:schemeClr val="bg1">
                  <a:lumMod val="50000"/>
                  <a:alpha val="40000"/>
                </a:schemeClr>
              </a:solidFill>
              <a:ln w="8261" cap="flat">
                <a:noFill/>
                <a:prstDash val="solid"/>
                <a:miter/>
              </a:ln>
            </p:spPr>
            <p:txBody>
              <a:bodyPr rtlCol="0" anchor="ctr"/>
              <a:lstStyle/>
              <a:p>
                <a:endParaRPr lang="ko-KR" altLang="en-US"/>
              </a:p>
            </p:txBody>
          </p:sp>
          <p:sp>
            <p:nvSpPr>
              <p:cNvPr id="16" name="자유형: 도형 53">
                <a:extLst>
                  <a:ext uri="{FF2B5EF4-FFF2-40B4-BE49-F238E27FC236}">
                    <a16:creationId xmlns:a16="http://schemas.microsoft.com/office/drawing/2014/main" id="{A61CBACB-A230-DBF6-0B42-F59CE15A78E1}"/>
                  </a:ext>
                </a:extLst>
              </p:cNvPr>
              <p:cNvSpPr/>
              <p:nvPr/>
            </p:nvSpPr>
            <p:spPr>
              <a:xfrm>
                <a:off x="10969839" y="4723395"/>
                <a:ext cx="62439" cy="264407"/>
              </a:xfrm>
              <a:custGeom>
                <a:avLst/>
                <a:gdLst>
                  <a:gd name="connsiteX0" fmla="*/ 82951 w 88800"/>
                  <a:gd name="connsiteY0" fmla="*/ 67340 h 376033"/>
                  <a:gd name="connsiteX1" fmla="*/ 57750 w 88800"/>
                  <a:gd name="connsiteY1" fmla="*/ 97086 h 376033"/>
                  <a:gd name="connsiteX2" fmla="*/ 57667 w 88800"/>
                  <a:gd name="connsiteY2" fmla="*/ 347857 h 376033"/>
                  <a:gd name="connsiteX3" fmla="*/ 46017 w 88800"/>
                  <a:gd name="connsiteY3" fmla="*/ 376033 h 376033"/>
                  <a:gd name="connsiteX4" fmla="*/ 37589 w 88800"/>
                  <a:gd name="connsiteY4" fmla="*/ 348766 h 376033"/>
                  <a:gd name="connsiteX5" fmla="*/ 36763 w 88800"/>
                  <a:gd name="connsiteY5" fmla="*/ 97995 h 376033"/>
                  <a:gd name="connsiteX6" fmla="*/ 18090 w 88800"/>
                  <a:gd name="connsiteY6" fmla="*/ 69737 h 376033"/>
                  <a:gd name="connsiteX7" fmla="*/ 20568 w 88800"/>
                  <a:gd name="connsiteY7" fmla="*/ 1570 h 376033"/>
                  <a:gd name="connsiteX8" fmla="*/ 63286 w 88800"/>
                  <a:gd name="connsiteY8" fmla="*/ 0 h 376033"/>
                  <a:gd name="connsiteX9" fmla="*/ 82951 w 88800"/>
                  <a:gd name="connsiteY9" fmla="*/ 67340 h 37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800" h="376033">
                    <a:moveTo>
                      <a:pt x="82951" y="67340"/>
                    </a:moveTo>
                    <a:cubicBezTo>
                      <a:pt x="61964" y="76181"/>
                      <a:pt x="57667" y="78743"/>
                      <a:pt x="57750" y="97086"/>
                    </a:cubicBezTo>
                    <a:cubicBezTo>
                      <a:pt x="58329" y="180704"/>
                      <a:pt x="58246" y="264322"/>
                      <a:pt x="57667" y="347857"/>
                    </a:cubicBezTo>
                    <a:cubicBezTo>
                      <a:pt x="57585" y="358268"/>
                      <a:pt x="61964" y="373637"/>
                      <a:pt x="46017" y="376033"/>
                    </a:cubicBezTo>
                    <a:cubicBezTo>
                      <a:pt x="28914" y="373637"/>
                      <a:pt x="37672" y="358351"/>
                      <a:pt x="37589" y="348766"/>
                    </a:cubicBezTo>
                    <a:cubicBezTo>
                      <a:pt x="37011" y="265148"/>
                      <a:pt x="37589" y="181530"/>
                      <a:pt x="36763" y="97995"/>
                    </a:cubicBezTo>
                    <a:cubicBezTo>
                      <a:pt x="36681" y="86510"/>
                      <a:pt x="37094" y="76181"/>
                      <a:pt x="18090" y="69737"/>
                    </a:cubicBezTo>
                    <a:cubicBezTo>
                      <a:pt x="-7029" y="50319"/>
                      <a:pt x="-5790" y="16360"/>
                      <a:pt x="20568" y="1570"/>
                    </a:cubicBezTo>
                    <a:cubicBezTo>
                      <a:pt x="34780" y="1074"/>
                      <a:pt x="49075" y="578"/>
                      <a:pt x="63286" y="0"/>
                    </a:cubicBezTo>
                    <a:cubicBezTo>
                      <a:pt x="101129" y="13385"/>
                      <a:pt x="86752" y="59656"/>
                      <a:pt x="82951" y="67340"/>
                    </a:cubicBezTo>
                    <a:close/>
                  </a:path>
                </a:pathLst>
              </a:custGeom>
              <a:solidFill>
                <a:srgbClr val="151616"/>
              </a:solidFill>
              <a:ln w="8261" cap="flat">
                <a:noFill/>
                <a:prstDash val="solid"/>
                <a:miter/>
              </a:ln>
            </p:spPr>
            <p:txBody>
              <a:bodyPr rtlCol="0" anchor="ctr"/>
              <a:lstStyle/>
              <a:p>
                <a:endParaRPr lang="ko-KR" altLang="en-US"/>
              </a:p>
            </p:txBody>
          </p:sp>
          <p:sp>
            <p:nvSpPr>
              <p:cNvPr id="17" name="자유형: 도형 54">
                <a:extLst>
                  <a:ext uri="{FF2B5EF4-FFF2-40B4-BE49-F238E27FC236}">
                    <a16:creationId xmlns:a16="http://schemas.microsoft.com/office/drawing/2014/main" id="{160A22F0-3E71-8ACF-E9CB-C952E2EB2B29}"/>
                  </a:ext>
                </a:extLst>
              </p:cNvPr>
              <p:cNvSpPr/>
              <p:nvPr/>
            </p:nvSpPr>
            <p:spPr>
              <a:xfrm>
                <a:off x="10715945" y="5014421"/>
                <a:ext cx="576164" cy="5334"/>
              </a:xfrm>
              <a:custGeom>
                <a:avLst/>
                <a:gdLst>
                  <a:gd name="connsiteX0" fmla="*/ 819242 w 819408"/>
                  <a:gd name="connsiteY0" fmla="*/ 7586 h 7585"/>
                  <a:gd name="connsiteX1" fmla="*/ 0 w 819408"/>
                  <a:gd name="connsiteY1" fmla="*/ 7503 h 7585"/>
                  <a:gd name="connsiteX2" fmla="*/ 1653 w 819408"/>
                  <a:gd name="connsiteY2" fmla="*/ 1058 h 7585"/>
                  <a:gd name="connsiteX3" fmla="*/ 814945 w 819408"/>
                  <a:gd name="connsiteY3" fmla="*/ 66 h 7585"/>
                  <a:gd name="connsiteX4" fmla="*/ 819242 w 819408"/>
                  <a:gd name="connsiteY4" fmla="*/ 7586 h 7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408" h="7585">
                    <a:moveTo>
                      <a:pt x="819242" y="7586"/>
                    </a:moveTo>
                    <a:cubicBezTo>
                      <a:pt x="546161" y="7586"/>
                      <a:pt x="273081" y="7503"/>
                      <a:pt x="0" y="7503"/>
                    </a:cubicBezTo>
                    <a:cubicBezTo>
                      <a:pt x="1653" y="1058"/>
                      <a:pt x="-1570" y="10312"/>
                      <a:pt x="1653" y="1058"/>
                    </a:cubicBezTo>
                    <a:cubicBezTo>
                      <a:pt x="255151" y="728"/>
                      <a:pt x="561447" y="-264"/>
                      <a:pt x="814945" y="66"/>
                    </a:cubicBezTo>
                    <a:cubicBezTo>
                      <a:pt x="819655" y="9321"/>
                      <a:pt x="819655" y="1058"/>
                      <a:pt x="819242" y="7586"/>
                    </a:cubicBezTo>
                    <a:close/>
                  </a:path>
                </a:pathLst>
              </a:custGeom>
              <a:solidFill>
                <a:srgbClr val="151515"/>
              </a:solidFill>
              <a:ln w="8261" cap="flat">
                <a:noFill/>
                <a:prstDash val="solid"/>
                <a:miter/>
              </a:ln>
            </p:spPr>
            <p:txBody>
              <a:bodyPr rtlCol="0" anchor="ctr"/>
              <a:lstStyle/>
              <a:p>
                <a:endParaRPr lang="ko-KR" altLang="en-US"/>
              </a:p>
            </p:txBody>
          </p:sp>
          <p:sp>
            <p:nvSpPr>
              <p:cNvPr id="18" name="자유형: 도형 55">
                <a:extLst>
                  <a:ext uri="{FF2B5EF4-FFF2-40B4-BE49-F238E27FC236}">
                    <a16:creationId xmlns:a16="http://schemas.microsoft.com/office/drawing/2014/main" id="{F4DC8577-F573-9403-1C22-4584E35A94C6}"/>
                  </a:ext>
                </a:extLst>
              </p:cNvPr>
              <p:cNvSpPr/>
              <p:nvPr/>
            </p:nvSpPr>
            <p:spPr>
              <a:xfrm>
                <a:off x="7422723" y="4330492"/>
                <a:ext cx="3591631" cy="2257668"/>
              </a:xfrm>
              <a:custGeom>
                <a:avLst/>
                <a:gdLst>
                  <a:gd name="connsiteX0" fmla="*/ 5089246 w 5107940"/>
                  <a:gd name="connsiteY0" fmla="*/ 329157 h 3210806"/>
                  <a:gd name="connsiteX1" fmla="*/ 4955722 w 5107940"/>
                  <a:gd name="connsiteY1" fmla="*/ 71693 h 3210806"/>
                  <a:gd name="connsiteX2" fmla="*/ 4446578 w 5107940"/>
                  <a:gd name="connsiteY2" fmla="*/ 110362 h 3210806"/>
                  <a:gd name="connsiteX3" fmla="*/ 4309087 w 5107940"/>
                  <a:gd name="connsiteY3" fmla="*/ 567700 h 3210806"/>
                  <a:gd name="connsiteX4" fmla="*/ 4400720 w 5107940"/>
                  <a:gd name="connsiteY4" fmla="*/ 998019 h 3210806"/>
                  <a:gd name="connsiteX5" fmla="*/ 4581093 w 5107940"/>
                  <a:gd name="connsiteY5" fmla="*/ 1900135 h 3210806"/>
                  <a:gd name="connsiteX6" fmla="*/ 4490617 w 5107940"/>
                  <a:gd name="connsiteY6" fmla="*/ 2381187 h 3210806"/>
                  <a:gd name="connsiteX7" fmla="*/ 4044930 w 5107940"/>
                  <a:gd name="connsiteY7" fmla="*/ 2811919 h 3210806"/>
                  <a:gd name="connsiteX8" fmla="*/ 3219656 w 5107940"/>
                  <a:gd name="connsiteY8" fmla="*/ 3076736 h 3210806"/>
                  <a:gd name="connsiteX9" fmla="*/ 2458170 w 5107940"/>
                  <a:gd name="connsiteY9" fmla="*/ 3162916 h 3210806"/>
                  <a:gd name="connsiteX10" fmla="*/ 1493093 w 5107940"/>
                  <a:gd name="connsiteY10" fmla="*/ 3100698 h 3210806"/>
                  <a:gd name="connsiteX11" fmla="*/ 1110450 w 5107940"/>
                  <a:gd name="connsiteY11" fmla="*/ 2954862 h 3210806"/>
                  <a:gd name="connsiteX12" fmla="*/ 997912 w 5107940"/>
                  <a:gd name="connsiteY12" fmla="*/ 2663687 h 3210806"/>
                  <a:gd name="connsiteX13" fmla="*/ 1098303 w 5107940"/>
                  <a:gd name="connsiteY13" fmla="*/ 2443818 h 3210806"/>
                  <a:gd name="connsiteX14" fmla="*/ 1584230 w 5107940"/>
                  <a:gd name="connsiteY14" fmla="*/ 1906414 h 3210806"/>
                  <a:gd name="connsiteX15" fmla="*/ 1697676 w 5107940"/>
                  <a:gd name="connsiteY15" fmla="*/ 1865018 h 3210806"/>
                  <a:gd name="connsiteX16" fmla="*/ 1821368 w 5107940"/>
                  <a:gd name="connsiteY16" fmla="*/ 1869894 h 3210806"/>
                  <a:gd name="connsiteX17" fmla="*/ 3578916 w 5107940"/>
                  <a:gd name="connsiteY17" fmla="*/ 1821227 h 3210806"/>
                  <a:gd name="connsiteX18" fmla="*/ 4089879 w 5107940"/>
                  <a:gd name="connsiteY18" fmla="*/ 1755704 h 3210806"/>
                  <a:gd name="connsiteX19" fmla="*/ 4255462 w 5107940"/>
                  <a:gd name="connsiteY19" fmla="*/ 1706541 h 3210806"/>
                  <a:gd name="connsiteX20" fmla="*/ 4305286 w 5107940"/>
                  <a:gd name="connsiteY20" fmla="*/ 1652751 h 3210806"/>
                  <a:gd name="connsiteX21" fmla="*/ 4254058 w 5107940"/>
                  <a:gd name="connsiteY21" fmla="*/ 1599953 h 3210806"/>
                  <a:gd name="connsiteX22" fmla="*/ 4184403 w 5107940"/>
                  <a:gd name="connsiteY22" fmla="*/ 1574752 h 3210806"/>
                  <a:gd name="connsiteX23" fmla="*/ 3745739 w 5107940"/>
                  <a:gd name="connsiteY23" fmla="*/ 1501627 h 3210806"/>
                  <a:gd name="connsiteX24" fmla="*/ 3124388 w 5107940"/>
                  <a:gd name="connsiteY24" fmla="*/ 1456844 h 3210806"/>
                  <a:gd name="connsiteX25" fmla="*/ 3073738 w 5107940"/>
                  <a:gd name="connsiteY25" fmla="*/ 1483449 h 3210806"/>
                  <a:gd name="connsiteX26" fmla="*/ 3081422 w 5107940"/>
                  <a:gd name="connsiteY26" fmla="*/ 1498074 h 3210806"/>
                  <a:gd name="connsiteX27" fmla="*/ 3649479 w 5107940"/>
                  <a:gd name="connsiteY27" fmla="*/ 1534512 h 3210806"/>
                  <a:gd name="connsiteX28" fmla="*/ 4171266 w 5107940"/>
                  <a:gd name="connsiteY28" fmla="*/ 1608629 h 3210806"/>
                  <a:gd name="connsiteX29" fmla="*/ 4218281 w 5107940"/>
                  <a:gd name="connsiteY29" fmla="*/ 1623584 h 3210806"/>
                  <a:gd name="connsiteX30" fmla="*/ 4259759 w 5107940"/>
                  <a:gd name="connsiteY30" fmla="*/ 1652586 h 3210806"/>
                  <a:gd name="connsiteX31" fmla="*/ 4216215 w 5107940"/>
                  <a:gd name="connsiteY31" fmla="*/ 1683984 h 3210806"/>
                  <a:gd name="connsiteX32" fmla="*/ 4048152 w 5107940"/>
                  <a:gd name="connsiteY32" fmla="*/ 1723893 h 3210806"/>
                  <a:gd name="connsiteX33" fmla="*/ 3256425 w 5107940"/>
                  <a:gd name="connsiteY33" fmla="*/ 1799496 h 3210806"/>
                  <a:gd name="connsiteX34" fmla="*/ 1965221 w 5107940"/>
                  <a:gd name="connsiteY34" fmla="*/ 1829242 h 3210806"/>
                  <a:gd name="connsiteX35" fmla="*/ 1684043 w 5107940"/>
                  <a:gd name="connsiteY35" fmla="*/ 1829159 h 3210806"/>
                  <a:gd name="connsiteX36" fmla="*/ 1749979 w 5107940"/>
                  <a:gd name="connsiteY36" fmla="*/ 1789002 h 3210806"/>
                  <a:gd name="connsiteX37" fmla="*/ 2270030 w 5107940"/>
                  <a:gd name="connsiteY37" fmla="*/ 1794869 h 3210806"/>
                  <a:gd name="connsiteX38" fmla="*/ 3122818 w 5107940"/>
                  <a:gd name="connsiteY38" fmla="*/ 1755456 h 3210806"/>
                  <a:gd name="connsiteX39" fmla="*/ 3406557 w 5107940"/>
                  <a:gd name="connsiteY39" fmla="*/ 1706128 h 3210806"/>
                  <a:gd name="connsiteX40" fmla="*/ 3471667 w 5107940"/>
                  <a:gd name="connsiteY40" fmla="*/ 1653578 h 3210806"/>
                  <a:gd name="connsiteX41" fmla="*/ 3406971 w 5107940"/>
                  <a:gd name="connsiteY41" fmla="*/ 1600696 h 3210806"/>
                  <a:gd name="connsiteX42" fmla="*/ 2975165 w 5107940"/>
                  <a:gd name="connsiteY42" fmla="*/ 1539553 h 3210806"/>
                  <a:gd name="connsiteX43" fmla="*/ 2975165 w 5107940"/>
                  <a:gd name="connsiteY43" fmla="*/ 1539553 h 3210806"/>
                  <a:gd name="connsiteX44" fmla="*/ 2975165 w 5107940"/>
                  <a:gd name="connsiteY44" fmla="*/ 1539553 h 3210806"/>
                  <a:gd name="connsiteX45" fmla="*/ 2891299 w 5107940"/>
                  <a:gd name="connsiteY45" fmla="*/ 1575495 h 3210806"/>
                  <a:gd name="connsiteX46" fmla="*/ 3165371 w 5107940"/>
                  <a:gd name="connsiteY46" fmla="*/ 1600366 h 3210806"/>
                  <a:gd name="connsiteX47" fmla="*/ 3425396 w 5107940"/>
                  <a:gd name="connsiteY47" fmla="*/ 1650933 h 3210806"/>
                  <a:gd name="connsiteX48" fmla="*/ 3289310 w 5107940"/>
                  <a:gd name="connsiteY48" fmla="*/ 1690016 h 3210806"/>
                  <a:gd name="connsiteX49" fmla="*/ 2896091 w 5107940"/>
                  <a:gd name="connsiteY49" fmla="*/ 1729842 h 3210806"/>
                  <a:gd name="connsiteX50" fmla="*/ 2187321 w 5107940"/>
                  <a:gd name="connsiteY50" fmla="*/ 1749011 h 3210806"/>
                  <a:gd name="connsiteX51" fmla="*/ 2187321 w 5107940"/>
                  <a:gd name="connsiteY51" fmla="*/ 1749011 h 3210806"/>
                  <a:gd name="connsiteX52" fmla="*/ 2187238 w 5107940"/>
                  <a:gd name="connsiteY52" fmla="*/ 1749011 h 3210806"/>
                  <a:gd name="connsiteX53" fmla="*/ 1680572 w 5107940"/>
                  <a:gd name="connsiteY53" fmla="*/ 1741905 h 3210806"/>
                  <a:gd name="connsiteX54" fmla="*/ 976347 w 5107940"/>
                  <a:gd name="connsiteY54" fmla="*/ 1682084 h 3210806"/>
                  <a:gd name="connsiteX55" fmla="*/ 882566 w 5107940"/>
                  <a:gd name="connsiteY55" fmla="*/ 1651595 h 3210806"/>
                  <a:gd name="connsiteX56" fmla="*/ 1191093 w 5107940"/>
                  <a:gd name="connsiteY56" fmla="*/ 1592434 h 3210806"/>
                  <a:gd name="connsiteX57" fmla="*/ 1191093 w 5107940"/>
                  <a:gd name="connsiteY57" fmla="*/ 1592434 h 3210806"/>
                  <a:gd name="connsiteX58" fmla="*/ 1110202 w 5107940"/>
                  <a:gd name="connsiteY58" fmla="*/ 1559053 h 3210806"/>
                  <a:gd name="connsiteX59" fmla="*/ 916029 w 5107940"/>
                  <a:gd name="connsiteY59" fmla="*/ 1596069 h 3210806"/>
                  <a:gd name="connsiteX60" fmla="*/ 865792 w 5107940"/>
                  <a:gd name="connsiteY60" fmla="*/ 1614330 h 3210806"/>
                  <a:gd name="connsiteX61" fmla="*/ 834642 w 5107940"/>
                  <a:gd name="connsiteY61" fmla="*/ 1653578 h 3210806"/>
                  <a:gd name="connsiteX62" fmla="*/ 866371 w 5107940"/>
                  <a:gd name="connsiteY62" fmla="*/ 1692577 h 3210806"/>
                  <a:gd name="connsiteX63" fmla="*/ 1066162 w 5107940"/>
                  <a:gd name="connsiteY63" fmla="*/ 1739922 h 3210806"/>
                  <a:gd name="connsiteX64" fmla="*/ 1650496 w 5107940"/>
                  <a:gd name="connsiteY64" fmla="*/ 1784706 h 3210806"/>
                  <a:gd name="connsiteX65" fmla="*/ 1586874 w 5107940"/>
                  <a:gd name="connsiteY65" fmla="*/ 1822466 h 3210806"/>
                  <a:gd name="connsiteX66" fmla="*/ 705332 w 5107940"/>
                  <a:gd name="connsiteY66" fmla="*/ 1775534 h 3210806"/>
                  <a:gd name="connsiteX67" fmla="*/ 174209 w 5107940"/>
                  <a:gd name="connsiteY67" fmla="*/ 1707037 h 3210806"/>
                  <a:gd name="connsiteX68" fmla="*/ 94970 w 5107940"/>
                  <a:gd name="connsiteY68" fmla="*/ 1684645 h 3210806"/>
                  <a:gd name="connsiteX69" fmla="*/ 47790 w 5107940"/>
                  <a:gd name="connsiteY69" fmla="*/ 1652338 h 3210806"/>
                  <a:gd name="connsiteX70" fmla="*/ 93235 w 5107940"/>
                  <a:gd name="connsiteY70" fmla="*/ 1622427 h 3210806"/>
                  <a:gd name="connsiteX71" fmla="*/ 310212 w 5107940"/>
                  <a:gd name="connsiteY71" fmla="*/ 1574752 h 3210806"/>
                  <a:gd name="connsiteX72" fmla="*/ 1007745 w 5107940"/>
                  <a:gd name="connsiteY72" fmla="*/ 1507824 h 3210806"/>
                  <a:gd name="connsiteX73" fmla="*/ 1007745 w 5107940"/>
                  <a:gd name="connsiteY73" fmla="*/ 1507824 h 3210806"/>
                  <a:gd name="connsiteX74" fmla="*/ 935281 w 5107940"/>
                  <a:gd name="connsiteY74" fmla="*/ 1468411 h 3210806"/>
                  <a:gd name="connsiteX75" fmla="*/ 912146 w 5107940"/>
                  <a:gd name="connsiteY75" fmla="*/ 1475600 h 3210806"/>
                  <a:gd name="connsiteX76" fmla="*/ 260553 w 5107940"/>
                  <a:gd name="connsiteY76" fmla="*/ 1543436 h 3210806"/>
                  <a:gd name="connsiteX77" fmla="*/ 32587 w 5107940"/>
                  <a:gd name="connsiteY77" fmla="*/ 1611273 h 3210806"/>
                  <a:gd name="connsiteX78" fmla="*/ 33165 w 5107940"/>
                  <a:gd name="connsiteY78" fmla="*/ 1695634 h 3210806"/>
                  <a:gd name="connsiteX79" fmla="*/ 112652 w 5107940"/>
                  <a:gd name="connsiteY79" fmla="*/ 1729098 h 3210806"/>
                  <a:gd name="connsiteX80" fmla="*/ 485380 w 5107940"/>
                  <a:gd name="connsiteY80" fmla="*/ 1796687 h 3210806"/>
                  <a:gd name="connsiteX81" fmla="*/ 1395098 w 5107940"/>
                  <a:gd name="connsiteY81" fmla="*/ 1857747 h 3210806"/>
                  <a:gd name="connsiteX82" fmla="*/ 1557789 w 5107940"/>
                  <a:gd name="connsiteY82" fmla="*/ 1865432 h 3210806"/>
                  <a:gd name="connsiteX83" fmla="*/ 1528292 w 5107940"/>
                  <a:gd name="connsiteY83" fmla="*/ 1901457 h 3210806"/>
                  <a:gd name="connsiteX84" fmla="*/ 1199769 w 5107940"/>
                  <a:gd name="connsiteY84" fmla="*/ 2237829 h 3210806"/>
                  <a:gd name="connsiteX85" fmla="*/ 964531 w 5107940"/>
                  <a:gd name="connsiteY85" fmla="*/ 2621960 h 3210806"/>
                  <a:gd name="connsiteX86" fmla="*/ 1104005 w 5107940"/>
                  <a:gd name="connsiteY86" fmla="*/ 3002786 h 3210806"/>
                  <a:gd name="connsiteX87" fmla="*/ 1232406 w 5107940"/>
                  <a:gd name="connsiteY87" fmla="*/ 3068143 h 3210806"/>
                  <a:gd name="connsiteX88" fmla="*/ 1802860 w 5107940"/>
                  <a:gd name="connsiteY88" fmla="*/ 3191092 h 3210806"/>
                  <a:gd name="connsiteX89" fmla="*/ 2524520 w 5107940"/>
                  <a:gd name="connsiteY89" fmla="*/ 3202494 h 3210806"/>
                  <a:gd name="connsiteX90" fmla="*/ 3389536 w 5107940"/>
                  <a:gd name="connsiteY90" fmla="*/ 3084834 h 3210806"/>
                  <a:gd name="connsiteX91" fmla="*/ 4158211 w 5107940"/>
                  <a:gd name="connsiteY91" fmla="*/ 2796302 h 3210806"/>
                  <a:gd name="connsiteX92" fmla="*/ 4605385 w 5107940"/>
                  <a:gd name="connsiteY92" fmla="*/ 2159086 h 3210806"/>
                  <a:gd name="connsiteX93" fmla="*/ 4580515 w 5107940"/>
                  <a:gd name="connsiteY93" fmla="*/ 1533025 h 3210806"/>
                  <a:gd name="connsiteX94" fmla="*/ 4415262 w 5107940"/>
                  <a:gd name="connsiteY94" fmla="*/ 887051 h 3210806"/>
                  <a:gd name="connsiteX95" fmla="*/ 4353457 w 5107940"/>
                  <a:gd name="connsiteY95" fmla="*/ 399803 h 3210806"/>
                  <a:gd name="connsiteX96" fmla="*/ 4642816 w 5107940"/>
                  <a:gd name="connsiteY96" fmla="*/ 54424 h 3210806"/>
                  <a:gd name="connsiteX97" fmla="*/ 5034630 w 5107940"/>
                  <a:gd name="connsiteY97" fmla="*/ 282804 h 3210806"/>
                  <a:gd name="connsiteX98" fmla="*/ 5065119 w 5107940"/>
                  <a:gd name="connsiteY98" fmla="*/ 560346 h 3210806"/>
                  <a:gd name="connsiteX99" fmla="*/ 5107837 w 5107940"/>
                  <a:gd name="connsiteY99" fmla="*/ 558776 h 3210806"/>
                  <a:gd name="connsiteX100" fmla="*/ 5089246 w 5107940"/>
                  <a:gd name="connsiteY100" fmla="*/ 329157 h 321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107940" h="3210806">
                    <a:moveTo>
                      <a:pt x="5089246" y="329157"/>
                    </a:moveTo>
                    <a:cubicBezTo>
                      <a:pt x="5070242" y="230253"/>
                      <a:pt x="5039010" y="137051"/>
                      <a:pt x="4955722" y="71693"/>
                    </a:cubicBezTo>
                    <a:cubicBezTo>
                      <a:pt x="4816496" y="-37457"/>
                      <a:pt x="4580185" y="-19940"/>
                      <a:pt x="4446578" y="110362"/>
                    </a:cubicBezTo>
                    <a:cubicBezTo>
                      <a:pt x="4316771" y="237029"/>
                      <a:pt x="4295619" y="397985"/>
                      <a:pt x="4309087" y="567700"/>
                    </a:cubicBezTo>
                    <a:cubicBezTo>
                      <a:pt x="4320820" y="714858"/>
                      <a:pt x="4362216" y="856232"/>
                      <a:pt x="4400720" y="998019"/>
                    </a:cubicBezTo>
                    <a:cubicBezTo>
                      <a:pt x="4481281" y="1294648"/>
                      <a:pt x="4572831" y="1589046"/>
                      <a:pt x="4581093" y="1900135"/>
                    </a:cubicBezTo>
                    <a:cubicBezTo>
                      <a:pt x="4585473" y="2067123"/>
                      <a:pt x="4563163" y="2228989"/>
                      <a:pt x="4490617" y="2381187"/>
                    </a:cubicBezTo>
                    <a:cubicBezTo>
                      <a:pt x="4395845" y="2580069"/>
                      <a:pt x="4236128" y="2712519"/>
                      <a:pt x="4044930" y="2811919"/>
                    </a:cubicBezTo>
                    <a:cubicBezTo>
                      <a:pt x="3784987" y="2947013"/>
                      <a:pt x="3505461" y="3022203"/>
                      <a:pt x="3219656" y="3076736"/>
                    </a:cubicBezTo>
                    <a:cubicBezTo>
                      <a:pt x="2968141" y="3124825"/>
                      <a:pt x="2714230" y="3152257"/>
                      <a:pt x="2458170" y="3162916"/>
                    </a:cubicBezTo>
                    <a:cubicBezTo>
                      <a:pt x="2134109" y="3176384"/>
                      <a:pt x="1811618" y="3166551"/>
                      <a:pt x="1493093" y="3100698"/>
                    </a:cubicBezTo>
                    <a:cubicBezTo>
                      <a:pt x="1358164" y="3072771"/>
                      <a:pt x="1225466" y="3035754"/>
                      <a:pt x="1110450" y="2954862"/>
                    </a:cubicBezTo>
                    <a:cubicBezTo>
                      <a:pt x="1007580" y="2882481"/>
                      <a:pt x="971141" y="2786139"/>
                      <a:pt x="997912" y="2663687"/>
                    </a:cubicBezTo>
                    <a:cubicBezTo>
                      <a:pt x="1015512" y="2583043"/>
                      <a:pt x="1053685" y="2511902"/>
                      <a:pt x="1098303" y="2443818"/>
                    </a:cubicBezTo>
                    <a:cubicBezTo>
                      <a:pt x="1232158" y="2239317"/>
                      <a:pt x="1409144" y="2073816"/>
                      <a:pt x="1584230" y="1906414"/>
                    </a:cubicBezTo>
                    <a:cubicBezTo>
                      <a:pt x="1617776" y="1874355"/>
                      <a:pt x="1651653" y="1859731"/>
                      <a:pt x="1697676" y="1865018"/>
                    </a:cubicBezTo>
                    <a:cubicBezTo>
                      <a:pt x="1738576" y="1869728"/>
                      <a:pt x="1780137" y="1869398"/>
                      <a:pt x="1821368" y="1869894"/>
                    </a:cubicBezTo>
                    <a:cubicBezTo>
                      <a:pt x="2407851" y="1876256"/>
                      <a:pt x="2994003" y="1867415"/>
                      <a:pt x="3578916" y="1821227"/>
                    </a:cubicBezTo>
                    <a:cubicBezTo>
                      <a:pt x="3750201" y="1807676"/>
                      <a:pt x="3921155" y="1789416"/>
                      <a:pt x="4089879" y="1755704"/>
                    </a:cubicBezTo>
                    <a:cubicBezTo>
                      <a:pt x="4146478" y="1744384"/>
                      <a:pt x="4202912" y="1731329"/>
                      <a:pt x="4255462" y="1706541"/>
                    </a:cubicBezTo>
                    <a:cubicBezTo>
                      <a:pt x="4278598" y="1695634"/>
                      <a:pt x="4305947" y="1685389"/>
                      <a:pt x="4305286" y="1652751"/>
                    </a:cubicBezTo>
                    <a:cubicBezTo>
                      <a:pt x="4304625" y="1620527"/>
                      <a:pt x="4277276" y="1610777"/>
                      <a:pt x="4254058" y="1599953"/>
                    </a:cubicBezTo>
                    <a:cubicBezTo>
                      <a:pt x="4231749" y="1589625"/>
                      <a:pt x="4208117" y="1581527"/>
                      <a:pt x="4184403" y="1574752"/>
                    </a:cubicBezTo>
                    <a:cubicBezTo>
                      <a:pt x="4040964" y="1533934"/>
                      <a:pt x="3893310" y="1517409"/>
                      <a:pt x="3745739" y="1501627"/>
                    </a:cubicBezTo>
                    <a:cubicBezTo>
                      <a:pt x="3539173" y="1479566"/>
                      <a:pt x="3331946" y="1466015"/>
                      <a:pt x="3124388" y="1456844"/>
                    </a:cubicBezTo>
                    <a:cubicBezTo>
                      <a:pt x="3107367" y="1465602"/>
                      <a:pt x="3089107" y="1472543"/>
                      <a:pt x="3073738" y="1483449"/>
                    </a:cubicBezTo>
                    <a:cubicBezTo>
                      <a:pt x="3050768" y="1499810"/>
                      <a:pt x="3083240" y="1490721"/>
                      <a:pt x="3081422" y="1498074"/>
                    </a:cubicBezTo>
                    <a:cubicBezTo>
                      <a:pt x="3271050" y="1505759"/>
                      <a:pt x="3460513" y="1516996"/>
                      <a:pt x="3649479" y="1534512"/>
                    </a:cubicBezTo>
                    <a:cubicBezTo>
                      <a:pt x="3824482" y="1550707"/>
                      <a:pt x="3999816" y="1566572"/>
                      <a:pt x="4171266" y="1608629"/>
                    </a:cubicBezTo>
                    <a:cubicBezTo>
                      <a:pt x="4187213" y="1612512"/>
                      <a:pt x="4202994" y="1617717"/>
                      <a:pt x="4218281" y="1623584"/>
                    </a:cubicBezTo>
                    <a:cubicBezTo>
                      <a:pt x="4234723" y="1629864"/>
                      <a:pt x="4259759" y="1634904"/>
                      <a:pt x="4259759" y="1652586"/>
                    </a:cubicBezTo>
                    <a:cubicBezTo>
                      <a:pt x="4259759" y="1673325"/>
                      <a:pt x="4233649" y="1677457"/>
                      <a:pt x="4216215" y="1683984"/>
                    </a:cubicBezTo>
                    <a:cubicBezTo>
                      <a:pt x="4161929" y="1704228"/>
                      <a:pt x="4105082" y="1714721"/>
                      <a:pt x="4048152" y="1723893"/>
                    </a:cubicBezTo>
                    <a:cubicBezTo>
                      <a:pt x="3785896" y="1765867"/>
                      <a:pt x="3521408" y="1784623"/>
                      <a:pt x="3256425" y="1799496"/>
                    </a:cubicBezTo>
                    <a:cubicBezTo>
                      <a:pt x="2826354" y="1823705"/>
                      <a:pt x="2395870" y="1831225"/>
                      <a:pt x="1965221" y="1829242"/>
                    </a:cubicBezTo>
                    <a:cubicBezTo>
                      <a:pt x="1873671" y="1828828"/>
                      <a:pt x="1782120" y="1829159"/>
                      <a:pt x="1684043" y="1829159"/>
                    </a:cubicBezTo>
                    <a:cubicBezTo>
                      <a:pt x="1702386" y="1793960"/>
                      <a:pt x="1723208" y="1788589"/>
                      <a:pt x="1749979" y="1789002"/>
                    </a:cubicBezTo>
                    <a:cubicBezTo>
                      <a:pt x="1923329" y="1791894"/>
                      <a:pt x="2096679" y="1796687"/>
                      <a:pt x="2270030" y="1794869"/>
                    </a:cubicBezTo>
                    <a:cubicBezTo>
                      <a:pt x="2554678" y="1791894"/>
                      <a:pt x="2839409" y="1784458"/>
                      <a:pt x="3122818" y="1755456"/>
                    </a:cubicBezTo>
                    <a:cubicBezTo>
                      <a:pt x="3218417" y="1745706"/>
                      <a:pt x="3314181" y="1734469"/>
                      <a:pt x="3406557" y="1706128"/>
                    </a:cubicBezTo>
                    <a:cubicBezTo>
                      <a:pt x="3434237" y="1697618"/>
                      <a:pt x="3471419" y="1692412"/>
                      <a:pt x="3471667" y="1653578"/>
                    </a:cubicBezTo>
                    <a:cubicBezTo>
                      <a:pt x="3471915" y="1614660"/>
                      <a:pt x="3434733" y="1608298"/>
                      <a:pt x="3406971" y="1600696"/>
                    </a:cubicBezTo>
                    <a:cubicBezTo>
                      <a:pt x="3265845" y="1561614"/>
                      <a:pt x="3120587" y="1549881"/>
                      <a:pt x="2975165" y="1539553"/>
                    </a:cubicBezTo>
                    <a:cubicBezTo>
                      <a:pt x="2975165" y="1539553"/>
                      <a:pt x="2975165" y="1539553"/>
                      <a:pt x="2975165" y="1539553"/>
                    </a:cubicBezTo>
                    <a:cubicBezTo>
                      <a:pt x="2975165" y="1539553"/>
                      <a:pt x="2975165" y="1539553"/>
                      <a:pt x="2975165" y="1539553"/>
                    </a:cubicBezTo>
                    <a:cubicBezTo>
                      <a:pt x="2944675" y="1545667"/>
                      <a:pt x="2917904" y="1560457"/>
                      <a:pt x="2891299" y="1575495"/>
                    </a:cubicBezTo>
                    <a:cubicBezTo>
                      <a:pt x="2982684" y="1583675"/>
                      <a:pt x="3074234" y="1590451"/>
                      <a:pt x="3165371" y="1600366"/>
                    </a:cubicBezTo>
                    <a:cubicBezTo>
                      <a:pt x="3250889" y="1609703"/>
                      <a:pt x="3336986" y="1617800"/>
                      <a:pt x="3425396" y="1650933"/>
                    </a:cubicBezTo>
                    <a:cubicBezTo>
                      <a:pt x="3379704" y="1679440"/>
                      <a:pt x="3333516" y="1682744"/>
                      <a:pt x="3289310" y="1690016"/>
                    </a:cubicBezTo>
                    <a:cubicBezTo>
                      <a:pt x="3159174" y="1711581"/>
                      <a:pt x="3027632" y="1722075"/>
                      <a:pt x="2896091" y="1729842"/>
                    </a:cubicBezTo>
                    <a:cubicBezTo>
                      <a:pt x="2660110" y="1743888"/>
                      <a:pt x="2423880" y="1752894"/>
                      <a:pt x="2187321" y="1749011"/>
                    </a:cubicBezTo>
                    <a:cubicBezTo>
                      <a:pt x="2187321" y="1749011"/>
                      <a:pt x="2187321" y="1749011"/>
                      <a:pt x="2187321" y="1749011"/>
                    </a:cubicBezTo>
                    <a:cubicBezTo>
                      <a:pt x="2187321" y="1749011"/>
                      <a:pt x="2187238" y="1749011"/>
                      <a:pt x="2187238" y="1749011"/>
                    </a:cubicBezTo>
                    <a:cubicBezTo>
                      <a:pt x="2125599" y="1747937"/>
                      <a:pt x="1692553" y="1742318"/>
                      <a:pt x="1680572" y="1741905"/>
                    </a:cubicBezTo>
                    <a:cubicBezTo>
                      <a:pt x="1444839" y="1733643"/>
                      <a:pt x="1209271" y="1722736"/>
                      <a:pt x="976347" y="1682084"/>
                    </a:cubicBezTo>
                    <a:cubicBezTo>
                      <a:pt x="945775" y="1676713"/>
                      <a:pt x="914377" y="1672333"/>
                      <a:pt x="882566" y="1651595"/>
                    </a:cubicBezTo>
                    <a:cubicBezTo>
                      <a:pt x="984361" y="1610199"/>
                      <a:pt x="1089710" y="1611025"/>
                      <a:pt x="1191093" y="1592434"/>
                    </a:cubicBezTo>
                    <a:lnTo>
                      <a:pt x="1191093" y="1592434"/>
                    </a:lnTo>
                    <a:cubicBezTo>
                      <a:pt x="1165231" y="1578553"/>
                      <a:pt x="1139947" y="1563432"/>
                      <a:pt x="1110202" y="1559053"/>
                    </a:cubicBezTo>
                    <a:cubicBezTo>
                      <a:pt x="1045257" y="1570455"/>
                      <a:pt x="979569" y="1577891"/>
                      <a:pt x="916029" y="1596069"/>
                    </a:cubicBezTo>
                    <a:cubicBezTo>
                      <a:pt x="898926" y="1600944"/>
                      <a:pt x="882070" y="1607306"/>
                      <a:pt x="865792" y="1614330"/>
                    </a:cubicBezTo>
                    <a:cubicBezTo>
                      <a:pt x="848854" y="1621684"/>
                      <a:pt x="834477" y="1632177"/>
                      <a:pt x="834642" y="1653578"/>
                    </a:cubicBezTo>
                    <a:cubicBezTo>
                      <a:pt x="834807" y="1674978"/>
                      <a:pt x="849432" y="1685141"/>
                      <a:pt x="866371" y="1692577"/>
                    </a:cubicBezTo>
                    <a:cubicBezTo>
                      <a:pt x="930076" y="1720422"/>
                      <a:pt x="998160" y="1730420"/>
                      <a:pt x="1066162" y="1739922"/>
                    </a:cubicBezTo>
                    <a:cubicBezTo>
                      <a:pt x="1258268" y="1766776"/>
                      <a:pt x="1451614" y="1778096"/>
                      <a:pt x="1650496" y="1784706"/>
                    </a:cubicBezTo>
                    <a:cubicBezTo>
                      <a:pt x="1632980" y="1809659"/>
                      <a:pt x="1616537" y="1823540"/>
                      <a:pt x="1586874" y="1822466"/>
                    </a:cubicBezTo>
                    <a:cubicBezTo>
                      <a:pt x="1292724" y="1811972"/>
                      <a:pt x="998656" y="1801314"/>
                      <a:pt x="705332" y="1775534"/>
                    </a:cubicBezTo>
                    <a:cubicBezTo>
                      <a:pt x="527272" y="1759918"/>
                      <a:pt x="349459" y="1743558"/>
                      <a:pt x="174209" y="1707037"/>
                    </a:cubicBezTo>
                    <a:cubicBezTo>
                      <a:pt x="147355" y="1701418"/>
                      <a:pt x="120997" y="1693321"/>
                      <a:pt x="94970" y="1684645"/>
                    </a:cubicBezTo>
                    <a:cubicBezTo>
                      <a:pt x="76048" y="1678365"/>
                      <a:pt x="47625" y="1674317"/>
                      <a:pt x="47790" y="1652338"/>
                    </a:cubicBezTo>
                    <a:cubicBezTo>
                      <a:pt x="47873" y="1633912"/>
                      <a:pt x="75139" y="1628872"/>
                      <a:pt x="93235" y="1622427"/>
                    </a:cubicBezTo>
                    <a:cubicBezTo>
                      <a:pt x="163550" y="1597392"/>
                      <a:pt x="236839" y="1585989"/>
                      <a:pt x="310212" y="1574752"/>
                    </a:cubicBezTo>
                    <a:cubicBezTo>
                      <a:pt x="541483" y="1539470"/>
                      <a:pt x="774738" y="1525011"/>
                      <a:pt x="1007745" y="1507824"/>
                    </a:cubicBezTo>
                    <a:cubicBezTo>
                      <a:pt x="1007745" y="1507824"/>
                      <a:pt x="1007745" y="1507824"/>
                      <a:pt x="1007745" y="1507824"/>
                    </a:cubicBezTo>
                    <a:cubicBezTo>
                      <a:pt x="986262" y="1489729"/>
                      <a:pt x="959739" y="1480971"/>
                      <a:pt x="935281" y="1468411"/>
                    </a:cubicBezTo>
                    <a:cubicBezTo>
                      <a:pt x="927597" y="1470890"/>
                      <a:pt x="919913" y="1475352"/>
                      <a:pt x="912146" y="1475600"/>
                    </a:cubicBezTo>
                    <a:cubicBezTo>
                      <a:pt x="693268" y="1482292"/>
                      <a:pt x="476208" y="1506915"/>
                      <a:pt x="260553" y="1543436"/>
                    </a:cubicBezTo>
                    <a:cubicBezTo>
                      <a:pt x="182141" y="1556739"/>
                      <a:pt x="102819" y="1570455"/>
                      <a:pt x="32587" y="1611273"/>
                    </a:cubicBezTo>
                    <a:cubicBezTo>
                      <a:pt x="-11123" y="1636639"/>
                      <a:pt x="-10792" y="1670599"/>
                      <a:pt x="33165" y="1695634"/>
                    </a:cubicBezTo>
                    <a:cubicBezTo>
                      <a:pt x="58036" y="1709763"/>
                      <a:pt x="85220" y="1720918"/>
                      <a:pt x="112652" y="1729098"/>
                    </a:cubicBezTo>
                    <a:cubicBezTo>
                      <a:pt x="234278" y="1765288"/>
                      <a:pt x="359788" y="1782475"/>
                      <a:pt x="485380" y="1796687"/>
                    </a:cubicBezTo>
                    <a:cubicBezTo>
                      <a:pt x="787628" y="1830894"/>
                      <a:pt x="1091032" y="1849072"/>
                      <a:pt x="1395098" y="1857747"/>
                    </a:cubicBezTo>
                    <a:cubicBezTo>
                      <a:pt x="1449383" y="1859317"/>
                      <a:pt x="1503586" y="1862788"/>
                      <a:pt x="1557789" y="1865432"/>
                    </a:cubicBezTo>
                    <a:cubicBezTo>
                      <a:pt x="1551179" y="1882949"/>
                      <a:pt x="1539116" y="1891542"/>
                      <a:pt x="1528292" y="1901457"/>
                    </a:cubicBezTo>
                    <a:cubicBezTo>
                      <a:pt x="1412780" y="2007715"/>
                      <a:pt x="1300821" y="2117525"/>
                      <a:pt x="1199769" y="2237829"/>
                    </a:cubicBezTo>
                    <a:cubicBezTo>
                      <a:pt x="1102104" y="2354002"/>
                      <a:pt x="1010058" y="2474224"/>
                      <a:pt x="964531" y="2621960"/>
                    </a:cubicBezTo>
                    <a:cubicBezTo>
                      <a:pt x="914790" y="2783247"/>
                      <a:pt x="962300" y="2910575"/>
                      <a:pt x="1104005" y="3002786"/>
                    </a:cubicBezTo>
                    <a:cubicBezTo>
                      <a:pt x="1144492" y="3029061"/>
                      <a:pt x="1187623" y="3050379"/>
                      <a:pt x="1232406" y="3068143"/>
                    </a:cubicBezTo>
                    <a:cubicBezTo>
                      <a:pt x="1415672" y="3141020"/>
                      <a:pt x="1608274" y="3172005"/>
                      <a:pt x="1802860" y="3191092"/>
                    </a:cubicBezTo>
                    <a:cubicBezTo>
                      <a:pt x="2042972" y="3214640"/>
                      <a:pt x="2283581" y="3215301"/>
                      <a:pt x="2524520" y="3202494"/>
                    </a:cubicBezTo>
                    <a:cubicBezTo>
                      <a:pt x="2816191" y="3186960"/>
                      <a:pt x="3104888" y="3150356"/>
                      <a:pt x="3389536" y="3084834"/>
                    </a:cubicBezTo>
                    <a:cubicBezTo>
                      <a:pt x="3658403" y="3022947"/>
                      <a:pt x="3920494" y="2941477"/>
                      <a:pt x="4158211" y="2796302"/>
                    </a:cubicBezTo>
                    <a:cubicBezTo>
                      <a:pt x="4399646" y="2648814"/>
                      <a:pt x="4554653" y="2440925"/>
                      <a:pt x="4605385" y="2159086"/>
                    </a:cubicBezTo>
                    <a:cubicBezTo>
                      <a:pt x="4643394" y="1948223"/>
                      <a:pt x="4620341" y="1740335"/>
                      <a:pt x="4580515" y="1533025"/>
                    </a:cubicBezTo>
                    <a:cubicBezTo>
                      <a:pt x="4538458" y="1314396"/>
                      <a:pt x="4470787" y="1102211"/>
                      <a:pt x="4415262" y="887051"/>
                    </a:cubicBezTo>
                    <a:cubicBezTo>
                      <a:pt x="4374114" y="727417"/>
                      <a:pt x="4334288" y="567948"/>
                      <a:pt x="4353457" y="399803"/>
                    </a:cubicBezTo>
                    <a:cubicBezTo>
                      <a:pt x="4373453" y="224883"/>
                      <a:pt x="4478223" y="93258"/>
                      <a:pt x="4642816" y="54424"/>
                    </a:cubicBezTo>
                    <a:cubicBezTo>
                      <a:pt x="4803689" y="16416"/>
                      <a:pt x="4982410" y="66983"/>
                      <a:pt x="5034630" y="282804"/>
                    </a:cubicBezTo>
                    <a:cubicBezTo>
                      <a:pt x="5056774" y="374271"/>
                      <a:pt x="5066607" y="466565"/>
                      <a:pt x="5065119" y="560346"/>
                    </a:cubicBezTo>
                    <a:cubicBezTo>
                      <a:pt x="5079827" y="572079"/>
                      <a:pt x="5094039" y="572740"/>
                      <a:pt x="5107837" y="558776"/>
                    </a:cubicBezTo>
                    <a:cubicBezTo>
                      <a:pt x="5108746" y="481686"/>
                      <a:pt x="5103789" y="405008"/>
                      <a:pt x="5089246" y="329157"/>
                    </a:cubicBezTo>
                    <a:close/>
                  </a:path>
                </a:pathLst>
              </a:custGeom>
              <a:solidFill>
                <a:srgbClr val="3B434C"/>
              </a:solidFill>
              <a:ln w="8261" cap="flat">
                <a:noFill/>
                <a:prstDash val="solid"/>
                <a:miter/>
              </a:ln>
            </p:spPr>
            <p:txBody>
              <a:bodyPr rtlCol="0" anchor="ctr"/>
              <a:lstStyle/>
              <a:p>
                <a:endParaRPr lang="ko-KR" altLang="en-US"/>
              </a:p>
            </p:txBody>
          </p:sp>
          <p:sp>
            <p:nvSpPr>
              <p:cNvPr id="19" name="자유형: 도형 56">
                <a:extLst>
                  <a:ext uri="{FF2B5EF4-FFF2-40B4-BE49-F238E27FC236}">
                    <a16:creationId xmlns:a16="http://schemas.microsoft.com/office/drawing/2014/main" id="{EE04B7C7-51FD-0FE1-6E06-29DD418166AE}"/>
                  </a:ext>
                </a:extLst>
              </p:cNvPr>
              <p:cNvSpPr/>
              <p:nvPr/>
            </p:nvSpPr>
            <p:spPr>
              <a:xfrm>
                <a:off x="10989705" y="5072377"/>
                <a:ext cx="27890" cy="192464"/>
              </a:xfrm>
              <a:custGeom>
                <a:avLst/>
                <a:gdLst>
                  <a:gd name="connsiteX0" fmla="*/ 39661 w 39664"/>
                  <a:gd name="connsiteY0" fmla="*/ 248726 h 273718"/>
                  <a:gd name="connsiteX1" fmla="*/ 20987 w 39664"/>
                  <a:gd name="connsiteY1" fmla="*/ 273679 h 273718"/>
                  <a:gd name="connsiteX2" fmla="*/ 0 w 39664"/>
                  <a:gd name="connsiteY2" fmla="*/ 247404 h 273718"/>
                  <a:gd name="connsiteX3" fmla="*/ 83 w 39664"/>
                  <a:gd name="connsiteY3" fmla="*/ 24973 h 273718"/>
                  <a:gd name="connsiteX4" fmla="*/ 18178 w 39664"/>
                  <a:gd name="connsiteY4" fmla="*/ 21 h 273718"/>
                  <a:gd name="connsiteX5" fmla="*/ 39661 w 39664"/>
                  <a:gd name="connsiteY5" fmla="*/ 26296 h 273718"/>
                  <a:gd name="connsiteX6" fmla="*/ 39661 w 39664"/>
                  <a:gd name="connsiteY6" fmla="*/ 248726 h 2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64" h="273718">
                    <a:moveTo>
                      <a:pt x="39661" y="248726"/>
                    </a:moveTo>
                    <a:cubicBezTo>
                      <a:pt x="39661" y="261781"/>
                      <a:pt x="39413" y="272853"/>
                      <a:pt x="20987" y="273679"/>
                    </a:cubicBezTo>
                    <a:cubicBezTo>
                      <a:pt x="83" y="274506"/>
                      <a:pt x="0" y="262277"/>
                      <a:pt x="0" y="247404"/>
                    </a:cubicBezTo>
                    <a:cubicBezTo>
                      <a:pt x="248" y="173288"/>
                      <a:pt x="165" y="99090"/>
                      <a:pt x="83" y="24973"/>
                    </a:cubicBezTo>
                    <a:cubicBezTo>
                      <a:pt x="83" y="12249"/>
                      <a:pt x="-826" y="516"/>
                      <a:pt x="18178" y="21"/>
                    </a:cubicBezTo>
                    <a:cubicBezTo>
                      <a:pt x="38752" y="-558"/>
                      <a:pt x="39743" y="11175"/>
                      <a:pt x="39661" y="26296"/>
                    </a:cubicBezTo>
                    <a:cubicBezTo>
                      <a:pt x="39413" y="63312"/>
                      <a:pt x="39578" y="211627"/>
                      <a:pt x="39661" y="248726"/>
                    </a:cubicBezTo>
                    <a:close/>
                  </a:path>
                </a:pathLst>
              </a:custGeom>
              <a:solidFill>
                <a:srgbClr val="7A8892"/>
              </a:solidFill>
              <a:ln w="8261" cap="flat">
                <a:noFill/>
                <a:prstDash val="solid"/>
                <a:miter/>
              </a:ln>
            </p:spPr>
            <p:txBody>
              <a:bodyPr rtlCol="0" anchor="ctr"/>
              <a:lstStyle/>
              <a:p>
                <a:endParaRPr lang="ko-KR" altLang="en-US"/>
              </a:p>
            </p:txBody>
          </p:sp>
        </p:grpSp>
      </p:grpSp>
      <p:sp>
        <p:nvSpPr>
          <p:cNvPr id="3" name="TextBox 2">
            <a:extLst>
              <a:ext uri="{FF2B5EF4-FFF2-40B4-BE49-F238E27FC236}">
                <a16:creationId xmlns:a16="http://schemas.microsoft.com/office/drawing/2014/main" id="{520BF7B3-7A2D-58F8-46C2-5D8B2E0E5F00}"/>
              </a:ext>
            </a:extLst>
          </p:cNvPr>
          <p:cNvSpPr txBox="1"/>
          <p:nvPr/>
        </p:nvSpPr>
        <p:spPr>
          <a:xfrm>
            <a:off x="3758248" y="2710096"/>
            <a:ext cx="5341018" cy="402546"/>
          </a:xfrm>
          <a:prstGeom prst="rect">
            <a:avLst/>
          </a:prstGeom>
          <a:solidFill>
            <a:srgbClr val="D4D4D4"/>
          </a:solidFill>
        </p:spPr>
        <p:txBody>
          <a:bodyPr wrap="square" rtlCol="0">
            <a:spAutoFit/>
          </a:bodyPr>
          <a:lstStyle/>
          <a:p>
            <a:pPr>
              <a:lnSpc>
                <a:spcPct val="120000"/>
              </a:lnSpc>
              <a:buSzPct val="125000"/>
              <a:defRPr/>
            </a:pPr>
            <a:r>
              <a:rPr lang="el-GR" dirty="0">
                <a:hlinkClick r:id="rId2">
                  <a:extLst>
                    <a:ext uri="{A12FA001-AC4F-418D-AE19-62706E023703}">
                      <ahyp:hlinkClr xmlns="" xmlns:ahyp="http://schemas.microsoft.com/office/drawing/2018/hyperlinkcolor" val="tx"/>
                    </a:ext>
                  </a:extLst>
                </a:hlinkClick>
              </a:rPr>
              <a:t>http://www.moec.gov.cy/ysea/spoudes_exoteriko.html</a:t>
            </a:r>
            <a:r>
              <a:rPr lang="el-GR" dirty="0"/>
              <a:t>   </a:t>
            </a:r>
          </a:p>
        </p:txBody>
      </p:sp>
    </p:spTree>
    <p:extLst>
      <p:ext uri="{BB962C8B-B14F-4D97-AF65-F5344CB8AC3E}">
        <p14:creationId xmlns:p14="http://schemas.microsoft.com/office/powerpoint/2010/main" val="6293640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24845" y="1418283"/>
            <a:ext cx="7342307" cy="1133856"/>
          </a:xfrm>
        </p:spPr>
        <p:txBody>
          <a:bodyPr anchor="b">
            <a:noAutofit/>
          </a:bodyPr>
          <a:lstStyle/>
          <a:p>
            <a:pPr algn="ctr">
              <a:defRPr/>
            </a:pPr>
            <a:r>
              <a:rPr lang="el-GR" sz="2800" b="1">
                <a:effectLst>
                  <a:outerShdw blurRad="38100" dist="38100" dir="2700000" algn="tl">
                    <a:srgbClr val="000000">
                      <a:alpha val="43137"/>
                    </a:srgbClr>
                  </a:outerShdw>
                </a:effectLst>
              </a:rPr>
              <a:t>ΠΡΟΕΤΟΙΜΑΣΙΑ ΜΑΘΗΤΩΝ Γ΄ ΤΑΞΗΣ </a:t>
            </a:r>
            <a:r>
              <a:rPr lang="el-GR" sz="2400" b="1">
                <a:effectLst>
                  <a:outerShdw blurRad="38100" dist="38100" dir="2700000" algn="tl">
                    <a:srgbClr val="000000">
                      <a:alpha val="43137"/>
                    </a:srgbClr>
                  </a:outerShdw>
                </a:effectLst>
              </a:rPr>
              <a:t/>
            </a:r>
            <a:br>
              <a:rPr lang="el-GR" sz="2400" b="1">
                <a:effectLst>
                  <a:outerShdw blurRad="38100" dist="38100" dir="2700000" algn="tl">
                    <a:srgbClr val="000000">
                      <a:alpha val="43137"/>
                    </a:srgbClr>
                  </a:outerShdw>
                </a:effectLst>
              </a:rPr>
            </a:br>
            <a:r>
              <a:rPr lang="el-GR" sz="2400" b="1">
                <a:effectLst>
                  <a:outerShdw blurRad="38100" dist="38100" dir="2700000" algn="tl">
                    <a:srgbClr val="000000">
                      <a:alpha val="43137"/>
                    </a:srgbClr>
                  </a:outerShdw>
                </a:effectLst>
              </a:rPr>
              <a:t/>
            </a:r>
            <a:br>
              <a:rPr lang="el-GR" sz="2400" b="1">
                <a:effectLst>
                  <a:outerShdw blurRad="38100" dist="38100" dir="2700000" algn="tl">
                    <a:srgbClr val="000000">
                      <a:alpha val="43137"/>
                    </a:srgbClr>
                  </a:outerShdw>
                </a:effectLst>
              </a:rPr>
            </a:br>
            <a:r>
              <a:rPr lang="el-GR" altLang="en-US" sz="2400" b="1">
                <a:effectLst>
                  <a:outerShdw blurRad="38100" dist="38100" dir="2700000" algn="tl">
                    <a:srgbClr val="000000">
                      <a:alpha val="43137"/>
                    </a:srgbClr>
                  </a:outerShdw>
                </a:effectLst>
              </a:rPr>
              <a:t>Συνεργασια με Καθηγητη/τρια ΣΕΑ:</a:t>
            </a:r>
            <a:br>
              <a:rPr lang="el-GR" altLang="en-US" sz="2400" b="1">
                <a:effectLst>
                  <a:outerShdw blurRad="38100" dist="38100" dir="2700000" algn="tl">
                    <a:srgbClr val="000000">
                      <a:alpha val="43137"/>
                    </a:srgbClr>
                  </a:outerShdw>
                </a:effectLst>
              </a:rPr>
            </a:br>
            <a:r>
              <a:rPr lang="el-GR" sz="2400" b="1">
                <a:effectLst>
                  <a:outerShdw blurRad="38100" dist="38100" dir="2700000" algn="tl">
                    <a:srgbClr val="000000">
                      <a:alpha val="43137"/>
                    </a:srgbClr>
                  </a:outerShdw>
                </a:effectLst>
              </a:rPr>
              <a:t/>
            </a:r>
            <a:br>
              <a:rPr lang="el-GR" sz="2400" b="1">
                <a:effectLst>
                  <a:outerShdw blurRad="38100" dist="38100" dir="2700000" algn="tl">
                    <a:srgbClr val="000000">
                      <a:alpha val="43137"/>
                    </a:srgbClr>
                  </a:outerShdw>
                </a:effectLst>
              </a:rPr>
            </a:br>
            <a:endParaRPr lang="en-US" sz="2400" b="1" dirty="0">
              <a:effectLst>
                <a:outerShdw blurRad="38100" dist="38100" dir="2700000" algn="tl">
                  <a:srgbClr val="000000">
                    <a:alpha val="43137"/>
                  </a:srgbClr>
                </a:outerShdw>
              </a:effectLst>
            </a:endParaRPr>
          </a:p>
        </p:txBody>
      </p:sp>
      <p:sp>
        <p:nvSpPr>
          <p:cNvPr id="91152" name="Footer Placeholder 2">
            <a:extLst>
              <a:ext uri="{FF2B5EF4-FFF2-40B4-BE49-F238E27FC236}">
                <a16:creationId xmlns:a16="http://schemas.microsoft.com/office/drawing/2014/main" id="{2FCDDA5D-5F86-23BF-78DF-7AB536C8800B}"/>
              </a:ext>
            </a:extLst>
          </p:cNvPr>
          <p:cNvSpPr>
            <a:spLocks noGrp="1"/>
          </p:cNvSpPr>
          <p:nvPr>
            <p:ph type="ftr" sz="quarter" idx="11"/>
          </p:nvPr>
        </p:nvSpPr>
        <p:spPr>
          <a:xfrm rot="16200000">
            <a:off x="-1131161" y="1592957"/>
            <a:ext cx="2973522" cy="365125"/>
          </a:xfrm>
        </p:spPr>
        <p:txBody>
          <a:bodyPr/>
          <a:lstStyle/>
          <a:p>
            <a:pPr>
              <a:spcAft>
                <a:spcPts val="600"/>
              </a:spcAft>
            </a:pPr>
            <a:endParaRPr lang="en-US" dirty="0"/>
          </a:p>
        </p:txBody>
      </p:sp>
      <p:graphicFrame>
        <p:nvGraphicFramePr>
          <p:cNvPr id="91153" name="Content Placeholder 5">
            <a:extLst>
              <a:ext uri="{FF2B5EF4-FFF2-40B4-BE49-F238E27FC236}">
                <a16:creationId xmlns:a16="http://schemas.microsoft.com/office/drawing/2014/main" id="{329EDA0F-E9DE-0FAA-252E-2D86E55D515E}"/>
              </a:ext>
            </a:extLst>
          </p:cNvPr>
          <p:cNvGraphicFramePr>
            <a:graphicFrameLocks noGrp="1"/>
          </p:cNvGraphicFramePr>
          <p:nvPr>
            <p:ph sz="quarter" idx="13"/>
            <p:extLst>
              <p:ext uri="{D42A27DB-BD31-4B8C-83A1-F6EECF244321}">
                <p14:modId xmlns:p14="http://schemas.microsoft.com/office/powerpoint/2010/main" val="3682320240"/>
              </p:ext>
            </p:extLst>
          </p:nvPr>
        </p:nvGraphicFramePr>
        <p:xfrm>
          <a:off x="0" y="1985211"/>
          <a:ext cx="12191999" cy="48727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E9EC07EE-394E-0573-71BF-B94D89B7BA43}"/>
              </a:ext>
            </a:extLst>
          </p:cNvPr>
          <p:cNvSpPr txBox="1"/>
          <p:nvPr/>
        </p:nvSpPr>
        <p:spPr>
          <a:xfrm>
            <a:off x="4451684" y="974558"/>
            <a:ext cx="184731" cy="369332"/>
          </a:xfrm>
          <a:prstGeom prst="rect">
            <a:avLst/>
          </a:prstGeom>
          <a:noFill/>
        </p:spPr>
        <p:txBody>
          <a:bodyPr wrap="none" rtlCol="0">
            <a:spAutoFit/>
          </a:bodyPr>
          <a:lstStyle/>
          <a:p>
            <a:endParaRPr lang="en-US" dirty="0"/>
          </a:p>
        </p:txBody>
      </p:sp>
      <p:pic>
        <p:nvPicPr>
          <p:cNvPr id="6" name="Picture 5" descr="Έκθεση Επαγγελμάτων «Σταδιοδρομία 2026» - Gov.cy">
            <a:extLst>
              <a:ext uri="{FF2B5EF4-FFF2-40B4-BE49-F238E27FC236}">
                <a16:creationId xmlns:a16="http://schemas.microsoft.com/office/drawing/2014/main" id="{6615AAA2-3B32-8234-5A86-82ACE851DC5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25246" y="5301867"/>
            <a:ext cx="2002321" cy="1336549"/>
          </a:xfrm>
          <a:prstGeom prst="rect">
            <a:avLst/>
          </a:prstGeom>
        </p:spPr>
      </p:pic>
    </p:spTree>
    <p:extLst>
      <p:ext uri="{BB962C8B-B14F-4D97-AF65-F5344CB8AC3E}">
        <p14:creationId xmlns:p14="http://schemas.microsoft.com/office/powerpoint/2010/main" val="917324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2033336" y="1376425"/>
            <a:ext cx="8596313" cy="1827213"/>
          </a:xfrm>
        </p:spPr>
        <p:txBody>
          <a:bodyPr>
            <a:normAutofit fontScale="90000"/>
          </a:bodyPr>
          <a:lstStyle/>
          <a:p>
            <a:pPr>
              <a:defRPr/>
            </a:pPr>
            <a:r>
              <a:rPr lang="el-GR" sz="3100" b="1" dirty="0">
                <a:effectLst>
                  <a:outerShdw blurRad="38100" dist="38100" dir="2700000" algn="tl">
                    <a:srgbClr val="000000">
                      <a:alpha val="43137"/>
                    </a:srgbClr>
                  </a:outerShdw>
                </a:effectLst>
              </a:rPr>
              <a:t>ΔΗΛΩΣΗ ΠΡΟΤΙΜΗΣΗΣ ΤΥΠΟΥ ΣΧΟΛΕΙΟΥ</a:t>
            </a:r>
            <a:r>
              <a:rPr lang="en-US" sz="2400" b="1" dirty="0"/>
              <a:t/>
            </a:r>
            <a:br>
              <a:rPr lang="en-US" sz="2400" b="1" dirty="0"/>
            </a:br>
            <a:r>
              <a:rPr lang="el-GR" sz="2400" b="1" dirty="0"/>
              <a:t> </a:t>
            </a:r>
            <a:br>
              <a:rPr lang="el-GR" sz="2400" b="1" dirty="0"/>
            </a:br>
            <a:r>
              <a:rPr lang="el-GR" sz="2400" b="1" dirty="0"/>
              <a:t>- </a:t>
            </a:r>
            <a:r>
              <a:rPr lang="el-GR" sz="2400" b="1" dirty="0" err="1"/>
              <a:t>Λυκειο</a:t>
            </a:r>
            <a:r>
              <a:rPr lang="el-GR" sz="2400" b="1" dirty="0"/>
              <a:t> (ΟΜΠ)</a:t>
            </a:r>
            <a:br>
              <a:rPr lang="el-GR" sz="2400" b="1" dirty="0"/>
            </a:br>
            <a:r>
              <a:rPr lang="el-GR" sz="2400" b="1" dirty="0"/>
              <a:t/>
            </a:r>
            <a:br>
              <a:rPr lang="el-GR" sz="2400" b="1" dirty="0"/>
            </a:br>
            <a:r>
              <a:rPr lang="el-GR" sz="2400" b="1" dirty="0"/>
              <a:t>- </a:t>
            </a:r>
            <a:r>
              <a:rPr lang="el-GR" sz="2400" b="1" dirty="0" err="1"/>
              <a:t>Τεχνικη</a:t>
            </a:r>
            <a:r>
              <a:rPr lang="el-GR" sz="2400" b="1" dirty="0"/>
              <a:t> </a:t>
            </a:r>
            <a:r>
              <a:rPr lang="el-GR" sz="2400" b="1" dirty="0" err="1"/>
              <a:t>Σχολη</a:t>
            </a:r>
            <a:r>
              <a:rPr lang="el-GR" sz="2400" b="1" dirty="0"/>
              <a:t> (</a:t>
            </a:r>
            <a:r>
              <a:rPr lang="el-GR" sz="2400" b="1" dirty="0" err="1"/>
              <a:t>Κατευθυνση</a:t>
            </a:r>
            <a:r>
              <a:rPr lang="el-GR" sz="2400" b="1" dirty="0"/>
              <a:t> - ΚΛΑΔΟΣ - ΕΙΔΙΚΟΤΗΤΑ)</a:t>
            </a:r>
            <a:br>
              <a:rPr lang="el-GR" sz="2400" b="1" dirty="0"/>
            </a:br>
            <a:r>
              <a:rPr lang="el-GR" sz="2400" b="1" dirty="0"/>
              <a:t/>
            </a:r>
            <a:br>
              <a:rPr lang="el-GR" sz="2400" b="1" dirty="0"/>
            </a:br>
            <a:endParaRPr lang="en-US" sz="2400" b="1" dirty="0"/>
          </a:p>
        </p:txBody>
      </p:sp>
      <p:sp>
        <p:nvSpPr>
          <p:cNvPr id="5" name="Text Placeholder 4"/>
          <p:cNvSpPr>
            <a:spLocks noGrp="1"/>
          </p:cNvSpPr>
          <p:nvPr>
            <p:ph type="body" idx="4294967295"/>
          </p:nvPr>
        </p:nvSpPr>
        <p:spPr>
          <a:xfrm>
            <a:off x="747713" y="3944938"/>
            <a:ext cx="11444287" cy="1549400"/>
          </a:xfrm>
        </p:spPr>
        <p:txBody>
          <a:bodyPr>
            <a:noAutofit/>
          </a:bodyPr>
          <a:lstStyle/>
          <a:p>
            <a:pPr>
              <a:defRPr/>
            </a:pPr>
            <a:r>
              <a:rPr lang="el-GR" sz="2400" b="1" dirty="0">
                <a:solidFill>
                  <a:srgbClr val="FF0000"/>
                </a:solidFill>
              </a:rPr>
              <a:t>Μην Ξεχάσετε!</a:t>
            </a:r>
          </a:p>
          <a:p>
            <a:pPr>
              <a:defRPr/>
            </a:pPr>
            <a:endParaRPr lang="en-US" sz="2400" b="1" i="1" dirty="0">
              <a:solidFill>
                <a:srgbClr val="FF0000"/>
              </a:solidFill>
              <a:effectLst>
                <a:outerShdw blurRad="38100" dist="38100" dir="2700000" algn="tl">
                  <a:srgbClr val="000000">
                    <a:alpha val="43137"/>
                  </a:srgbClr>
                </a:outerShdw>
              </a:effectLst>
            </a:endParaRPr>
          </a:p>
          <a:p>
            <a:pPr>
              <a:defRPr/>
            </a:pPr>
            <a:r>
              <a:rPr lang="el-GR" sz="2400" b="1" i="1" dirty="0">
                <a:solidFill>
                  <a:srgbClr val="0070C0"/>
                </a:solidFill>
                <a:effectLst>
                  <a:outerShdw blurRad="38100" dist="38100" dir="2700000" algn="tl">
                    <a:srgbClr val="000000">
                      <a:alpha val="43137"/>
                    </a:srgbClr>
                  </a:outerShdw>
                </a:effectLst>
              </a:rPr>
              <a:t>ΦΕΒΡΟΥΑΡΙΟΣ </a:t>
            </a:r>
            <a:r>
              <a:rPr lang="en-US" sz="2400" b="1" i="1" dirty="0">
                <a:solidFill>
                  <a:srgbClr val="0070C0"/>
                </a:solidFill>
                <a:effectLst>
                  <a:outerShdw blurRad="38100" dist="38100" dir="2700000" algn="tl">
                    <a:srgbClr val="000000">
                      <a:alpha val="43137"/>
                    </a:srgbClr>
                  </a:outerShdw>
                </a:effectLst>
              </a:rPr>
              <a:t>202</a:t>
            </a:r>
            <a:r>
              <a:rPr lang="el-GR" sz="2400" b="1" i="1" dirty="0">
                <a:solidFill>
                  <a:srgbClr val="0070C0"/>
                </a:solidFill>
                <a:effectLst>
                  <a:outerShdw blurRad="38100" dist="38100" dir="2700000" algn="tl">
                    <a:srgbClr val="000000">
                      <a:alpha val="43137"/>
                    </a:srgbClr>
                  </a:outerShdw>
                </a:effectLst>
              </a:rPr>
              <a:t>7</a:t>
            </a:r>
            <a:endParaRPr lang="en-US" sz="2000" dirty="0">
              <a:solidFill>
                <a:srgbClr val="0070C0"/>
              </a:solidFill>
            </a:endParaRPr>
          </a:p>
        </p:txBody>
      </p:sp>
      <p:pic>
        <p:nvPicPr>
          <p:cNvPr id="1026" name="Picture 2">
            <a:extLst>
              <a:ext uri="{FF2B5EF4-FFF2-40B4-BE49-F238E27FC236}">
                <a16:creationId xmlns:a16="http://schemas.microsoft.com/office/drawing/2014/main" id="{BF189EF1-89F8-F702-AB06-2C377207CEB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10074" y="4098663"/>
            <a:ext cx="2658428" cy="13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4159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p:cTn id="7"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5EA29D5-7889-BF96-348E-F066EEB78FC3}"/>
              </a:ext>
            </a:extLst>
          </p:cNvPr>
          <p:cNvSpPr txBox="1"/>
          <p:nvPr/>
        </p:nvSpPr>
        <p:spPr>
          <a:xfrm rot="9213979" flipV="1">
            <a:off x="47157" y="367423"/>
            <a:ext cx="2475174" cy="1477328"/>
          </a:xfrm>
          <a:prstGeom prst="rect">
            <a:avLst/>
          </a:prstGeom>
          <a:gradFill>
            <a:gsLst>
              <a:gs pos="0">
                <a:srgbClr val="63A4F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a:solidFill>
              <a:srgbClr val="FFC6C6"/>
            </a:solidFill>
          </a:ln>
        </p:spPr>
        <p:txBody>
          <a:bodyPr wrap="square" rtlCol="0">
            <a:spAutoFit/>
          </a:bodyPr>
          <a:lstStyle/>
          <a:p>
            <a:r>
              <a:rPr lang="en-US" dirty="0"/>
              <a:t>«Τα Hard Skills  </a:t>
            </a:r>
            <a:r>
              <a:rPr lang="en-US" dirty="0" err="1"/>
              <a:t>εξ</a:t>
            </a:r>
            <a:r>
              <a:rPr lang="en-US" dirty="0"/>
              <a:t>ασφαλίζουν τη συνέντευξη, τα Soft Skills εξασφαλίζουν τη δουλειά»</a:t>
            </a:r>
          </a:p>
        </p:txBody>
      </p:sp>
      <p:sp>
        <p:nvSpPr>
          <p:cNvPr id="2" name="Title 1"/>
          <p:cNvSpPr>
            <a:spLocks noGrp="1"/>
          </p:cNvSpPr>
          <p:nvPr>
            <p:ph type="title"/>
          </p:nvPr>
        </p:nvSpPr>
        <p:spPr/>
        <p:txBody>
          <a:bodyPr>
            <a:normAutofit fontScale="90000"/>
          </a:bodyPr>
          <a:lstStyle/>
          <a:p>
            <a:pPr algn="ctr"/>
            <a:r>
              <a:rPr lang="el-GR" b="1" dirty="0"/>
              <a:t/>
            </a:r>
            <a:br>
              <a:rPr lang="el-GR" b="1" dirty="0"/>
            </a:br>
            <a:r>
              <a:rPr lang="el-GR" b="1" dirty="0"/>
              <a:t/>
            </a:r>
            <a:br>
              <a:rPr lang="el-GR" b="1" dirty="0"/>
            </a:br>
            <a:r>
              <a:rPr lang="el-GR" b="1" dirty="0"/>
              <a:t/>
            </a:r>
            <a:br>
              <a:rPr lang="el-GR" b="1" dirty="0"/>
            </a:br>
            <a:r>
              <a:rPr lang="el-GR" b="1" dirty="0"/>
              <a:t/>
            </a:r>
            <a:br>
              <a:rPr lang="el-GR" b="1" dirty="0"/>
            </a:br>
            <a:r>
              <a:rPr lang="el-GR" b="1" dirty="0"/>
              <a:t/>
            </a:r>
            <a:br>
              <a:rPr lang="el-GR" b="1" dirty="0"/>
            </a:br>
            <a:r>
              <a:rPr lang="el-GR" b="1" dirty="0"/>
              <a:t/>
            </a:r>
            <a:br>
              <a:rPr lang="el-GR" b="1" dirty="0"/>
            </a:br>
            <a:r>
              <a:rPr lang="el-GR" dirty="0"/>
              <a:t/>
            </a:r>
            <a:br>
              <a:rPr lang="el-GR" dirty="0"/>
            </a:br>
            <a:r>
              <a:rPr lang="el-GR" b="1" dirty="0" err="1">
                <a:latin typeface="Arial" panose="020B0604020202020204" pitchFamily="34" charset="0"/>
                <a:cs typeface="Arial" panose="020B0604020202020204" pitchFamily="34" charset="0"/>
              </a:rPr>
              <a:t>ΚΑθετεΣ</a:t>
            </a:r>
            <a:r>
              <a:rPr lang="el-GR" b="1" dirty="0">
                <a:latin typeface="Arial" panose="020B0604020202020204" pitchFamily="34" charset="0"/>
                <a:cs typeface="Arial" panose="020B0604020202020204" pitchFamily="34" charset="0"/>
              </a:rPr>
              <a:t> ή </a:t>
            </a:r>
            <a:r>
              <a:rPr lang="el-GR" b="1" dirty="0" err="1">
                <a:latin typeface="Arial" panose="020B0604020202020204" pitchFamily="34" charset="0"/>
                <a:cs typeface="Arial" panose="020B0604020202020204" pitchFamily="34" charset="0"/>
              </a:rPr>
              <a:t>ΤεχνιΚΕΣ</a:t>
            </a:r>
            <a:r>
              <a:rPr lang="el-GR" b="1" dirty="0">
                <a:latin typeface="Arial" panose="020B0604020202020204" pitchFamily="34" charset="0"/>
                <a:cs typeface="Arial" panose="020B0604020202020204" pitchFamily="34" charset="0"/>
              </a:rPr>
              <a:t> </a:t>
            </a:r>
            <a:r>
              <a:rPr lang="el-GR" b="1" dirty="0" err="1">
                <a:latin typeface="Arial" panose="020B0604020202020204" pitchFamily="34" charset="0"/>
                <a:cs typeface="Arial" panose="020B0604020202020204" pitchFamily="34" charset="0"/>
              </a:rPr>
              <a:t>ΔεξΙΟτητεΣ</a:t>
            </a:r>
            <a:r>
              <a:rPr lang="el-GR" b="1" dirty="0">
                <a:latin typeface="Arial" panose="020B0604020202020204" pitchFamily="34" charset="0"/>
                <a:cs typeface="Arial" panose="020B0604020202020204" pitchFamily="34" charset="0"/>
              </a:rPr>
              <a:t>:</a:t>
            </a:r>
            <a:br>
              <a:rPr lang="el-GR" b="1" dirty="0">
                <a:latin typeface="Arial" panose="020B0604020202020204" pitchFamily="34" charset="0"/>
                <a:cs typeface="Arial" panose="020B0604020202020204" pitchFamily="34" charset="0"/>
              </a:rPr>
            </a:br>
            <a:r>
              <a:rPr lang="el-GR" b="1" dirty="0"/>
              <a:t/>
            </a:r>
            <a:br>
              <a:rPr lang="el-GR" b="1" dirty="0"/>
            </a:br>
            <a:r>
              <a:rPr lang="el-GR" dirty="0"/>
              <a:t/>
            </a:r>
            <a:br>
              <a:rPr lang="el-GR" dirty="0"/>
            </a:br>
            <a:r>
              <a:rPr lang="el-GR" dirty="0"/>
              <a:t/>
            </a:r>
            <a:br>
              <a:rPr lang="el-GR" dirty="0"/>
            </a:br>
            <a:r>
              <a:rPr lang="el-GR" dirty="0"/>
              <a:t/>
            </a:r>
            <a:br>
              <a:rPr lang="el-GR" dirty="0"/>
            </a:br>
            <a:r>
              <a:rPr lang="el-GR" dirty="0"/>
              <a:t/>
            </a:r>
            <a:br>
              <a:rPr lang="el-GR" dirty="0"/>
            </a:br>
            <a:r>
              <a:rPr lang="el-GR" dirty="0"/>
              <a:t/>
            </a:r>
            <a:br>
              <a:rPr lang="el-GR" dirty="0"/>
            </a:br>
            <a:r>
              <a:rPr lang="el-GR" dirty="0"/>
              <a:t>ΤΙ </a:t>
            </a:r>
            <a:r>
              <a:rPr lang="el-GR" dirty="0" err="1"/>
              <a:t>αναζητουν</a:t>
            </a:r>
            <a:r>
              <a:rPr lang="el-GR" dirty="0"/>
              <a:t> οι </a:t>
            </a:r>
            <a:r>
              <a:rPr lang="el-GR" dirty="0" err="1"/>
              <a:t>εργοδοτεΣ</a:t>
            </a:r>
            <a:r>
              <a:rPr lang="el-GR" dirty="0"/>
              <a:t>;</a:t>
            </a:r>
            <a:br>
              <a:rPr lang="el-GR" dirty="0"/>
            </a:br>
            <a:r>
              <a:rPr lang="el-GR" b="1" dirty="0" err="1">
                <a:solidFill>
                  <a:srgbClr val="0070C0"/>
                </a:solidFill>
              </a:rPr>
              <a:t>δεξιοτητες</a:t>
            </a:r>
            <a:endParaRPr lang="en-GB" b="1" dirty="0">
              <a:solidFill>
                <a:srgbClr val="0070C0"/>
              </a:solidFill>
            </a:endParaRPr>
          </a:p>
        </p:txBody>
      </p:sp>
      <p:sp>
        <p:nvSpPr>
          <p:cNvPr id="4" name="Footer Placeholder 3"/>
          <p:cNvSpPr>
            <a:spLocks noGrp="1"/>
          </p:cNvSpPr>
          <p:nvPr>
            <p:ph type="ftr" sz="quarter" idx="11"/>
          </p:nvPr>
        </p:nvSpPr>
        <p:spPr/>
        <p:txBody>
          <a:bodyPr/>
          <a:lstStyle/>
          <a:p>
            <a:endParaRPr lang="en-GB" dirty="0"/>
          </a:p>
        </p:txBody>
      </p:sp>
      <p:sp>
        <p:nvSpPr>
          <p:cNvPr id="9" name="Text Placeholder 8">
            <a:extLst>
              <a:ext uri="{FF2B5EF4-FFF2-40B4-BE49-F238E27FC236}">
                <a16:creationId xmlns:a16="http://schemas.microsoft.com/office/drawing/2014/main" id="{CE0BD51A-024F-963D-337C-B7778383E21A}"/>
              </a:ext>
            </a:extLst>
          </p:cNvPr>
          <p:cNvSpPr>
            <a:spLocks noGrp="1"/>
          </p:cNvSpPr>
          <p:nvPr>
            <p:ph type="body" idx="1"/>
          </p:nvPr>
        </p:nvSpPr>
        <p:spPr>
          <a:solidFill>
            <a:schemeClr val="bg2">
              <a:lumMod val="90000"/>
            </a:schemeClr>
          </a:solidFill>
          <a:ln>
            <a:solidFill>
              <a:schemeClr val="accent1"/>
            </a:solidFill>
          </a:ln>
        </p:spPr>
        <p:txBody>
          <a:bodyPr>
            <a:normAutofit/>
          </a:bodyPr>
          <a:lstStyle/>
          <a:p>
            <a:r>
              <a:rPr lang="el-GR" sz="2400" b="1" dirty="0">
                <a:effectLst>
                  <a:outerShdw blurRad="38100" dist="38100" dir="2700000" algn="tl">
                    <a:srgbClr val="000000">
                      <a:alpha val="43137"/>
                    </a:srgbClr>
                  </a:outerShdw>
                </a:effectLst>
              </a:rPr>
              <a:t>ΚΑΘΕΤΕΣ/ΤΕΧΝΙΚΕΣ</a:t>
            </a:r>
            <a:endParaRPr lang="en-US" sz="2400" b="1" dirty="0">
              <a:effectLst>
                <a:outerShdw blurRad="38100" dist="38100" dir="2700000" algn="tl">
                  <a:srgbClr val="000000">
                    <a:alpha val="43137"/>
                  </a:srgbClr>
                </a:outerShdw>
              </a:effectLst>
            </a:endParaRPr>
          </a:p>
        </p:txBody>
      </p:sp>
      <p:sp>
        <p:nvSpPr>
          <p:cNvPr id="3" name="Content Placeholder 2"/>
          <p:cNvSpPr>
            <a:spLocks noGrp="1"/>
          </p:cNvSpPr>
          <p:nvPr>
            <p:ph sz="quarter" idx="15"/>
          </p:nvPr>
        </p:nvSpPr>
        <p:spPr>
          <a:solidFill>
            <a:schemeClr val="bg2"/>
          </a:solidFill>
          <a:ln>
            <a:solidFill>
              <a:schemeClr val="accent1"/>
            </a:solidFill>
          </a:ln>
        </p:spPr>
        <p:txBody>
          <a:bodyPr>
            <a:normAutofit/>
          </a:bodyPr>
          <a:lstStyle/>
          <a:p>
            <a:r>
              <a:rPr lang="en-US" sz="2400" dirty="0">
                <a:solidFill>
                  <a:schemeClr val="bg1"/>
                </a:solidFill>
              </a:rPr>
              <a:t> </a:t>
            </a:r>
            <a:r>
              <a:rPr lang="el-GR" sz="2000" b="1" dirty="0">
                <a:cs typeface="Arial" panose="020B0604020202020204" pitchFamily="34" charset="0"/>
              </a:rPr>
              <a:t>Πτυχίο Πανεπιστημίου</a:t>
            </a:r>
            <a:endParaRPr lang="en-US" sz="2000" b="1" dirty="0">
              <a:cs typeface="Arial" panose="020B0604020202020204" pitchFamily="34" charset="0"/>
            </a:endParaRPr>
          </a:p>
          <a:p>
            <a:r>
              <a:rPr lang="en-US" sz="2000" b="1" dirty="0">
                <a:cs typeface="Arial" panose="020B0604020202020204" pitchFamily="34" charset="0"/>
              </a:rPr>
              <a:t> </a:t>
            </a:r>
            <a:r>
              <a:rPr lang="el-GR" sz="2000" b="1" dirty="0">
                <a:cs typeface="Arial" panose="020B0604020202020204" pitchFamily="34" charset="0"/>
              </a:rPr>
              <a:t>Μεταπτυχιακός Τίτλος</a:t>
            </a:r>
            <a:endParaRPr lang="en-US" sz="2000" b="1" dirty="0">
              <a:cs typeface="Arial" panose="020B0604020202020204" pitchFamily="34" charset="0"/>
            </a:endParaRPr>
          </a:p>
          <a:p>
            <a:r>
              <a:rPr lang="en-US" sz="2000" b="1" dirty="0">
                <a:cs typeface="Arial" panose="020B0604020202020204" pitchFamily="34" charset="0"/>
              </a:rPr>
              <a:t> </a:t>
            </a:r>
            <a:r>
              <a:rPr lang="el-GR" sz="2000" b="1" dirty="0">
                <a:cs typeface="Arial" panose="020B0604020202020204" pitchFamily="34" charset="0"/>
              </a:rPr>
              <a:t>Πιστοποιητικό Γνώσης συγκεκριμένου   επιπέδου Ξένης Γλώσσας κ.ά. </a:t>
            </a:r>
            <a:endParaRPr lang="en-US" sz="2000" b="1" dirty="0">
              <a:cs typeface="Arial" panose="020B0604020202020204" pitchFamily="34" charset="0"/>
            </a:endParaRPr>
          </a:p>
          <a:p>
            <a:r>
              <a:rPr lang="el-GR" sz="2000" b="1" dirty="0">
                <a:cs typeface="Arial" panose="020B0604020202020204" pitchFamily="34" charset="0"/>
              </a:rPr>
              <a:t> Άλλα Διπλώματα (Μουσική, Αθλητισμός, Η/Υ)</a:t>
            </a:r>
          </a:p>
          <a:p>
            <a:r>
              <a:rPr lang="el-GR" sz="2000" b="1" dirty="0">
                <a:solidFill>
                  <a:schemeClr val="bg1"/>
                </a:solidFill>
                <a:latin typeface="Arial" panose="020B0604020202020204" pitchFamily="34" charset="0"/>
                <a:cs typeface="Arial" panose="020B0604020202020204" pitchFamily="34" charset="0"/>
              </a:rPr>
              <a:t> </a:t>
            </a:r>
            <a:endParaRPr lang="en-GB" sz="2400" dirty="0">
              <a:latin typeface="Arial" panose="020B0604020202020204" pitchFamily="34" charset="0"/>
              <a:cs typeface="Arial" panose="020B0604020202020204" pitchFamily="34" charset="0"/>
            </a:endParaRPr>
          </a:p>
        </p:txBody>
      </p:sp>
      <p:sp>
        <p:nvSpPr>
          <p:cNvPr id="10" name="Text Placeholder 9">
            <a:extLst>
              <a:ext uri="{FF2B5EF4-FFF2-40B4-BE49-F238E27FC236}">
                <a16:creationId xmlns:a16="http://schemas.microsoft.com/office/drawing/2014/main" id="{6B1EBC9F-FAE3-708F-6FD6-4B7343D894AB}"/>
              </a:ext>
            </a:extLst>
          </p:cNvPr>
          <p:cNvSpPr>
            <a:spLocks noGrp="1"/>
          </p:cNvSpPr>
          <p:nvPr>
            <p:ph type="body" sz="quarter" idx="3"/>
          </p:nvPr>
        </p:nvSpPr>
        <p:spPr>
          <a:solidFill>
            <a:srgbClr val="00B0F0"/>
          </a:solidFill>
          <a:ln>
            <a:solidFill>
              <a:schemeClr val="accent1"/>
            </a:solidFill>
          </a:ln>
        </p:spPr>
        <p:txBody>
          <a:bodyPr>
            <a:normAutofit/>
          </a:bodyPr>
          <a:lstStyle/>
          <a:p>
            <a:r>
              <a:rPr lang="el-GR" sz="2400" b="1" dirty="0" err="1">
                <a:effectLst>
                  <a:outerShdw blurRad="38100" dist="38100" dir="2700000" algn="tl">
                    <a:srgbClr val="000000">
                      <a:alpha val="43137"/>
                    </a:srgbClr>
                  </a:outerShdw>
                </a:effectLst>
              </a:rPr>
              <a:t>Οριζοντιεσ</a:t>
            </a:r>
            <a:r>
              <a:rPr lang="el-GR" sz="2400" b="1" dirty="0">
                <a:effectLst>
                  <a:outerShdw blurRad="38100" dist="38100" dir="2700000" algn="tl">
                    <a:srgbClr val="000000">
                      <a:alpha val="43137"/>
                    </a:srgbClr>
                  </a:outerShdw>
                </a:effectLst>
              </a:rPr>
              <a:t>/</a:t>
            </a:r>
            <a:r>
              <a:rPr lang="el-GR" sz="2400" b="1" dirty="0" err="1">
                <a:effectLst>
                  <a:outerShdw blurRad="38100" dist="38100" dir="2700000" algn="tl">
                    <a:srgbClr val="000000">
                      <a:alpha val="43137"/>
                    </a:srgbClr>
                  </a:outerShdw>
                </a:effectLst>
              </a:rPr>
              <a:t>ηπιεσ</a:t>
            </a:r>
            <a:r>
              <a:rPr lang="el-GR" sz="2400" b="1" dirty="0">
                <a:effectLst>
                  <a:outerShdw blurRad="38100" dist="38100" dir="2700000" algn="tl">
                    <a:srgbClr val="000000">
                      <a:alpha val="43137"/>
                    </a:srgbClr>
                  </a:outerShdw>
                </a:effectLst>
              </a:rPr>
              <a:t> </a:t>
            </a:r>
            <a:endParaRPr lang="en-US" sz="2400" b="1" dirty="0">
              <a:effectLst>
                <a:outerShdw blurRad="38100" dist="38100" dir="2700000" algn="tl">
                  <a:srgbClr val="000000">
                    <a:alpha val="43137"/>
                  </a:srgbClr>
                </a:outerShdw>
              </a:effectLst>
            </a:endParaRPr>
          </a:p>
        </p:txBody>
      </p:sp>
      <p:sp>
        <p:nvSpPr>
          <p:cNvPr id="12" name="Content Placeholder 11">
            <a:extLst>
              <a:ext uri="{FF2B5EF4-FFF2-40B4-BE49-F238E27FC236}">
                <a16:creationId xmlns:a16="http://schemas.microsoft.com/office/drawing/2014/main" id="{29E5FBCD-2451-F039-F84F-08FA4ED755D5}"/>
              </a:ext>
            </a:extLst>
          </p:cNvPr>
          <p:cNvSpPr>
            <a:spLocks noGrp="1"/>
          </p:cNvSpPr>
          <p:nvPr>
            <p:ph sz="quarter" idx="16"/>
          </p:nvPr>
        </p:nvSpPr>
        <p:spPr>
          <a:solidFill>
            <a:srgbClr val="DBE8FF"/>
          </a:solidFill>
          <a:ln>
            <a:solidFill>
              <a:schemeClr val="accent1"/>
            </a:solidFill>
          </a:ln>
        </p:spPr>
        <p:txBody>
          <a:bodyPr/>
          <a:lstStyle/>
          <a:p>
            <a:r>
              <a:rPr lang="el-GR" b="1"/>
              <a:t>Δημιουργικότητα και καινοτομία</a:t>
            </a:r>
          </a:p>
          <a:p>
            <a:r>
              <a:rPr lang="el-GR" b="1"/>
              <a:t>Ευελιξία</a:t>
            </a:r>
          </a:p>
          <a:p>
            <a:r>
              <a:rPr lang="el-GR" b="1"/>
              <a:t>Προσαρμοστικότητα</a:t>
            </a:r>
          </a:p>
          <a:p>
            <a:r>
              <a:rPr lang="el-GR" b="1"/>
              <a:t>Ενσυναίσθηση</a:t>
            </a:r>
          </a:p>
          <a:p>
            <a:r>
              <a:rPr lang="el-GR" b="1"/>
              <a:t>Επίλυση προβλήματος</a:t>
            </a:r>
          </a:p>
          <a:p>
            <a:r>
              <a:rPr lang="el-GR" b="1"/>
              <a:t>Κριτική σκέψη</a:t>
            </a:r>
          </a:p>
          <a:p>
            <a:r>
              <a:rPr lang="el-GR" b="1"/>
              <a:t>Ομαδικότητα και συνεργασία </a:t>
            </a:r>
          </a:p>
          <a:p>
            <a:r>
              <a:rPr lang="el-GR" b="1"/>
              <a:t>Οργανωτικότητα</a:t>
            </a:r>
          </a:p>
          <a:p>
            <a:endParaRPr lang="en-US" dirty="0"/>
          </a:p>
        </p:txBody>
      </p:sp>
      <p:sp>
        <p:nvSpPr>
          <p:cNvPr id="14" name="TextBox 13">
            <a:extLst>
              <a:ext uri="{FF2B5EF4-FFF2-40B4-BE49-F238E27FC236}">
                <a16:creationId xmlns:a16="http://schemas.microsoft.com/office/drawing/2014/main" id="{0AE63C0A-BB72-6309-9630-B71C5ACF439E}"/>
              </a:ext>
            </a:extLst>
          </p:cNvPr>
          <p:cNvSpPr txBox="1"/>
          <p:nvPr/>
        </p:nvSpPr>
        <p:spPr>
          <a:xfrm>
            <a:off x="2820588" y="6138297"/>
            <a:ext cx="6557210" cy="707886"/>
          </a:xfrm>
          <a:prstGeom prst="rect">
            <a:avLst/>
          </a:prstGeom>
          <a:noFill/>
          <a:ln w="38100">
            <a:solidFill>
              <a:srgbClr val="FFC6C6"/>
            </a:solidFill>
          </a:ln>
        </p:spPr>
        <p:txBody>
          <a:bodyPr wrap="square" rtlCol="0">
            <a:spAutoFit/>
          </a:bodyPr>
          <a:lstStyle/>
          <a:p>
            <a:pPr algn="ctr"/>
            <a:r>
              <a:rPr lang="el-GR" sz="2400" b="1" dirty="0">
                <a:effectLst>
                  <a:outerShdw blurRad="38100" dist="38100" dir="2700000" algn="tl">
                    <a:srgbClr val="000000">
                      <a:alpha val="43137"/>
                    </a:srgbClr>
                  </a:outerShdw>
                </a:effectLst>
              </a:rPr>
              <a:t>ΨΗΦΙΑΚΕΣ</a:t>
            </a:r>
          </a:p>
          <a:p>
            <a:pPr algn="ctr"/>
            <a:r>
              <a:rPr lang="en-US" sz="1600" i="1" dirty="0">
                <a:latin typeface="arial" panose="020B0604020202020204" pitchFamily="34" charset="0"/>
                <a:hlinkClick r:id="rId3">
                  <a:extLst>
                    <a:ext uri="{A12FA001-AC4F-418D-AE19-62706E023703}">
                      <ahyp:hlinkClr xmlns="" xmlns:ahyp="http://schemas.microsoft.com/office/drawing/2018/hyperlinkcolor" val="tx"/>
                    </a:ext>
                  </a:extLst>
                </a:hlinkClick>
              </a:rPr>
              <a:t>https://reform-support.ec.europa.eu/what-we-do/digital-transition_el</a:t>
            </a:r>
            <a:r>
              <a:rPr lang="el-GR" sz="1600" i="1" dirty="0">
                <a:latin typeface="arial" panose="020B0604020202020204" pitchFamily="34" charset="0"/>
              </a:rPr>
              <a:t> </a:t>
            </a:r>
          </a:p>
        </p:txBody>
      </p:sp>
    </p:spTree>
    <p:extLst>
      <p:ext uri="{BB962C8B-B14F-4D97-AF65-F5344CB8AC3E}">
        <p14:creationId xmlns:p14="http://schemas.microsoft.com/office/powerpoint/2010/main" val="21011218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4882896"/>
            <a:ext cx="3657603" cy="1453896"/>
          </a:xfrm>
        </p:spPr>
        <p:txBody>
          <a:bodyPr anchor="t">
            <a:normAutofit/>
          </a:bodyPr>
          <a:lstStyle/>
          <a:p>
            <a:r>
              <a:rPr lang="el-GR" sz="2200" b="1" err="1"/>
              <a:t>αλλαγεΣ</a:t>
            </a:r>
            <a:r>
              <a:rPr lang="el-GR" sz="2200" b="1"/>
              <a:t> στην </a:t>
            </a:r>
            <a:r>
              <a:rPr lang="el-GR" sz="2200" b="1" err="1"/>
              <a:t>Αγορα</a:t>
            </a:r>
            <a:r>
              <a:rPr lang="el-GR" sz="2200" b="1"/>
              <a:t> </a:t>
            </a:r>
            <a:r>
              <a:rPr lang="el-GR" sz="2200" b="1" err="1"/>
              <a:t>ΕργασιαΣ</a:t>
            </a:r>
            <a:r>
              <a:rPr lang="el-GR" sz="2200" b="1"/>
              <a:t>/</a:t>
            </a:r>
            <a:br>
              <a:rPr lang="el-GR" sz="2200" b="1"/>
            </a:br>
            <a:r>
              <a:rPr lang="el-GR" sz="2200" b="1"/>
              <a:t>ΝΕΕΣ ΜΟΡΦΕΣ ΑΠΑΣΧΟΛΗΣΗΣ </a:t>
            </a:r>
            <a:endParaRPr lang="en-GB" sz="2200" b="1"/>
          </a:p>
        </p:txBody>
      </p:sp>
      <p:sp>
        <p:nvSpPr>
          <p:cNvPr id="15" name="Footer Placeholder 2">
            <a:extLst>
              <a:ext uri="{FF2B5EF4-FFF2-40B4-BE49-F238E27FC236}">
                <a16:creationId xmlns:a16="http://schemas.microsoft.com/office/drawing/2014/main" id="{A4CFACE9-DE3F-E4BB-A9AA-FF59FBC46BE7}"/>
              </a:ext>
            </a:extLst>
          </p:cNvPr>
          <p:cNvSpPr>
            <a:spLocks noGrp="1"/>
          </p:cNvSpPr>
          <p:nvPr>
            <p:ph type="ftr" sz="quarter" idx="11"/>
          </p:nvPr>
        </p:nvSpPr>
        <p:spPr>
          <a:xfrm rot="16200000">
            <a:off x="-1131161" y="1592957"/>
            <a:ext cx="2973522" cy="365125"/>
          </a:xfrm>
        </p:spPr>
        <p:txBody>
          <a:bodyPr/>
          <a:lstStyle/>
          <a:p>
            <a:pPr>
              <a:spcAft>
                <a:spcPts val="600"/>
              </a:spcAft>
            </a:pPr>
            <a:r>
              <a:rPr lang="el-GR"/>
              <a:t>Υπηρεσία Συμβουλευτικής και Επαγγελματικής Αγωγής, Οκτώβριος 2025</a:t>
            </a:r>
            <a:endParaRPr lang="en-US"/>
          </a:p>
        </p:txBody>
      </p:sp>
      <p:pic>
        <p:nvPicPr>
          <p:cNvPr id="5" name="Εικόνα 4" descr="Εικόνα που περιέχει κείμενο, παιχνίδι&#10;&#10;Περιγραφή που δημιουργήθηκε αυτόματα">
            <a:extLst>
              <a:ext uri="{FF2B5EF4-FFF2-40B4-BE49-F238E27FC236}">
                <a16:creationId xmlns:a16="http://schemas.microsoft.com/office/drawing/2014/main" id="{087E09B1-A0F2-42DC-8881-7048CEB4DBF2}"/>
              </a:ext>
            </a:extLst>
          </p:cNvPr>
          <p:cNvPicPr>
            <a:picLocks noChangeAspect="1"/>
          </p:cNvPicPr>
          <p:nvPr/>
        </p:nvPicPr>
        <p:blipFill>
          <a:blip r:embed="rId3" cstate="screen">
            <a:extLst>
              <a:ext uri="{28A0092B-C50C-407E-A947-70E740481C1C}">
                <a14:useLocalDpi xmlns:a14="http://schemas.microsoft.com/office/drawing/2010/main"/>
              </a:ext>
              <a:ext uri="{837473B0-CC2E-450A-ABE3-18F120FF3D39}">
                <a1611:picAttrSrcUrl xmlns="" xmlns:a1611="http://schemas.microsoft.com/office/drawing/2016/11/main" r:id="rId4"/>
              </a:ext>
            </a:extLst>
          </a:blip>
          <a:srcRect b="-2"/>
          <a:stretch>
            <a:fillRect/>
          </a:stretch>
        </p:blipFill>
        <p:spPr>
          <a:xfrm>
            <a:off x="693102" y="549275"/>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noFill/>
          <a:ln w="6350">
            <a:solidFill>
              <a:schemeClr val="tx1"/>
            </a:solidFill>
          </a:ln>
        </p:spPr>
      </p:pic>
      <p:sp>
        <p:nvSpPr>
          <p:cNvPr id="3" name="Content Placeholder 2"/>
          <p:cNvSpPr>
            <a:spLocks noGrp="1"/>
          </p:cNvSpPr>
          <p:nvPr>
            <p:ph sz="quarter" idx="14"/>
          </p:nvPr>
        </p:nvSpPr>
        <p:spPr>
          <a:xfrm>
            <a:off x="4638675" y="0"/>
            <a:ext cx="7553325" cy="6857999"/>
          </a:xfrm>
        </p:spPr>
        <p:txBody>
          <a:bodyPr>
            <a:normAutofit/>
          </a:bodyPr>
          <a:lstStyle/>
          <a:p>
            <a:pPr marL="0" indent="0">
              <a:lnSpc>
                <a:spcPct val="100000"/>
              </a:lnSpc>
              <a:buNone/>
            </a:pPr>
            <a:r>
              <a:rPr lang="en-GB" b="1" u="sng" dirty="0"/>
              <a:t/>
            </a:r>
            <a:br>
              <a:rPr lang="en-GB" b="1" u="sng" dirty="0"/>
            </a:br>
            <a:r>
              <a:rPr lang="el-GR" b="1" dirty="0"/>
              <a:t> </a:t>
            </a:r>
          </a:p>
          <a:p>
            <a:pPr marL="0" indent="0">
              <a:lnSpc>
                <a:spcPct val="100000"/>
              </a:lnSpc>
              <a:buNone/>
            </a:pPr>
            <a:r>
              <a:rPr lang="el-GR" b="1" dirty="0"/>
              <a:t>Οικονομία της Πλατφόρμας (</a:t>
            </a:r>
            <a:r>
              <a:rPr lang="en-US" b="1" dirty="0"/>
              <a:t>The gig economy</a:t>
            </a:r>
            <a:r>
              <a:rPr lang="el-GR" b="1" dirty="0"/>
              <a:t>)</a:t>
            </a:r>
            <a:r>
              <a:rPr lang="en-US" b="1" dirty="0"/>
              <a:t>:</a:t>
            </a:r>
            <a:r>
              <a:rPr lang="el-GR" b="1" dirty="0"/>
              <a:t> </a:t>
            </a:r>
            <a:r>
              <a:rPr lang="el-GR" dirty="0"/>
              <a:t>Νέα μορφή εργασίας μέσω διαδικτυακών </a:t>
            </a:r>
            <a:r>
              <a:rPr lang="el-GR" dirty="0" err="1"/>
              <a:t>πλατφορμών</a:t>
            </a:r>
            <a:r>
              <a:rPr lang="el-GR" dirty="0"/>
              <a:t>. Προσφέρουν εργασία πάνω σε </a:t>
            </a:r>
            <a:r>
              <a:rPr lang="en-US" dirty="0"/>
              <a:t>gigs</a:t>
            </a:r>
            <a:r>
              <a:rPr lang="el-GR" dirty="0"/>
              <a:t> δηλ. εργασία σε επιμέρους κομμάτια. </a:t>
            </a:r>
            <a:r>
              <a:rPr lang="en-US" b="1" dirty="0"/>
              <a:t> </a:t>
            </a:r>
            <a:endParaRPr lang="el-GR" b="1" dirty="0"/>
          </a:p>
          <a:p>
            <a:pPr marL="0" indent="0">
              <a:lnSpc>
                <a:spcPct val="100000"/>
              </a:lnSpc>
              <a:buNone/>
            </a:pPr>
            <a:r>
              <a:rPr lang="el-GR" b="1" dirty="0"/>
              <a:t>Ευέλικτες και προσωρινές μορφές εργασίας (</a:t>
            </a:r>
            <a:r>
              <a:rPr lang="en-US" b="1" dirty="0"/>
              <a:t>From workplaces to workspaces)</a:t>
            </a:r>
            <a:r>
              <a:rPr lang="el-GR" b="1" dirty="0"/>
              <a:t>.</a:t>
            </a:r>
            <a:r>
              <a:rPr lang="en-GB" b="1" dirty="0"/>
              <a:t> </a:t>
            </a:r>
            <a:r>
              <a:rPr lang="el-GR" dirty="0"/>
              <a:t>Υψηλός βαθμός αυτονομίας - πληρωμή ανά κομμάτι εργασία, ανάθεση ή πώληση.</a:t>
            </a:r>
            <a:br>
              <a:rPr lang="el-GR" dirty="0"/>
            </a:br>
            <a:r>
              <a:rPr lang="el-GR" b="1" dirty="0"/>
              <a:t/>
            </a:r>
            <a:br>
              <a:rPr lang="el-GR" b="1" dirty="0"/>
            </a:br>
            <a:r>
              <a:rPr lang="el-GR" b="1" dirty="0"/>
              <a:t> Οικονομία του Διαμοιρασμού/Διανεμητική Οικονομία (</a:t>
            </a:r>
            <a:r>
              <a:rPr lang="en-US" b="1" dirty="0"/>
              <a:t>The sharing / on demand economy</a:t>
            </a:r>
            <a:r>
              <a:rPr lang="el-GR" b="1" dirty="0"/>
              <a:t>): </a:t>
            </a:r>
            <a:r>
              <a:rPr lang="el-GR" dirty="0" err="1"/>
              <a:t>Αυτοαπασχόληση</a:t>
            </a:r>
            <a:r>
              <a:rPr lang="el-GR" dirty="0"/>
              <a:t>, Εμπορική δραστηριότητα μέσω εμπορικών </a:t>
            </a:r>
            <a:r>
              <a:rPr lang="el-GR" dirty="0" err="1"/>
              <a:t>πλατφορμών</a:t>
            </a:r>
            <a:r>
              <a:rPr lang="el-GR" dirty="0"/>
              <a:t> από καταναλωτές σε καταναλωτές. Κοινή χρήση αγαθών ή υπηρεσιών  μέσω </a:t>
            </a:r>
            <a:r>
              <a:rPr lang="en-US" dirty="0"/>
              <a:t>online</a:t>
            </a:r>
            <a:r>
              <a:rPr lang="en-GB" dirty="0"/>
              <a:t> </a:t>
            </a:r>
            <a:r>
              <a:rPr lang="el-GR" dirty="0"/>
              <a:t>αγορών, </a:t>
            </a:r>
            <a:r>
              <a:rPr lang="en-US" dirty="0"/>
              <a:t>mobile </a:t>
            </a:r>
            <a:r>
              <a:rPr lang="el-GR" dirty="0"/>
              <a:t>εφαρμογών ή άλλων </a:t>
            </a:r>
            <a:r>
              <a:rPr lang="el-GR" dirty="0" err="1"/>
              <a:t>πλατφορμών</a:t>
            </a:r>
            <a:r>
              <a:rPr lang="el-GR" dirty="0"/>
              <a:t> τεχνολογίας. Π.χ. </a:t>
            </a:r>
            <a:r>
              <a:rPr lang="en-US" dirty="0"/>
              <a:t>Zipcar,, Uber, </a:t>
            </a:r>
            <a:r>
              <a:rPr lang="en-US" dirty="0" err="1"/>
              <a:t>Ebay</a:t>
            </a:r>
            <a:r>
              <a:rPr lang="en-US" dirty="0"/>
              <a:t>, Airbnb…</a:t>
            </a:r>
            <a:r>
              <a:rPr lang="el-GR" dirty="0"/>
              <a:t/>
            </a:r>
            <a:br>
              <a:rPr lang="el-GR" dirty="0"/>
            </a:br>
            <a:r>
              <a:rPr lang="en-US" b="1" dirty="0"/>
              <a:t/>
            </a:r>
            <a:br>
              <a:rPr lang="en-US" b="1" dirty="0"/>
            </a:br>
            <a:r>
              <a:rPr lang="el-GR" b="1" dirty="0"/>
              <a:t> Παγκοσμιοποίηση &amp; Νέα Κινητικότητα</a:t>
            </a:r>
            <a:r>
              <a:rPr lang="en-US" b="1" dirty="0"/>
              <a:t> </a:t>
            </a:r>
            <a:r>
              <a:rPr lang="el-GR" b="1" dirty="0"/>
              <a:t>(</a:t>
            </a:r>
            <a:r>
              <a:rPr lang="en-US" b="1" dirty="0"/>
              <a:t>Work anytime, anywhere &amp; on any device</a:t>
            </a:r>
            <a:r>
              <a:rPr lang="el-GR" b="1" dirty="0"/>
              <a:t>):</a:t>
            </a:r>
          </a:p>
          <a:p>
            <a:pPr marL="0" indent="0">
              <a:lnSpc>
                <a:spcPct val="100000"/>
              </a:lnSpc>
              <a:buNone/>
            </a:pPr>
            <a:endParaRPr lang="el-GR" b="1" dirty="0"/>
          </a:p>
          <a:p>
            <a:pPr>
              <a:lnSpc>
                <a:spcPct val="100000"/>
              </a:lnSpc>
            </a:pPr>
            <a:r>
              <a:rPr lang="el-GR" b="1" i="1" dirty="0"/>
              <a:t>Για πολλούς τύπους εργασίας, η φυσική θέση του εργαζόμενου δεν είναι σημαντική!</a:t>
            </a:r>
            <a:endParaRPr lang="en-GB" b="1" i="1" dirty="0"/>
          </a:p>
        </p:txBody>
      </p:sp>
    </p:spTree>
    <p:extLst>
      <p:ext uri="{BB962C8B-B14F-4D97-AF65-F5344CB8AC3E}">
        <p14:creationId xmlns:p14="http://schemas.microsoft.com/office/powerpoint/2010/main" val="151004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4990"/>
            <a:ext cx="10515600" cy="1116811"/>
          </a:xfrm>
        </p:spPr>
        <p:txBody>
          <a:bodyPr anchor="b">
            <a:normAutofit/>
          </a:bodyPr>
          <a:lstStyle/>
          <a:p>
            <a:r>
              <a:rPr lang="el-GR" sz="4100" b="1" dirty="0" err="1"/>
              <a:t>Χασμα</a:t>
            </a:r>
            <a:r>
              <a:rPr lang="el-GR" sz="4100" b="1" dirty="0"/>
              <a:t> </a:t>
            </a:r>
            <a:r>
              <a:rPr lang="el-GR" sz="4100" b="1" dirty="0" err="1"/>
              <a:t>Δεξιοτητων</a:t>
            </a:r>
            <a:r>
              <a:rPr lang="el-GR" sz="4100" b="1" dirty="0"/>
              <a:t>  - </a:t>
            </a:r>
            <a:r>
              <a:rPr lang="en-US" sz="4100" b="1" dirty="0"/>
              <a:t>Skills Mismatch</a:t>
            </a:r>
          </a:p>
        </p:txBody>
      </p:sp>
      <p:sp>
        <p:nvSpPr>
          <p:cNvPr id="3" name="Content Placeholder 2"/>
          <p:cNvSpPr>
            <a:spLocks noGrp="1"/>
          </p:cNvSpPr>
          <p:nvPr>
            <p:ph sz="half" idx="1"/>
          </p:nvPr>
        </p:nvSpPr>
        <p:spPr>
          <a:xfrm>
            <a:off x="538163" y="1825624"/>
            <a:ext cx="5481637" cy="4447385"/>
          </a:xfrm>
        </p:spPr>
        <p:txBody>
          <a:bodyPr>
            <a:normAutofit/>
          </a:bodyPr>
          <a:lstStyle/>
          <a:p>
            <a:pPr marL="0" indent="0">
              <a:lnSpc>
                <a:spcPct val="100000"/>
              </a:lnSpc>
              <a:buNone/>
            </a:pPr>
            <a:r>
              <a:rPr lang="el-GR" sz="1700" b="1" dirty="0"/>
              <a:t>ΧΑΣΜΑ ΔΕΞΙΟΤΗΤΩΝ: </a:t>
            </a:r>
            <a:r>
              <a:rPr lang="el-GR" sz="1700" dirty="0"/>
              <a:t>Α</a:t>
            </a:r>
            <a:r>
              <a:rPr lang="el-GR" sz="1700" b="0" i="0" dirty="0">
                <a:effectLst/>
              </a:rPr>
              <a:t>ναντιστοιχία μεταξύ προσφοράς και ζήτησης δεξιοτήτων.</a:t>
            </a:r>
          </a:p>
          <a:p>
            <a:pPr marL="0" indent="0">
              <a:lnSpc>
                <a:spcPct val="100000"/>
              </a:lnSpc>
              <a:buNone/>
            </a:pPr>
            <a:r>
              <a:rPr lang="el-GR" sz="1700" i="1" dirty="0"/>
              <a:t>Είναι η διαφορά μεταξύ των δεξιοτήτων που χρειάζεται </a:t>
            </a:r>
            <a:r>
              <a:rPr lang="en-GB" sz="1700" i="1" dirty="0"/>
              <a:t>o</a:t>
            </a:r>
            <a:r>
              <a:rPr lang="el-GR" sz="1700" i="1" dirty="0"/>
              <a:t> εργοδότης και των δεξιοτήτων που έχει ο εργαζόμενος. </a:t>
            </a:r>
          </a:p>
          <a:p>
            <a:pPr marL="0" indent="0">
              <a:lnSpc>
                <a:spcPct val="100000"/>
              </a:lnSpc>
              <a:buNone/>
            </a:pPr>
            <a:r>
              <a:rPr lang="el-GR" sz="1700" dirty="0"/>
              <a:t>Συνήθως όταν οι απαιτήσεις της αγοράς εργασίας εξελίσσονται πιο γρήγορα από την ικανότητα των ατόμων να αποκτήσουν αυτές τις δεξιότητες.</a:t>
            </a:r>
            <a:endParaRPr lang="en-GB" sz="1700" i="1" dirty="0"/>
          </a:p>
          <a:p>
            <a:pPr marL="0" indent="0">
              <a:lnSpc>
                <a:spcPct val="100000"/>
              </a:lnSpc>
              <a:buNone/>
            </a:pPr>
            <a:endParaRPr lang="el-GR" sz="1700" b="1" dirty="0"/>
          </a:p>
          <a:p>
            <a:pPr marL="0" indent="0">
              <a:lnSpc>
                <a:spcPct val="100000"/>
              </a:lnSpc>
              <a:buNone/>
            </a:pPr>
            <a:r>
              <a:rPr lang="el-GR" sz="1700" b="1" dirty="0"/>
              <a:t>ΑΝΑΝΤΙΣΤΟΙΧΙΑ ΔΕΞΙΟΤΗΤΩΝ </a:t>
            </a:r>
            <a:r>
              <a:rPr lang="el-GR" sz="1700" b="0" i="0" u="none" strike="noStrike" baseline="0" dirty="0"/>
              <a:t>παρατηρείται όταν το επίπεδο ή ο τύπος των δεξιοτήτων που είναι διαθέσιμες δεν αντιστοιχούν στις ανάγκες της αγοράς εργασίας. </a:t>
            </a:r>
          </a:p>
          <a:p>
            <a:pPr marL="0" indent="0">
              <a:lnSpc>
                <a:spcPct val="100000"/>
              </a:lnSpc>
              <a:buNone/>
            </a:pPr>
            <a:r>
              <a:rPr lang="en-US" sz="1700" b="0" i="0" u="none" strike="noStrike" baseline="0" dirty="0">
                <a:hlinkClick r:id="rId2">
                  <a:extLst>
                    <a:ext uri="{A12FA001-AC4F-418D-AE19-62706E023703}">
                      <ahyp:hlinkClr xmlns="" xmlns:ahyp="http://schemas.microsoft.com/office/drawing/2018/hyperlinkcolor" val="tx"/>
                    </a:ext>
                  </a:extLst>
                </a:hlinkClick>
              </a:rPr>
              <a:t>https://www.cedefop.europa.eu/el/tools/vet-glossary/glossary/vaardigheidskloof</a:t>
            </a:r>
            <a:r>
              <a:rPr lang="el-GR" sz="1700" b="0" i="0" u="none" strike="noStrike" baseline="0" dirty="0"/>
              <a:t> </a:t>
            </a:r>
            <a:endParaRPr lang="en-GB" sz="1700" b="0" i="0" u="none" strike="noStrike" baseline="0" dirty="0"/>
          </a:p>
        </p:txBody>
      </p:sp>
      <p:pic>
        <p:nvPicPr>
          <p:cNvPr id="5" name="Picture 4">
            <a:extLst>
              <a:ext uri="{FF2B5EF4-FFF2-40B4-BE49-F238E27FC236}">
                <a16:creationId xmlns:a16="http://schemas.microsoft.com/office/drawing/2014/main" id="{3E3C1864-3A6B-0C84-B768-936560244F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2200" y="2271935"/>
            <a:ext cx="5181600" cy="3458718"/>
          </a:xfrm>
          <a:prstGeom prst="rect">
            <a:avLst/>
          </a:prstGeom>
          <a:noFill/>
        </p:spPr>
      </p:pic>
      <p:sp>
        <p:nvSpPr>
          <p:cNvPr id="10" name="Footer Placeholder 4">
            <a:extLst>
              <a:ext uri="{FF2B5EF4-FFF2-40B4-BE49-F238E27FC236}">
                <a16:creationId xmlns:a16="http://schemas.microsoft.com/office/drawing/2014/main" id="{051B6ACF-496C-8451-89D6-60B758CC4929}"/>
              </a:ext>
            </a:extLst>
          </p:cNvPr>
          <p:cNvSpPr>
            <a:spLocks noGrp="1"/>
          </p:cNvSpPr>
          <p:nvPr>
            <p:ph type="ftr" sz="quarter" idx="11"/>
          </p:nvPr>
        </p:nvSpPr>
        <p:spPr>
          <a:xfrm rot="16200000">
            <a:off x="-1131161" y="1592957"/>
            <a:ext cx="2973522" cy="365125"/>
          </a:xfrm>
        </p:spPr>
        <p:txBody>
          <a:bodyPr/>
          <a:lstStyle/>
          <a:p>
            <a:pPr>
              <a:spcAft>
                <a:spcPts val="600"/>
              </a:spcAft>
            </a:pPr>
            <a:r>
              <a:rPr lang="el-GR"/>
              <a:t>Υπηρεσία Συμβουλευτικής και Επαγγελματικής Αγωγής, Οκτώβριος 2025</a:t>
            </a:r>
            <a:endParaRPr lang="en-US"/>
          </a:p>
        </p:txBody>
      </p:sp>
    </p:spTree>
    <p:extLst>
      <p:ext uri="{BB962C8B-B14F-4D97-AF65-F5344CB8AC3E}">
        <p14:creationId xmlns:p14="http://schemas.microsoft.com/office/powerpoint/2010/main" val="10615920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Οι </a:t>
            </a:r>
            <a:r>
              <a:rPr lang="el-GR" b="1" dirty="0"/>
              <a:t>ΠΡΑΓΜΑΤΙΚΕΣ</a:t>
            </a:r>
            <a:r>
              <a:rPr lang="el-GR" dirty="0"/>
              <a:t> </a:t>
            </a:r>
            <a:r>
              <a:rPr lang="el-GR" dirty="0" err="1"/>
              <a:t>ελλε</a:t>
            </a:r>
            <a:r>
              <a:rPr lang="en-US" dirty="0"/>
              <a:t>I</a:t>
            </a:r>
            <a:r>
              <a:rPr lang="el-GR" dirty="0" err="1"/>
              <a:t>ψεις</a:t>
            </a:r>
            <a:r>
              <a:rPr lang="el-GR" dirty="0"/>
              <a:t>/ τ</a:t>
            </a:r>
            <a:r>
              <a:rPr lang="en-US" dirty="0"/>
              <a:t>A</a:t>
            </a:r>
            <a:r>
              <a:rPr lang="el-GR" dirty="0"/>
              <a:t>σεις</a:t>
            </a:r>
            <a:endParaRPr lang="en-GB" dirty="0"/>
          </a:p>
        </p:txBody>
      </p:sp>
      <p:sp>
        <p:nvSpPr>
          <p:cNvPr id="3" name="Content Placeholder 2"/>
          <p:cNvSpPr>
            <a:spLocks noGrp="1"/>
          </p:cNvSpPr>
          <p:nvPr>
            <p:ph idx="1"/>
          </p:nvPr>
        </p:nvSpPr>
        <p:spPr/>
        <p:txBody>
          <a:bodyPr>
            <a:normAutofit/>
          </a:bodyPr>
          <a:lstStyle/>
          <a:p>
            <a:r>
              <a:rPr lang="el-GR" dirty="0"/>
              <a:t>Οι ελλείψεις ΔΕΝ ΕΙΝΑΙ σε Διπλώματα / Σπουδές </a:t>
            </a:r>
          </a:p>
          <a:p>
            <a:r>
              <a:rPr lang="el-GR" dirty="0"/>
              <a:t>Οι ελλείψεις ΕΙΝΑΙ σε άτομα με </a:t>
            </a:r>
          </a:p>
          <a:p>
            <a:pPr lvl="1"/>
            <a:r>
              <a:rPr lang="el-GR" dirty="0"/>
              <a:t>Εμπειρίες</a:t>
            </a:r>
          </a:p>
          <a:p>
            <a:pPr lvl="1"/>
            <a:r>
              <a:rPr lang="el-GR" dirty="0"/>
              <a:t>Θέληση για συνεχή μάθηση</a:t>
            </a:r>
            <a:endParaRPr lang="en-GB" dirty="0"/>
          </a:p>
          <a:p>
            <a:pPr lvl="1"/>
            <a:r>
              <a:rPr lang="el-GR" dirty="0"/>
              <a:t>Ευελιξία</a:t>
            </a:r>
          </a:p>
          <a:p>
            <a:pPr lvl="1"/>
            <a:r>
              <a:rPr lang="el-GR" dirty="0"/>
              <a:t>Έντιμα / εργατικά</a:t>
            </a:r>
          </a:p>
          <a:p>
            <a:pPr lvl="1"/>
            <a:r>
              <a:rPr lang="el-GR" dirty="0"/>
              <a:t>Καλές διαπροσωπικές σχέσεις/ διαχείριση ανθρώπινων σχέσεων/ επικοινωνίας</a:t>
            </a:r>
          </a:p>
          <a:p>
            <a:pPr lvl="1"/>
            <a:r>
              <a:rPr lang="el-GR" dirty="0"/>
              <a:t>Θέληση για ανάληψη πρωτοβουλιών, ρίσκου και ευθύνης</a:t>
            </a:r>
            <a:endParaRPr lang="en-GB" dirty="0"/>
          </a:p>
        </p:txBody>
      </p:sp>
      <p:sp>
        <p:nvSpPr>
          <p:cNvPr id="4" name="Footer Placeholder 3">
            <a:extLst>
              <a:ext uri="{FF2B5EF4-FFF2-40B4-BE49-F238E27FC236}">
                <a16:creationId xmlns:a16="http://schemas.microsoft.com/office/drawing/2014/main" id="{918C4F7C-5D66-A044-980C-9939C390758A}"/>
              </a:ext>
            </a:extLst>
          </p:cNvPr>
          <p:cNvSpPr>
            <a:spLocks noGrp="1"/>
          </p:cNvSpPr>
          <p:nvPr>
            <p:ph type="ftr" sz="quarter" idx="11"/>
          </p:nvPr>
        </p:nvSpPr>
        <p:spPr/>
        <p:txBody>
          <a:bodyPr/>
          <a:lstStyle/>
          <a:p>
            <a:endParaRPr lang="en-CY" dirty="0"/>
          </a:p>
        </p:txBody>
      </p:sp>
    </p:spTree>
    <p:extLst>
      <p:ext uri="{BB962C8B-B14F-4D97-AF65-F5344CB8AC3E}">
        <p14:creationId xmlns:p14="http://schemas.microsoft.com/office/powerpoint/2010/main" val="46265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852405-8E43-FA53-301D-3FB505C496C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24712" y="3546475"/>
            <a:ext cx="4967288" cy="3311525"/>
          </a:xfrm>
          <a:prstGeom prst="rect">
            <a:avLst/>
          </a:prstGeom>
        </p:spPr>
      </p:pic>
      <p:sp>
        <p:nvSpPr>
          <p:cNvPr id="2" name="Title 1"/>
          <p:cNvSpPr>
            <a:spLocks noGrp="1"/>
          </p:cNvSpPr>
          <p:nvPr>
            <p:ph type="title"/>
          </p:nvPr>
        </p:nvSpPr>
        <p:spPr/>
        <p:txBody>
          <a:bodyPr>
            <a:normAutofit fontScale="90000"/>
          </a:bodyPr>
          <a:lstStyle/>
          <a:p>
            <a:r>
              <a:rPr lang="en-US" altLang="en-US" b="1" dirty="0"/>
              <a:t>ΕΠΑΓΓΕΛΜΑΤΑ ΤΟΥ ΜΕΛΛΟΝΤΟΣ</a:t>
            </a:r>
            <a:r>
              <a:rPr lang="el-GR" altLang="en-US" b="1" dirty="0"/>
              <a:t/>
            </a:r>
            <a:br>
              <a:rPr lang="el-GR" altLang="en-US" b="1" dirty="0"/>
            </a:br>
            <a:r>
              <a:rPr lang="el-GR" altLang="en-US" sz="3200" b="1" i="1" dirty="0" err="1"/>
              <a:t>ΕνδεικτικΑ</a:t>
            </a:r>
            <a:r>
              <a:rPr lang="el-GR" altLang="en-US" sz="3200" b="1" i="1" dirty="0"/>
              <a:t>:</a:t>
            </a:r>
            <a:endParaRPr lang="en-US" altLang="en-US" sz="3200" b="1" i="1" dirty="0"/>
          </a:p>
        </p:txBody>
      </p:sp>
      <p:sp>
        <p:nvSpPr>
          <p:cNvPr id="3" name="Content Placeholder 2"/>
          <p:cNvSpPr>
            <a:spLocks noGrp="1"/>
          </p:cNvSpPr>
          <p:nvPr>
            <p:ph idx="1"/>
          </p:nvPr>
        </p:nvSpPr>
        <p:spPr>
          <a:xfrm>
            <a:off x="1239252" y="1949116"/>
            <a:ext cx="10431379" cy="4018547"/>
          </a:xfrm>
        </p:spPr>
        <p:txBody>
          <a:bodyPr>
            <a:normAutofit lnSpcReduction="10000"/>
          </a:bodyPr>
          <a:lstStyle/>
          <a:p>
            <a:r>
              <a:rPr lang="en-US" altLang="en-US" b="1" dirty="0" err="1"/>
              <a:t>Αν</a:t>
            </a:r>
            <a:r>
              <a:rPr lang="en-US" altLang="en-US" b="1" dirty="0"/>
              <a:t>αλυτές </a:t>
            </a:r>
            <a:r>
              <a:rPr lang="el-GR" altLang="en-US" b="1" dirty="0"/>
              <a:t>Δ</a:t>
            </a:r>
            <a:r>
              <a:rPr lang="en-US" altLang="en-US" b="1" dirty="0" err="1"/>
              <a:t>εδομένων</a:t>
            </a:r>
            <a:endParaRPr lang="en-US" altLang="en-US" b="1" dirty="0"/>
          </a:p>
          <a:p>
            <a:r>
              <a:rPr lang="en-US" altLang="en-US" b="1" dirty="0" err="1"/>
              <a:t>Ειδικοί</a:t>
            </a:r>
            <a:r>
              <a:rPr lang="en-US" altLang="en-US" b="1" dirty="0"/>
              <a:t> </a:t>
            </a:r>
            <a:r>
              <a:rPr lang="en-US" altLang="en-US" b="1" dirty="0" err="1"/>
              <a:t>στην</a:t>
            </a:r>
            <a:r>
              <a:rPr lang="en-US" altLang="en-US" b="1" dirty="0"/>
              <a:t> </a:t>
            </a:r>
            <a:r>
              <a:rPr lang="el-GR" altLang="en-US" b="1" dirty="0"/>
              <a:t>Τ</a:t>
            </a:r>
            <a:r>
              <a:rPr lang="en-US" altLang="en-US" b="1" dirty="0" err="1"/>
              <a:t>εχν</a:t>
            </a:r>
            <a:r>
              <a:rPr lang="el-GR" altLang="en-US" b="1" dirty="0"/>
              <a:t>η</a:t>
            </a:r>
            <a:r>
              <a:rPr lang="en-US" altLang="en-US" b="1" dirty="0" err="1"/>
              <a:t>τή</a:t>
            </a:r>
            <a:r>
              <a:rPr lang="en-US" altLang="en-US" b="1" dirty="0"/>
              <a:t> </a:t>
            </a:r>
            <a:r>
              <a:rPr lang="el-GR" altLang="en-US" b="1" dirty="0"/>
              <a:t>Ν</a:t>
            </a:r>
            <a:r>
              <a:rPr lang="en-US" altLang="en-US" b="1" dirty="0" err="1"/>
              <a:t>οημοσύνη</a:t>
            </a:r>
            <a:endParaRPr lang="en-US" altLang="en-US" b="1" dirty="0"/>
          </a:p>
          <a:p>
            <a:r>
              <a:rPr lang="en-US" altLang="en-US" b="1" dirty="0" err="1"/>
              <a:t>Αν</a:t>
            </a:r>
            <a:r>
              <a:rPr lang="en-US" altLang="en-US" b="1" dirty="0"/>
              <a:t>αλυτές </a:t>
            </a:r>
            <a:r>
              <a:rPr lang="el-GR" altLang="en-US" b="1" dirty="0"/>
              <a:t>Ψ</a:t>
            </a:r>
            <a:r>
              <a:rPr lang="en-US" altLang="en-US" b="1" dirty="0" err="1"/>
              <a:t>ηφι</a:t>
            </a:r>
            <a:r>
              <a:rPr lang="en-US" altLang="en-US" b="1" dirty="0"/>
              <a:t>ακών </a:t>
            </a:r>
            <a:r>
              <a:rPr lang="el-GR" altLang="en-US" b="1" dirty="0"/>
              <a:t>Σ</a:t>
            </a:r>
            <a:r>
              <a:rPr lang="en-US" altLang="en-US" b="1" dirty="0" err="1"/>
              <a:t>υστημάτων</a:t>
            </a:r>
            <a:endParaRPr lang="en-US" altLang="en-US" b="1" dirty="0"/>
          </a:p>
          <a:p>
            <a:r>
              <a:rPr lang="en-US" altLang="en-US" b="1" dirty="0" err="1"/>
              <a:t>Ειδικοί</a:t>
            </a:r>
            <a:r>
              <a:rPr lang="en-US" altLang="en-US" b="1" dirty="0"/>
              <a:t> </a:t>
            </a:r>
            <a:r>
              <a:rPr lang="en-US" altLang="en-US" b="1" dirty="0" err="1"/>
              <a:t>στην</a:t>
            </a:r>
            <a:r>
              <a:rPr lang="en-US" altLang="en-US" b="1" dirty="0"/>
              <a:t> </a:t>
            </a:r>
            <a:r>
              <a:rPr lang="en-US" altLang="en-US" b="1" dirty="0" err="1"/>
              <a:t>Πράσινη</a:t>
            </a:r>
            <a:r>
              <a:rPr lang="en-US" altLang="en-US" b="1" dirty="0"/>
              <a:t> </a:t>
            </a:r>
            <a:r>
              <a:rPr lang="en-US" altLang="en-US" b="1" dirty="0" err="1"/>
              <a:t>Ανά</a:t>
            </a:r>
            <a:r>
              <a:rPr lang="en-US" altLang="en-US" b="1" dirty="0"/>
              <a:t>πτυξη και Διαχείριση Περιβάλλοντος </a:t>
            </a:r>
          </a:p>
          <a:p>
            <a:r>
              <a:rPr lang="en-US" altLang="en-US" b="1" dirty="0"/>
              <a:t>Επα</a:t>
            </a:r>
            <a:r>
              <a:rPr lang="en-US" altLang="en-US" b="1" dirty="0" err="1"/>
              <a:t>γγελμ</a:t>
            </a:r>
            <a:r>
              <a:rPr lang="en-US" altLang="en-US" b="1" dirty="0"/>
              <a:t>ατίες Υγείας</a:t>
            </a:r>
          </a:p>
          <a:p>
            <a:r>
              <a:rPr lang="en-US" altLang="en-US" b="1" dirty="0"/>
              <a:t>Κατα</a:t>
            </a:r>
            <a:r>
              <a:rPr lang="en-US" altLang="en-US" b="1" dirty="0" err="1"/>
              <a:t>σκευ</a:t>
            </a:r>
            <a:r>
              <a:rPr lang="en-US" altLang="en-US" b="1" dirty="0"/>
              <a:t>αστές Μελών Ανθρώπινου Σώματος</a:t>
            </a:r>
          </a:p>
          <a:p>
            <a:r>
              <a:rPr lang="en-US" altLang="en-US" b="1" dirty="0" err="1"/>
              <a:t>Σύμ</a:t>
            </a:r>
            <a:r>
              <a:rPr lang="en-US" altLang="en-US" b="1" dirty="0"/>
              <a:t>βουλοι Ηλικιωμένων</a:t>
            </a:r>
          </a:p>
          <a:p>
            <a:r>
              <a:rPr lang="el-GR" altLang="en-US" b="1" dirty="0"/>
              <a:t>Επιστήμονες </a:t>
            </a:r>
            <a:r>
              <a:rPr lang="en-US" altLang="en-US" b="1" dirty="0"/>
              <a:t>STEM</a:t>
            </a:r>
          </a:p>
          <a:p>
            <a:endParaRPr lang="en-US" altLang="en-US" sz="1600" dirty="0"/>
          </a:p>
          <a:p>
            <a:pPr marL="0" indent="0">
              <a:buNone/>
            </a:pPr>
            <a:r>
              <a:rPr lang="en-US" altLang="en-US" sz="1600" dirty="0">
                <a:hlinkClick r:id="rId3">
                  <a:extLst>
                    <a:ext uri="{A12FA001-AC4F-418D-AE19-62706E023703}">
                      <ahyp:hlinkClr xmlns="" xmlns:ahyp="http://schemas.microsoft.com/office/drawing/2018/hyperlinkcolor" val="tx"/>
                    </a:ext>
                  </a:extLst>
                </a:hlinkClick>
              </a:rPr>
              <a:t>https://www.mckinsey.com/featured-insights/future-of-work</a:t>
            </a:r>
            <a:r>
              <a:rPr lang="el-GR" altLang="en-US" sz="1600" dirty="0"/>
              <a:t> </a:t>
            </a:r>
            <a:r>
              <a:rPr lang="en-US" altLang="en-US" sz="1600" dirty="0"/>
              <a:t> </a:t>
            </a:r>
          </a:p>
        </p:txBody>
      </p:sp>
      <p:sp>
        <p:nvSpPr>
          <p:cNvPr id="5" name="TextBox 4">
            <a:extLst>
              <a:ext uri="{FF2B5EF4-FFF2-40B4-BE49-F238E27FC236}">
                <a16:creationId xmlns:a16="http://schemas.microsoft.com/office/drawing/2014/main" id="{A18F78CB-6FAC-FE2D-492D-D8A16125317F}"/>
              </a:ext>
            </a:extLst>
          </p:cNvPr>
          <p:cNvSpPr txBox="1"/>
          <p:nvPr/>
        </p:nvSpPr>
        <p:spPr>
          <a:xfrm rot="1444137">
            <a:off x="7777968" y="2229258"/>
            <a:ext cx="3717900" cy="461665"/>
          </a:xfrm>
          <a:prstGeom prst="rect">
            <a:avLst/>
          </a:prstGeom>
          <a:solidFill>
            <a:srgbClr val="DBE8FF"/>
          </a:solidFill>
          <a:ln w="28575">
            <a:solidFill>
              <a:schemeClr val="accent1">
                <a:lumMod val="50000"/>
              </a:schemeClr>
            </a:solidFill>
          </a:ln>
        </p:spPr>
        <p:txBody>
          <a:bodyPr wrap="square" rtlCol="0">
            <a:spAutoFit/>
          </a:bodyPr>
          <a:lstStyle/>
          <a:p>
            <a:r>
              <a:rPr lang="el-GR" sz="2400" b="1" dirty="0">
                <a:solidFill>
                  <a:srgbClr val="0070C0"/>
                </a:solidFill>
              </a:rPr>
              <a:t>ΤΕΧΝΙΚΑ ΕΠΑΓΓΕΛΜΑΤΑ</a:t>
            </a:r>
            <a:endParaRPr lang="en-US" sz="2400" b="1" dirty="0">
              <a:solidFill>
                <a:srgbClr val="0070C0"/>
              </a:solidFill>
            </a:endParaRPr>
          </a:p>
        </p:txBody>
      </p:sp>
    </p:spTree>
    <p:extLst>
      <p:ext uri="{BB962C8B-B14F-4D97-AF65-F5344CB8AC3E}">
        <p14:creationId xmlns:p14="http://schemas.microsoft.com/office/powerpoint/2010/main" val="213450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415A5-7E9B-4BAB-88D0-EB394F8ED9CA}"/>
              </a:ext>
            </a:extLst>
          </p:cNvPr>
          <p:cNvSpPr>
            <a:spLocks noGrp="1"/>
          </p:cNvSpPr>
          <p:nvPr>
            <p:ph type="title"/>
          </p:nvPr>
        </p:nvSpPr>
        <p:spPr>
          <a:xfrm>
            <a:off x="212036" y="276128"/>
            <a:ext cx="9985510" cy="996080"/>
          </a:xfrm>
        </p:spPr>
        <p:txBody>
          <a:bodyPr>
            <a:normAutofit fontScale="90000"/>
          </a:bodyPr>
          <a:lstStyle/>
          <a:p>
            <a:pPr algn="ctr"/>
            <a:r>
              <a:rPr lang="el-GR" sz="2800" b="1" dirty="0"/>
              <a:t>Ο ΡΟΛΟΣ ΤΩΝ ΓΟΝΙΩΝ/ΚΗΔΕΜΟΝΩΝ ΣΤΗ </a:t>
            </a:r>
            <a:r>
              <a:rPr lang="el-GR" sz="2800" b="1" dirty="0" err="1"/>
              <a:t>διεργασια</a:t>
            </a:r>
            <a:r>
              <a:rPr lang="el-GR" sz="2800" b="1" dirty="0"/>
              <a:t> της </a:t>
            </a:r>
            <a:r>
              <a:rPr lang="el-GR" sz="2800" b="1" dirty="0" err="1"/>
              <a:t>επαγγελματικησ</a:t>
            </a:r>
            <a:r>
              <a:rPr lang="el-GR" sz="2800" b="1" dirty="0"/>
              <a:t> </a:t>
            </a:r>
            <a:r>
              <a:rPr lang="el-GR" sz="2800" b="1" dirty="0" err="1"/>
              <a:t>αγωγησ</a:t>
            </a:r>
            <a:r>
              <a:rPr lang="el-GR" sz="2800" b="1" dirty="0"/>
              <a:t>/</a:t>
            </a:r>
            <a:r>
              <a:rPr lang="el-GR" sz="2800" b="1" dirty="0" err="1"/>
              <a:t>συμβουλευτικησ</a:t>
            </a:r>
            <a:r>
              <a:rPr lang="el-GR" sz="2800" b="1" dirty="0"/>
              <a:t> ΤΟΥ ΠΑΙΔΙΟΥ</a:t>
            </a:r>
            <a:endParaRPr lang="x-none" sz="2800" b="1" dirty="0"/>
          </a:p>
        </p:txBody>
      </p:sp>
      <p:sp>
        <p:nvSpPr>
          <p:cNvPr id="3" name="Content Placeholder 2">
            <a:extLst>
              <a:ext uri="{FF2B5EF4-FFF2-40B4-BE49-F238E27FC236}">
                <a16:creationId xmlns:a16="http://schemas.microsoft.com/office/drawing/2014/main" id="{0009C3B3-1A0F-4AB6-9A70-817739CED5E1}"/>
              </a:ext>
            </a:extLst>
          </p:cNvPr>
          <p:cNvSpPr>
            <a:spLocks noGrp="1"/>
          </p:cNvSpPr>
          <p:nvPr>
            <p:ph idx="1"/>
          </p:nvPr>
        </p:nvSpPr>
        <p:spPr>
          <a:xfrm>
            <a:off x="212036" y="1828800"/>
            <a:ext cx="11688416" cy="5029199"/>
          </a:xfrm>
        </p:spPr>
        <p:txBody>
          <a:bodyPr>
            <a:normAutofit/>
          </a:bodyPr>
          <a:lstStyle/>
          <a:p>
            <a:endParaRPr lang="el-GR" sz="2000" dirty="0"/>
          </a:p>
          <a:p>
            <a:r>
              <a:rPr lang="el-GR" sz="2000" dirty="0"/>
              <a:t>Να ακούσει με σεβασμό και προσοχή τις επιλογές του παιδιού του, έστω και αν δεν συμπίπτουν με τις δικές του.</a:t>
            </a:r>
          </a:p>
          <a:p>
            <a:pPr marL="0" indent="0">
              <a:buNone/>
            </a:pPr>
            <a:r>
              <a:rPr lang="el-GR" sz="2000" dirty="0"/>
              <a:t>Να προσπαθήσει να κατανοήσει τα κριτήρια της επιλογής του παιδιού.</a:t>
            </a:r>
          </a:p>
          <a:p>
            <a:r>
              <a:rPr lang="el-GR" sz="2000" dirty="0"/>
              <a:t>Να παραθέσει στο παιδί του τις δικές του απόψεις/θέσεις, αν διαφωνεί.</a:t>
            </a:r>
          </a:p>
          <a:p>
            <a:r>
              <a:rPr lang="el-GR" sz="2000" dirty="0"/>
              <a:t>Να δώσει τη δυνατότητα στο παιδί του να έχει πρόσβαση σε κάθε πληροφορία/εμπειρία που χρειάζεται.</a:t>
            </a:r>
          </a:p>
          <a:p>
            <a:r>
              <a:rPr lang="el-GR" sz="2000" dirty="0"/>
              <a:t>Να είναι υποστηρικτικός και όχι επικριτικός κατά τη διαδικασία της επιλογής.</a:t>
            </a:r>
          </a:p>
          <a:p>
            <a:r>
              <a:rPr lang="el-GR" sz="2000" dirty="0"/>
              <a:t>Να δώσει τις δέουσες συμβουλές χωρίς να επιβάλει τη δική του άποψη.</a:t>
            </a:r>
          </a:p>
        </p:txBody>
      </p:sp>
      <p:sp>
        <p:nvSpPr>
          <p:cNvPr id="4" name="Footer Placeholder 3"/>
          <p:cNvSpPr>
            <a:spLocks noGrp="1"/>
          </p:cNvSpPr>
          <p:nvPr>
            <p:ph type="ftr" sz="quarter" idx="11"/>
          </p:nvPr>
        </p:nvSpPr>
        <p:spPr/>
        <p:txBody>
          <a:bodyPr/>
          <a:lstStyle/>
          <a:p>
            <a:endParaRPr lang="el-GR" dirty="0"/>
          </a:p>
          <a:p>
            <a:endParaRPr lang="en-GB" dirty="0"/>
          </a:p>
        </p:txBody>
      </p:sp>
      <p:pic>
        <p:nvPicPr>
          <p:cNvPr id="7" name="Picture 6">
            <a:extLst>
              <a:ext uri="{FF2B5EF4-FFF2-40B4-BE49-F238E27FC236}">
                <a16:creationId xmlns:a16="http://schemas.microsoft.com/office/drawing/2014/main" id="{70169461-2C61-D084-E145-0A4C29377E22}"/>
              </a:ext>
            </a:extLst>
          </p:cNvPr>
          <p:cNvPicPr>
            <a:picLocks noChangeAspect="1"/>
          </p:cNvPicPr>
          <p:nvPr/>
        </p:nvPicPr>
        <p:blipFill>
          <a:blip r:embed="rId2"/>
          <a:stretch>
            <a:fillRect/>
          </a:stretch>
        </p:blipFill>
        <p:spPr>
          <a:xfrm>
            <a:off x="11000792" y="5190308"/>
            <a:ext cx="1191208" cy="1667691"/>
          </a:xfrm>
          <a:prstGeom prst="rect">
            <a:avLst/>
          </a:prstGeom>
        </p:spPr>
      </p:pic>
    </p:spTree>
    <p:extLst>
      <p:ext uri="{BB962C8B-B14F-4D97-AF65-F5344CB8AC3E}">
        <p14:creationId xmlns:p14="http://schemas.microsoft.com/office/powerpoint/2010/main" val="5765138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A39B250-7D8A-4FD7-E2B7-3A8D0028BB74}"/>
              </a:ext>
            </a:extLst>
          </p:cNvPr>
          <p:cNvSpPr txBox="1"/>
          <p:nvPr/>
        </p:nvSpPr>
        <p:spPr>
          <a:xfrm>
            <a:off x="5303520" y="548640"/>
            <a:ext cx="6093225" cy="1143000"/>
          </a:xfrm>
          <a:prstGeom prst="rect">
            <a:avLst/>
          </a:prstGeom>
        </p:spPr>
        <p:txBody>
          <a:bodyPr vert="horz" lIns="91440" tIns="45720" rIns="91440" bIns="45720" rtlCol="0" anchor="b">
            <a:normAutofit/>
          </a:bodyPr>
          <a:lstStyle/>
          <a:p>
            <a:pPr fontAlgn="auto">
              <a:lnSpc>
                <a:spcPct val="90000"/>
              </a:lnSpc>
              <a:spcBef>
                <a:spcPct val="0"/>
              </a:spcBef>
              <a:spcAft>
                <a:spcPts val="600"/>
              </a:spcAft>
              <a:defRPr/>
            </a:pPr>
            <a:r>
              <a:rPr lang="en-US" sz="3200" b="1" kern="1200" cap="all" baseline="0">
                <a:ln w="11430"/>
                <a:effectLst>
                  <a:outerShdw blurRad="50800" dist="39000" dir="5460000" algn="tl">
                    <a:srgbClr val="000000">
                      <a:alpha val="38000"/>
                    </a:srgbClr>
                  </a:outerShdw>
                </a:effectLst>
                <a:latin typeface="+mj-lt"/>
                <a:ea typeface="+mj-ea"/>
                <a:cs typeface="+mj-cs"/>
              </a:rPr>
              <a:t>Ευχ</a:t>
            </a:r>
            <a:r>
              <a:rPr lang="en-US" sz="3200" b="1" kern="1200" cap="all" baseline="0" dirty="0">
                <a:ln w="11430"/>
                <a:effectLst>
                  <a:outerShdw blurRad="50800" dist="39000" dir="5460000" algn="tl">
                    <a:srgbClr val="000000">
                      <a:alpha val="38000"/>
                    </a:srgbClr>
                  </a:outerShdw>
                </a:effectLst>
                <a:latin typeface="+mj-lt"/>
                <a:ea typeface="+mj-ea"/>
                <a:cs typeface="+mj-cs"/>
              </a:rPr>
              <a:t>αριστο</a:t>
            </a:r>
            <a:r>
              <a:rPr lang="en-US" sz="3200" b="1" kern="1200" cap="all" baseline="0">
                <a:ln w="11430"/>
                <a:effectLst>
                  <a:outerShdw blurRad="50800" dist="39000" dir="5460000" algn="tl">
                    <a:srgbClr val="000000">
                      <a:alpha val="38000"/>
                    </a:srgbClr>
                  </a:outerShdw>
                </a:effectLst>
                <a:latin typeface="+mj-lt"/>
                <a:ea typeface="+mj-ea"/>
                <a:cs typeface="+mj-cs"/>
              </a:rPr>
              <a:t>υμε</a:t>
            </a:r>
            <a:r>
              <a:rPr lang="en-US" sz="3200" b="1" kern="1200" cap="all" baseline="0" dirty="0">
                <a:ln w="11430"/>
                <a:effectLst>
                  <a:outerShdw blurRad="50800" dist="39000" dir="5460000" algn="tl">
                    <a:srgbClr val="000000">
                      <a:alpha val="38000"/>
                    </a:srgbClr>
                  </a:outerShdw>
                </a:effectLst>
                <a:latin typeface="+mj-lt"/>
                <a:ea typeface="+mj-ea"/>
                <a:cs typeface="+mj-cs"/>
              </a:rPr>
              <a:t> </a:t>
            </a:r>
            <a:r>
              <a:rPr lang="en-US" sz="3200" b="1" kern="1200" cap="all" baseline="0">
                <a:ln w="11430"/>
                <a:effectLst>
                  <a:outerShdw blurRad="50800" dist="39000" dir="5460000" algn="tl">
                    <a:srgbClr val="000000">
                      <a:alpha val="38000"/>
                    </a:srgbClr>
                  </a:outerShdw>
                </a:effectLst>
                <a:latin typeface="+mj-lt"/>
                <a:ea typeface="+mj-ea"/>
                <a:cs typeface="+mj-cs"/>
              </a:rPr>
              <a:t>γι</a:t>
            </a:r>
            <a:r>
              <a:rPr lang="en-US" sz="3200" b="1" kern="1200" cap="all" baseline="0" dirty="0">
                <a:ln w="11430"/>
                <a:effectLst>
                  <a:outerShdw blurRad="50800" dist="39000" dir="5460000" algn="tl">
                    <a:srgbClr val="000000">
                      <a:alpha val="38000"/>
                    </a:srgbClr>
                  </a:outerShdw>
                </a:effectLst>
                <a:latin typeface="+mj-lt"/>
                <a:ea typeface="+mj-ea"/>
                <a:cs typeface="+mj-cs"/>
              </a:rPr>
              <a:t>α την προσοχ</a:t>
            </a:r>
            <a:r>
              <a:rPr lang="en-US" sz="3200" b="1" kern="1200" cap="all" baseline="0">
                <a:ln w="11430"/>
                <a:effectLst>
                  <a:outerShdw blurRad="50800" dist="39000" dir="5460000" algn="tl">
                    <a:srgbClr val="000000">
                      <a:alpha val="38000"/>
                    </a:srgbClr>
                  </a:outerShdw>
                </a:effectLst>
                <a:latin typeface="+mj-lt"/>
                <a:ea typeface="+mj-ea"/>
                <a:cs typeface="+mj-cs"/>
              </a:rPr>
              <a:t>η</a:t>
            </a:r>
            <a:r>
              <a:rPr lang="en-US" sz="3200" b="1" kern="1200" cap="all" baseline="0" dirty="0">
                <a:ln w="11430"/>
                <a:effectLst>
                  <a:outerShdw blurRad="50800" dist="39000" dir="5460000" algn="tl">
                    <a:srgbClr val="000000">
                      <a:alpha val="38000"/>
                    </a:srgbClr>
                  </a:outerShdw>
                </a:effectLst>
                <a:latin typeface="+mj-lt"/>
                <a:ea typeface="+mj-ea"/>
                <a:cs typeface="+mj-cs"/>
              </a:rPr>
              <a:t> σας!</a:t>
            </a:r>
          </a:p>
        </p:txBody>
      </p:sp>
      <p:pic>
        <p:nvPicPr>
          <p:cNvPr id="9" name="Picture Placeholder 8">
            <a:extLst>
              <a:ext uri="{FF2B5EF4-FFF2-40B4-BE49-F238E27FC236}">
                <a16:creationId xmlns:a16="http://schemas.microsoft.com/office/drawing/2014/main" id="{2EA3D74A-57D7-0719-D674-9071379FC0E4}"/>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0" y="291"/>
            <a:ext cx="4793885" cy="6857419"/>
          </a:xfrm>
          <a:prstGeom prst="rect">
            <a:avLst/>
          </a:prstGeom>
          <a:noFill/>
        </p:spPr>
      </p:pic>
      <p:sp>
        <p:nvSpPr>
          <p:cNvPr id="5" name="TextBox 4">
            <a:extLst>
              <a:ext uri="{FF2B5EF4-FFF2-40B4-BE49-F238E27FC236}">
                <a16:creationId xmlns:a16="http://schemas.microsoft.com/office/drawing/2014/main" id="{6C10DE1A-8102-EDC5-3117-B9AB75EAC1EC}"/>
              </a:ext>
            </a:extLst>
          </p:cNvPr>
          <p:cNvSpPr txBox="1"/>
          <p:nvPr/>
        </p:nvSpPr>
        <p:spPr>
          <a:xfrm>
            <a:off x="6815079" y="2659224"/>
            <a:ext cx="3383280" cy="2531901"/>
          </a:xfrm>
          <a:prstGeom prst="rect">
            <a:avLst/>
          </a:prstGeom>
        </p:spPr>
        <p:txBody>
          <a:bodyPr vert="horz" lIns="91440" tIns="45720" rIns="91440" bIns="45720" rtlCol="0">
            <a:normAutofit fontScale="92500" lnSpcReduction="10000"/>
          </a:bodyPr>
          <a:lstStyle/>
          <a:p>
            <a:pPr>
              <a:lnSpc>
                <a:spcPct val="110000"/>
              </a:lnSpc>
              <a:spcBef>
                <a:spcPts val="1000"/>
              </a:spcBef>
              <a:buSzPct val="80000"/>
              <a:defRPr/>
            </a:pPr>
            <a:r>
              <a:rPr lang="en-US" b="1" dirty="0" err="1"/>
              <a:t>Μη</a:t>
            </a:r>
            <a:r>
              <a:rPr lang="en-US" b="1" dirty="0"/>
              <a:t> </a:t>
            </a:r>
            <a:r>
              <a:rPr lang="en-US" b="1" dirty="0" err="1"/>
              <a:t>σκεφτεί</a:t>
            </a:r>
            <a:r>
              <a:rPr lang="el-GR" b="1" dirty="0"/>
              <a:t>τε</a:t>
            </a:r>
            <a:r>
              <a:rPr lang="en-US" b="1" dirty="0"/>
              <a:t> </a:t>
            </a:r>
            <a:r>
              <a:rPr lang="en-US" b="1" dirty="0" err="1"/>
              <a:t>μόνο</a:t>
            </a:r>
            <a:r>
              <a:rPr lang="en-US" b="1" dirty="0"/>
              <a:t> </a:t>
            </a:r>
            <a:r>
              <a:rPr lang="en-US" b="1" dirty="0" err="1"/>
              <a:t>την</a:t>
            </a:r>
            <a:r>
              <a:rPr lang="en-US" b="1" dirty="0"/>
              <a:t> </a:t>
            </a:r>
            <a:r>
              <a:rPr lang="en-US" b="1" dirty="0" err="1"/>
              <a:t>εύκολη</a:t>
            </a:r>
            <a:r>
              <a:rPr lang="en-US" b="1" dirty="0"/>
              <a:t> επ</a:t>
            </a:r>
            <a:r>
              <a:rPr lang="en-US" b="1" dirty="0" err="1"/>
              <a:t>ιλογή</a:t>
            </a:r>
            <a:r>
              <a:rPr lang="en-US" b="1" dirty="0"/>
              <a:t> </a:t>
            </a:r>
          </a:p>
          <a:p>
            <a:pPr>
              <a:lnSpc>
                <a:spcPct val="110000"/>
              </a:lnSpc>
              <a:spcBef>
                <a:spcPts val="1000"/>
              </a:spcBef>
              <a:buSzPct val="80000"/>
              <a:defRPr/>
            </a:pPr>
            <a:r>
              <a:rPr lang="en-US" b="1" dirty="0"/>
              <a:t>ή α</a:t>
            </a:r>
            <a:r>
              <a:rPr lang="en-US" b="1" dirty="0" err="1"/>
              <a:t>υτήν</a:t>
            </a:r>
            <a:r>
              <a:rPr lang="en-US" b="1" dirty="0"/>
              <a:t> π</a:t>
            </a:r>
            <a:r>
              <a:rPr lang="en-US" b="1" dirty="0" err="1"/>
              <a:t>ου</a:t>
            </a:r>
            <a:r>
              <a:rPr lang="en-US" b="1" dirty="0"/>
              <a:t> φα</a:t>
            </a:r>
            <a:r>
              <a:rPr lang="en-US" b="1" dirty="0" err="1"/>
              <a:t>ίνετ</a:t>
            </a:r>
            <a:r>
              <a:rPr lang="en-US" b="1" dirty="0"/>
              <a:t>αι να </a:t>
            </a:r>
          </a:p>
          <a:p>
            <a:pPr>
              <a:lnSpc>
                <a:spcPct val="110000"/>
              </a:lnSpc>
              <a:spcBef>
                <a:spcPts val="1000"/>
              </a:spcBef>
              <a:buSzPct val="80000"/>
              <a:defRPr/>
            </a:pPr>
            <a:r>
              <a:rPr lang="en-US" b="1" dirty="0" err="1"/>
              <a:t>δίνει</a:t>
            </a:r>
            <a:r>
              <a:rPr lang="en-US" b="1" dirty="0"/>
              <a:t> π</a:t>
            </a:r>
            <a:r>
              <a:rPr lang="en-US" b="1" dirty="0" err="1"/>
              <a:t>ολλές</a:t>
            </a:r>
            <a:r>
              <a:rPr lang="en-US" b="1" dirty="0"/>
              <a:t> </a:t>
            </a:r>
            <a:r>
              <a:rPr lang="en-US" b="1" dirty="0" err="1"/>
              <a:t>ευκ</a:t>
            </a:r>
            <a:r>
              <a:rPr lang="en-US" b="1" dirty="0"/>
              <a:t>αιρίες, </a:t>
            </a:r>
          </a:p>
          <a:p>
            <a:pPr>
              <a:lnSpc>
                <a:spcPct val="110000"/>
              </a:lnSpc>
              <a:spcBef>
                <a:spcPts val="1000"/>
              </a:spcBef>
              <a:buSzPct val="80000"/>
              <a:defRPr/>
            </a:pPr>
            <a:r>
              <a:rPr lang="en-US" b="1" dirty="0"/>
              <a:t>α</a:t>
            </a:r>
            <a:r>
              <a:rPr lang="en-US" b="1" dirty="0" err="1"/>
              <a:t>λλά</a:t>
            </a:r>
            <a:r>
              <a:rPr lang="en-US" b="1" dirty="0"/>
              <a:t> και </a:t>
            </a:r>
          </a:p>
          <a:p>
            <a:pPr>
              <a:lnSpc>
                <a:spcPct val="110000"/>
              </a:lnSpc>
              <a:spcBef>
                <a:spcPts val="1000"/>
              </a:spcBef>
              <a:buSzPct val="80000"/>
              <a:defRPr/>
            </a:pPr>
            <a:r>
              <a:rPr lang="en-US" b="1" dirty="0" err="1"/>
              <a:t>το</a:t>
            </a:r>
            <a:r>
              <a:rPr lang="en-US" b="1" dirty="0"/>
              <a:t> </a:t>
            </a:r>
            <a:r>
              <a:rPr lang="el-GR" b="1" dirty="0"/>
              <a:t>πως ταιριάζει/επηρεάζει το παιδί σας η επιλογή</a:t>
            </a:r>
            <a:endParaRPr lang="en-US" b="1" dirty="0"/>
          </a:p>
        </p:txBody>
      </p:sp>
    </p:spTree>
    <p:extLst>
      <p:ext uri="{BB962C8B-B14F-4D97-AF65-F5344CB8AC3E}">
        <p14:creationId xmlns:p14="http://schemas.microsoft.com/office/powerpoint/2010/main" val="264342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anim calcmode="lin" valueType="num">
                                      <p:cBhvr>
                                        <p:cTn id="8" dur="2000" fill="hold"/>
                                        <p:tgtEl>
                                          <p:spTgt spid="7">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6E459E-EC14-AA8B-9A86-89D36AA87674}"/>
              </a:ext>
            </a:extLst>
          </p:cNvPr>
          <p:cNvSpPr txBox="1"/>
          <p:nvPr/>
        </p:nvSpPr>
        <p:spPr>
          <a:xfrm>
            <a:off x="786384" y="2615184"/>
            <a:ext cx="3813048" cy="3557016"/>
          </a:xfrm>
          <a:prstGeom prst="rect">
            <a:avLst/>
          </a:prstGeom>
        </p:spPr>
        <p:txBody>
          <a:bodyPr vert="horz" lIns="91440" tIns="45720" rIns="91440" bIns="45720" rtlCol="0" anchor="b" anchorCtr="0">
            <a:normAutofit/>
          </a:bodyPr>
          <a:lstStyle/>
          <a:p>
            <a:pPr>
              <a:lnSpc>
                <a:spcPct val="90000"/>
              </a:lnSpc>
              <a:spcBef>
                <a:spcPct val="0"/>
              </a:spcBef>
              <a:spcAft>
                <a:spcPts val="600"/>
              </a:spcAft>
            </a:pPr>
            <a:r>
              <a:rPr lang="en-US" sz="3200" kern="1200" cap="all" baseline="0" dirty="0" err="1">
                <a:latin typeface="+mj-lt"/>
                <a:ea typeface="+mj-ea"/>
                <a:cs typeface="+mj-cs"/>
              </a:rPr>
              <a:t>Συντελεστες</a:t>
            </a:r>
            <a:r>
              <a:rPr lang="en-US" sz="3200" kern="1200" cap="all" baseline="0" dirty="0">
                <a:latin typeface="+mj-lt"/>
                <a:ea typeface="+mj-ea"/>
                <a:cs typeface="+mj-cs"/>
              </a:rPr>
              <a:t> Πα</a:t>
            </a:r>
            <a:r>
              <a:rPr lang="en-US" sz="3200" kern="1200" cap="all" baseline="0" dirty="0" err="1">
                <a:latin typeface="+mj-lt"/>
                <a:ea typeface="+mj-ea"/>
                <a:cs typeface="+mj-cs"/>
              </a:rPr>
              <a:t>ρουσι</a:t>
            </a:r>
            <a:r>
              <a:rPr lang="en-US" sz="3200" kern="1200" cap="all" baseline="0" dirty="0">
                <a:latin typeface="+mj-lt"/>
                <a:ea typeface="+mj-ea"/>
                <a:cs typeface="+mj-cs"/>
              </a:rPr>
              <a:t>ασης:</a:t>
            </a:r>
          </a:p>
        </p:txBody>
      </p:sp>
      <p:sp>
        <p:nvSpPr>
          <p:cNvPr id="4" name="Footer Placeholder 3">
            <a:extLst>
              <a:ext uri="{FF2B5EF4-FFF2-40B4-BE49-F238E27FC236}">
                <a16:creationId xmlns:a16="http://schemas.microsoft.com/office/drawing/2014/main" id="{373CE808-C011-490D-9A0C-B25363EAA062}"/>
              </a:ext>
            </a:extLst>
          </p:cNvPr>
          <p:cNvSpPr>
            <a:spLocks noGrp="1"/>
          </p:cNvSpPr>
          <p:nvPr>
            <p:ph type="ftr" sz="quarter" idx="11"/>
          </p:nvPr>
        </p:nvSpPr>
        <p:spPr>
          <a:xfrm rot="16200000">
            <a:off x="-1131161" y="1592957"/>
            <a:ext cx="2973522" cy="365125"/>
          </a:xfrm>
        </p:spPr>
        <p:txBody>
          <a:bodyPr vert="horz" lIns="91440" tIns="45720" rIns="91440" bIns="45720" rtlCol="0" anchor="ctr">
            <a:normAutofit/>
          </a:bodyPr>
          <a:lstStyle/>
          <a:p>
            <a:pPr>
              <a:lnSpc>
                <a:spcPct val="90000"/>
              </a:lnSpc>
              <a:spcAft>
                <a:spcPts val="600"/>
              </a:spcAft>
            </a:pPr>
            <a:r>
              <a:rPr lang="el-GR" sz="900"/>
              <a:t>Υπηρεσία Συμβουλευτικής &amp; Επαγγελματικής Αγωγής, Οκτώβριος 2026</a:t>
            </a:r>
            <a:endParaRPr lang="en-US" sz="900"/>
          </a:p>
        </p:txBody>
      </p:sp>
      <p:sp>
        <p:nvSpPr>
          <p:cNvPr id="5" name="Content Placeholder 2">
            <a:extLst>
              <a:ext uri="{FF2B5EF4-FFF2-40B4-BE49-F238E27FC236}">
                <a16:creationId xmlns:a16="http://schemas.microsoft.com/office/drawing/2014/main" id="{C5C744FE-0D29-9258-9B4C-462BA81D4F21}"/>
              </a:ext>
            </a:extLst>
          </p:cNvPr>
          <p:cNvSpPr txBox="1">
            <a:spLocks/>
          </p:cNvSpPr>
          <p:nvPr/>
        </p:nvSpPr>
        <p:spPr>
          <a:xfrm>
            <a:off x="5519738" y="841248"/>
            <a:ext cx="4956175" cy="46450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SzPct val="80000"/>
              <a:buNone/>
            </a:pPr>
            <a:r>
              <a:rPr lang="en-US" sz="1500" b="1" dirty="0" err="1"/>
              <a:t>Δημιουργί</a:t>
            </a:r>
            <a:r>
              <a:rPr lang="en-US" sz="1500" b="1" dirty="0"/>
              <a:t>α &amp; Επεξεργασία Υλικού </a:t>
            </a:r>
            <a:endParaRPr lang="en-US" sz="1500" dirty="0"/>
          </a:p>
          <a:p>
            <a:pPr marL="0" indent="0">
              <a:lnSpc>
                <a:spcPct val="100000"/>
              </a:lnSpc>
              <a:buSzPct val="80000"/>
              <a:buNone/>
            </a:pPr>
            <a:r>
              <a:rPr lang="en-US" sz="1500" dirty="0" err="1"/>
              <a:t>Δι</a:t>
            </a:r>
            <a:r>
              <a:rPr lang="en-US" sz="1500" dirty="0"/>
              <a:t>αμάντω Ζίζιρου, Καθηγήτρια Σ.Ε.Α., ΥΣΕΑ</a:t>
            </a:r>
          </a:p>
          <a:p>
            <a:pPr marL="0" indent="0">
              <a:lnSpc>
                <a:spcPct val="100000"/>
              </a:lnSpc>
              <a:buSzPct val="80000"/>
              <a:buNone/>
            </a:pPr>
            <a:r>
              <a:rPr lang="en-US" sz="1500" dirty="0" err="1"/>
              <a:t>Κική</a:t>
            </a:r>
            <a:r>
              <a:rPr lang="en-US" sz="1500" dirty="0"/>
              <a:t> Μα</a:t>
            </a:r>
            <a:r>
              <a:rPr lang="en-US" sz="1500" dirty="0" err="1"/>
              <a:t>υρομάτη</a:t>
            </a:r>
            <a:r>
              <a:rPr lang="en-US" sz="1500" dirty="0"/>
              <a:t>, Κα</a:t>
            </a:r>
            <a:r>
              <a:rPr lang="en-US" sz="1500" dirty="0" err="1"/>
              <a:t>θηγήτρι</a:t>
            </a:r>
            <a:r>
              <a:rPr lang="en-US" sz="1500" dirty="0"/>
              <a:t>α Σ.Ε.Α.,ΥΣΕΑ</a:t>
            </a:r>
          </a:p>
          <a:p>
            <a:pPr marL="0" indent="0">
              <a:lnSpc>
                <a:spcPct val="100000"/>
              </a:lnSpc>
              <a:buSzPct val="80000"/>
              <a:buNone/>
            </a:pPr>
            <a:r>
              <a:rPr lang="en-US" sz="1500" dirty="0" err="1"/>
              <a:t>Αντιγόνη</a:t>
            </a:r>
            <a:r>
              <a:rPr lang="en-US" sz="1500" dirty="0"/>
              <a:t> Καρα</a:t>
            </a:r>
            <a:r>
              <a:rPr lang="en-US" sz="1500" dirty="0" err="1"/>
              <a:t>γιάννη</a:t>
            </a:r>
            <a:r>
              <a:rPr lang="en-US" sz="1500" dirty="0"/>
              <a:t>, Κα</a:t>
            </a:r>
            <a:r>
              <a:rPr lang="en-US" sz="1500" dirty="0" err="1"/>
              <a:t>θηγήτρι</a:t>
            </a:r>
            <a:r>
              <a:rPr lang="en-US" sz="1500" dirty="0"/>
              <a:t>α Σ.Ε.Α.,ΥΣΕΑ</a:t>
            </a:r>
          </a:p>
          <a:p>
            <a:pPr marL="0" indent="0">
              <a:lnSpc>
                <a:spcPct val="100000"/>
              </a:lnSpc>
              <a:buSzPct val="80000"/>
              <a:buNone/>
            </a:pPr>
            <a:r>
              <a:rPr lang="en-US" sz="1500" dirty="0"/>
              <a:t>Βα</a:t>
            </a:r>
            <a:r>
              <a:rPr lang="en-US" sz="1500" dirty="0" err="1"/>
              <a:t>σιλική</a:t>
            </a:r>
            <a:r>
              <a:rPr lang="en-US" sz="1500" dirty="0"/>
              <a:t> </a:t>
            </a:r>
            <a:r>
              <a:rPr lang="en-US" sz="1500" dirty="0" err="1"/>
              <a:t>Λοϊζου</a:t>
            </a:r>
            <a:r>
              <a:rPr lang="en-US" sz="1500" dirty="0"/>
              <a:t>, Κα</a:t>
            </a:r>
            <a:r>
              <a:rPr lang="en-US" sz="1500" dirty="0" err="1"/>
              <a:t>θηγήτρι</a:t>
            </a:r>
            <a:r>
              <a:rPr lang="en-US" sz="1500" dirty="0"/>
              <a:t>α Σ.Ε.Α., ΥΣΕΑ</a:t>
            </a:r>
          </a:p>
          <a:p>
            <a:pPr marL="0" indent="0">
              <a:lnSpc>
                <a:spcPct val="100000"/>
              </a:lnSpc>
              <a:buSzPct val="80000"/>
              <a:buNone/>
            </a:pPr>
            <a:endParaRPr lang="en-US" sz="1500" dirty="0"/>
          </a:p>
          <a:p>
            <a:pPr marL="0" indent="0">
              <a:lnSpc>
                <a:spcPct val="100000"/>
              </a:lnSpc>
              <a:buSzPct val="80000"/>
              <a:buNone/>
            </a:pPr>
            <a:r>
              <a:rPr lang="en-US" sz="1500" b="1" dirty="0"/>
              <a:t>Προσθήκες &amp; Επ</a:t>
            </a:r>
            <a:r>
              <a:rPr lang="en-US" sz="1500" b="1" dirty="0" err="1"/>
              <a:t>εξεργ</a:t>
            </a:r>
            <a:r>
              <a:rPr lang="en-US" sz="1500" b="1" dirty="0"/>
              <a:t>ασία Υλικού, Οκτώβριος 2026</a:t>
            </a:r>
          </a:p>
          <a:p>
            <a:pPr marL="0" indent="0">
              <a:lnSpc>
                <a:spcPct val="100000"/>
              </a:lnSpc>
              <a:buSzPct val="80000"/>
              <a:buNone/>
            </a:pPr>
            <a:r>
              <a:rPr lang="en-US" sz="1500" dirty="0"/>
              <a:t>Μα</a:t>
            </a:r>
            <a:r>
              <a:rPr lang="en-US" sz="1500" dirty="0" err="1"/>
              <a:t>ριάνν</a:t>
            </a:r>
            <a:r>
              <a:rPr lang="en-US" sz="1500" dirty="0"/>
              <a:t>α Καταλάνου, Καθηγήτρια Σ.Ε.Α., ΥΣΕΑ</a:t>
            </a:r>
          </a:p>
          <a:p>
            <a:pPr marL="0" indent="0">
              <a:lnSpc>
                <a:spcPct val="100000"/>
              </a:lnSpc>
              <a:buSzPct val="80000"/>
              <a:buNone/>
            </a:pPr>
            <a:endParaRPr lang="en-US" sz="1500" dirty="0"/>
          </a:p>
          <a:p>
            <a:pPr marL="0" indent="0">
              <a:lnSpc>
                <a:spcPct val="100000"/>
              </a:lnSpc>
              <a:buSzPct val="80000"/>
              <a:buNone/>
            </a:pPr>
            <a:endParaRPr lang="en-US" sz="1500" dirty="0"/>
          </a:p>
          <a:p>
            <a:pPr marL="0" indent="0">
              <a:lnSpc>
                <a:spcPct val="100000"/>
              </a:lnSpc>
              <a:buSzPct val="80000"/>
              <a:buNone/>
            </a:pPr>
            <a:r>
              <a:rPr lang="en-US" sz="1500" b="1" dirty="0"/>
              <a:t>Επ</a:t>
            </a:r>
            <a:r>
              <a:rPr lang="en-US" sz="1500" b="1" dirty="0" err="1"/>
              <a:t>ιμέλει</a:t>
            </a:r>
            <a:r>
              <a:rPr lang="en-US" sz="1500" b="1" dirty="0"/>
              <a:t>α:</a:t>
            </a:r>
            <a:r>
              <a:rPr lang="en-US" sz="1500" dirty="0"/>
              <a:t> </a:t>
            </a:r>
            <a:r>
              <a:rPr lang="el-GR" sz="1500"/>
              <a:t>Δρ. </a:t>
            </a:r>
            <a:r>
              <a:rPr lang="en-US" sz="1500"/>
              <a:t>Ανδρέ</a:t>
            </a:r>
            <a:r>
              <a:rPr lang="en-US" sz="1500" dirty="0"/>
              <a:t>ας Ονουφρίου, ΕΜΕ Σ.Ε.Α.</a:t>
            </a:r>
          </a:p>
          <a:p>
            <a:pPr marL="0" indent="0">
              <a:lnSpc>
                <a:spcPct val="100000"/>
              </a:lnSpc>
              <a:buSzPct val="80000"/>
              <a:buNone/>
            </a:pPr>
            <a:r>
              <a:rPr lang="en-US" sz="1500" b="1" dirty="0" err="1"/>
              <a:t>Γενική</a:t>
            </a:r>
            <a:r>
              <a:rPr lang="en-US" sz="1500" b="1" dirty="0"/>
              <a:t> Επ</a:t>
            </a:r>
            <a:r>
              <a:rPr lang="en-US" sz="1500" b="1" dirty="0" err="1"/>
              <a:t>ιμέλει</a:t>
            </a:r>
            <a:r>
              <a:rPr lang="en-US" sz="1500" b="1" dirty="0"/>
              <a:t>α: </a:t>
            </a:r>
            <a:r>
              <a:rPr lang="en-US" sz="1500" dirty="0"/>
              <a:t>Δρ. </a:t>
            </a:r>
            <a:r>
              <a:rPr lang="en-US" sz="1500" dirty="0" err="1"/>
              <a:t>Ειρήνη</a:t>
            </a:r>
            <a:r>
              <a:rPr lang="en-US" sz="1500" dirty="0"/>
              <a:t> </a:t>
            </a:r>
            <a:r>
              <a:rPr lang="en-US" sz="1500" dirty="0" err="1"/>
              <a:t>Ροδοσθένους</a:t>
            </a:r>
            <a:r>
              <a:rPr lang="en-US" sz="1500" dirty="0"/>
              <a:t>, ΠΛΕ- </a:t>
            </a:r>
            <a:r>
              <a:rPr lang="en-US" sz="1500" dirty="0" err="1"/>
              <a:t>Προϊστ</a:t>
            </a:r>
            <a:r>
              <a:rPr lang="en-US" sz="1500" dirty="0"/>
              <a:t>αμένη ΥΣΕΑ</a:t>
            </a:r>
          </a:p>
          <a:p>
            <a:pPr marL="0" indent="0">
              <a:lnSpc>
                <a:spcPct val="100000"/>
              </a:lnSpc>
              <a:buSzPct val="80000"/>
              <a:buNone/>
            </a:pPr>
            <a:endParaRPr lang="en-US" sz="1500" dirty="0"/>
          </a:p>
        </p:txBody>
      </p:sp>
    </p:spTree>
    <p:extLst>
      <p:ext uri="{BB962C8B-B14F-4D97-AF65-F5344CB8AC3E}">
        <p14:creationId xmlns:p14="http://schemas.microsoft.com/office/powerpoint/2010/main" val="2286858263"/>
      </p:ext>
    </p:extLst>
  </p:cSld>
  <p:clrMapOvr>
    <a:masterClrMapping/>
  </p:clrMapOvr>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Archway</Template>
  <TotalTime>15089</TotalTime>
  <Words>4649</Words>
  <Application>Microsoft Office PowerPoint</Application>
  <PresentationFormat>Widescreen</PresentationFormat>
  <Paragraphs>781</Paragraphs>
  <Slides>67</Slides>
  <Notes>32</Notes>
  <HiddenSlides>4</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67</vt:i4>
      </vt:variant>
    </vt:vector>
  </HeadingPairs>
  <TitlesOfParts>
    <vt:vector size="82" baseType="lpstr">
      <vt:lpstr>Arial Unicode MS</vt:lpstr>
      <vt:lpstr>Arial</vt:lpstr>
      <vt:lpstr>Arial</vt:lpstr>
      <vt:lpstr>Calibri</vt:lpstr>
      <vt:lpstr>Calibri Light</vt:lpstr>
      <vt:lpstr>CF HelveticaCond-Regular</vt:lpstr>
      <vt:lpstr>Felix Titling</vt:lpstr>
      <vt:lpstr>Goudy Old Style</vt:lpstr>
      <vt:lpstr>Symbol</vt:lpstr>
      <vt:lpstr>Times New Roman</vt:lpstr>
      <vt:lpstr>Tw Cen MT</vt:lpstr>
      <vt:lpstr>Wingdings</vt:lpstr>
      <vt:lpstr>Wingdings 3</vt:lpstr>
      <vt:lpstr>Archway</vt:lpstr>
      <vt:lpstr>Office Theme</vt:lpstr>
      <vt:lpstr>PowerPoint Presentation</vt:lpstr>
      <vt:lpstr>PowerPoint Presentation</vt:lpstr>
      <vt:lpstr>PowerPoint Presentation</vt:lpstr>
      <vt:lpstr>PowerPoint Presentation</vt:lpstr>
      <vt:lpstr>PowerPoint Presentation</vt:lpstr>
      <vt:lpstr>PowerPoint Presentation</vt:lpstr>
      <vt:lpstr>     2. Πληροφoρηση - ΚΟΙΝΩΝΙΑ    ΤΩΝ   ΕΠΑΓΓΕΛΜΑΤΩΝ              2. Η Μηχανη thσ πληροφορησησ   </vt:lpstr>
      <vt:lpstr>2. ΤΑΞΙΝΟΜΗΣΗ ΕΠΑΓΓΕΛΜΑΤΩΝ (ISCO/ESCO)</vt:lpstr>
      <vt:lpstr>PowerPoint Presentation</vt:lpstr>
      <vt:lpstr>ΛΥΚΕΙΟ</vt:lpstr>
      <vt:lpstr>                         ΛΥΚΕΙΟ: Οι μαθητες της γ΄ γυμνασιου καλουνται να επιλεξουν: </vt:lpstr>
      <vt:lpstr>ΚΑΤΗΓΟΡΙΕΣ ΜΑΘΗΜΑΤΩΝ ΚΑΙ ΠΕΡΙΟΔΟΙ ΔΙΔΑΣΚΑΛΙΑΣ  ΑΝΑ ΤΑΞΗ ΣΤΟ ΛΥΚΕΙΟ </vt:lpstr>
      <vt:lpstr>PowerPoint Presentation</vt:lpstr>
      <vt:lpstr>Α΄λυκειου Επιλογη μιασ ομαδασ μαθηματων προσανατολισμου (ΟΜΠ)</vt:lpstr>
      <vt:lpstr>PowerPoint Presentation</vt:lpstr>
      <vt:lpstr>ΕξεταζΟμενα ΜαθΗματα Α’ ΛυκεΙου</vt:lpstr>
      <vt:lpstr>Ο.Μ.Π. και ΚατευθυνσειΣ Β’ και Γ’ Λυκειου</vt:lpstr>
      <vt:lpstr>  ΚΑΤΕΥΘΥΝΣΕΙΣ, ΥΠΟΧΡΕΩΤΙΚΑ ΚΑΙ ΕΠΙΛΕΓΟΜΕΝΑ ΜΑΘΗΜΑΤΑ Β’ ΚΑΙ Γ’ ΛΥΚΕΙΟΥ </vt:lpstr>
      <vt:lpstr>  ΑπΟ ΟΜΠ 1 (ΑρχαΙα/ΑρχαιογνωσΙΑ &amp; ΙστορΙα)   ΚατεΥθυνση 1:  ΚλασικΩν και ΑνθρωπιστικΩν ΣπουδΩν </vt:lpstr>
      <vt:lpstr>ΑπΟ ΟΜΠ 1 (Αρχαια/ΑρχαιογνΩΣια &amp; Ιστορια)   ΚατεΥθυνση 2: ΞΕνων ΓλωσσΩν και ΕυρωπαϊκΩν ΣπουδΩν </vt:lpstr>
      <vt:lpstr>ΚΑΤΕΥΘΥΝΣΕΙΣ ΚΑΙ ΕΝΔΕΙΚΤΙΚΕΣ ΣΠΟΥΔΕΣ  (ΑΠΟ ΟΜΠ 1: ΑΡΧΑΙΑ &amp; ΙΣΤΟΡΙΑ)</vt:lpstr>
      <vt:lpstr>   ΑπΟ ΟΜΠ 2 (ΜαθηματικΑ &amp; ΦυσικΗ)   ΚατεΥθυνση 3: ΘετικΩν ΕπιστημΩν / ΒιοεπιστημΩν / ΠληροφορικΗΣ /  ΤεχνολογίαΣ</vt:lpstr>
      <vt:lpstr>ΚΑΤΕΥΘΥΝΣΗ ΚΑΙ ΕΝΔΕΙΚΤΙΚΕΣ ΣΠΟΥΔΕΣ  (ΑΠο ΟΜΠ 2: ΜΑΘΗΜατικα &amp; φυσικη)</vt:lpstr>
      <vt:lpstr>    ΑπΟ ΟΜΠ 3 (ΜαθηματικΑ &amp; ΟικονομικΑ)    ΚατεΥθυνση 4: Οικονομικων ΕπιστημΩν</vt:lpstr>
      <vt:lpstr>ΚΑΤΕΥΘΥΝΣΗ ΚΑΙ ΕΝΔΕΙΚΤΙΚΕΣ ΣΠΟΥΔΕΣ  (απο ομπ 3: μαθηματικα &amp; οικονομικα)</vt:lpstr>
      <vt:lpstr>  ΑΠΟ ΟΜΠ 4 (ΑγγλικΑ &amp; ΟικονομικΑ)    ΚατΕyθυνση 5: ΕμπορΙου και ΥπηρεσιΩν</vt:lpstr>
      <vt:lpstr>ΚΑΤΕΥΘΥΝΣΗ ΚΑΙ ΕΝΔΕΙΚΤΙΚΕΣ ΣΠΟΥΔΕΣ  (ομπ 4: Οικονομικα &amp; αγγλικα)</vt:lpstr>
      <vt:lpstr> ! Κατεύθυνση 5β (πιλοτική εφαρμογή 2026 – 2027) Περιγραφή: </vt:lpstr>
      <vt:lpstr>Κατεύθυνση 5β (πιλοτική εφαρμογή 2026 – 2027) Παγκύπρια 6 Λύκεια:</vt:lpstr>
      <vt:lpstr>(ΑπΟ ΟΛΕΣ ΤΙΣ ΟΜΠ)   ΚατεΥθυνση 6: ΚαλΩν ΤεχνΩν</vt:lpstr>
      <vt:lpstr>(ΑΠΟ ΟΛΕΣ ΤΙΣ ΟΜΠ)</vt:lpstr>
      <vt:lpstr>       ΕΝΔΕΙΚΤΙΚΕΣ ΣΠΟΥΔΕΣ ΑΠΟ ΟΛΕΣ ΤΙΣ ΚΑΤΕΥΘΥΝΣΕΙΣ (ανάλογα με τα μαθήματα επιλογής  στη Β΄ και Γ΄ Λυκείου)</vt:lpstr>
      <vt:lpstr>ΕΞΕΤΑΖΟΜΕΝΑ ΜΑΘΗΜΑΤΑ  Β΄ ΚΑΙ Γ΄ ΛΥΚΕΙΟΥ   </vt:lpstr>
      <vt:lpstr>ΕξετΑσεις ΜετΑταξης</vt:lpstr>
      <vt:lpstr>PowerPoint Presentation</vt:lpstr>
      <vt:lpstr>PowerPoint Presentation</vt:lpstr>
      <vt:lpstr>ΑΘΛΗΤΙΚΟ ΣΧΟΛΕΙΟ</vt:lpstr>
      <vt:lpstr>ΣΥΣΤΗΜΑ ΜΑΘΗΤΕΙΑΣ ΕΠΑΓΓΕΛΜΑΤΙΚΗΣ ΕΚΠΑΙΔΕΥΣΗΣ ΚΑΙ ΚΑΤΑΡΤΙΣΗΣ</vt:lpstr>
      <vt:lpstr>Παρουσιαση απο λειτουργους της ΜΕΣΗσ ΤΕΧΝΙΚΗσ ΚΑΙ ΕΠΑΓΓΕΛΜΑΤΙΚΗσ ΕΚΠΑΙΔΕΥΣΗσ ΚΑΙ ΚΑΤΑΡΤΙΣΗσ (ΜΤΕΕΚ)</vt:lpstr>
      <vt:lpstr>ΒΑΘΜΙΔΕΣ   ΕΚΠΑΙΔΕΥΣΗΣ   &amp; ΤΡΟΠΟΣ ΠΡΟΣΒΑΣΗΣ  </vt:lpstr>
      <vt:lpstr>Βαθμιδεσ ΕΚΠΑΙΔΕΥΣΗσ ΚΑΙ ειδοσ / τροποσ ΠΡΟΣΒΑΣΗΣ</vt:lpstr>
      <vt:lpstr>Βαθμιδεσ   ΕΚΠΑΙΔΕΥΣΗσ   ΚΑΙ ειδοσ / τροποσ ΠΡΟΣΒΑΣΗΣ</vt:lpstr>
      <vt:lpstr>ΔΗΜΟΣΙΑ  ΤΡΙΤΟΒΑΘΜΙΑ   ΕΚΠΑΙΔΕΥΣΗ  ΚΥΠΡΟΥ  ΚΑΙ  ΕΛΛΑΔΑΣ   ΔΙΑΔΙΚΑΣΙΑ   ΠΡΟΣΒΑΣΗΣ  (2027)</vt:lpstr>
      <vt:lpstr>ΠΑΓΚΥΠΡΙΕΣ ΕΞΕΤΑΣΕΙΣ   (ΔΙΑΧΩΡΙΣΤΗΚΑΝ απο 2022)</vt:lpstr>
      <vt:lpstr>ΔΙΑΔΙΚΑΣΙΑ ΠΡΟΣΒΑΣΗΣ       ΠΑΓΚΥΠΡΙΕΣ ΕΞΕΤΑΣΕΙΣ 2027  </vt:lpstr>
      <vt:lpstr>παραδειγμα:   πλαισιο προσβασησ 10</vt:lpstr>
      <vt:lpstr>PowerPoint Presentation</vt:lpstr>
      <vt:lpstr>        </vt:lpstr>
      <vt:lpstr>               1ο  ΕΠΙΣΤΗΜΟΝΙΚΟ   ΠΕΔΙΟ    ΑΝΘΡΩΠΙΣΤΙΚΩΝ, ΝΟΜΙΚΩΝ ΚΑΙ ΚΟΙΝΩΝΙΚΩΝ ΕΠΙΣΤΗΜΩΝ  </vt:lpstr>
      <vt:lpstr>2ο ΕΠΙΣΤΗΜΟΝΙΚΟ ΠΕΔΙΟ   ΘΕΤΙΚΩΝ ΚΑΙ ΤΕΧΝΟΛΟΓΙΚΩΝ ΕΠΙΣΤΗΜΩΝ</vt:lpstr>
      <vt:lpstr>3ο  Επιστημονικο πεδιο    επιστημων υγειασ και ζωησ </vt:lpstr>
      <vt:lpstr>4ο επιστημονικο πεδιο   επιστημων οικονομιασ και πληροφορικησ </vt:lpstr>
      <vt:lpstr>              </vt:lpstr>
      <vt:lpstr>                 </vt:lpstr>
      <vt:lpstr>ΣΥΝΟΠΤΙΚΟ ΒΟΗΘΗΜΑ ΓΙΑ ΤΗΝ  ΕΠΙΛΟΓΗ ΜΕΤΑ ΤΟ ΓΥΜΝΑΣΙΟ</vt:lpstr>
      <vt:lpstr>ΕΛΛΗΝΕΣ ΤΟΥ ΕΞΩΤΕΡΙΚΟΥ - ΟΜΟΓΕΝΕΙΣ</vt:lpstr>
      <vt:lpstr>PowerPoint Presentation</vt:lpstr>
      <vt:lpstr>ΠΡΟΕΤΟΙΜΑΣΙΑ ΜΑΘΗΤΩΝ Γ΄ ΤΑΞΗΣ   Συνεργασια με Καθηγητη/τρια ΣΕΑ:  </vt:lpstr>
      <vt:lpstr>ΔΗΛΩΣΗ ΠΡΟΤΙΜΗΣΗΣ ΤΥΠΟΥ ΣΧΟΛΕΙΟΥ   - Λυκειο (ΟΜΠ)  - Τεχνικη Σχολη (Κατευθυνση - ΚΛΑΔΟΣ - ΕΙΔΙΚΟΤΗΤΑ)  </vt:lpstr>
      <vt:lpstr>       ΚΑθετεΣ ή ΤεχνιΚΕΣ ΔεξΙΟτητεΣ:       ΤΙ αναζητουν οι εργοδοτεΣ; δεξιοτητες</vt:lpstr>
      <vt:lpstr>αλλαγεΣ στην Αγορα ΕργασιαΣ/ ΝΕΕΣ ΜΟΡΦΕΣ ΑΠΑΣΧΟΛΗΣΗΣ </vt:lpstr>
      <vt:lpstr>Χασμα Δεξιοτητων  - Skills Mismatch</vt:lpstr>
      <vt:lpstr>Οι ΠΡΑΓΜΑΤΙΚΕΣ ελλεIψεις/ τAσεις</vt:lpstr>
      <vt:lpstr>ΕΠΑΓΓΕΛΜΑΤΑ ΤΟΥ ΜΕΛΛΟΝΤΟΣ ΕνδεικτικΑ:</vt:lpstr>
      <vt:lpstr>Ο ΡΟΛΟΣ ΤΩΝ ΓΟΝΙΩΝ/ΚΗΔΕΜΟΝΩΝ ΣΤΗ διεργασια της επαγγελματικησ αγωγησ/συμβουλευτικησ ΤΟΥ ΠΑΙΔΙΟΥ</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Πρόσβαση στα ΑΑΕΙ  Κύπρου και Ελλάδας 2020</dc:title>
  <dc:creator>ΥΣΕΑ ΚΑΤΑΛΑΝΟΥ</dc:creator>
  <cp:lastModifiedBy>Demetra Evagorou</cp:lastModifiedBy>
  <cp:revision>1303</cp:revision>
  <cp:lastPrinted>2022-11-02T07:32:06Z</cp:lastPrinted>
  <dcterms:created xsi:type="dcterms:W3CDTF">2019-11-19T06:58:28Z</dcterms:created>
  <dcterms:modified xsi:type="dcterms:W3CDTF">2026-10-16T06:34:27Z</dcterms:modified>
</cp:coreProperties>
</file>