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handoutMasterIdLst>
    <p:handoutMasterId r:id="rId68"/>
  </p:handoutMasterIdLst>
  <p:sldIdLst>
    <p:sldId id="826" r:id="rId2"/>
    <p:sldId id="796" r:id="rId3"/>
    <p:sldId id="798" r:id="rId4"/>
    <p:sldId id="799" r:id="rId5"/>
    <p:sldId id="323" r:id="rId6"/>
    <p:sldId id="516" r:id="rId7"/>
    <p:sldId id="802" r:id="rId8"/>
    <p:sldId id="801" r:id="rId9"/>
    <p:sldId id="800" r:id="rId10"/>
    <p:sldId id="331" r:id="rId11"/>
    <p:sldId id="754" r:id="rId12"/>
    <p:sldId id="586" r:id="rId13"/>
    <p:sldId id="803" r:id="rId14"/>
    <p:sldId id="790" r:id="rId15"/>
    <p:sldId id="390" r:id="rId16"/>
    <p:sldId id="296" r:id="rId17"/>
    <p:sldId id="791" r:id="rId18"/>
    <p:sldId id="792" r:id="rId19"/>
    <p:sldId id="793" r:id="rId20"/>
    <p:sldId id="794" r:id="rId21"/>
    <p:sldId id="723" r:id="rId22"/>
    <p:sldId id="805" r:id="rId23"/>
    <p:sldId id="806" r:id="rId24"/>
    <p:sldId id="807" r:id="rId25"/>
    <p:sldId id="808" r:id="rId26"/>
    <p:sldId id="809" r:id="rId27"/>
    <p:sldId id="810" r:id="rId28"/>
    <p:sldId id="811" r:id="rId29"/>
    <p:sldId id="812" r:id="rId30"/>
    <p:sldId id="298" r:id="rId31"/>
    <p:sldId id="804" r:id="rId32"/>
    <p:sldId id="456" r:id="rId33"/>
    <p:sldId id="457" r:id="rId34"/>
    <p:sldId id="733" r:id="rId35"/>
    <p:sldId id="734" r:id="rId36"/>
    <p:sldId id="735" r:id="rId37"/>
    <p:sldId id="708" r:id="rId38"/>
    <p:sldId id="819" r:id="rId39"/>
    <p:sldId id="499" r:id="rId40"/>
    <p:sldId id="816" r:id="rId41"/>
    <p:sldId id="817" r:id="rId42"/>
    <p:sldId id="823" r:id="rId43"/>
    <p:sldId id="818" r:id="rId44"/>
    <p:sldId id="824" r:id="rId45"/>
    <p:sldId id="825" r:id="rId46"/>
    <p:sldId id="489" r:id="rId47"/>
    <p:sldId id="490" r:id="rId48"/>
    <p:sldId id="491" r:id="rId49"/>
    <p:sldId id="492" r:id="rId50"/>
    <p:sldId id="493" r:id="rId51"/>
    <p:sldId id="758" r:id="rId52"/>
    <p:sldId id="775" r:id="rId53"/>
    <p:sldId id="500" r:id="rId54"/>
    <p:sldId id="498" r:id="rId55"/>
    <p:sldId id="768" r:id="rId56"/>
    <p:sldId id="362" r:id="rId57"/>
    <p:sldId id="795" r:id="rId58"/>
    <p:sldId id="753" r:id="rId59"/>
    <p:sldId id="745" r:id="rId60"/>
    <p:sldId id="813" r:id="rId61"/>
    <p:sldId id="821" r:id="rId62"/>
    <p:sldId id="752" r:id="rId63"/>
    <p:sldId id="746" r:id="rId64"/>
    <p:sldId id="822" r:id="rId65"/>
    <p:sldId id="772" r:id="rId6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laisiogov352@outlook.com" initials="" lastIdx="1" clrIdx="0">
    <p:extLst>
      <p:ext uri="{19B8F6BF-5375-455C-9EA6-DF929625EA0E}">
        <p15:presenceInfo xmlns:p15="http://schemas.microsoft.com/office/powerpoint/2012/main" userId="8af26de1ef04c0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56AB"/>
    <a:srgbClr val="0CF4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31" autoAdjust="0"/>
    <p:restoredTop sz="94660"/>
  </p:normalViewPr>
  <p:slideViewPr>
    <p:cSldViewPr snapToGrid="0">
      <p:cViewPr varScale="1">
        <p:scale>
          <a:sx n="115" d="100"/>
          <a:sy n="115" d="100"/>
        </p:scale>
        <p:origin x="714" y="108"/>
      </p:cViewPr>
      <p:guideLst/>
    </p:cSldViewPr>
  </p:slideViewPr>
  <p:notesTextViewPr>
    <p:cViewPr>
      <p:scale>
        <a:sx n="1" d="1"/>
        <a:sy n="1" d="1"/>
      </p:scale>
      <p:origin x="0" y="0"/>
    </p:cViewPr>
  </p:notesTextViewPr>
  <p:sorterViewPr>
    <p:cViewPr varScale="1">
      <p:scale>
        <a:sx n="100" d="100"/>
        <a:sy n="100" d="100"/>
      </p:scale>
      <p:origin x="0" y="-18149"/>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iagrams/_rels/data7.xml.rels><?xml version="1.0" encoding="UTF-8" standalone="yes"?>
<Relationships xmlns="http://schemas.openxmlformats.org/package/2006/relationships"><Relationship Id="rId1" Type="http://schemas.openxmlformats.org/officeDocument/2006/relationships/image" Target="../media/image43.jpeg"/></Relationships>
</file>

<file path=ppt/diagrams/_rels/data8.xml.rels><?xml version="1.0" encoding="UTF-8" standalone="yes"?>
<Relationships xmlns="http://schemas.openxmlformats.org/package/2006/relationships"><Relationship Id="rId1" Type="http://schemas.openxmlformats.org/officeDocument/2006/relationships/image" Target="../media/image44.png"/></Relationships>
</file>

<file path=ppt/diagrams/_rels/data9.xml.rels><?xml version="1.0" encoding="UTF-8" standalone="yes"?>
<Relationships xmlns="http://schemas.openxmlformats.org/package/2006/relationships"><Relationship Id="rId1" Type="http://schemas.openxmlformats.org/officeDocument/2006/relationships/hyperlink" Target="https://www.eschoolcounselor.com/" TargetMode="External"/></Relationships>
</file>

<file path=ppt/diagrams/_rels/drawing7.xml.rels><?xml version="1.0" encoding="UTF-8" standalone="yes"?>
<Relationships xmlns="http://schemas.openxmlformats.org/package/2006/relationships"><Relationship Id="rId1" Type="http://schemas.openxmlformats.org/officeDocument/2006/relationships/image" Target="../media/image43.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44.png"/></Relationships>
</file>

<file path=ppt/diagrams/_rels/drawing9.xml.rels><?xml version="1.0" encoding="UTF-8" standalone="yes"?>
<Relationships xmlns="http://schemas.openxmlformats.org/package/2006/relationships"><Relationship Id="rId1" Type="http://schemas.openxmlformats.org/officeDocument/2006/relationships/hyperlink" Target="https://www.eschoolcounselor.com/" TargetMode="External"/></Relationships>
</file>

<file path=ppt/diagrams/colors1.xml><?xml version="1.0" encoding="utf-8"?>
<dgm:colorsDef xmlns:dgm="http://schemas.openxmlformats.org/drawingml/2006/diagram" xmlns:a="http://schemas.openxmlformats.org/drawingml/2006/main" uniqueId="urn:microsoft.com/office/officeart/2005/8/colors/accent1_2#1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1">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3#1">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60CC4F-9DFC-4253-8CE5-AFB07099C7AE}" type="doc">
      <dgm:prSet loTypeId="urn:microsoft.com/office/officeart/2005/8/layout/hierarchy1" loCatId="hierarchy" qsTypeId="urn:microsoft.com/office/officeart/2005/8/quickstyle/simple1#12" qsCatId="simple" csTypeId="urn:microsoft.com/office/officeart/2005/8/colors/accent1_2#12" csCatId="accent1" phldr="1"/>
      <dgm:spPr/>
      <dgm:t>
        <a:bodyPr/>
        <a:lstStyle/>
        <a:p>
          <a:endParaRPr lang="en-US"/>
        </a:p>
      </dgm:t>
    </dgm:pt>
    <dgm:pt modelId="{21DD8BDB-033E-40FD-9689-5B1682ED8087}">
      <dgm:prSet/>
      <dgm:spPr>
        <a:solidFill>
          <a:srgbClr val="AAE571">
            <a:alpha val="90000"/>
          </a:srgbClr>
        </a:solidFill>
      </dgm:spPr>
      <dgm:t>
        <a:bodyPr/>
        <a:lstStyle/>
        <a:p>
          <a:r>
            <a:rPr lang="el-GR" b="1" dirty="0"/>
            <a:t/>
          </a:r>
          <a:br>
            <a:rPr lang="el-GR" b="1" dirty="0"/>
          </a:br>
          <a:r>
            <a:rPr lang="el-GR" dirty="0"/>
            <a:t>4 Ομάδες Προσανατολισμού </a:t>
          </a:r>
          <a:r>
            <a:rPr lang="el-GR" dirty="0" err="1"/>
            <a:t>Α΄Λυκείου</a:t>
          </a:r>
          <a:r>
            <a:rPr lang="el-GR" dirty="0"/>
            <a:t>  </a:t>
          </a:r>
          <a:endParaRPr lang="en-US" dirty="0"/>
        </a:p>
      </dgm:t>
    </dgm:pt>
    <dgm:pt modelId="{68E874DD-EF70-4192-A7F4-E5FAE8CE667A}" type="parTrans" cxnId="{F42C3CF4-E975-47E5-8690-A9E8AA275923}">
      <dgm:prSet/>
      <dgm:spPr/>
      <dgm:t>
        <a:bodyPr/>
        <a:lstStyle/>
        <a:p>
          <a:endParaRPr lang="en-US"/>
        </a:p>
      </dgm:t>
    </dgm:pt>
    <dgm:pt modelId="{E8EF828B-8FB1-4584-9FC8-31AE001A4EC4}" type="sibTrans" cxnId="{F42C3CF4-E975-47E5-8690-A9E8AA275923}">
      <dgm:prSet/>
      <dgm:spPr/>
      <dgm:t>
        <a:bodyPr/>
        <a:lstStyle/>
        <a:p>
          <a:endParaRPr lang="en-US"/>
        </a:p>
      </dgm:t>
    </dgm:pt>
    <dgm:pt modelId="{1A2348BA-B93D-49AD-928F-F8634C20AF34}">
      <dgm:prSet/>
      <dgm:spPr>
        <a:solidFill>
          <a:srgbClr val="AAE571">
            <a:alpha val="90000"/>
          </a:srgbClr>
        </a:solidFill>
      </dgm:spPr>
      <dgm:t>
        <a:bodyPr/>
        <a:lstStyle/>
        <a:p>
          <a:r>
            <a:rPr lang="el-GR" dirty="0"/>
            <a:t>6 Κατευθύνσεις Β΄&amp; </a:t>
          </a:r>
          <a:r>
            <a:rPr lang="el-GR" dirty="0" err="1"/>
            <a:t>Γ΄Λυκείου</a:t>
          </a:r>
          <a:endParaRPr lang="en-US" dirty="0"/>
        </a:p>
      </dgm:t>
    </dgm:pt>
    <dgm:pt modelId="{3A689307-26C7-4147-8DA2-B7240F19EB80}" type="parTrans" cxnId="{16F39C48-2187-4A8A-89CD-48E9FF7A9D64}">
      <dgm:prSet/>
      <dgm:spPr/>
      <dgm:t>
        <a:bodyPr/>
        <a:lstStyle/>
        <a:p>
          <a:endParaRPr lang="en-US"/>
        </a:p>
      </dgm:t>
    </dgm:pt>
    <dgm:pt modelId="{2A90FB4D-8B83-430B-A29D-02E27256A1CD}" type="sibTrans" cxnId="{16F39C48-2187-4A8A-89CD-48E9FF7A9D64}">
      <dgm:prSet/>
      <dgm:spPr/>
      <dgm:t>
        <a:bodyPr/>
        <a:lstStyle/>
        <a:p>
          <a:endParaRPr lang="en-US"/>
        </a:p>
      </dgm:t>
    </dgm:pt>
    <dgm:pt modelId="{82FBE01A-B9B7-4EFA-9C93-553905B11E3F}" type="pres">
      <dgm:prSet presAssocID="{5A60CC4F-9DFC-4253-8CE5-AFB07099C7AE}" presName="hierChild1" presStyleCnt="0">
        <dgm:presLayoutVars>
          <dgm:chPref val="1"/>
          <dgm:dir/>
          <dgm:animOne val="branch"/>
          <dgm:animLvl val="lvl"/>
          <dgm:resizeHandles/>
        </dgm:presLayoutVars>
      </dgm:prSet>
      <dgm:spPr/>
      <dgm:t>
        <a:bodyPr/>
        <a:lstStyle/>
        <a:p>
          <a:endParaRPr lang="en-US"/>
        </a:p>
      </dgm:t>
    </dgm:pt>
    <dgm:pt modelId="{76306CFF-9A02-40EB-A146-2238215161DA}" type="pres">
      <dgm:prSet presAssocID="{21DD8BDB-033E-40FD-9689-5B1682ED8087}" presName="hierRoot1" presStyleCnt="0"/>
      <dgm:spPr/>
    </dgm:pt>
    <dgm:pt modelId="{4C90E389-FF8A-4A9D-B1FE-3836B0A1A2AB}" type="pres">
      <dgm:prSet presAssocID="{21DD8BDB-033E-40FD-9689-5B1682ED8087}" presName="composite" presStyleCnt="0"/>
      <dgm:spPr/>
    </dgm:pt>
    <dgm:pt modelId="{01233405-6C22-43A4-B9F0-8BE607E1692F}" type="pres">
      <dgm:prSet presAssocID="{21DD8BDB-033E-40FD-9689-5B1682ED8087}" presName="background" presStyleLbl="node0" presStyleIdx="0" presStyleCnt="2"/>
      <dgm:spPr>
        <a:solidFill>
          <a:srgbClr val="92D050"/>
        </a:solidFill>
      </dgm:spPr>
    </dgm:pt>
    <dgm:pt modelId="{BDA20F11-ECAA-48EE-BF7E-C59F2130756A}" type="pres">
      <dgm:prSet presAssocID="{21DD8BDB-033E-40FD-9689-5B1682ED8087}" presName="text" presStyleLbl="fgAcc0" presStyleIdx="0" presStyleCnt="2">
        <dgm:presLayoutVars>
          <dgm:chPref val="3"/>
        </dgm:presLayoutVars>
      </dgm:prSet>
      <dgm:spPr/>
      <dgm:t>
        <a:bodyPr/>
        <a:lstStyle/>
        <a:p>
          <a:endParaRPr lang="en-US"/>
        </a:p>
      </dgm:t>
    </dgm:pt>
    <dgm:pt modelId="{8E24E6D2-B853-41B4-B25A-9DA9DE34BD49}" type="pres">
      <dgm:prSet presAssocID="{21DD8BDB-033E-40FD-9689-5B1682ED8087}" presName="hierChild2" presStyleCnt="0"/>
      <dgm:spPr/>
    </dgm:pt>
    <dgm:pt modelId="{AC72A6B1-E239-4D4B-AEDF-9694FFE2E021}" type="pres">
      <dgm:prSet presAssocID="{1A2348BA-B93D-49AD-928F-F8634C20AF34}" presName="hierRoot1" presStyleCnt="0"/>
      <dgm:spPr/>
    </dgm:pt>
    <dgm:pt modelId="{D66734F3-8361-49AB-B39A-E8811711CD3B}" type="pres">
      <dgm:prSet presAssocID="{1A2348BA-B93D-49AD-928F-F8634C20AF34}" presName="composite" presStyleCnt="0"/>
      <dgm:spPr/>
    </dgm:pt>
    <dgm:pt modelId="{663AA365-7372-4844-B3DE-055387E4AA2C}" type="pres">
      <dgm:prSet presAssocID="{1A2348BA-B93D-49AD-928F-F8634C20AF34}" presName="background" presStyleLbl="node0" presStyleIdx="1" presStyleCnt="2"/>
      <dgm:spPr>
        <a:solidFill>
          <a:srgbClr val="92D050"/>
        </a:solidFill>
      </dgm:spPr>
    </dgm:pt>
    <dgm:pt modelId="{FEAF9185-2FF7-488A-BD6E-823F74F25298}" type="pres">
      <dgm:prSet presAssocID="{1A2348BA-B93D-49AD-928F-F8634C20AF34}" presName="text" presStyleLbl="fgAcc0" presStyleIdx="1" presStyleCnt="2">
        <dgm:presLayoutVars>
          <dgm:chPref val="3"/>
        </dgm:presLayoutVars>
      </dgm:prSet>
      <dgm:spPr/>
      <dgm:t>
        <a:bodyPr/>
        <a:lstStyle/>
        <a:p>
          <a:endParaRPr lang="en-US"/>
        </a:p>
      </dgm:t>
    </dgm:pt>
    <dgm:pt modelId="{2F567667-543B-4842-A44A-C1BDF21B723E}" type="pres">
      <dgm:prSet presAssocID="{1A2348BA-B93D-49AD-928F-F8634C20AF34}" presName="hierChild2" presStyleCnt="0"/>
      <dgm:spPr/>
    </dgm:pt>
  </dgm:ptLst>
  <dgm:cxnLst>
    <dgm:cxn modelId="{214F714C-8594-4577-9B62-C4A537816E23}" type="presOf" srcId="{21DD8BDB-033E-40FD-9689-5B1682ED8087}" destId="{BDA20F11-ECAA-48EE-BF7E-C59F2130756A}" srcOrd="0" destOrd="0" presId="urn:microsoft.com/office/officeart/2005/8/layout/hierarchy1"/>
    <dgm:cxn modelId="{16F39C48-2187-4A8A-89CD-48E9FF7A9D64}" srcId="{5A60CC4F-9DFC-4253-8CE5-AFB07099C7AE}" destId="{1A2348BA-B93D-49AD-928F-F8634C20AF34}" srcOrd="1" destOrd="0" parTransId="{3A689307-26C7-4147-8DA2-B7240F19EB80}" sibTransId="{2A90FB4D-8B83-430B-A29D-02E27256A1CD}"/>
    <dgm:cxn modelId="{F42C3CF4-E975-47E5-8690-A9E8AA275923}" srcId="{5A60CC4F-9DFC-4253-8CE5-AFB07099C7AE}" destId="{21DD8BDB-033E-40FD-9689-5B1682ED8087}" srcOrd="0" destOrd="0" parTransId="{68E874DD-EF70-4192-A7F4-E5FAE8CE667A}" sibTransId="{E8EF828B-8FB1-4584-9FC8-31AE001A4EC4}"/>
    <dgm:cxn modelId="{D3331D01-AC16-40A2-B0B5-327C45ED5B38}" type="presOf" srcId="{5A60CC4F-9DFC-4253-8CE5-AFB07099C7AE}" destId="{82FBE01A-B9B7-4EFA-9C93-553905B11E3F}" srcOrd="0" destOrd="0" presId="urn:microsoft.com/office/officeart/2005/8/layout/hierarchy1"/>
    <dgm:cxn modelId="{9931FDC6-C0FA-46D7-8482-291BF26913F4}" type="presOf" srcId="{1A2348BA-B93D-49AD-928F-F8634C20AF34}" destId="{FEAF9185-2FF7-488A-BD6E-823F74F25298}" srcOrd="0" destOrd="0" presId="urn:microsoft.com/office/officeart/2005/8/layout/hierarchy1"/>
    <dgm:cxn modelId="{F5CCBB3A-F5E1-469A-A2DB-24ADADCEB5F8}" type="presParOf" srcId="{82FBE01A-B9B7-4EFA-9C93-553905B11E3F}" destId="{76306CFF-9A02-40EB-A146-2238215161DA}" srcOrd="0" destOrd="0" presId="urn:microsoft.com/office/officeart/2005/8/layout/hierarchy1"/>
    <dgm:cxn modelId="{962E4991-F3C7-449F-A1E4-452D519197AB}" type="presParOf" srcId="{76306CFF-9A02-40EB-A146-2238215161DA}" destId="{4C90E389-FF8A-4A9D-B1FE-3836B0A1A2AB}" srcOrd="0" destOrd="0" presId="urn:microsoft.com/office/officeart/2005/8/layout/hierarchy1"/>
    <dgm:cxn modelId="{B5D56C71-8242-4DE9-8E52-095FF5CC58BF}" type="presParOf" srcId="{4C90E389-FF8A-4A9D-B1FE-3836B0A1A2AB}" destId="{01233405-6C22-43A4-B9F0-8BE607E1692F}" srcOrd="0" destOrd="0" presId="urn:microsoft.com/office/officeart/2005/8/layout/hierarchy1"/>
    <dgm:cxn modelId="{B99CECDD-C97A-4C07-AD24-5A496695554A}" type="presParOf" srcId="{4C90E389-FF8A-4A9D-B1FE-3836B0A1A2AB}" destId="{BDA20F11-ECAA-48EE-BF7E-C59F2130756A}" srcOrd="1" destOrd="0" presId="urn:microsoft.com/office/officeart/2005/8/layout/hierarchy1"/>
    <dgm:cxn modelId="{D65780C7-E496-43F4-949E-ACDC46BABA62}" type="presParOf" srcId="{76306CFF-9A02-40EB-A146-2238215161DA}" destId="{8E24E6D2-B853-41B4-B25A-9DA9DE34BD49}" srcOrd="1" destOrd="0" presId="urn:microsoft.com/office/officeart/2005/8/layout/hierarchy1"/>
    <dgm:cxn modelId="{A7AB61BC-1D08-4C04-B1A8-750972B0B9FF}" type="presParOf" srcId="{82FBE01A-B9B7-4EFA-9C93-553905B11E3F}" destId="{AC72A6B1-E239-4D4B-AEDF-9694FFE2E021}" srcOrd="1" destOrd="0" presId="urn:microsoft.com/office/officeart/2005/8/layout/hierarchy1"/>
    <dgm:cxn modelId="{64014110-276C-4351-923F-B35616BE4964}" type="presParOf" srcId="{AC72A6B1-E239-4D4B-AEDF-9694FFE2E021}" destId="{D66734F3-8361-49AB-B39A-E8811711CD3B}" srcOrd="0" destOrd="0" presId="urn:microsoft.com/office/officeart/2005/8/layout/hierarchy1"/>
    <dgm:cxn modelId="{52B92530-40C9-4055-ABFB-D0BC99B15CAD}" type="presParOf" srcId="{D66734F3-8361-49AB-B39A-E8811711CD3B}" destId="{663AA365-7372-4844-B3DE-055387E4AA2C}" srcOrd="0" destOrd="0" presId="urn:microsoft.com/office/officeart/2005/8/layout/hierarchy1"/>
    <dgm:cxn modelId="{CA14DC3E-15C2-42C0-958C-C322988850B8}" type="presParOf" srcId="{D66734F3-8361-49AB-B39A-E8811711CD3B}" destId="{FEAF9185-2FF7-488A-BD6E-823F74F25298}" srcOrd="1" destOrd="0" presId="urn:microsoft.com/office/officeart/2005/8/layout/hierarchy1"/>
    <dgm:cxn modelId="{9ED3406A-3B67-449A-BF65-4BE31287CFE5}" type="presParOf" srcId="{AC72A6B1-E239-4D4B-AEDF-9694FFE2E021}" destId="{2F567667-543B-4842-A44A-C1BDF21B723E}" srcOrd="1" destOrd="0" presId="urn:microsoft.com/office/officeart/2005/8/layout/hierarchy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2890A6-563C-41A5-ABCD-A531CEF7D8D0}" type="doc">
      <dgm:prSet loTypeId="urn:microsoft.com/office/officeart/2005/8/layout/vList5" loCatId="list" qsTypeId="urn:microsoft.com/office/officeart/2005/8/quickstyle/simple1#2" qsCatId="simple" csTypeId="urn:microsoft.com/office/officeart/2005/8/colors/accent1_2#2" csCatId="accent1" phldr="1"/>
      <dgm:spPr/>
      <dgm:t>
        <a:bodyPr/>
        <a:lstStyle/>
        <a:p>
          <a:endParaRPr lang="el-GR"/>
        </a:p>
      </dgm:t>
    </dgm:pt>
    <dgm:pt modelId="{38E1184F-503D-44E3-BF58-8DBD15568963}">
      <dgm:prSet phldrT="[Text]" custT="1"/>
      <dgm:spPr>
        <a:solidFill>
          <a:srgbClr val="579BEE"/>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(3</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x</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4περιόδους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12</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40A75CD-14C8-4100-A070-E4CC65AEA4A8}" type="parTrans" cxnId="{D66FA8B8-68B2-49D4-8859-83A860D2282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1B15466F-501D-48AE-9484-A12F287AE561}" type="sibTrans" cxnId="{D66FA8B8-68B2-49D4-8859-83A860D2282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579F1D68-F29D-4E5C-A701-42196EF07738}">
      <dgm:prSet phldrT="[Text]" custT="1"/>
      <dgm:spPr>
        <a:solidFill>
          <a:srgbClr val="DBE8FF"/>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Επιλεγόμενα Μαθήματα</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4</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B8CCA8C-A9F7-48A2-99B9-401F46984FC1}" type="parTrans" cxnId="{F5C4826E-A1AF-42BE-9C89-C5CBB4AA2F3C}">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F3C1947D-19CA-46F3-AB58-69A443604CB2}" type="sibTrans" cxnId="{F5C4826E-A1AF-42BE-9C89-C5CBB4AA2F3C}">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A2111EA8-C39B-4E1D-A58B-62CC820DB25B}">
      <dgm:prSet phldrT="[Text]" custT="1"/>
      <dgm:spPr>
        <a:solidFill>
          <a:srgbClr val="DBE8FF">
            <a:alpha val="90000"/>
          </a:srgbClr>
        </a:solidFill>
      </dgm:spPr>
      <dgm:t>
        <a:bodyPr/>
        <a:lstStyle/>
        <a:p>
          <a:pPr marL="144000" indent="0" defTabSz="844550">
            <a:lnSpc>
              <a:spcPct val="90000"/>
            </a:lnSpc>
            <a:spcBef>
              <a:spcPct val="0"/>
            </a:spcBef>
            <a:spcAft>
              <a:spcPts val="0"/>
            </a:spcAft>
            <a:buNone/>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Λογοτεχνία</a:t>
          </a:r>
        </a:p>
      </dgm:t>
    </dgm:pt>
    <dgm:pt modelId="{298450FA-BA85-467B-ACDE-63A91FC4A749}" type="parTrans" cxnId="{EC2F8DE7-31A8-44F9-98E1-7A8AEC55FCE8}">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867AB1B-ED05-4F0A-84D2-BC5E00F866C6}" type="sibTrans" cxnId="{EC2F8DE7-31A8-44F9-98E1-7A8AEC55FCE8}">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48403D82-16B6-42F0-B788-CB5977744975}">
      <dgm:prSet phldrT="[Text]" custT="1"/>
      <dgm:spPr>
        <a:solidFill>
          <a:srgbClr val="579BEE">
            <a:alpha val="90000"/>
          </a:srgbClr>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Λατινικά</a:t>
          </a:r>
        </a:p>
      </dgm:t>
    </dgm:pt>
    <dgm:pt modelId="{3FD2972E-5E11-49B6-9B39-D52442FCF26E}" type="sibTrans" cxnId="{9713A38D-35F2-4A63-9610-C0ABE5823322}">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E9B7AEF9-4E37-4341-9622-7D0F225BA889}" type="parTrans" cxnId="{9713A38D-35F2-4A63-9610-C0ABE5823322}">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1794EE0D-8F81-4585-8BD0-0B8451C09693}">
      <dgm:prSet phldrT="[Text]" custT="1"/>
      <dgm:spPr>
        <a:solidFill>
          <a:srgbClr val="579BEE">
            <a:alpha val="90000"/>
          </a:srgbClr>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Ιστορία </a:t>
          </a:r>
        </a:p>
      </dgm:t>
    </dgm:pt>
    <dgm:pt modelId="{110227EB-8CBF-4568-B300-817CB8C0F603}" type="sibTrans" cxnId="{84BB3961-86BC-48E6-A199-9910484E194A}">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896DC1A3-818E-4C4D-B738-D5DCD6445E4F}" type="parTrans" cxnId="{84BB3961-86BC-48E6-A199-9910484E194A}">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06FC2E41-536D-440A-A8AA-746EB963E305}">
      <dgm:prSet phldrT="[Text]" custT="1"/>
      <dgm:spPr>
        <a:solidFill>
          <a:srgbClr val="579BEE">
            <a:alpha val="90000"/>
          </a:srgbClr>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Αρχαία </a:t>
          </a:r>
        </a:p>
      </dgm:t>
    </dgm:pt>
    <dgm:pt modelId="{44FB2545-8E93-4F65-BC9C-D66A221120B1}" type="sibTrans" cxnId="{2CF44EE5-62A3-4D16-A3CD-A0F59E217E2D}">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F7AFBD9B-00C8-4149-B669-6C1B48DD9D65}" type="parTrans" cxnId="{2CF44EE5-62A3-4D16-A3CD-A0F59E217E2D}">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1ABA8F2-F551-43D2-92F3-5625F3818B56}">
      <dgm:prSet phldrT="[Text]" custT="1"/>
      <dgm:spPr>
        <a:solidFill>
          <a:srgbClr val="DBE8FF">
            <a:alpha val="90000"/>
          </a:srgbClr>
        </a:solidFill>
      </dgm:spPr>
      <dgm:t>
        <a:bodyPr/>
        <a:lstStyle/>
        <a:p>
          <a:pPr marL="171450" indent="0" defTabSz="844550">
            <a:lnSpc>
              <a:spcPct val="90000"/>
            </a:lnSpc>
            <a:spcBef>
              <a:spcPct val="0"/>
            </a:spcBef>
            <a:spcAft>
              <a:spcPct val="15000"/>
            </a:spcAft>
            <a:buNone/>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Λογική - Φιλοσοφία</a:t>
          </a:r>
        </a:p>
      </dgm:t>
    </dgm:pt>
    <dgm:pt modelId="{180EBD2B-1D38-4767-A786-EDCC93B877CD}" type="parTrans" cxnId="{277A51CD-B41E-4ED7-819F-C69E791F8AA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8CFFCF3-5E1D-45F6-AE42-582D53A89FEF}" type="sibTrans" cxnId="{277A51CD-B41E-4ED7-819F-C69E791F8AA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FAA8DB14-E320-4E3E-A10B-FA01A710E703}">
      <dgm:prSet phldrT="[Text]" custT="1"/>
      <dgm:spPr>
        <a:solidFill>
          <a:srgbClr val="DBE8FF">
            <a:alpha val="90000"/>
          </a:srgbClr>
        </a:solidFill>
      </dgm:spPr>
      <dgm:t>
        <a:bodyPr/>
        <a:lstStyle/>
        <a:p>
          <a:pPr marL="171450" indent="0" defTabSz="844550">
            <a:lnSpc>
              <a:spcPct val="90000"/>
            </a:lnSpc>
            <a:spcBef>
              <a:spcPct val="0"/>
            </a:spcBef>
            <a:spcAft>
              <a:spcPct val="15000"/>
            </a:spcAft>
            <a:buNone/>
          </a:pPr>
          <a:endParaRPr lang="el-GR" sz="2400" kern="1200" dirty="0">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58887DB4-BA6B-4B63-A8C4-60647B10D76D}" type="parTrans" cxnId="{F29D3F59-CF7D-4B93-8D33-F96FB009F42E}">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7E77371B-60F0-4514-87A5-96BE1E3FF23D}" type="sibTrans" cxnId="{F29D3F59-CF7D-4B93-8D33-F96FB009F42E}">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ED59216A-6F2C-4836-BAF2-B6206BFD6C36}">
      <dgm:prSet phldrT="[Text]" custT="1"/>
      <dgm:spPr>
        <a:solidFill>
          <a:srgbClr val="DBE8FF">
            <a:alpha val="90000"/>
          </a:srgbClr>
        </a:solidFill>
      </dgm:spPr>
      <dgm:t>
        <a:bodyPr/>
        <a:lstStyle/>
        <a:p>
          <a:pPr marL="171450" indent="0" defTabSz="844550">
            <a:lnSpc>
              <a:spcPct val="90000"/>
            </a:lnSpc>
            <a:spcBef>
              <a:spcPct val="0"/>
            </a:spcBef>
            <a:spcAft>
              <a:spcPct val="15000"/>
            </a:spcAft>
            <a:buNone/>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Αγγλικά ή Γαλλικά ή άλλη ξένη γλώσσα  </a:t>
          </a:r>
        </a:p>
      </dgm:t>
    </dgm:pt>
    <dgm:pt modelId="{A16FB8C2-77A9-463D-BAA4-8DDB538E54A9}" type="parTrans" cxnId="{4C633521-5116-499B-944E-908EF55FAC1B}">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6DEA457-5582-457F-937B-E020E960135F}" type="sibTrans" cxnId="{4C633521-5116-499B-944E-908EF55FAC1B}">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423967B1-0119-4068-B62B-E6F60BE8315C}">
      <dgm:prSet phldrT="[Text]" custT="1"/>
      <dgm:spPr>
        <a:solidFill>
          <a:srgbClr val="DBE8FF">
            <a:alpha val="90000"/>
          </a:srgbClr>
        </a:solidFill>
      </dgm:spPr>
      <dgm:t>
        <a:bodyPr/>
        <a:lstStyle/>
        <a:p>
          <a:pPr marL="144000" indent="0" defTabSz="844550">
            <a:lnSpc>
              <a:spcPct val="90000"/>
            </a:lnSpc>
            <a:spcBef>
              <a:spcPct val="0"/>
            </a:spcBef>
            <a:spcAft>
              <a:spcPts val="0"/>
            </a:spcAft>
            <a:buNone/>
          </a:pP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9FD2C0B6-7686-44D6-A7C8-A4654492F310}" type="parTrans" cxnId="{09F766CD-10A9-4EF3-B272-10D437B02110}">
      <dgm:prSet/>
      <dgm:spPr/>
      <dgm:t>
        <a:bodyPr/>
        <a:lstStyle/>
        <a:p>
          <a:endParaRPr lang="en-US"/>
        </a:p>
      </dgm:t>
    </dgm:pt>
    <dgm:pt modelId="{0E959A91-63D3-4037-84F8-EA26DC96A51D}" type="sibTrans" cxnId="{09F766CD-10A9-4EF3-B272-10D437B02110}">
      <dgm:prSet/>
      <dgm:spPr/>
      <dgm:t>
        <a:bodyPr/>
        <a:lstStyle/>
        <a:p>
          <a:endParaRPr lang="en-US"/>
        </a:p>
      </dgm:t>
    </dgm:pt>
    <dgm:pt modelId="{6E6C3B06-4E20-4931-8CF1-6C1522C0DC44}" type="pres">
      <dgm:prSet presAssocID="{722890A6-563C-41A5-ABCD-A531CEF7D8D0}" presName="Name0" presStyleCnt="0">
        <dgm:presLayoutVars>
          <dgm:dir/>
          <dgm:animLvl val="lvl"/>
          <dgm:resizeHandles val="exact"/>
        </dgm:presLayoutVars>
      </dgm:prSet>
      <dgm:spPr/>
      <dgm:t>
        <a:bodyPr/>
        <a:lstStyle/>
        <a:p>
          <a:endParaRPr lang="en-US"/>
        </a:p>
      </dgm:t>
    </dgm:pt>
    <dgm:pt modelId="{79703B63-DD68-4591-8015-645979EEB24A}" type="pres">
      <dgm:prSet presAssocID="{38E1184F-503D-44E3-BF58-8DBD15568963}" presName="linNode" presStyleCnt="0"/>
      <dgm:spPr/>
    </dgm:pt>
    <dgm:pt modelId="{2DA32674-03A1-44D2-9784-086788D170D1}" type="pres">
      <dgm:prSet presAssocID="{38E1184F-503D-44E3-BF58-8DBD15568963}" presName="parentText" presStyleLbl="node1" presStyleIdx="0" presStyleCnt="2" custScaleX="195129" custScaleY="60712">
        <dgm:presLayoutVars>
          <dgm:chMax val="1"/>
          <dgm:bulletEnabled val="1"/>
        </dgm:presLayoutVars>
      </dgm:prSet>
      <dgm:spPr/>
      <dgm:t>
        <a:bodyPr/>
        <a:lstStyle/>
        <a:p>
          <a:endParaRPr lang="en-US"/>
        </a:p>
      </dgm:t>
    </dgm:pt>
    <dgm:pt modelId="{4ABF4550-95B7-4DC0-B502-1C6FF503B397}" type="pres">
      <dgm:prSet presAssocID="{38E1184F-503D-44E3-BF58-8DBD15568963}" presName="descendantText" presStyleLbl="alignAccFollowNode1" presStyleIdx="0" presStyleCnt="2" custScaleX="138297">
        <dgm:presLayoutVars>
          <dgm:bulletEnabled val="1"/>
        </dgm:presLayoutVars>
      </dgm:prSet>
      <dgm:spPr/>
      <dgm:t>
        <a:bodyPr/>
        <a:lstStyle/>
        <a:p>
          <a:endParaRPr lang="en-US"/>
        </a:p>
      </dgm:t>
    </dgm:pt>
    <dgm:pt modelId="{D0F5E840-0A57-48B9-8766-643FA05DF03D}" type="pres">
      <dgm:prSet presAssocID="{1B15466F-501D-48AE-9484-A12F287AE561}" presName="sp" presStyleCnt="0"/>
      <dgm:spPr/>
    </dgm:pt>
    <dgm:pt modelId="{5ACF51CB-00B1-4DE1-9CAC-DA374F4EB8A1}" type="pres">
      <dgm:prSet presAssocID="{579F1D68-F29D-4E5C-A701-42196EF07738}" presName="linNode" presStyleCnt="0"/>
      <dgm:spPr/>
    </dgm:pt>
    <dgm:pt modelId="{94354C91-2B7D-453F-8F5B-5146C7A4F1FD}" type="pres">
      <dgm:prSet presAssocID="{579F1D68-F29D-4E5C-A701-42196EF07738}" presName="parentText" presStyleLbl="node1" presStyleIdx="1" presStyleCnt="2" custScaleX="144802" custScaleY="46158">
        <dgm:presLayoutVars>
          <dgm:chMax val="1"/>
          <dgm:bulletEnabled val="1"/>
        </dgm:presLayoutVars>
      </dgm:prSet>
      <dgm:spPr/>
      <dgm:t>
        <a:bodyPr/>
        <a:lstStyle/>
        <a:p>
          <a:endParaRPr lang="en-US"/>
        </a:p>
      </dgm:t>
    </dgm:pt>
    <dgm:pt modelId="{5DAB53F4-0F38-4A56-B19E-F76D8D0D8FA9}" type="pres">
      <dgm:prSet presAssocID="{579F1D68-F29D-4E5C-A701-42196EF07738}" presName="descendantText" presStyleLbl="alignAccFollowNode1" presStyleIdx="1" presStyleCnt="2" custScaleX="96266" custScaleY="126848" custLinFactNeighborX="306" custLinFactNeighborY="8811">
        <dgm:presLayoutVars>
          <dgm:bulletEnabled val="1"/>
        </dgm:presLayoutVars>
      </dgm:prSet>
      <dgm:spPr/>
      <dgm:t>
        <a:bodyPr/>
        <a:lstStyle/>
        <a:p>
          <a:endParaRPr lang="en-US"/>
        </a:p>
      </dgm:t>
    </dgm:pt>
  </dgm:ptLst>
  <dgm:cxnLst>
    <dgm:cxn modelId="{598F364D-12F6-45F3-B780-DE9F29F804D3}" type="presOf" srcId="{579F1D68-F29D-4E5C-A701-42196EF07738}" destId="{94354C91-2B7D-453F-8F5B-5146C7A4F1FD}" srcOrd="0" destOrd="0" presId="urn:microsoft.com/office/officeart/2005/8/layout/vList5"/>
    <dgm:cxn modelId="{1F50F248-B84D-43F6-A808-F28F4A2A3E86}" type="presOf" srcId="{ED59216A-6F2C-4836-BAF2-B6206BFD6C36}" destId="{5DAB53F4-0F38-4A56-B19E-F76D8D0D8FA9}" srcOrd="0" destOrd="3" presId="urn:microsoft.com/office/officeart/2005/8/layout/vList5"/>
    <dgm:cxn modelId="{277A51CD-B41E-4ED7-819F-C69E791F8AA1}" srcId="{579F1D68-F29D-4E5C-A701-42196EF07738}" destId="{31ABA8F2-F551-43D2-92F3-5625F3818B56}" srcOrd="2" destOrd="0" parTransId="{180EBD2B-1D38-4767-A786-EDCC93B877CD}" sibTransId="{38CFFCF3-5E1D-45F6-AE42-582D53A89FEF}"/>
    <dgm:cxn modelId="{F5C4826E-A1AF-42BE-9C89-C5CBB4AA2F3C}" srcId="{722890A6-563C-41A5-ABCD-A531CEF7D8D0}" destId="{579F1D68-F29D-4E5C-A701-42196EF07738}" srcOrd="1" destOrd="0" parTransId="{6B8CCA8C-A9F7-48A2-99B9-401F46984FC1}" sibTransId="{F3C1947D-19CA-46F3-AB58-69A443604CB2}"/>
    <dgm:cxn modelId="{2CF44EE5-62A3-4D16-A3CD-A0F59E217E2D}" srcId="{38E1184F-503D-44E3-BF58-8DBD15568963}" destId="{06FC2E41-536D-440A-A8AA-746EB963E305}" srcOrd="0" destOrd="0" parTransId="{F7AFBD9B-00C8-4149-B669-6C1B48DD9D65}" sibTransId="{44FB2545-8E93-4F65-BC9C-D66A221120B1}"/>
    <dgm:cxn modelId="{EC2F8DE7-31A8-44F9-98E1-7A8AEC55FCE8}" srcId="{579F1D68-F29D-4E5C-A701-42196EF07738}" destId="{A2111EA8-C39B-4E1D-A58B-62CC820DB25B}" srcOrd="1" destOrd="0" parTransId="{298450FA-BA85-467B-ACDE-63A91FC4A749}" sibTransId="{6867AB1B-ED05-4F0A-84D2-BC5E00F866C6}"/>
    <dgm:cxn modelId="{09F766CD-10A9-4EF3-B272-10D437B02110}" srcId="{579F1D68-F29D-4E5C-A701-42196EF07738}" destId="{423967B1-0119-4068-B62B-E6F60BE8315C}" srcOrd="0" destOrd="0" parTransId="{9FD2C0B6-7686-44D6-A7C8-A4654492F310}" sibTransId="{0E959A91-63D3-4037-84F8-EA26DC96A51D}"/>
    <dgm:cxn modelId="{9713A38D-35F2-4A63-9610-C0ABE5823322}" srcId="{38E1184F-503D-44E3-BF58-8DBD15568963}" destId="{48403D82-16B6-42F0-B788-CB5977744975}" srcOrd="2" destOrd="0" parTransId="{E9B7AEF9-4E37-4341-9622-7D0F225BA889}" sibTransId="{3FD2972E-5E11-49B6-9B39-D52442FCF26E}"/>
    <dgm:cxn modelId="{4C633521-5116-499B-944E-908EF55FAC1B}" srcId="{579F1D68-F29D-4E5C-A701-42196EF07738}" destId="{ED59216A-6F2C-4836-BAF2-B6206BFD6C36}" srcOrd="3" destOrd="0" parTransId="{A16FB8C2-77A9-463D-BAA4-8DDB538E54A9}" sibTransId="{36DEA457-5582-457F-937B-E020E960135F}"/>
    <dgm:cxn modelId="{84BB3961-86BC-48E6-A199-9910484E194A}" srcId="{38E1184F-503D-44E3-BF58-8DBD15568963}" destId="{1794EE0D-8F81-4585-8BD0-0B8451C09693}" srcOrd="1" destOrd="0" parTransId="{896DC1A3-818E-4C4D-B738-D5DCD6445E4F}" sibTransId="{110227EB-8CBF-4568-B300-817CB8C0F603}"/>
    <dgm:cxn modelId="{C62CC3E8-DED4-4349-8240-30213A043130}" type="presOf" srcId="{722890A6-563C-41A5-ABCD-A531CEF7D8D0}" destId="{6E6C3B06-4E20-4931-8CF1-6C1522C0DC44}" srcOrd="0" destOrd="0" presId="urn:microsoft.com/office/officeart/2005/8/layout/vList5"/>
    <dgm:cxn modelId="{69856FD5-50B2-4564-94CA-9CED4E145167}" type="presOf" srcId="{FAA8DB14-E320-4E3E-A10B-FA01A710E703}" destId="{5DAB53F4-0F38-4A56-B19E-F76D8D0D8FA9}" srcOrd="0" destOrd="4" presId="urn:microsoft.com/office/officeart/2005/8/layout/vList5"/>
    <dgm:cxn modelId="{E74F91D8-7032-48B5-B8A3-59530D10A677}" type="presOf" srcId="{06FC2E41-536D-440A-A8AA-746EB963E305}" destId="{4ABF4550-95B7-4DC0-B502-1C6FF503B397}" srcOrd="0" destOrd="0" presId="urn:microsoft.com/office/officeart/2005/8/layout/vList5"/>
    <dgm:cxn modelId="{954E313E-ED0D-4601-899E-FC7A583388C2}" type="presOf" srcId="{31ABA8F2-F551-43D2-92F3-5625F3818B56}" destId="{5DAB53F4-0F38-4A56-B19E-F76D8D0D8FA9}" srcOrd="0" destOrd="2" presId="urn:microsoft.com/office/officeart/2005/8/layout/vList5"/>
    <dgm:cxn modelId="{7989C674-66DC-4CAF-8A63-68184F9FC8BF}" type="presOf" srcId="{A2111EA8-C39B-4E1D-A58B-62CC820DB25B}" destId="{5DAB53F4-0F38-4A56-B19E-F76D8D0D8FA9}" srcOrd="0" destOrd="1" presId="urn:microsoft.com/office/officeart/2005/8/layout/vList5"/>
    <dgm:cxn modelId="{F29D3F59-CF7D-4B93-8D33-F96FB009F42E}" srcId="{579F1D68-F29D-4E5C-A701-42196EF07738}" destId="{FAA8DB14-E320-4E3E-A10B-FA01A710E703}" srcOrd="4" destOrd="0" parTransId="{58887DB4-BA6B-4B63-A8C4-60647B10D76D}" sibTransId="{7E77371B-60F0-4514-87A5-96BE1E3FF23D}"/>
    <dgm:cxn modelId="{89413096-E7A2-4C42-872B-1745DE3C55BC}" type="presOf" srcId="{423967B1-0119-4068-B62B-E6F60BE8315C}" destId="{5DAB53F4-0F38-4A56-B19E-F76D8D0D8FA9}" srcOrd="0" destOrd="0" presId="urn:microsoft.com/office/officeart/2005/8/layout/vList5"/>
    <dgm:cxn modelId="{80C26F21-1173-4FD1-B88C-391E85CCA869}" type="presOf" srcId="{1794EE0D-8F81-4585-8BD0-0B8451C09693}" destId="{4ABF4550-95B7-4DC0-B502-1C6FF503B397}" srcOrd="0" destOrd="1" presId="urn:microsoft.com/office/officeart/2005/8/layout/vList5"/>
    <dgm:cxn modelId="{23AB212D-E1D3-4918-94B4-91C4BEDEC389}" type="presOf" srcId="{48403D82-16B6-42F0-B788-CB5977744975}" destId="{4ABF4550-95B7-4DC0-B502-1C6FF503B397}" srcOrd="0" destOrd="2" presId="urn:microsoft.com/office/officeart/2005/8/layout/vList5"/>
    <dgm:cxn modelId="{B537FE3A-575B-4325-91EB-20265AF271CE}" type="presOf" srcId="{38E1184F-503D-44E3-BF58-8DBD15568963}" destId="{2DA32674-03A1-44D2-9784-086788D170D1}" srcOrd="0" destOrd="0" presId="urn:microsoft.com/office/officeart/2005/8/layout/vList5"/>
    <dgm:cxn modelId="{D66FA8B8-68B2-49D4-8859-83A860D22821}" srcId="{722890A6-563C-41A5-ABCD-A531CEF7D8D0}" destId="{38E1184F-503D-44E3-BF58-8DBD15568963}" srcOrd="0" destOrd="0" parTransId="{640A75CD-14C8-4100-A070-E4CC65AEA4A8}" sibTransId="{1B15466F-501D-48AE-9484-A12F287AE561}"/>
    <dgm:cxn modelId="{D8F3DC20-E365-465B-8E7E-BC046BADAC9E}" type="presParOf" srcId="{6E6C3B06-4E20-4931-8CF1-6C1522C0DC44}" destId="{79703B63-DD68-4591-8015-645979EEB24A}" srcOrd="0" destOrd="0" presId="urn:microsoft.com/office/officeart/2005/8/layout/vList5"/>
    <dgm:cxn modelId="{21892176-A22E-4AB4-B5E6-0AC4A6A68C36}" type="presParOf" srcId="{79703B63-DD68-4591-8015-645979EEB24A}" destId="{2DA32674-03A1-44D2-9784-086788D170D1}" srcOrd="0" destOrd="0" presId="urn:microsoft.com/office/officeart/2005/8/layout/vList5"/>
    <dgm:cxn modelId="{0B7CCF85-659C-4374-9C18-8282701ECD76}" type="presParOf" srcId="{79703B63-DD68-4591-8015-645979EEB24A}" destId="{4ABF4550-95B7-4DC0-B502-1C6FF503B397}" srcOrd="1" destOrd="0" presId="urn:microsoft.com/office/officeart/2005/8/layout/vList5"/>
    <dgm:cxn modelId="{7ACCB5C9-AD2F-4B24-B727-200197676E7D}" type="presParOf" srcId="{6E6C3B06-4E20-4931-8CF1-6C1522C0DC44}" destId="{D0F5E840-0A57-48B9-8766-643FA05DF03D}" srcOrd="1" destOrd="0" presId="urn:microsoft.com/office/officeart/2005/8/layout/vList5"/>
    <dgm:cxn modelId="{BC7AFAD4-CAA2-4160-B7AE-107BF7164028}" type="presParOf" srcId="{6E6C3B06-4E20-4931-8CF1-6C1522C0DC44}" destId="{5ACF51CB-00B1-4DE1-9CAC-DA374F4EB8A1}" srcOrd="2" destOrd="0" presId="urn:microsoft.com/office/officeart/2005/8/layout/vList5"/>
    <dgm:cxn modelId="{93D34244-5A70-4A30-8BCA-11DEB83C419A}" type="presParOf" srcId="{5ACF51CB-00B1-4DE1-9CAC-DA374F4EB8A1}" destId="{94354C91-2B7D-453F-8F5B-5146C7A4F1FD}" srcOrd="0" destOrd="0" presId="urn:microsoft.com/office/officeart/2005/8/layout/vList5"/>
    <dgm:cxn modelId="{29D86296-3776-4B10-AFA4-C04A0D0AB1F0}" type="presParOf" srcId="{5ACF51CB-00B1-4DE1-9CAC-DA374F4EB8A1}" destId="{5DAB53F4-0F38-4A56-B19E-F76D8D0D8FA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2890A6-563C-41A5-ABCD-A531CEF7D8D0}" type="doc">
      <dgm:prSet loTypeId="urn:microsoft.com/office/officeart/2005/8/layout/vList5" loCatId="list" qsTypeId="urn:microsoft.com/office/officeart/2005/8/quickstyle/simple1#3" qsCatId="simple" csTypeId="urn:microsoft.com/office/officeart/2005/8/colors/accent1_2#3" csCatId="accent1" phldr="1"/>
      <dgm:spPr/>
      <dgm:t>
        <a:bodyPr/>
        <a:lstStyle/>
        <a:p>
          <a:endParaRPr lang="el-GR"/>
        </a:p>
      </dgm:t>
    </dgm:pt>
    <dgm:pt modelId="{38E1184F-503D-44E3-BF58-8DBD15568963}">
      <dgm:prSet phldrT="[Text]" custT="1"/>
      <dgm:spPr>
        <a:solidFill>
          <a:srgbClr val="00B0F0"/>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2x4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=8)</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40A75CD-14C8-4100-A070-E4CC65AEA4A8}" type="parTrans" cxnId="{D66FA8B8-68B2-49D4-8859-83A860D2282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1B15466F-501D-48AE-9484-A12F287AE561}" type="sibTrans" cxnId="{D66FA8B8-68B2-49D4-8859-83A860D2282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06FC2E41-536D-440A-A8AA-746EB963E305}">
      <dgm:prSet phldrT="[Text]" custT="1"/>
      <dgm:spPr>
        <a:solidFill>
          <a:srgbClr val="00B0F0">
            <a:alpha val="90000"/>
          </a:srgbClr>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Αγγλικά </a:t>
          </a:r>
        </a:p>
      </dgm:t>
    </dgm:pt>
    <dgm:pt modelId="{F7AFBD9B-00C8-4149-B669-6C1B48DD9D65}" type="parTrans" cxnId="{2CF44EE5-62A3-4D16-A3CD-A0F59E217E2D}">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44FB2545-8E93-4F65-BC9C-D66A221120B1}" type="sibTrans" cxnId="{2CF44EE5-62A3-4D16-A3CD-A0F59E217E2D}">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579F1D68-F29D-4E5C-A701-42196EF07738}">
      <dgm:prSet phldrT="[Text]" custT="1"/>
      <dgm:spPr>
        <a:solidFill>
          <a:srgbClr val="DBE8FF"/>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Επιλεγόμενα Μαθήματα</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2x4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=8)</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B8CCA8C-A9F7-48A2-99B9-401F46984FC1}" type="parTrans" cxnId="{F5C4826E-A1AF-42BE-9C89-C5CBB4AA2F3C}">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F3C1947D-19CA-46F3-AB58-69A443604CB2}" type="sibTrans" cxnId="{F5C4826E-A1AF-42BE-9C89-C5CBB4AA2F3C}">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A2111EA8-C39B-4E1D-A58B-62CC820DB25B}">
      <dgm:prSet phldrT="[Text]" custT="1"/>
      <dgm:spPr>
        <a:solidFill>
          <a:srgbClr val="DBE8FF">
            <a:alpha val="90000"/>
          </a:srgbClr>
        </a:solidFill>
      </dgm:spPr>
      <dgm:t>
        <a:bodyPr/>
        <a:lstStyle/>
        <a:p>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Λατινικά</a:t>
          </a:r>
        </a:p>
      </dgm:t>
    </dgm:pt>
    <dgm:pt modelId="{298450FA-BA85-467B-ACDE-63A91FC4A749}" type="parTrans" cxnId="{EC2F8DE7-31A8-44F9-98E1-7A8AEC55FCE8}">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867AB1B-ED05-4F0A-84D2-BC5E00F866C6}" type="sibTrans" cxnId="{EC2F8DE7-31A8-44F9-98E1-7A8AEC55FCE8}">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7164BFCB-2279-4766-AC09-A5A74312E8D8}">
      <dgm:prSet phldrT="[Text]" custT="1"/>
      <dgm:spPr>
        <a:solidFill>
          <a:srgbClr val="00B0F0">
            <a:alpha val="90000"/>
          </a:srgbClr>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Ιστορία</a:t>
          </a:r>
        </a:p>
      </dgm:t>
    </dgm:pt>
    <dgm:pt modelId="{A90DC8C8-7D0C-4B86-B92D-7EFD42B5B5EA}" type="parTrans" cxnId="{DCA8782E-AE3A-47DB-A07E-161BAE2246AE}">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A8201B63-A260-4B5F-97DC-102BAE556A58}" type="sibTrans" cxnId="{DCA8782E-AE3A-47DB-A07E-161BAE2246AE}">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22A3B29-640B-426B-9514-99F76493C867}">
      <dgm:prSet phldrT="[Text]" custT="1"/>
      <dgm:spPr>
        <a:solidFill>
          <a:srgbClr val="DBE8FF">
            <a:alpha val="90000"/>
          </a:srgbClr>
        </a:solidFill>
      </dgm:spPr>
      <dgm:t>
        <a:bodyPr/>
        <a:lstStyle/>
        <a:p>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Γαλλικά </a:t>
          </a:r>
        </a:p>
      </dgm:t>
    </dgm:pt>
    <dgm:pt modelId="{B7FC1108-EE85-4086-BA4E-C92C6346A10B}" type="parTrans" cxnId="{124CAEBE-6AB1-4522-B521-6181016CF3F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C16F94C3-BEE4-4C63-AE33-A2BC2565CA50}" type="sibTrans" cxnId="{124CAEBE-6AB1-4522-B521-6181016CF3F1}">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4283911A-AA35-439B-85E7-F96187F8250F}">
      <dgm:prSet phldrT="[Text]" custT="1"/>
      <dgm:spPr>
        <a:solidFill>
          <a:srgbClr val="DBE8FF">
            <a:alpha val="90000"/>
          </a:srgbClr>
        </a:solidFill>
      </dgm:spPr>
      <dgm:t>
        <a:bodyPr/>
        <a:lstStyle/>
        <a:p>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Άλλη ξένη γλώσσα</a:t>
          </a:r>
        </a:p>
      </dgm:t>
    </dgm:pt>
    <dgm:pt modelId="{7C835443-B009-4A95-8920-2968138E5B4A}" type="parTrans" cxnId="{1CF3E29F-6D00-4820-A32F-48D1FAE8A08E}">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51EAFC6-D192-436F-8BFF-210466B4A48B}" type="sibTrans" cxnId="{1CF3E29F-6D00-4820-A32F-48D1FAE8A08E}">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70199DD2-A4C6-4581-8660-763A01FCE778}">
      <dgm:prSet phldrT="[Text]" custT="1"/>
      <dgm:spPr>
        <a:solidFill>
          <a:srgbClr val="DBE8FF">
            <a:alpha val="90000"/>
          </a:srgbClr>
        </a:solidFill>
      </dgm:spPr>
      <dgm:t>
        <a:bodyPr/>
        <a:lstStyle/>
        <a:p>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Αρχαία Ελληνικά</a:t>
          </a:r>
        </a:p>
      </dgm:t>
    </dgm:pt>
    <dgm:pt modelId="{F1A195A8-2D72-4E66-8A47-FC77474E671A}" type="parTrans" cxnId="{77E465A4-FD0F-4600-8F4B-5A866DA29BA5}">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E1C7902E-AE72-47EF-A89B-27B5D7269EFE}" type="sibTrans" cxnId="{77E465A4-FD0F-4600-8F4B-5A866DA29BA5}">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B91AC704-5939-477B-AFAB-EE3D0A93EDD8}">
      <dgm:prSet phldrT="[Text]" custT="1"/>
      <dgm:spPr>
        <a:solidFill>
          <a:srgbClr val="DBE8FF">
            <a:alpha val="90000"/>
          </a:srgbClr>
        </a:solidFill>
      </dgm:spPr>
      <dgm:t>
        <a:bodyPr/>
        <a:lstStyle/>
        <a:p>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Οικονομικά</a:t>
          </a:r>
        </a:p>
      </dgm:t>
    </dgm:pt>
    <dgm:pt modelId="{BE21F614-84CB-4346-B0C2-CE8372D2E147}" type="parTrans" cxnId="{D1C76834-B28C-4100-9417-64278168F53C}">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079F2FA0-3F68-4B66-BD8E-E97EABF97BDE}" type="sibTrans" cxnId="{D1C76834-B28C-4100-9417-64278168F53C}">
      <dgm:prSet/>
      <dgm:spPr/>
      <dgm:t>
        <a:bodyPr/>
        <a:lstStyle/>
        <a:p>
          <a:endParaRPr lang="el-GR">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E6C3B06-4E20-4931-8CF1-6C1522C0DC44}" type="pres">
      <dgm:prSet presAssocID="{722890A6-563C-41A5-ABCD-A531CEF7D8D0}" presName="Name0" presStyleCnt="0">
        <dgm:presLayoutVars>
          <dgm:dir/>
          <dgm:animLvl val="lvl"/>
          <dgm:resizeHandles val="exact"/>
        </dgm:presLayoutVars>
      </dgm:prSet>
      <dgm:spPr/>
      <dgm:t>
        <a:bodyPr/>
        <a:lstStyle/>
        <a:p>
          <a:endParaRPr lang="en-US"/>
        </a:p>
      </dgm:t>
    </dgm:pt>
    <dgm:pt modelId="{79703B63-DD68-4591-8015-645979EEB24A}" type="pres">
      <dgm:prSet presAssocID="{38E1184F-503D-44E3-BF58-8DBD15568963}" presName="linNode" presStyleCnt="0"/>
      <dgm:spPr/>
    </dgm:pt>
    <dgm:pt modelId="{2DA32674-03A1-44D2-9784-086788D170D1}" type="pres">
      <dgm:prSet presAssocID="{38E1184F-503D-44E3-BF58-8DBD15568963}" presName="parentText" presStyleLbl="node1" presStyleIdx="0" presStyleCnt="2" custScaleX="184499" custLinFactNeighborX="-193" custLinFactNeighborY="482">
        <dgm:presLayoutVars>
          <dgm:chMax val="1"/>
          <dgm:bulletEnabled val="1"/>
        </dgm:presLayoutVars>
      </dgm:prSet>
      <dgm:spPr/>
      <dgm:t>
        <a:bodyPr/>
        <a:lstStyle/>
        <a:p>
          <a:endParaRPr lang="en-US"/>
        </a:p>
      </dgm:t>
    </dgm:pt>
    <dgm:pt modelId="{4ABF4550-95B7-4DC0-B502-1C6FF503B397}" type="pres">
      <dgm:prSet presAssocID="{38E1184F-503D-44E3-BF58-8DBD15568963}" presName="descendantText" presStyleLbl="alignAccFollowNode1" presStyleIdx="0" presStyleCnt="2">
        <dgm:presLayoutVars>
          <dgm:bulletEnabled val="1"/>
        </dgm:presLayoutVars>
      </dgm:prSet>
      <dgm:spPr/>
      <dgm:t>
        <a:bodyPr/>
        <a:lstStyle/>
        <a:p>
          <a:endParaRPr lang="en-US"/>
        </a:p>
      </dgm:t>
    </dgm:pt>
    <dgm:pt modelId="{D0F5E840-0A57-48B9-8766-643FA05DF03D}" type="pres">
      <dgm:prSet presAssocID="{1B15466F-501D-48AE-9484-A12F287AE561}" presName="sp" presStyleCnt="0"/>
      <dgm:spPr/>
    </dgm:pt>
    <dgm:pt modelId="{5ACF51CB-00B1-4DE1-9CAC-DA374F4EB8A1}" type="pres">
      <dgm:prSet presAssocID="{579F1D68-F29D-4E5C-A701-42196EF07738}" presName="linNode" presStyleCnt="0"/>
      <dgm:spPr/>
    </dgm:pt>
    <dgm:pt modelId="{94354C91-2B7D-453F-8F5B-5146C7A4F1FD}" type="pres">
      <dgm:prSet presAssocID="{579F1D68-F29D-4E5C-A701-42196EF07738}" presName="parentText" presStyleLbl="node1" presStyleIdx="1" presStyleCnt="2" custScaleX="188092">
        <dgm:presLayoutVars>
          <dgm:chMax val="1"/>
          <dgm:bulletEnabled val="1"/>
        </dgm:presLayoutVars>
      </dgm:prSet>
      <dgm:spPr/>
      <dgm:t>
        <a:bodyPr/>
        <a:lstStyle/>
        <a:p>
          <a:endParaRPr lang="en-US"/>
        </a:p>
      </dgm:t>
    </dgm:pt>
    <dgm:pt modelId="{5DAB53F4-0F38-4A56-B19E-F76D8D0D8FA9}" type="pres">
      <dgm:prSet presAssocID="{579F1D68-F29D-4E5C-A701-42196EF07738}" presName="descendantText" presStyleLbl="alignAccFollowNode1" presStyleIdx="1" presStyleCnt="2" custScaleY="166335">
        <dgm:presLayoutVars>
          <dgm:bulletEnabled val="1"/>
        </dgm:presLayoutVars>
      </dgm:prSet>
      <dgm:spPr/>
      <dgm:t>
        <a:bodyPr/>
        <a:lstStyle/>
        <a:p>
          <a:endParaRPr lang="en-US"/>
        </a:p>
      </dgm:t>
    </dgm:pt>
  </dgm:ptLst>
  <dgm:cxnLst>
    <dgm:cxn modelId="{92A44F69-47F0-409E-858A-895C589478C9}" type="presOf" srcId="{A2111EA8-C39B-4E1D-A58B-62CC820DB25B}" destId="{5DAB53F4-0F38-4A56-B19E-F76D8D0D8FA9}" srcOrd="0" destOrd="0" presId="urn:microsoft.com/office/officeart/2005/8/layout/vList5"/>
    <dgm:cxn modelId="{D66FA8B8-68B2-49D4-8859-83A860D22821}" srcId="{722890A6-563C-41A5-ABCD-A531CEF7D8D0}" destId="{38E1184F-503D-44E3-BF58-8DBD15568963}" srcOrd="0" destOrd="0" parTransId="{640A75CD-14C8-4100-A070-E4CC65AEA4A8}" sibTransId="{1B15466F-501D-48AE-9484-A12F287AE561}"/>
    <dgm:cxn modelId="{EC2F8DE7-31A8-44F9-98E1-7A8AEC55FCE8}" srcId="{579F1D68-F29D-4E5C-A701-42196EF07738}" destId="{A2111EA8-C39B-4E1D-A58B-62CC820DB25B}" srcOrd="0" destOrd="0" parTransId="{298450FA-BA85-467B-ACDE-63A91FC4A749}" sibTransId="{6867AB1B-ED05-4F0A-84D2-BC5E00F866C6}"/>
    <dgm:cxn modelId="{FB3A7F53-EC1E-4957-A8F0-FAE82801EA7D}" type="presOf" srcId="{722890A6-563C-41A5-ABCD-A531CEF7D8D0}" destId="{6E6C3B06-4E20-4931-8CF1-6C1522C0DC44}" srcOrd="0" destOrd="0" presId="urn:microsoft.com/office/officeart/2005/8/layout/vList5"/>
    <dgm:cxn modelId="{DCA8782E-AE3A-47DB-A07E-161BAE2246AE}" srcId="{38E1184F-503D-44E3-BF58-8DBD15568963}" destId="{7164BFCB-2279-4766-AC09-A5A74312E8D8}" srcOrd="1" destOrd="0" parTransId="{A90DC8C8-7D0C-4B86-B92D-7EFD42B5B5EA}" sibTransId="{A8201B63-A260-4B5F-97DC-102BAE556A58}"/>
    <dgm:cxn modelId="{1C4BF0F4-3A4A-412D-85B9-61D997DEBFE5}" type="presOf" srcId="{7164BFCB-2279-4766-AC09-A5A74312E8D8}" destId="{4ABF4550-95B7-4DC0-B502-1C6FF503B397}" srcOrd="0" destOrd="1" presId="urn:microsoft.com/office/officeart/2005/8/layout/vList5"/>
    <dgm:cxn modelId="{D038B3A6-815D-4103-9EE8-27705E192693}" type="presOf" srcId="{322A3B29-640B-426B-9514-99F76493C867}" destId="{5DAB53F4-0F38-4A56-B19E-F76D8D0D8FA9}" srcOrd="0" destOrd="1" presId="urn:microsoft.com/office/officeart/2005/8/layout/vList5"/>
    <dgm:cxn modelId="{E3E373AE-3274-4B68-A4C9-ACA0EAB859A2}" type="presOf" srcId="{579F1D68-F29D-4E5C-A701-42196EF07738}" destId="{94354C91-2B7D-453F-8F5B-5146C7A4F1FD}" srcOrd="0" destOrd="0" presId="urn:microsoft.com/office/officeart/2005/8/layout/vList5"/>
    <dgm:cxn modelId="{D42ABAFF-6559-4770-9C66-5EEAC7E7174D}" type="presOf" srcId="{06FC2E41-536D-440A-A8AA-746EB963E305}" destId="{4ABF4550-95B7-4DC0-B502-1C6FF503B397}" srcOrd="0" destOrd="0" presId="urn:microsoft.com/office/officeart/2005/8/layout/vList5"/>
    <dgm:cxn modelId="{884CC15A-B1FA-4065-97CD-9176590A840E}" type="presOf" srcId="{4283911A-AA35-439B-85E7-F96187F8250F}" destId="{5DAB53F4-0F38-4A56-B19E-F76D8D0D8FA9}" srcOrd="0" destOrd="2" presId="urn:microsoft.com/office/officeart/2005/8/layout/vList5"/>
    <dgm:cxn modelId="{15D7B72D-87E9-4FFF-9BCC-8D764055D754}" type="presOf" srcId="{B91AC704-5939-477B-AFAB-EE3D0A93EDD8}" destId="{5DAB53F4-0F38-4A56-B19E-F76D8D0D8FA9}" srcOrd="0" destOrd="4" presId="urn:microsoft.com/office/officeart/2005/8/layout/vList5"/>
    <dgm:cxn modelId="{77E465A4-FD0F-4600-8F4B-5A866DA29BA5}" srcId="{579F1D68-F29D-4E5C-A701-42196EF07738}" destId="{70199DD2-A4C6-4581-8660-763A01FCE778}" srcOrd="3" destOrd="0" parTransId="{F1A195A8-2D72-4E66-8A47-FC77474E671A}" sibTransId="{E1C7902E-AE72-47EF-A89B-27B5D7269EFE}"/>
    <dgm:cxn modelId="{124CAEBE-6AB1-4522-B521-6181016CF3F1}" srcId="{579F1D68-F29D-4E5C-A701-42196EF07738}" destId="{322A3B29-640B-426B-9514-99F76493C867}" srcOrd="1" destOrd="0" parTransId="{B7FC1108-EE85-4086-BA4E-C92C6346A10B}" sibTransId="{C16F94C3-BEE4-4C63-AE33-A2BC2565CA50}"/>
    <dgm:cxn modelId="{F5C4826E-A1AF-42BE-9C89-C5CBB4AA2F3C}" srcId="{722890A6-563C-41A5-ABCD-A531CEF7D8D0}" destId="{579F1D68-F29D-4E5C-A701-42196EF07738}" srcOrd="1" destOrd="0" parTransId="{6B8CCA8C-A9F7-48A2-99B9-401F46984FC1}" sibTransId="{F3C1947D-19CA-46F3-AB58-69A443604CB2}"/>
    <dgm:cxn modelId="{D1C76834-B28C-4100-9417-64278168F53C}" srcId="{579F1D68-F29D-4E5C-A701-42196EF07738}" destId="{B91AC704-5939-477B-AFAB-EE3D0A93EDD8}" srcOrd="4" destOrd="0" parTransId="{BE21F614-84CB-4346-B0C2-CE8372D2E147}" sibTransId="{079F2FA0-3F68-4B66-BD8E-E97EABF97BDE}"/>
    <dgm:cxn modelId="{2CF44EE5-62A3-4D16-A3CD-A0F59E217E2D}" srcId="{38E1184F-503D-44E3-BF58-8DBD15568963}" destId="{06FC2E41-536D-440A-A8AA-746EB963E305}" srcOrd="0" destOrd="0" parTransId="{F7AFBD9B-00C8-4149-B669-6C1B48DD9D65}" sibTransId="{44FB2545-8E93-4F65-BC9C-D66A221120B1}"/>
    <dgm:cxn modelId="{1CF3E29F-6D00-4820-A32F-48D1FAE8A08E}" srcId="{579F1D68-F29D-4E5C-A701-42196EF07738}" destId="{4283911A-AA35-439B-85E7-F96187F8250F}" srcOrd="2" destOrd="0" parTransId="{7C835443-B009-4A95-8920-2968138E5B4A}" sibTransId="{351EAFC6-D192-436F-8BFF-210466B4A48B}"/>
    <dgm:cxn modelId="{8B0D151D-23D4-43FF-9315-9BA1367BC08C}" type="presOf" srcId="{70199DD2-A4C6-4581-8660-763A01FCE778}" destId="{5DAB53F4-0F38-4A56-B19E-F76D8D0D8FA9}" srcOrd="0" destOrd="3" presId="urn:microsoft.com/office/officeart/2005/8/layout/vList5"/>
    <dgm:cxn modelId="{C005EB3C-7C50-4644-8D30-2C0ABEDBF3F8}" type="presOf" srcId="{38E1184F-503D-44E3-BF58-8DBD15568963}" destId="{2DA32674-03A1-44D2-9784-086788D170D1}" srcOrd="0" destOrd="0" presId="urn:microsoft.com/office/officeart/2005/8/layout/vList5"/>
    <dgm:cxn modelId="{68AA3409-BEF7-4454-8E5C-DEF1B0D51614}" type="presParOf" srcId="{6E6C3B06-4E20-4931-8CF1-6C1522C0DC44}" destId="{79703B63-DD68-4591-8015-645979EEB24A}" srcOrd="0" destOrd="0" presId="urn:microsoft.com/office/officeart/2005/8/layout/vList5"/>
    <dgm:cxn modelId="{E2CC86E4-D8ED-4029-9E37-9C261B845108}" type="presParOf" srcId="{79703B63-DD68-4591-8015-645979EEB24A}" destId="{2DA32674-03A1-44D2-9784-086788D170D1}" srcOrd="0" destOrd="0" presId="urn:microsoft.com/office/officeart/2005/8/layout/vList5"/>
    <dgm:cxn modelId="{8A069EDC-8A10-4B57-AED4-D553C2ED9485}" type="presParOf" srcId="{79703B63-DD68-4591-8015-645979EEB24A}" destId="{4ABF4550-95B7-4DC0-B502-1C6FF503B397}" srcOrd="1" destOrd="0" presId="urn:microsoft.com/office/officeart/2005/8/layout/vList5"/>
    <dgm:cxn modelId="{CB863FA1-1DFB-422D-B3D0-EB603F0CA099}" type="presParOf" srcId="{6E6C3B06-4E20-4931-8CF1-6C1522C0DC44}" destId="{D0F5E840-0A57-48B9-8766-643FA05DF03D}" srcOrd="1" destOrd="0" presId="urn:microsoft.com/office/officeart/2005/8/layout/vList5"/>
    <dgm:cxn modelId="{0FD9FA1C-177D-4BC0-9DFB-D08C8FD75AC3}" type="presParOf" srcId="{6E6C3B06-4E20-4931-8CF1-6C1522C0DC44}" destId="{5ACF51CB-00B1-4DE1-9CAC-DA374F4EB8A1}" srcOrd="2" destOrd="0" presId="urn:microsoft.com/office/officeart/2005/8/layout/vList5"/>
    <dgm:cxn modelId="{E3B6F50C-ADC6-48B1-B348-EAD99710919F}" type="presParOf" srcId="{5ACF51CB-00B1-4DE1-9CAC-DA374F4EB8A1}" destId="{94354C91-2B7D-453F-8F5B-5146C7A4F1FD}" srcOrd="0" destOrd="0" presId="urn:microsoft.com/office/officeart/2005/8/layout/vList5"/>
    <dgm:cxn modelId="{982E87A4-0ACF-47E4-874B-18E38316E1B4}" type="presParOf" srcId="{5ACF51CB-00B1-4DE1-9CAC-DA374F4EB8A1}" destId="{5DAB53F4-0F38-4A56-B19E-F76D8D0D8FA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2890A6-563C-41A5-ABCD-A531CEF7D8D0}" type="doc">
      <dgm:prSet loTypeId="urn:microsoft.com/office/officeart/2005/8/layout/vList5" loCatId="list" qsTypeId="urn:microsoft.com/office/officeart/2005/8/quickstyle/simple1#4" qsCatId="simple" csTypeId="urn:microsoft.com/office/officeart/2005/8/colors/accent1_2#4" csCatId="accent1" phldr="1"/>
      <dgm:spPr/>
      <dgm:t>
        <a:bodyPr/>
        <a:lstStyle/>
        <a:p>
          <a:endParaRPr lang="el-GR"/>
        </a:p>
      </dgm:t>
    </dgm:pt>
    <dgm:pt modelId="{38E1184F-503D-44E3-BF58-8DBD15568963}">
      <dgm:prSet phldrT="[Text]" custT="1"/>
      <dgm:spPr>
        <a:solidFill>
          <a:srgbClr val="FFC000"/>
        </a:solidFill>
      </dgm:spPr>
      <dgm:t>
        <a:bodyPr/>
        <a:lstStyle/>
        <a:p>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(3</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=12)</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640A75CD-14C8-4100-A070-E4CC65AEA4A8}" type="parTrans" cxnId="{D66FA8B8-68B2-49D4-8859-83A860D22821}">
      <dgm:prSet/>
      <dgm:spPr/>
      <dgm:t>
        <a:bodyPr/>
        <a:lstStyle/>
        <a:p>
          <a:endParaRPr lang="el-GR"/>
        </a:p>
      </dgm:t>
    </dgm:pt>
    <dgm:pt modelId="{1B15466F-501D-48AE-9484-A12F287AE561}" type="sibTrans" cxnId="{D66FA8B8-68B2-49D4-8859-83A860D22821}">
      <dgm:prSet/>
      <dgm:spPr/>
      <dgm:t>
        <a:bodyPr/>
        <a:lstStyle/>
        <a:p>
          <a:endParaRPr lang="el-GR"/>
        </a:p>
      </dgm:t>
    </dgm:pt>
    <dgm:pt modelId="{06FC2E41-536D-440A-A8AA-746EB963E305}">
      <dgm:prSet phldrT="[Text]" custT="1"/>
      <dgm:spPr>
        <a:solidFill>
          <a:srgbClr val="FFC00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Οικονομικά</a:t>
          </a:r>
        </a:p>
      </dgm:t>
    </dgm:pt>
    <dgm:pt modelId="{F7AFBD9B-00C8-4149-B669-6C1B48DD9D65}" type="parTrans" cxnId="{2CF44EE5-62A3-4D16-A3CD-A0F59E217E2D}">
      <dgm:prSet/>
      <dgm:spPr/>
      <dgm:t>
        <a:bodyPr/>
        <a:lstStyle/>
        <a:p>
          <a:endParaRPr lang="el-GR"/>
        </a:p>
      </dgm:t>
    </dgm:pt>
    <dgm:pt modelId="{44FB2545-8E93-4F65-BC9C-D66A221120B1}" type="sibTrans" cxnId="{2CF44EE5-62A3-4D16-A3CD-A0F59E217E2D}">
      <dgm:prSet/>
      <dgm:spPr/>
      <dgm:t>
        <a:bodyPr/>
        <a:lstStyle/>
        <a:p>
          <a:endParaRPr lang="el-GR"/>
        </a:p>
      </dgm:t>
    </dgm:pt>
    <dgm:pt modelId="{44E5A667-89E5-4D56-8E4A-1DFF5985CB21}">
      <dgm:prSet phldrT="[Text]" custT="1"/>
      <dgm:spPr>
        <a:solidFill>
          <a:srgbClr val="FFC00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Μαθηματικά</a:t>
          </a:r>
        </a:p>
      </dgm:t>
    </dgm:pt>
    <dgm:pt modelId="{D6138D2A-CB9B-44C8-AC24-E09EB853C580}" type="parTrans" cxnId="{61A32485-9BA4-4956-A834-B5348FE53634}">
      <dgm:prSet/>
      <dgm:spPr/>
      <dgm:t>
        <a:bodyPr/>
        <a:lstStyle/>
        <a:p>
          <a:endParaRPr lang="el-GR"/>
        </a:p>
      </dgm:t>
    </dgm:pt>
    <dgm:pt modelId="{22B2067C-00E7-4775-9738-06AA12A356BC}" type="sibTrans" cxnId="{61A32485-9BA4-4956-A834-B5348FE53634}">
      <dgm:prSet/>
      <dgm:spPr/>
      <dgm:t>
        <a:bodyPr/>
        <a:lstStyle/>
        <a:p>
          <a:endParaRPr lang="el-GR"/>
        </a:p>
      </dgm:t>
    </dgm:pt>
    <dgm:pt modelId="{579F1D68-F29D-4E5C-A701-42196EF07738}">
      <dgm:prSet phldrT="[Text]" custT="1"/>
      <dgm:spPr>
        <a:solidFill>
          <a:srgbClr val="FFF989"/>
        </a:solidFill>
      </dgm:spPr>
      <dgm:t>
        <a:bodyPr/>
        <a:lstStyle/>
        <a:p>
          <a:r>
            <a:rPr lang="el-GR" sz="2800" kern="1200" dirty="0">
              <a:solidFill>
                <a:schemeClr val="tx2"/>
              </a:solidFill>
              <a:latin typeface="Arial" panose="020B0604020202020204" pitchFamily="34" charset="0"/>
              <a:ea typeface="+mn-ea"/>
              <a:cs typeface="Arial" panose="020B0604020202020204" pitchFamily="34" charset="0"/>
            </a:rPr>
            <a:t>Επιλεγόμενα Μαθήματα</a:t>
          </a:r>
          <a:r>
            <a:rPr lang="en-US" sz="2800" kern="1200" dirty="0">
              <a:solidFill>
                <a:schemeClr val="tx2"/>
              </a:solidFill>
              <a:latin typeface="Arial" panose="020B0604020202020204" pitchFamily="34" charset="0"/>
              <a:ea typeface="+mn-ea"/>
              <a:cs typeface="Arial" panose="020B0604020202020204" pitchFamily="34" charset="0"/>
            </a:rPr>
            <a:t> </a:t>
          </a:r>
          <a:r>
            <a:rPr lang="el-GR" sz="2800" kern="1200" dirty="0">
              <a:solidFill>
                <a:schemeClr val="tx2"/>
              </a:solidFill>
              <a:latin typeface="Arial" panose="020B0604020202020204" pitchFamily="34" charset="0"/>
              <a:ea typeface="+mn-ea"/>
              <a:cs typeface="Arial" panose="020B0604020202020204" pitchFamily="34" charset="0"/>
            </a:rPr>
            <a:t>(1</a:t>
          </a:r>
          <a:r>
            <a:rPr lang="en-US" sz="2800" kern="1200" dirty="0">
              <a:solidFill>
                <a:schemeClr val="tx2"/>
              </a:solidFill>
              <a:latin typeface="Arial" panose="020B0604020202020204" pitchFamily="34" charset="0"/>
              <a:ea typeface="+mn-ea"/>
              <a:cs typeface="Arial" panose="020B0604020202020204" pitchFamily="34" charset="0"/>
            </a:rPr>
            <a:t>x4</a:t>
          </a:r>
          <a:r>
            <a:rPr lang="el-GR" sz="2800" kern="1200" dirty="0">
              <a:solidFill>
                <a:schemeClr val="tx2"/>
              </a:solidFill>
              <a:latin typeface="Arial" panose="020B0604020202020204" pitchFamily="34" charset="0"/>
              <a:ea typeface="+mn-ea"/>
              <a:cs typeface="Arial" panose="020B0604020202020204" pitchFamily="34" charset="0"/>
            </a:rPr>
            <a:t>περιόδους</a:t>
          </a:r>
          <a:r>
            <a:rPr lang="en-US" sz="2800" kern="1200" dirty="0">
              <a:solidFill>
                <a:schemeClr val="tx2"/>
              </a:solidFill>
              <a:latin typeface="Arial" panose="020B0604020202020204" pitchFamily="34" charset="0"/>
              <a:ea typeface="+mn-ea"/>
              <a:cs typeface="Arial" panose="020B0604020202020204" pitchFamily="34" charset="0"/>
            </a:rPr>
            <a:t>=</a:t>
          </a:r>
          <a:r>
            <a:rPr lang="el-GR" sz="2800" kern="1200" dirty="0">
              <a:solidFill>
                <a:schemeClr val="tx2"/>
              </a:solidFill>
              <a:latin typeface="Arial" panose="020B0604020202020204" pitchFamily="34" charset="0"/>
              <a:ea typeface="+mn-ea"/>
              <a:cs typeface="Arial" panose="020B0604020202020204" pitchFamily="34" charset="0"/>
            </a:rPr>
            <a:t>4</a:t>
          </a:r>
          <a:r>
            <a:rPr lang="en-US" sz="2800" kern="1200" dirty="0">
              <a:solidFill>
                <a:schemeClr val="tx2"/>
              </a:solidFill>
              <a:latin typeface="Arial" panose="020B0604020202020204" pitchFamily="34" charset="0"/>
              <a:ea typeface="+mn-ea"/>
              <a:cs typeface="Arial" panose="020B0604020202020204" pitchFamily="34" charset="0"/>
            </a:rPr>
            <a:t>)</a:t>
          </a:r>
          <a:endParaRPr lang="el-GR" sz="2800" kern="1200" dirty="0">
            <a:solidFill>
              <a:schemeClr val="tx2"/>
            </a:solidFill>
            <a:latin typeface="Arial" panose="020B0604020202020204" pitchFamily="34" charset="0"/>
            <a:ea typeface="+mn-ea"/>
            <a:cs typeface="Arial" panose="020B0604020202020204" pitchFamily="34" charset="0"/>
          </a:endParaRPr>
        </a:p>
      </dgm:t>
    </dgm:pt>
    <dgm:pt modelId="{6B8CCA8C-A9F7-48A2-99B9-401F46984FC1}" type="parTrans" cxnId="{F5C4826E-A1AF-42BE-9C89-C5CBB4AA2F3C}">
      <dgm:prSet/>
      <dgm:spPr/>
      <dgm:t>
        <a:bodyPr/>
        <a:lstStyle/>
        <a:p>
          <a:endParaRPr lang="el-GR"/>
        </a:p>
      </dgm:t>
    </dgm:pt>
    <dgm:pt modelId="{F3C1947D-19CA-46F3-AB58-69A443604CB2}" type="sibTrans" cxnId="{F5C4826E-A1AF-42BE-9C89-C5CBB4AA2F3C}">
      <dgm:prSet/>
      <dgm:spPr/>
      <dgm:t>
        <a:bodyPr/>
        <a:lstStyle/>
        <a:p>
          <a:endParaRPr lang="el-GR"/>
        </a:p>
      </dgm:t>
    </dgm:pt>
    <dgm:pt modelId="{A2111EA8-C39B-4E1D-A58B-62CC820DB25B}">
      <dgm:prSet phldrT="[Text]" custT="1"/>
      <dgm:spPr>
        <a:solidFill>
          <a:srgbClr val="FFF989">
            <a:alpha val="90000"/>
          </a:srgbClr>
        </a:solidFill>
      </dgm:spPr>
      <dgm:t>
        <a:bodyPr/>
        <a:lstStyle/>
        <a:p>
          <a:pPr marL="114300" indent="0" defTabSz="666750">
            <a:lnSpc>
              <a:spcPct val="90000"/>
            </a:lnSpc>
            <a:spcBef>
              <a:spcPct val="0"/>
            </a:spcBef>
            <a:spcAft>
              <a:spcPct val="15000"/>
            </a:spcAft>
            <a:buNone/>
          </a:pPr>
          <a:r>
            <a:rPr lang="el-GR" sz="2000" kern="1200" dirty="0">
              <a:solidFill>
                <a:schemeClr val="tx2"/>
              </a:solidFill>
              <a:latin typeface="Arial" panose="020B0604020202020204" pitchFamily="34" charset="0"/>
              <a:ea typeface="+mn-ea"/>
              <a:cs typeface="Arial" panose="020B0604020202020204" pitchFamily="34" charset="0"/>
            </a:rPr>
            <a:t>Οργάνωση και Διοίκηση Επιχειρήσεων </a:t>
          </a:r>
        </a:p>
      </dgm:t>
    </dgm:pt>
    <dgm:pt modelId="{298450FA-BA85-467B-ACDE-63A91FC4A749}" type="parTrans" cxnId="{EC2F8DE7-31A8-44F9-98E1-7A8AEC55FCE8}">
      <dgm:prSet/>
      <dgm:spPr/>
      <dgm:t>
        <a:bodyPr/>
        <a:lstStyle/>
        <a:p>
          <a:endParaRPr lang="el-GR"/>
        </a:p>
      </dgm:t>
    </dgm:pt>
    <dgm:pt modelId="{6867AB1B-ED05-4F0A-84D2-BC5E00F866C6}" type="sibTrans" cxnId="{EC2F8DE7-31A8-44F9-98E1-7A8AEC55FCE8}">
      <dgm:prSet/>
      <dgm:spPr/>
      <dgm:t>
        <a:bodyPr/>
        <a:lstStyle/>
        <a:p>
          <a:endParaRPr lang="el-GR"/>
        </a:p>
      </dgm:t>
    </dgm:pt>
    <dgm:pt modelId="{63D169C7-2250-418B-B8D4-03356B4EFC95}">
      <dgm:prSet phldrT="[Text]" custT="1"/>
      <dgm:spPr>
        <a:solidFill>
          <a:srgbClr val="FFF989">
            <a:alpha val="90000"/>
          </a:srgbClr>
        </a:solidFill>
      </dgm:spPr>
      <dgm:t>
        <a:bodyPr/>
        <a:lstStyle/>
        <a:p>
          <a:pPr marL="114300" indent="0" defTabSz="666750">
            <a:lnSpc>
              <a:spcPct val="90000"/>
            </a:lnSpc>
            <a:spcBef>
              <a:spcPct val="0"/>
            </a:spcBef>
            <a:spcAft>
              <a:spcPct val="15000"/>
            </a:spcAft>
            <a:buNone/>
          </a:pPr>
          <a:r>
            <a:rPr lang="el-GR" sz="2000" kern="1200" dirty="0">
              <a:solidFill>
                <a:schemeClr val="tx2"/>
              </a:solidFill>
              <a:latin typeface="Arial" panose="020B0604020202020204" pitchFamily="34" charset="0"/>
              <a:ea typeface="+mn-ea"/>
              <a:cs typeface="Arial" panose="020B0604020202020204" pitchFamily="34" charset="0"/>
            </a:rPr>
            <a:t>Πληροφορική</a:t>
          </a:r>
        </a:p>
      </dgm:t>
    </dgm:pt>
    <dgm:pt modelId="{21B226F7-0747-4B95-B815-1CAFCC535360}" type="parTrans" cxnId="{889FB3E4-8E48-4495-8234-D07C1E471EF3}">
      <dgm:prSet/>
      <dgm:spPr/>
      <dgm:t>
        <a:bodyPr/>
        <a:lstStyle/>
        <a:p>
          <a:endParaRPr lang="el-GR"/>
        </a:p>
      </dgm:t>
    </dgm:pt>
    <dgm:pt modelId="{5C2D610D-94A4-4C55-9096-8547BC7951B0}" type="sibTrans" cxnId="{889FB3E4-8E48-4495-8234-D07C1E471EF3}">
      <dgm:prSet/>
      <dgm:spPr/>
      <dgm:t>
        <a:bodyPr/>
        <a:lstStyle/>
        <a:p>
          <a:endParaRPr lang="el-GR"/>
        </a:p>
      </dgm:t>
    </dgm:pt>
    <dgm:pt modelId="{8F34AEF1-C41E-4F41-8D8B-A32B9E54647F}">
      <dgm:prSet phldrT="[Text]" custT="1"/>
      <dgm:spPr>
        <a:solidFill>
          <a:srgbClr val="FFC00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Λογιστική</a:t>
          </a:r>
        </a:p>
      </dgm:t>
    </dgm:pt>
    <dgm:pt modelId="{32204E28-FA4A-4EF0-B396-2B6FD5AD9358}" type="parTrans" cxnId="{5EACDC9F-0366-44E6-BF7D-211FE8E73A3E}">
      <dgm:prSet/>
      <dgm:spPr/>
      <dgm:t>
        <a:bodyPr/>
        <a:lstStyle/>
        <a:p>
          <a:endParaRPr lang="el-GR"/>
        </a:p>
      </dgm:t>
    </dgm:pt>
    <dgm:pt modelId="{43B6B0E7-204B-45AE-9AE2-03F1A9F93E35}" type="sibTrans" cxnId="{5EACDC9F-0366-44E6-BF7D-211FE8E73A3E}">
      <dgm:prSet/>
      <dgm:spPr/>
      <dgm:t>
        <a:bodyPr/>
        <a:lstStyle/>
        <a:p>
          <a:endParaRPr lang="el-GR"/>
        </a:p>
      </dgm:t>
    </dgm:pt>
    <dgm:pt modelId="{CC4E8398-FF31-4890-B8E3-CF473C441611}">
      <dgm:prSet phldrT="[Text]" custT="1"/>
      <dgm:spPr>
        <a:solidFill>
          <a:srgbClr val="FFF989">
            <a:alpha val="90000"/>
          </a:srgbClr>
        </a:solidFill>
      </dgm:spPr>
      <dgm:t>
        <a:bodyPr/>
        <a:lstStyle/>
        <a:p>
          <a:pPr marL="114300" indent="0" defTabSz="666750">
            <a:lnSpc>
              <a:spcPct val="90000"/>
            </a:lnSpc>
            <a:spcBef>
              <a:spcPct val="0"/>
            </a:spcBef>
            <a:spcAft>
              <a:spcPct val="15000"/>
            </a:spcAft>
            <a:buNone/>
          </a:pPr>
          <a:r>
            <a:rPr lang="el-GR" sz="2000" kern="1200" dirty="0">
              <a:solidFill>
                <a:schemeClr val="tx2"/>
              </a:solidFill>
              <a:latin typeface="Arial" panose="020B0604020202020204" pitchFamily="34" charset="0"/>
              <a:ea typeface="+mn-ea"/>
              <a:cs typeface="Arial" panose="020B0604020202020204" pitchFamily="34" charset="0"/>
            </a:rPr>
            <a:t>Εμπορικά - Μάρκετινγκ</a:t>
          </a:r>
        </a:p>
      </dgm:t>
    </dgm:pt>
    <dgm:pt modelId="{F317EF77-481C-412D-BF2B-517615915C62}" type="parTrans" cxnId="{867B1737-3B70-4E42-BA20-C63948DBAF6B}">
      <dgm:prSet/>
      <dgm:spPr/>
      <dgm:t>
        <a:bodyPr/>
        <a:lstStyle/>
        <a:p>
          <a:endParaRPr lang="el-GR"/>
        </a:p>
      </dgm:t>
    </dgm:pt>
    <dgm:pt modelId="{003F94C7-B6A1-4B73-8C46-8E181B974B40}" type="sibTrans" cxnId="{867B1737-3B70-4E42-BA20-C63948DBAF6B}">
      <dgm:prSet/>
      <dgm:spPr/>
      <dgm:t>
        <a:bodyPr/>
        <a:lstStyle/>
        <a:p>
          <a:endParaRPr lang="el-GR"/>
        </a:p>
      </dgm:t>
    </dgm:pt>
    <dgm:pt modelId="{D2C6B4AF-8722-4C6B-AAA7-ED3EBE33E194}">
      <dgm:prSet phldrT="[Text]" custT="1"/>
      <dgm:spPr>
        <a:solidFill>
          <a:srgbClr val="FFF989">
            <a:alpha val="90000"/>
          </a:srgbClr>
        </a:solidFill>
      </dgm:spPr>
      <dgm:t>
        <a:bodyPr/>
        <a:lstStyle/>
        <a:p>
          <a:pPr marL="114300" marR="0" indent="0" defTabSz="666750" eaLnBrk="1" fontAlgn="auto" latinLnBrk="0" hangingPunct="1">
            <a:lnSpc>
              <a:spcPct val="90000"/>
            </a:lnSpc>
            <a:spcBef>
              <a:spcPct val="0"/>
            </a:spcBef>
            <a:spcAft>
              <a:spcPct val="15000"/>
            </a:spcAft>
            <a:buClrTx/>
            <a:buSzTx/>
            <a:buFontTx/>
            <a:buNone/>
            <a:tabLst/>
            <a:defRPr/>
          </a:pPr>
          <a:r>
            <a:rPr lang="el-GR" sz="2000" kern="1200" dirty="0">
              <a:solidFill>
                <a:schemeClr val="tx2"/>
              </a:solidFill>
              <a:latin typeface="Arial" panose="020B0604020202020204" pitchFamily="34" charset="0"/>
              <a:ea typeface="+mn-ea"/>
              <a:cs typeface="Arial" panose="020B0604020202020204" pitchFamily="34" charset="0"/>
            </a:rPr>
            <a:t>Αγγλικά ή Γαλλικά ή άλλη ξένη γλώσσα</a:t>
          </a:r>
        </a:p>
      </dgm:t>
    </dgm:pt>
    <dgm:pt modelId="{C6F7E1CC-15B2-4634-9EA6-E515993B8DBF}" type="parTrans" cxnId="{B1DB9329-5E5A-43EF-A0F1-031D82DB9C7F}">
      <dgm:prSet/>
      <dgm:spPr/>
      <dgm:t>
        <a:bodyPr/>
        <a:lstStyle/>
        <a:p>
          <a:endParaRPr lang="el-GR"/>
        </a:p>
      </dgm:t>
    </dgm:pt>
    <dgm:pt modelId="{737AB55C-6591-4479-AB2C-8AFBCF180722}" type="sibTrans" cxnId="{B1DB9329-5E5A-43EF-A0F1-031D82DB9C7F}">
      <dgm:prSet/>
      <dgm:spPr/>
      <dgm:t>
        <a:bodyPr/>
        <a:lstStyle/>
        <a:p>
          <a:endParaRPr lang="el-GR"/>
        </a:p>
      </dgm:t>
    </dgm:pt>
    <dgm:pt modelId="{6E6C3B06-4E20-4931-8CF1-6C1522C0DC44}" type="pres">
      <dgm:prSet presAssocID="{722890A6-563C-41A5-ABCD-A531CEF7D8D0}" presName="Name0" presStyleCnt="0">
        <dgm:presLayoutVars>
          <dgm:dir/>
          <dgm:animLvl val="lvl"/>
          <dgm:resizeHandles val="exact"/>
        </dgm:presLayoutVars>
      </dgm:prSet>
      <dgm:spPr/>
      <dgm:t>
        <a:bodyPr/>
        <a:lstStyle/>
        <a:p>
          <a:endParaRPr lang="en-US"/>
        </a:p>
      </dgm:t>
    </dgm:pt>
    <dgm:pt modelId="{79703B63-DD68-4591-8015-645979EEB24A}" type="pres">
      <dgm:prSet presAssocID="{38E1184F-503D-44E3-BF58-8DBD15568963}" presName="linNode" presStyleCnt="0"/>
      <dgm:spPr/>
    </dgm:pt>
    <dgm:pt modelId="{2DA32674-03A1-44D2-9784-086788D170D1}" type="pres">
      <dgm:prSet presAssocID="{38E1184F-503D-44E3-BF58-8DBD15568963}" presName="parentText" presStyleLbl="node1" presStyleIdx="0" presStyleCnt="2">
        <dgm:presLayoutVars>
          <dgm:chMax val="1"/>
          <dgm:bulletEnabled val="1"/>
        </dgm:presLayoutVars>
      </dgm:prSet>
      <dgm:spPr/>
      <dgm:t>
        <a:bodyPr/>
        <a:lstStyle/>
        <a:p>
          <a:endParaRPr lang="en-US"/>
        </a:p>
      </dgm:t>
    </dgm:pt>
    <dgm:pt modelId="{4ABF4550-95B7-4DC0-B502-1C6FF503B397}" type="pres">
      <dgm:prSet presAssocID="{38E1184F-503D-44E3-BF58-8DBD15568963}" presName="descendantText" presStyleLbl="alignAccFollowNode1" presStyleIdx="0" presStyleCnt="2">
        <dgm:presLayoutVars>
          <dgm:bulletEnabled val="1"/>
        </dgm:presLayoutVars>
      </dgm:prSet>
      <dgm:spPr/>
      <dgm:t>
        <a:bodyPr/>
        <a:lstStyle/>
        <a:p>
          <a:endParaRPr lang="en-US"/>
        </a:p>
      </dgm:t>
    </dgm:pt>
    <dgm:pt modelId="{D0F5E840-0A57-48B9-8766-643FA05DF03D}" type="pres">
      <dgm:prSet presAssocID="{1B15466F-501D-48AE-9484-A12F287AE561}" presName="sp" presStyleCnt="0"/>
      <dgm:spPr/>
    </dgm:pt>
    <dgm:pt modelId="{5ACF51CB-00B1-4DE1-9CAC-DA374F4EB8A1}" type="pres">
      <dgm:prSet presAssocID="{579F1D68-F29D-4E5C-A701-42196EF07738}" presName="linNode" presStyleCnt="0"/>
      <dgm:spPr/>
    </dgm:pt>
    <dgm:pt modelId="{94354C91-2B7D-453F-8F5B-5146C7A4F1FD}" type="pres">
      <dgm:prSet presAssocID="{579F1D68-F29D-4E5C-A701-42196EF07738}" presName="parentText" presStyleLbl="node1" presStyleIdx="1" presStyleCnt="2">
        <dgm:presLayoutVars>
          <dgm:chMax val="1"/>
          <dgm:bulletEnabled val="1"/>
        </dgm:presLayoutVars>
      </dgm:prSet>
      <dgm:spPr/>
      <dgm:t>
        <a:bodyPr/>
        <a:lstStyle/>
        <a:p>
          <a:endParaRPr lang="en-US"/>
        </a:p>
      </dgm:t>
    </dgm:pt>
    <dgm:pt modelId="{5DAB53F4-0F38-4A56-B19E-F76D8D0D8FA9}" type="pres">
      <dgm:prSet presAssocID="{579F1D68-F29D-4E5C-A701-42196EF07738}" presName="descendantText" presStyleLbl="alignAccFollowNode1" presStyleIdx="1" presStyleCnt="2" custScaleY="129932">
        <dgm:presLayoutVars>
          <dgm:bulletEnabled val="1"/>
        </dgm:presLayoutVars>
      </dgm:prSet>
      <dgm:spPr/>
      <dgm:t>
        <a:bodyPr/>
        <a:lstStyle/>
        <a:p>
          <a:endParaRPr lang="en-US"/>
        </a:p>
      </dgm:t>
    </dgm:pt>
  </dgm:ptLst>
  <dgm:cxnLst>
    <dgm:cxn modelId="{67843FFB-AA17-4257-81A0-5270E7E39113}" type="presOf" srcId="{D2C6B4AF-8722-4C6B-AAA7-ED3EBE33E194}" destId="{5DAB53F4-0F38-4A56-B19E-F76D8D0D8FA9}" srcOrd="0" destOrd="2" presId="urn:microsoft.com/office/officeart/2005/8/layout/vList5"/>
    <dgm:cxn modelId="{D66FA8B8-68B2-49D4-8859-83A860D22821}" srcId="{722890A6-563C-41A5-ABCD-A531CEF7D8D0}" destId="{38E1184F-503D-44E3-BF58-8DBD15568963}" srcOrd="0" destOrd="0" parTransId="{640A75CD-14C8-4100-A070-E4CC65AEA4A8}" sibTransId="{1B15466F-501D-48AE-9484-A12F287AE561}"/>
    <dgm:cxn modelId="{FDBA2FC9-54F2-42DB-92E0-76F1B262405C}" type="presOf" srcId="{44E5A667-89E5-4D56-8E4A-1DFF5985CB21}" destId="{4ABF4550-95B7-4DC0-B502-1C6FF503B397}" srcOrd="0" destOrd="1" presId="urn:microsoft.com/office/officeart/2005/8/layout/vList5"/>
    <dgm:cxn modelId="{EC2F8DE7-31A8-44F9-98E1-7A8AEC55FCE8}" srcId="{579F1D68-F29D-4E5C-A701-42196EF07738}" destId="{A2111EA8-C39B-4E1D-A58B-62CC820DB25B}" srcOrd="0" destOrd="0" parTransId="{298450FA-BA85-467B-ACDE-63A91FC4A749}" sibTransId="{6867AB1B-ED05-4F0A-84D2-BC5E00F866C6}"/>
    <dgm:cxn modelId="{618988A6-9E28-476D-AC68-A90C11731D15}" type="presOf" srcId="{63D169C7-2250-418B-B8D4-03356B4EFC95}" destId="{5DAB53F4-0F38-4A56-B19E-F76D8D0D8FA9}" srcOrd="0" destOrd="1" presId="urn:microsoft.com/office/officeart/2005/8/layout/vList5"/>
    <dgm:cxn modelId="{DCA333CB-231C-4C0F-AFA4-AFC8AA662379}" type="presOf" srcId="{A2111EA8-C39B-4E1D-A58B-62CC820DB25B}" destId="{5DAB53F4-0F38-4A56-B19E-F76D8D0D8FA9}" srcOrd="0" destOrd="0" presId="urn:microsoft.com/office/officeart/2005/8/layout/vList5"/>
    <dgm:cxn modelId="{889FB3E4-8E48-4495-8234-D07C1E471EF3}" srcId="{579F1D68-F29D-4E5C-A701-42196EF07738}" destId="{63D169C7-2250-418B-B8D4-03356B4EFC95}" srcOrd="1" destOrd="0" parTransId="{21B226F7-0747-4B95-B815-1CAFCC535360}" sibTransId="{5C2D610D-94A4-4C55-9096-8547BC7951B0}"/>
    <dgm:cxn modelId="{61A32485-9BA4-4956-A834-B5348FE53634}" srcId="{38E1184F-503D-44E3-BF58-8DBD15568963}" destId="{44E5A667-89E5-4D56-8E4A-1DFF5985CB21}" srcOrd="1" destOrd="0" parTransId="{D6138D2A-CB9B-44C8-AC24-E09EB853C580}" sibTransId="{22B2067C-00E7-4775-9738-06AA12A356BC}"/>
    <dgm:cxn modelId="{15086E23-D86F-4E03-B158-A715B77371FF}" type="presOf" srcId="{579F1D68-F29D-4E5C-A701-42196EF07738}" destId="{94354C91-2B7D-453F-8F5B-5146C7A4F1FD}" srcOrd="0" destOrd="0" presId="urn:microsoft.com/office/officeart/2005/8/layout/vList5"/>
    <dgm:cxn modelId="{9BAA2428-EED0-4ADA-9991-B99A91C5BF71}" type="presOf" srcId="{8F34AEF1-C41E-4F41-8D8B-A32B9E54647F}" destId="{4ABF4550-95B7-4DC0-B502-1C6FF503B397}" srcOrd="0" destOrd="2" presId="urn:microsoft.com/office/officeart/2005/8/layout/vList5"/>
    <dgm:cxn modelId="{31C2AA96-5FE9-4DAA-9943-FFC26619CD03}" type="presOf" srcId="{06FC2E41-536D-440A-A8AA-746EB963E305}" destId="{4ABF4550-95B7-4DC0-B502-1C6FF503B397}" srcOrd="0" destOrd="0" presId="urn:microsoft.com/office/officeart/2005/8/layout/vList5"/>
    <dgm:cxn modelId="{5FE413D3-0766-4558-96D6-74048F3FD542}" type="presOf" srcId="{38E1184F-503D-44E3-BF58-8DBD15568963}" destId="{2DA32674-03A1-44D2-9784-086788D170D1}" srcOrd="0" destOrd="0" presId="urn:microsoft.com/office/officeart/2005/8/layout/vList5"/>
    <dgm:cxn modelId="{5EACDC9F-0366-44E6-BF7D-211FE8E73A3E}" srcId="{38E1184F-503D-44E3-BF58-8DBD15568963}" destId="{8F34AEF1-C41E-4F41-8D8B-A32B9E54647F}" srcOrd="2" destOrd="0" parTransId="{32204E28-FA4A-4EF0-B396-2B6FD5AD9358}" sibTransId="{43B6B0E7-204B-45AE-9AE2-03F1A9F93E35}"/>
    <dgm:cxn modelId="{91A8CDA6-248A-43FB-8F29-3F432236AA7E}" type="presOf" srcId="{722890A6-563C-41A5-ABCD-A531CEF7D8D0}" destId="{6E6C3B06-4E20-4931-8CF1-6C1522C0DC44}" srcOrd="0" destOrd="0" presId="urn:microsoft.com/office/officeart/2005/8/layout/vList5"/>
    <dgm:cxn modelId="{F5C4826E-A1AF-42BE-9C89-C5CBB4AA2F3C}" srcId="{722890A6-563C-41A5-ABCD-A531CEF7D8D0}" destId="{579F1D68-F29D-4E5C-A701-42196EF07738}" srcOrd="1" destOrd="0" parTransId="{6B8CCA8C-A9F7-48A2-99B9-401F46984FC1}" sibTransId="{F3C1947D-19CA-46F3-AB58-69A443604CB2}"/>
    <dgm:cxn modelId="{2CF44EE5-62A3-4D16-A3CD-A0F59E217E2D}" srcId="{38E1184F-503D-44E3-BF58-8DBD15568963}" destId="{06FC2E41-536D-440A-A8AA-746EB963E305}" srcOrd="0" destOrd="0" parTransId="{F7AFBD9B-00C8-4149-B669-6C1B48DD9D65}" sibTransId="{44FB2545-8E93-4F65-BC9C-D66A221120B1}"/>
    <dgm:cxn modelId="{593AE50C-5D40-4421-9DBB-695E0E4A1ECB}" type="presOf" srcId="{CC4E8398-FF31-4890-B8E3-CF473C441611}" destId="{5DAB53F4-0F38-4A56-B19E-F76D8D0D8FA9}" srcOrd="0" destOrd="3" presId="urn:microsoft.com/office/officeart/2005/8/layout/vList5"/>
    <dgm:cxn modelId="{B1DB9329-5E5A-43EF-A0F1-031D82DB9C7F}" srcId="{579F1D68-F29D-4E5C-A701-42196EF07738}" destId="{D2C6B4AF-8722-4C6B-AAA7-ED3EBE33E194}" srcOrd="2" destOrd="0" parTransId="{C6F7E1CC-15B2-4634-9EA6-E515993B8DBF}" sibTransId="{737AB55C-6591-4479-AB2C-8AFBCF180722}"/>
    <dgm:cxn modelId="{867B1737-3B70-4E42-BA20-C63948DBAF6B}" srcId="{579F1D68-F29D-4E5C-A701-42196EF07738}" destId="{CC4E8398-FF31-4890-B8E3-CF473C441611}" srcOrd="3" destOrd="0" parTransId="{F317EF77-481C-412D-BF2B-517615915C62}" sibTransId="{003F94C7-B6A1-4B73-8C46-8E181B974B40}"/>
    <dgm:cxn modelId="{3F1DB0D4-5A80-4989-9CEE-F3C53D25D493}" type="presParOf" srcId="{6E6C3B06-4E20-4931-8CF1-6C1522C0DC44}" destId="{79703B63-DD68-4591-8015-645979EEB24A}" srcOrd="0" destOrd="0" presId="urn:microsoft.com/office/officeart/2005/8/layout/vList5"/>
    <dgm:cxn modelId="{62863FE7-DF2D-4CE2-8571-7DE3916225E4}" type="presParOf" srcId="{79703B63-DD68-4591-8015-645979EEB24A}" destId="{2DA32674-03A1-44D2-9784-086788D170D1}" srcOrd="0" destOrd="0" presId="urn:microsoft.com/office/officeart/2005/8/layout/vList5"/>
    <dgm:cxn modelId="{41BEF6E4-BE0B-43FB-88C1-2379A81437E8}" type="presParOf" srcId="{79703B63-DD68-4591-8015-645979EEB24A}" destId="{4ABF4550-95B7-4DC0-B502-1C6FF503B397}" srcOrd="1" destOrd="0" presId="urn:microsoft.com/office/officeart/2005/8/layout/vList5"/>
    <dgm:cxn modelId="{78FB8E55-B268-461B-9983-12B89DE10A06}" type="presParOf" srcId="{6E6C3B06-4E20-4931-8CF1-6C1522C0DC44}" destId="{D0F5E840-0A57-48B9-8766-643FA05DF03D}" srcOrd="1" destOrd="0" presId="urn:microsoft.com/office/officeart/2005/8/layout/vList5"/>
    <dgm:cxn modelId="{F634BDD3-F965-4C68-A70C-71266CA49B28}" type="presParOf" srcId="{6E6C3B06-4E20-4931-8CF1-6C1522C0DC44}" destId="{5ACF51CB-00B1-4DE1-9CAC-DA374F4EB8A1}" srcOrd="2" destOrd="0" presId="urn:microsoft.com/office/officeart/2005/8/layout/vList5"/>
    <dgm:cxn modelId="{CD496F30-07F8-4D6D-94F2-698973D86CE0}" type="presParOf" srcId="{5ACF51CB-00B1-4DE1-9CAC-DA374F4EB8A1}" destId="{94354C91-2B7D-453F-8F5B-5146C7A4F1FD}" srcOrd="0" destOrd="0" presId="urn:microsoft.com/office/officeart/2005/8/layout/vList5"/>
    <dgm:cxn modelId="{4A763629-E4DB-47BC-86FB-E108E27E7176}" type="presParOf" srcId="{5ACF51CB-00B1-4DE1-9CAC-DA374F4EB8A1}" destId="{5DAB53F4-0F38-4A56-B19E-F76D8D0D8FA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2890A6-563C-41A5-ABCD-A531CEF7D8D0}" type="doc">
      <dgm:prSet loTypeId="urn:microsoft.com/office/officeart/2005/8/layout/vList5" loCatId="list" qsTypeId="urn:microsoft.com/office/officeart/2005/8/quickstyle/simple1#5" qsCatId="simple" csTypeId="urn:microsoft.com/office/officeart/2005/8/colors/accent1_2#5" csCatId="accent1" phldr="1"/>
      <dgm:spPr/>
      <dgm:t>
        <a:bodyPr/>
        <a:lstStyle/>
        <a:p>
          <a:endParaRPr lang="el-GR"/>
        </a:p>
      </dgm:t>
    </dgm:pt>
    <dgm:pt modelId="{38E1184F-503D-44E3-BF58-8DBD15568963}">
      <dgm:prSet phldrT="[Text]" custT="1"/>
      <dgm:spPr>
        <a:solidFill>
          <a:srgbClr val="00B050"/>
        </a:solidFill>
      </dgm:spPr>
      <dgm:t>
        <a:bodyPr/>
        <a:lstStyle/>
        <a:p>
          <a:r>
            <a:rPr lang="el-GR" sz="2800" kern="1200" dirty="0">
              <a:solidFill>
                <a:schemeClr val="tx2"/>
              </a:solidFill>
              <a:latin typeface="Arial" panose="020B0604020202020204" pitchFamily="34" charset="0"/>
              <a:ea typeface="+mn-ea"/>
              <a:cs typeface="Arial" panose="020B0604020202020204" pitchFamily="34" charset="0"/>
            </a:rPr>
            <a:t>Υποχρεωτικά Μαθήματα (</a:t>
          </a:r>
          <a:r>
            <a:rPr lang="en-US" sz="2800" kern="1200" dirty="0">
              <a:solidFill>
                <a:schemeClr val="tx2"/>
              </a:solidFill>
              <a:latin typeface="Arial" panose="020B0604020202020204" pitchFamily="34" charset="0"/>
              <a:ea typeface="+mn-ea"/>
              <a:cs typeface="Arial" panose="020B0604020202020204" pitchFamily="34" charset="0"/>
            </a:rPr>
            <a:t>2x4</a:t>
          </a:r>
          <a:r>
            <a:rPr lang="el-GR" sz="2800" kern="1200" dirty="0">
              <a:solidFill>
                <a:schemeClr val="tx2"/>
              </a:solidFill>
              <a:latin typeface="Arial" panose="020B0604020202020204" pitchFamily="34" charset="0"/>
              <a:ea typeface="+mn-ea"/>
              <a:cs typeface="Arial" panose="020B0604020202020204" pitchFamily="34" charset="0"/>
            </a:rPr>
            <a:t>περιόδους</a:t>
          </a:r>
          <a:r>
            <a:rPr lang="en-US" sz="2800" kern="1200" dirty="0">
              <a:solidFill>
                <a:schemeClr val="tx2"/>
              </a:solidFill>
              <a:latin typeface="Arial" panose="020B0604020202020204" pitchFamily="34" charset="0"/>
              <a:ea typeface="+mn-ea"/>
              <a:cs typeface="Arial" panose="020B0604020202020204" pitchFamily="34" charset="0"/>
            </a:rPr>
            <a:t>=8)</a:t>
          </a:r>
          <a:endParaRPr lang="el-GR" sz="2800" kern="1200" dirty="0">
            <a:solidFill>
              <a:schemeClr val="tx2"/>
            </a:solidFill>
            <a:latin typeface="Arial" panose="020B0604020202020204" pitchFamily="34" charset="0"/>
            <a:ea typeface="+mn-ea"/>
            <a:cs typeface="Arial" panose="020B0604020202020204" pitchFamily="34" charset="0"/>
          </a:endParaRPr>
        </a:p>
      </dgm:t>
    </dgm:pt>
    <dgm:pt modelId="{640A75CD-14C8-4100-A070-E4CC65AEA4A8}" type="parTrans" cxnId="{D66FA8B8-68B2-49D4-8859-83A860D22821}">
      <dgm:prSet/>
      <dgm:spPr/>
      <dgm:t>
        <a:bodyPr/>
        <a:lstStyle/>
        <a:p>
          <a:endParaRPr lang="el-GR"/>
        </a:p>
      </dgm:t>
    </dgm:pt>
    <dgm:pt modelId="{1B15466F-501D-48AE-9484-A12F287AE561}" type="sibTrans" cxnId="{D66FA8B8-68B2-49D4-8859-83A860D22821}">
      <dgm:prSet/>
      <dgm:spPr/>
      <dgm:t>
        <a:bodyPr/>
        <a:lstStyle/>
        <a:p>
          <a:endParaRPr lang="el-GR"/>
        </a:p>
      </dgm:t>
    </dgm:pt>
    <dgm:pt modelId="{06FC2E41-536D-440A-A8AA-746EB963E305}">
      <dgm:prSet phldrT="[Text]" custT="1"/>
      <dgm:spPr>
        <a:solidFill>
          <a:srgbClr val="00B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Οικονομικά</a:t>
          </a:r>
        </a:p>
      </dgm:t>
    </dgm:pt>
    <dgm:pt modelId="{F7AFBD9B-00C8-4149-B669-6C1B48DD9D65}" type="parTrans" cxnId="{2CF44EE5-62A3-4D16-A3CD-A0F59E217E2D}">
      <dgm:prSet/>
      <dgm:spPr/>
      <dgm:t>
        <a:bodyPr/>
        <a:lstStyle/>
        <a:p>
          <a:endParaRPr lang="el-GR"/>
        </a:p>
      </dgm:t>
    </dgm:pt>
    <dgm:pt modelId="{44FB2545-8E93-4F65-BC9C-D66A221120B1}" type="sibTrans" cxnId="{2CF44EE5-62A3-4D16-A3CD-A0F59E217E2D}">
      <dgm:prSet/>
      <dgm:spPr/>
      <dgm:t>
        <a:bodyPr/>
        <a:lstStyle/>
        <a:p>
          <a:endParaRPr lang="el-GR"/>
        </a:p>
      </dgm:t>
    </dgm:pt>
    <dgm:pt modelId="{44E5A667-89E5-4D56-8E4A-1DFF5985CB21}">
      <dgm:prSet phldrT="[Text]" custT="1"/>
      <dgm:spPr>
        <a:solidFill>
          <a:srgbClr val="00B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Αγγλικά</a:t>
          </a:r>
          <a:r>
            <a:rPr lang="el-GR" sz="2100" b="0" kern="1200" dirty="0"/>
            <a:t>	</a:t>
          </a:r>
          <a:r>
            <a:rPr lang="el-GR" sz="1400" kern="1200" dirty="0"/>
            <a:t>	</a:t>
          </a:r>
        </a:p>
      </dgm:t>
    </dgm:pt>
    <dgm:pt modelId="{D6138D2A-CB9B-44C8-AC24-E09EB853C580}" type="parTrans" cxnId="{61A32485-9BA4-4956-A834-B5348FE53634}">
      <dgm:prSet/>
      <dgm:spPr/>
      <dgm:t>
        <a:bodyPr/>
        <a:lstStyle/>
        <a:p>
          <a:endParaRPr lang="el-GR"/>
        </a:p>
      </dgm:t>
    </dgm:pt>
    <dgm:pt modelId="{22B2067C-00E7-4775-9738-06AA12A356BC}" type="sibTrans" cxnId="{61A32485-9BA4-4956-A834-B5348FE53634}">
      <dgm:prSet/>
      <dgm:spPr/>
      <dgm:t>
        <a:bodyPr/>
        <a:lstStyle/>
        <a:p>
          <a:endParaRPr lang="el-GR"/>
        </a:p>
      </dgm:t>
    </dgm:pt>
    <dgm:pt modelId="{579F1D68-F29D-4E5C-A701-42196EF07738}">
      <dgm:prSet phldrT="[Text]" custT="1"/>
      <dgm:spPr>
        <a:solidFill>
          <a:srgbClr val="92D050"/>
        </a:solidFill>
      </dgm:spPr>
      <dgm:t>
        <a:bodyPr/>
        <a:lstStyle/>
        <a:p>
          <a:r>
            <a:rPr lang="el-GR" sz="2800" kern="1200" dirty="0">
              <a:solidFill>
                <a:schemeClr val="tx2"/>
              </a:solidFill>
              <a:latin typeface="Arial" panose="020B0604020202020204" pitchFamily="34" charset="0"/>
              <a:ea typeface="+mn-ea"/>
              <a:cs typeface="Arial" panose="020B0604020202020204" pitchFamily="34" charset="0"/>
            </a:rPr>
            <a:t>Επιλεγόμενα Μαθήματα</a:t>
          </a:r>
          <a:r>
            <a:rPr lang="en-US" sz="2800" kern="1200" dirty="0">
              <a:solidFill>
                <a:schemeClr val="tx2"/>
              </a:solidFill>
              <a:latin typeface="Arial" panose="020B0604020202020204" pitchFamily="34" charset="0"/>
              <a:ea typeface="+mn-ea"/>
              <a:cs typeface="Arial" panose="020B0604020202020204" pitchFamily="34" charset="0"/>
            </a:rPr>
            <a:t> </a:t>
          </a:r>
          <a:r>
            <a:rPr lang="el-GR" sz="2800" kern="1200" dirty="0">
              <a:solidFill>
                <a:schemeClr val="tx2"/>
              </a:solidFill>
              <a:latin typeface="Arial" panose="020B0604020202020204" pitchFamily="34" charset="0"/>
              <a:ea typeface="+mn-ea"/>
              <a:cs typeface="Arial" panose="020B0604020202020204" pitchFamily="34" charset="0"/>
            </a:rPr>
            <a:t>(</a:t>
          </a:r>
          <a:r>
            <a:rPr lang="en-US" sz="2800" kern="1200" dirty="0">
              <a:solidFill>
                <a:schemeClr val="tx2"/>
              </a:solidFill>
              <a:latin typeface="Arial" panose="020B0604020202020204" pitchFamily="34" charset="0"/>
              <a:ea typeface="+mn-ea"/>
              <a:cs typeface="Arial" panose="020B0604020202020204" pitchFamily="34" charset="0"/>
            </a:rPr>
            <a:t>2x4</a:t>
          </a:r>
          <a:r>
            <a:rPr lang="el-GR" sz="2800" kern="1200" dirty="0">
              <a:solidFill>
                <a:schemeClr val="tx2"/>
              </a:solidFill>
              <a:latin typeface="Arial" panose="020B0604020202020204" pitchFamily="34" charset="0"/>
              <a:ea typeface="+mn-ea"/>
              <a:cs typeface="Arial" panose="020B0604020202020204" pitchFamily="34" charset="0"/>
            </a:rPr>
            <a:t>περιόδους</a:t>
          </a:r>
          <a:r>
            <a:rPr lang="en-US" sz="2800" kern="1200" dirty="0">
              <a:solidFill>
                <a:schemeClr val="tx2"/>
              </a:solidFill>
              <a:latin typeface="Arial" panose="020B0604020202020204" pitchFamily="34" charset="0"/>
              <a:ea typeface="+mn-ea"/>
              <a:cs typeface="Arial" panose="020B0604020202020204" pitchFamily="34" charset="0"/>
            </a:rPr>
            <a:t>=8)</a:t>
          </a:r>
          <a:endParaRPr lang="el-GR" sz="2800" kern="1200" dirty="0">
            <a:solidFill>
              <a:schemeClr val="tx2"/>
            </a:solidFill>
            <a:latin typeface="Arial" panose="020B0604020202020204" pitchFamily="34" charset="0"/>
            <a:ea typeface="+mn-ea"/>
            <a:cs typeface="Arial" panose="020B0604020202020204" pitchFamily="34" charset="0"/>
          </a:endParaRPr>
        </a:p>
      </dgm:t>
    </dgm:pt>
    <dgm:pt modelId="{6B8CCA8C-A9F7-48A2-99B9-401F46984FC1}" type="parTrans" cxnId="{F5C4826E-A1AF-42BE-9C89-C5CBB4AA2F3C}">
      <dgm:prSet/>
      <dgm:spPr/>
      <dgm:t>
        <a:bodyPr/>
        <a:lstStyle/>
        <a:p>
          <a:endParaRPr lang="el-GR"/>
        </a:p>
      </dgm:t>
    </dgm:pt>
    <dgm:pt modelId="{F3C1947D-19CA-46F3-AB58-69A443604CB2}" type="sibTrans" cxnId="{F5C4826E-A1AF-42BE-9C89-C5CBB4AA2F3C}">
      <dgm:prSet/>
      <dgm:spPr/>
      <dgm:t>
        <a:bodyPr/>
        <a:lstStyle/>
        <a:p>
          <a:endParaRPr lang="el-GR"/>
        </a:p>
      </dgm:t>
    </dgm:pt>
    <dgm:pt modelId="{A2111EA8-C39B-4E1D-A58B-62CC820DB25B}">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Λογιστική</a:t>
          </a:r>
        </a:p>
      </dgm:t>
    </dgm:pt>
    <dgm:pt modelId="{298450FA-BA85-467B-ACDE-63A91FC4A749}" type="parTrans" cxnId="{EC2F8DE7-31A8-44F9-98E1-7A8AEC55FCE8}">
      <dgm:prSet/>
      <dgm:spPr/>
      <dgm:t>
        <a:bodyPr/>
        <a:lstStyle/>
        <a:p>
          <a:endParaRPr lang="el-GR"/>
        </a:p>
      </dgm:t>
    </dgm:pt>
    <dgm:pt modelId="{6867AB1B-ED05-4F0A-84D2-BC5E00F866C6}" type="sibTrans" cxnId="{EC2F8DE7-31A8-44F9-98E1-7A8AEC55FCE8}">
      <dgm:prSet/>
      <dgm:spPr/>
      <dgm:t>
        <a:bodyPr/>
        <a:lstStyle/>
        <a:p>
          <a:endParaRPr lang="el-GR"/>
        </a:p>
      </dgm:t>
    </dgm:pt>
    <dgm:pt modelId="{63D169C7-2250-418B-B8D4-03356B4EFC95}">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Εμπορικά - Μάρκετινγκ</a:t>
          </a:r>
        </a:p>
      </dgm:t>
    </dgm:pt>
    <dgm:pt modelId="{21B226F7-0747-4B95-B815-1CAFCC535360}" type="parTrans" cxnId="{889FB3E4-8E48-4495-8234-D07C1E471EF3}">
      <dgm:prSet/>
      <dgm:spPr/>
      <dgm:t>
        <a:bodyPr/>
        <a:lstStyle/>
        <a:p>
          <a:endParaRPr lang="el-GR"/>
        </a:p>
      </dgm:t>
    </dgm:pt>
    <dgm:pt modelId="{5C2D610D-94A4-4C55-9096-8547BC7951B0}" type="sibTrans" cxnId="{889FB3E4-8E48-4495-8234-D07C1E471EF3}">
      <dgm:prSet/>
      <dgm:spPr/>
      <dgm:t>
        <a:bodyPr/>
        <a:lstStyle/>
        <a:p>
          <a:endParaRPr lang="el-GR"/>
        </a:p>
      </dgm:t>
    </dgm:pt>
    <dgm:pt modelId="{60CEE75E-1837-4F61-9B3C-FAF5C35CC236}">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Εφαρμογές Πληροφορικής</a:t>
          </a:r>
        </a:p>
      </dgm:t>
    </dgm:pt>
    <dgm:pt modelId="{9D39C039-C75F-4181-BADA-0A1DB5BE5F07}" type="parTrans" cxnId="{670B0335-A6D2-4617-ACAF-DC7CBA745BBB}">
      <dgm:prSet/>
      <dgm:spPr/>
      <dgm:t>
        <a:bodyPr/>
        <a:lstStyle/>
        <a:p>
          <a:endParaRPr lang="el-GR"/>
        </a:p>
      </dgm:t>
    </dgm:pt>
    <dgm:pt modelId="{24834A84-A90C-43CF-A9E1-D8511EA14CD3}" type="sibTrans" cxnId="{670B0335-A6D2-4617-ACAF-DC7CBA745BBB}">
      <dgm:prSet/>
      <dgm:spPr/>
      <dgm:t>
        <a:bodyPr/>
        <a:lstStyle/>
        <a:p>
          <a:endParaRPr lang="el-GR"/>
        </a:p>
      </dgm:t>
    </dgm:pt>
    <dgm:pt modelId="{C140E1EB-8244-46AB-9655-906AFB70E333}">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Βιολογία </a:t>
          </a:r>
        </a:p>
      </dgm:t>
    </dgm:pt>
    <dgm:pt modelId="{A9411738-13E1-4455-84EA-45ED6678F272}" type="parTrans" cxnId="{3527828D-E197-4532-9E7A-36B0547B2EB5}">
      <dgm:prSet/>
      <dgm:spPr/>
      <dgm:t>
        <a:bodyPr/>
        <a:lstStyle/>
        <a:p>
          <a:endParaRPr lang="el-GR"/>
        </a:p>
      </dgm:t>
    </dgm:pt>
    <dgm:pt modelId="{ECB721C4-855A-49A4-A6C1-C6E1E4D25866}" type="sibTrans" cxnId="{3527828D-E197-4532-9E7A-36B0547B2EB5}">
      <dgm:prSet/>
      <dgm:spPr/>
      <dgm:t>
        <a:bodyPr/>
        <a:lstStyle/>
        <a:p>
          <a:endParaRPr lang="el-GR"/>
        </a:p>
      </dgm:t>
    </dgm:pt>
    <dgm:pt modelId="{F6A8F184-93FB-4CD9-BDE9-0287F2FA6B41}">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Οργάνωση  και Διοίκηση Επιχειρήσεων</a:t>
          </a:r>
        </a:p>
      </dgm:t>
    </dgm:pt>
    <dgm:pt modelId="{131D5786-B344-4D33-9D08-AA5A18604A44}" type="parTrans" cxnId="{9A3445C5-97BB-4334-B1B7-CE28EB1F36D4}">
      <dgm:prSet/>
      <dgm:spPr/>
      <dgm:t>
        <a:bodyPr/>
        <a:lstStyle/>
        <a:p>
          <a:endParaRPr lang="el-GR"/>
        </a:p>
      </dgm:t>
    </dgm:pt>
    <dgm:pt modelId="{2B6E872B-F5F2-4EC4-9EFF-A6F1B61B5DDE}" type="sibTrans" cxnId="{9A3445C5-97BB-4334-B1B7-CE28EB1F36D4}">
      <dgm:prSet/>
      <dgm:spPr/>
      <dgm:t>
        <a:bodyPr/>
        <a:lstStyle/>
        <a:p>
          <a:endParaRPr lang="el-GR"/>
        </a:p>
      </dgm:t>
    </dgm:pt>
    <dgm:pt modelId="{021DCEBA-C43B-44A3-AC5E-09F2EAB1033A}">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Αγωγή Υγείας</a:t>
          </a:r>
        </a:p>
      </dgm:t>
    </dgm:pt>
    <dgm:pt modelId="{56E5C09C-FAB6-4DD0-A496-8C4A652A5887}" type="parTrans" cxnId="{70590C9D-97ED-487B-9A86-F4310B059143}">
      <dgm:prSet/>
      <dgm:spPr/>
      <dgm:t>
        <a:bodyPr/>
        <a:lstStyle/>
        <a:p>
          <a:endParaRPr lang="el-GR"/>
        </a:p>
      </dgm:t>
    </dgm:pt>
    <dgm:pt modelId="{470060F6-0710-417B-B76D-1AB87E6EB9F7}" type="sibTrans" cxnId="{70590C9D-97ED-487B-9A86-F4310B059143}">
      <dgm:prSet/>
      <dgm:spPr/>
      <dgm:t>
        <a:bodyPr/>
        <a:lstStyle/>
        <a:p>
          <a:endParaRPr lang="el-GR"/>
        </a:p>
      </dgm:t>
    </dgm:pt>
    <dgm:pt modelId="{B8BAACEB-2DA8-42A5-AA60-CBFCFFC4CDF2}">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Γαλλικά ή άλλη ξένη γλώσσα</a:t>
          </a:r>
        </a:p>
      </dgm:t>
    </dgm:pt>
    <dgm:pt modelId="{E203343E-D85D-4B28-AB6A-3491BA6746D0}" type="parTrans" cxnId="{AD742D5A-C768-486D-9C7F-BE49426CF7DD}">
      <dgm:prSet/>
      <dgm:spPr/>
      <dgm:t>
        <a:bodyPr/>
        <a:lstStyle/>
        <a:p>
          <a:endParaRPr lang="el-GR"/>
        </a:p>
      </dgm:t>
    </dgm:pt>
    <dgm:pt modelId="{6A40D118-DD98-4ED1-8391-BEEC825DADCC}" type="sibTrans" cxnId="{AD742D5A-C768-486D-9C7F-BE49426CF7DD}">
      <dgm:prSet/>
      <dgm:spPr/>
      <dgm:t>
        <a:bodyPr/>
        <a:lstStyle/>
        <a:p>
          <a:endParaRPr lang="el-GR"/>
        </a:p>
      </dgm:t>
    </dgm:pt>
    <dgm:pt modelId="{52CC8250-EB5D-4BB8-AFB6-E0CA97FF22C0}">
      <dgm:prSet phldrT="[Text]" custT="1"/>
      <dgm:spPr>
        <a:solidFill>
          <a:srgbClr val="92D050">
            <a:alpha val="90000"/>
          </a:srgbClr>
        </a:solidFill>
      </dgm:spPr>
      <dgm:t>
        <a:bodyPr/>
        <a:lstStyle/>
        <a:p>
          <a:r>
            <a:rPr lang="el-GR" sz="2000" kern="1200" dirty="0">
              <a:solidFill>
                <a:schemeClr val="tx2"/>
              </a:solidFill>
              <a:latin typeface="Arial" panose="020B0604020202020204" pitchFamily="34" charset="0"/>
              <a:ea typeface="+mn-ea"/>
              <a:cs typeface="Arial" panose="020B0604020202020204" pitchFamily="34" charset="0"/>
            </a:rPr>
            <a:t>Σχεδιασμός και Τεχνολογία</a:t>
          </a:r>
        </a:p>
      </dgm:t>
    </dgm:pt>
    <dgm:pt modelId="{9E774C24-A4E7-4AAF-A2C3-16228E78DC54}" type="sibTrans" cxnId="{769A0C61-2FEE-40DD-AC41-D330205A6984}">
      <dgm:prSet/>
      <dgm:spPr/>
      <dgm:t>
        <a:bodyPr/>
        <a:lstStyle/>
        <a:p>
          <a:endParaRPr lang="el-GR"/>
        </a:p>
      </dgm:t>
    </dgm:pt>
    <dgm:pt modelId="{B75C7795-01EF-420E-BE8B-CF6EEC78B71E}" type="parTrans" cxnId="{769A0C61-2FEE-40DD-AC41-D330205A6984}">
      <dgm:prSet/>
      <dgm:spPr/>
      <dgm:t>
        <a:bodyPr/>
        <a:lstStyle/>
        <a:p>
          <a:endParaRPr lang="el-GR"/>
        </a:p>
      </dgm:t>
    </dgm:pt>
    <dgm:pt modelId="{6E6C3B06-4E20-4931-8CF1-6C1522C0DC44}" type="pres">
      <dgm:prSet presAssocID="{722890A6-563C-41A5-ABCD-A531CEF7D8D0}" presName="Name0" presStyleCnt="0">
        <dgm:presLayoutVars>
          <dgm:dir/>
          <dgm:animLvl val="lvl"/>
          <dgm:resizeHandles val="exact"/>
        </dgm:presLayoutVars>
      </dgm:prSet>
      <dgm:spPr/>
      <dgm:t>
        <a:bodyPr/>
        <a:lstStyle/>
        <a:p>
          <a:endParaRPr lang="en-US"/>
        </a:p>
      </dgm:t>
    </dgm:pt>
    <dgm:pt modelId="{79703B63-DD68-4591-8015-645979EEB24A}" type="pres">
      <dgm:prSet presAssocID="{38E1184F-503D-44E3-BF58-8DBD15568963}" presName="linNode" presStyleCnt="0"/>
      <dgm:spPr/>
    </dgm:pt>
    <dgm:pt modelId="{2DA32674-03A1-44D2-9784-086788D170D1}" type="pres">
      <dgm:prSet presAssocID="{38E1184F-503D-44E3-BF58-8DBD15568963}" presName="parentText" presStyleLbl="node1" presStyleIdx="0" presStyleCnt="2" custScaleY="118708">
        <dgm:presLayoutVars>
          <dgm:chMax val="1"/>
          <dgm:bulletEnabled val="1"/>
        </dgm:presLayoutVars>
      </dgm:prSet>
      <dgm:spPr/>
      <dgm:t>
        <a:bodyPr/>
        <a:lstStyle/>
        <a:p>
          <a:endParaRPr lang="en-US"/>
        </a:p>
      </dgm:t>
    </dgm:pt>
    <dgm:pt modelId="{4ABF4550-95B7-4DC0-B502-1C6FF503B397}" type="pres">
      <dgm:prSet presAssocID="{38E1184F-503D-44E3-BF58-8DBD15568963}" presName="descendantText" presStyleLbl="alignAccFollowNode1" presStyleIdx="0" presStyleCnt="2">
        <dgm:presLayoutVars>
          <dgm:bulletEnabled val="1"/>
        </dgm:presLayoutVars>
      </dgm:prSet>
      <dgm:spPr/>
      <dgm:t>
        <a:bodyPr/>
        <a:lstStyle/>
        <a:p>
          <a:endParaRPr lang="en-US"/>
        </a:p>
      </dgm:t>
    </dgm:pt>
    <dgm:pt modelId="{D0F5E840-0A57-48B9-8766-643FA05DF03D}" type="pres">
      <dgm:prSet presAssocID="{1B15466F-501D-48AE-9484-A12F287AE561}" presName="sp" presStyleCnt="0"/>
      <dgm:spPr/>
    </dgm:pt>
    <dgm:pt modelId="{5ACF51CB-00B1-4DE1-9CAC-DA374F4EB8A1}" type="pres">
      <dgm:prSet presAssocID="{579F1D68-F29D-4E5C-A701-42196EF07738}" presName="linNode" presStyleCnt="0"/>
      <dgm:spPr/>
    </dgm:pt>
    <dgm:pt modelId="{94354C91-2B7D-453F-8F5B-5146C7A4F1FD}" type="pres">
      <dgm:prSet presAssocID="{579F1D68-F29D-4E5C-A701-42196EF07738}" presName="parentText" presStyleLbl="node1" presStyleIdx="1" presStyleCnt="2">
        <dgm:presLayoutVars>
          <dgm:chMax val="1"/>
          <dgm:bulletEnabled val="1"/>
        </dgm:presLayoutVars>
      </dgm:prSet>
      <dgm:spPr/>
      <dgm:t>
        <a:bodyPr/>
        <a:lstStyle/>
        <a:p>
          <a:endParaRPr lang="en-US"/>
        </a:p>
      </dgm:t>
    </dgm:pt>
    <dgm:pt modelId="{5DAB53F4-0F38-4A56-B19E-F76D8D0D8FA9}" type="pres">
      <dgm:prSet presAssocID="{579F1D68-F29D-4E5C-A701-42196EF07738}" presName="descendantText" presStyleLbl="alignAccFollowNode1" presStyleIdx="1" presStyleCnt="2" custScaleY="263628" custLinFactNeighborX="-822" custLinFactNeighborY="-6607">
        <dgm:presLayoutVars>
          <dgm:bulletEnabled val="1"/>
        </dgm:presLayoutVars>
      </dgm:prSet>
      <dgm:spPr/>
      <dgm:t>
        <a:bodyPr/>
        <a:lstStyle/>
        <a:p>
          <a:endParaRPr lang="en-US"/>
        </a:p>
      </dgm:t>
    </dgm:pt>
  </dgm:ptLst>
  <dgm:cxnLst>
    <dgm:cxn modelId="{9AD2AC84-2B2E-4A52-B6C0-54C3653C17B3}" type="presOf" srcId="{63D169C7-2250-418B-B8D4-03356B4EFC95}" destId="{5DAB53F4-0F38-4A56-B19E-F76D8D0D8FA9}" srcOrd="0" destOrd="1" presId="urn:microsoft.com/office/officeart/2005/8/layout/vList5"/>
    <dgm:cxn modelId="{D66FA8B8-68B2-49D4-8859-83A860D22821}" srcId="{722890A6-563C-41A5-ABCD-A531CEF7D8D0}" destId="{38E1184F-503D-44E3-BF58-8DBD15568963}" srcOrd="0" destOrd="0" parTransId="{640A75CD-14C8-4100-A070-E4CC65AEA4A8}" sibTransId="{1B15466F-501D-48AE-9484-A12F287AE561}"/>
    <dgm:cxn modelId="{769A0C61-2FEE-40DD-AC41-D330205A6984}" srcId="{579F1D68-F29D-4E5C-A701-42196EF07738}" destId="{52CC8250-EB5D-4BB8-AFB6-E0CA97FF22C0}" srcOrd="7" destOrd="0" parTransId="{B75C7795-01EF-420E-BE8B-CF6EEC78B71E}" sibTransId="{9E774C24-A4E7-4AAF-A2C3-16228E78DC54}"/>
    <dgm:cxn modelId="{67C39F2C-3049-4FD7-AF5D-BCB697E2E44E}" type="presOf" srcId="{021DCEBA-C43B-44A3-AC5E-09F2EAB1033A}" destId="{5DAB53F4-0F38-4A56-B19E-F76D8D0D8FA9}" srcOrd="0" destOrd="6" presId="urn:microsoft.com/office/officeart/2005/8/layout/vList5"/>
    <dgm:cxn modelId="{9183FCDC-C37F-457D-B212-2FA6564FE041}" type="presOf" srcId="{B8BAACEB-2DA8-42A5-AA60-CBFCFFC4CDF2}" destId="{5DAB53F4-0F38-4A56-B19E-F76D8D0D8FA9}" srcOrd="0" destOrd="5" presId="urn:microsoft.com/office/officeart/2005/8/layout/vList5"/>
    <dgm:cxn modelId="{EC2F8DE7-31A8-44F9-98E1-7A8AEC55FCE8}" srcId="{579F1D68-F29D-4E5C-A701-42196EF07738}" destId="{A2111EA8-C39B-4E1D-A58B-62CC820DB25B}" srcOrd="0" destOrd="0" parTransId="{298450FA-BA85-467B-ACDE-63A91FC4A749}" sibTransId="{6867AB1B-ED05-4F0A-84D2-BC5E00F866C6}"/>
    <dgm:cxn modelId="{197B2C87-14E9-4A91-893A-2A3E4F8BFA37}" type="presOf" srcId="{60CEE75E-1837-4F61-9B3C-FAF5C35CC236}" destId="{5DAB53F4-0F38-4A56-B19E-F76D8D0D8FA9}" srcOrd="0" destOrd="2" presId="urn:microsoft.com/office/officeart/2005/8/layout/vList5"/>
    <dgm:cxn modelId="{3527828D-E197-4532-9E7A-36B0547B2EB5}" srcId="{579F1D68-F29D-4E5C-A701-42196EF07738}" destId="{C140E1EB-8244-46AB-9655-906AFB70E333}" srcOrd="3" destOrd="0" parTransId="{A9411738-13E1-4455-84EA-45ED6678F272}" sibTransId="{ECB721C4-855A-49A4-A6C1-C6E1E4D25866}"/>
    <dgm:cxn modelId="{DEC17BC4-EDF7-4F0D-8ED7-5E36EAE21655}" type="presOf" srcId="{579F1D68-F29D-4E5C-A701-42196EF07738}" destId="{94354C91-2B7D-453F-8F5B-5146C7A4F1FD}" srcOrd="0" destOrd="0" presId="urn:microsoft.com/office/officeart/2005/8/layout/vList5"/>
    <dgm:cxn modelId="{9A3445C5-97BB-4334-B1B7-CE28EB1F36D4}" srcId="{579F1D68-F29D-4E5C-A701-42196EF07738}" destId="{F6A8F184-93FB-4CD9-BDE9-0287F2FA6B41}" srcOrd="4" destOrd="0" parTransId="{131D5786-B344-4D33-9D08-AA5A18604A44}" sibTransId="{2B6E872B-F5F2-4EC4-9EFF-A6F1B61B5DDE}"/>
    <dgm:cxn modelId="{06710355-2E30-4CE4-84D2-4399F05D604B}" type="presOf" srcId="{C140E1EB-8244-46AB-9655-906AFB70E333}" destId="{5DAB53F4-0F38-4A56-B19E-F76D8D0D8FA9}" srcOrd="0" destOrd="3" presId="urn:microsoft.com/office/officeart/2005/8/layout/vList5"/>
    <dgm:cxn modelId="{889FB3E4-8E48-4495-8234-D07C1E471EF3}" srcId="{579F1D68-F29D-4E5C-A701-42196EF07738}" destId="{63D169C7-2250-418B-B8D4-03356B4EFC95}" srcOrd="1" destOrd="0" parTransId="{21B226F7-0747-4B95-B815-1CAFCC535360}" sibTransId="{5C2D610D-94A4-4C55-9096-8547BC7951B0}"/>
    <dgm:cxn modelId="{61A32485-9BA4-4956-A834-B5348FE53634}" srcId="{38E1184F-503D-44E3-BF58-8DBD15568963}" destId="{44E5A667-89E5-4D56-8E4A-1DFF5985CB21}" srcOrd="1" destOrd="0" parTransId="{D6138D2A-CB9B-44C8-AC24-E09EB853C580}" sibTransId="{22B2067C-00E7-4775-9738-06AA12A356BC}"/>
    <dgm:cxn modelId="{96AFB383-B705-4A58-920B-2CE8CEA50406}" type="presOf" srcId="{52CC8250-EB5D-4BB8-AFB6-E0CA97FF22C0}" destId="{5DAB53F4-0F38-4A56-B19E-F76D8D0D8FA9}" srcOrd="0" destOrd="7" presId="urn:microsoft.com/office/officeart/2005/8/layout/vList5"/>
    <dgm:cxn modelId="{70590C9D-97ED-487B-9A86-F4310B059143}" srcId="{579F1D68-F29D-4E5C-A701-42196EF07738}" destId="{021DCEBA-C43B-44A3-AC5E-09F2EAB1033A}" srcOrd="6" destOrd="0" parTransId="{56E5C09C-FAB6-4DD0-A496-8C4A652A5887}" sibTransId="{470060F6-0710-417B-B76D-1AB87E6EB9F7}"/>
    <dgm:cxn modelId="{2BBD82D9-5F15-4251-B25F-8841841BB3E4}" type="presOf" srcId="{A2111EA8-C39B-4E1D-A58B-62CC820DB25B}" destId="{5DAB53F4-0F38-4A56-B19E-F76D8D0D8FA9}" srcOrd="0" destOrd="0" presId="urn:microsoft.com/office/officeart/2005/8/layout/vList5"/>
    <dgm:cxn modelId="{28B28D20-676D-4582-BF31-1B41DCFE41AD}" type="presOf" srcId="{44E5A667-89E5-4D56-8E4A-1DFF5985CB21}" destId="{4ABF4550-95B7-4DC0-B502-1C6FF503B397}" srcOrd="0" destOrd="1" presId="urn:microsoft.com/office/officeart/2005/8/layout/vList5"/>
    <dgm:cxn modelId="{B43DFC67-8EC0-45F5-BADB-9CB37E8F2CBD}" type="presOf" srcId="{722890A6-563C-41A5-ABCD-A531CEF7D8D0}" destId="{6E6C3B06-4E20-4931-8CF1-6C1522C0DC44}" srcOrd="0" destOrd="0" presId="urn:microsoft.com/office/officeart/2005/8/layout/vList5"/>
    <dgm:cxn modelId="{670B0335-A6D2-4617-ACAF-DC7CBA745BBB}" srcId="{579F1D68-F29D-4E5C-A701-42196EF07738}" destId="{60CEE75E-1837-4F61-9B3C-FAF5C35CC236}" srcOrd="2" destOrd="0" parTransId="{9D39C039-C75F-4181-BADA-0A1DB5BE5F07}" sibTransId="{24834A84-A90C-43CF-A9E1-D8511EA14CD3}"/>
    <dgm:cxn modelId="{F5C4826E-A1AF-42BE-9C89-C5CBB4AA2F3C}" srcId="{722890A6-563C-41A5-ABCD-A531CEF7D8D0}" destId="{579F1D68-F29D-4E5C-A701-42196EF07738}" srcOrd="1" destOrd="0" parTransId="{6B8CCA8C-A9F7-48A2-99B9-401F46984FC1}" sibTransId="{F3C1947D-19CA-46F3-AB58-69A443604CB2}"/>
    <dgm:cxn modelId="{92088D8D-0A36-4172-BCB6-A01258EEE959}" type="presOf" srcId="{F6A8F184-93FB-4CD9-BDE9-0287F2FA6B41}" destId="{5DAB53F4-0F38-4A56-B19E-F76D8D0D8FA9}" srcOrd="0" destOrd="4" presId="urn:microsoft.com/office/officeart/2005/8/layout/vList5"/>
    <dgm:cxn modelId="{5489C753-2438-4C11-BEAF-CC62DF6022CC}" type="presOf" srcId="{38E1184F-503D-44E3-BF58-8DBD15568963}" destId="{2DA32674-03A1-44D2-9784-086788D170D1}" srcOrd="0" destOrd="0" presId="urn:microsoft.com/office/officeart/2005/8/layout/vList5"/>
    <dgm:cxn modelId="{AD742D5A-C768-486D-9C7F-BE49426CF7DD}" srcId="{579F1D68-F29D-4E5C-A701-42196EF07738}" destId="{B8BAACEB-2DA8-42A5-AA60-CBFCFFC4CDF2}" srcOrd="5" destOrd="0" parTransId="{E203343E-D85D-4B28-AB6A-3491BA6746D0}" sibTransId="{6A40D118-DD98-4ED1-8391-BEEC825DADCC}"/>
    <dgm:cxn modelId="{2CF44EE5-62A3-4D16-A3CD-A0F59E217E2D}" srcId="{38E1184F-503D-44E3-BF58-8DBD15568963}" destId="{06FC2E41-536D-440A-A8AA-746EB963E305}" srcOrd="0" destOrd="0" parTransId="{F7AFBD9B-00C8-4149-B669-6C1B48DD9D65}" sibTransId="{44FB2545-8E93-4F65-BC9C-D66A221120B1}"/>
    <dgm:cxn modelId="{1D41A54F-B5AC-4FF3-AD2C-B307B3D92547}" type="presOf" srcId="{06FC2E41-536D-440A-A8AA-746EB963E305}" destId="{4ABF4550-95B7-4DC0-B502-1C6FF503B397}" srcOrd="0" destOrd="0" presId="urn:microsoft.com/office/officeart/2005/8/layout/vList5"/>
    <dgm:cxn modelId="{78106090-7361-48BE-AD51-9EF556574FDA}" type="presParOf" srcId="{6E6C3B06-4E20-4931-8CF1-6C1522C0DC44}" destId="{79703B63-DD68-4591-8015-645979EEB24A}" srcOrd="0" destOrd="0" presId="urn:microsoft.com/office/officeart/2005/8/layout/vList5"/>
    <dgm:cxn modelId="{53F04197-62E0-4E55-9802-374FB241A684}" type="presParOf" srcId="{79703B63-DD68-4591-8015-645979EEB24A}" destId="{2DA32674-03A1-44D2-9784-086788D170D1}" srcOrd="0" destOrd="0" presId="urn:microsoft.com/office/officeart/2005/8/layout/vList5"/>
    <dgm:cxn modelId="{2DBB7B5D-ED45-4F35-AFE9-A020C4FA2F26}" type="presParOf" srcId="{79703B63-DD68-4591-8015-645979EEB24A}" destId="{4ABF4550-95B7-4DC0-B502-1C6FF503B397}" srcOrd="1" destOrd="0" presId="urn:microsoft.com/office/officeart/2005/8/layout/vList5"/>
    <dgm:cxn modelId="{BC570147-3E82-4910-A86C-6CB60C6CB978}" type="presParOf" srcId="{6E6C3B06-4E20-4931-8CF1-6C1522C0DC44}" destId="{D0F5E840-0A57-48B9-8766-643FA05DF03D}" srcOrd="1" destOrd="0" presId="urn:microsoft.com/office/officeart/2005/8/layout/vList5"/>
    <dgm:cxn modelId="{9BFEB06D-3303-4C84-B7DA-C833C1E80745}" type="presParOf" srcId="{6E6C3B06-4E20-4931-8CF1-6C1522C0DC44}" destId="{5ACF51CB-00B1-4DE1-9CAC-DA374F4EB8A1}" srcOrd="2" destOrd="0" presId="urn:microsoft.com/office/officeart/2005/8/layout/vList5"/>
    <dgm:cxn modelId="{0CA23386-4185-438A-9366-5503120A397B}" type="presParOf" srcId="{5ACF51CB-00B1-4DE1-9CAC-DA374F4EB8A1}" destId="{94354C91-2B7D-453F-8F5B-5146C7A4F1FD}" srcOrd="0" destOrd="0" presId="urn:microsoft.com/office/officeart/2005/8/layout/vList5"/>
    <dgm:cxn modelId="{5933612D-1F66-4D11-9A5E-676C0110A872}" type="presParOf" srcId="{5ACF51CB-00B1-4DE1-9CAC-DA374F4EB8A1}" destId="{5DAB53F4-0F38-4A56-B19E-F76D8D0D8FA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22890A6-563C-41A5-ABCD-A531CEF7D8D0}" type="doc">
      <dgm:prSet loTypeId="urn:microsoft.com/office/officeart/2005/8/layout/vList5" loCatId="list" qsTypeId="urn:microsoft.com/office/officeart/2005/8/quickstyle/simple1#6" qsCatId="simple" csTypeId="urn:microsoft.com/office/officeart/2005/8/colors/accent1_2#6" csCatId="accent1" phldr="1"/>
      <dgm:spPr/>
      <dgm:t>
        <a:bodyPr/>
        <a:lstStyle/>
        <a:p>
          <a:endParaRPr lang="el-GR"/>
        </a:p>
      </dgm:t>
    </dgm:pt>
    <dgm:pt modelId="{38E1184F-503D-44E3-BF58-8DBD15568963}">
      <dgm:prSet phldrT="[Text]" custT="1"/>
      <dgm:spPr>
        <a:solidFill>
          <a:srgbClr val="C189F7"/>
        </a:solidFill>
      </dgm:spPr>
      <dgm:t>
        <a:bodyPr/>
        <a:lstStyle/>
        <a:p>
          <a:r>
            <a:rPr lang="el-GR" sz="3200" dirty="0">
              <a:solidFill>
                <a:schemeClr val="tx1"/>
              </a:solidFill>
              <a:latin typeface="Arial" panose="020B0604020202020204" pitchFamily="34" charset="0"/>
              <a:cs typeface="Arial" panose="020B0604020202020204" pitchFamily="34" charset="0"/>
            </a:rPr>
            <a:t>Υποχρεωτικά Μαθήματα (3</a:t>
          </a:r>
          <a:r>
            <a:rPr lang="en-US" sz="3200" dirty="0">
              <a:solidFill>
                <a:schemeClr val="tx1"/>
              </a:solidFill>
              <a:latin typeface="Arial" panose="020B0604020202020204" pitchFamily="34" charset="0"/>
              <a:cs typeface="Arial" panose="020B0604020202020204" pitchFamily="34" charset="0"/>
            </a:rPr>
            <a:t>x4=</a:t>
          </a:r>
          <a:r>
            <a:rPr lang="el-GR" sz="3200" dirty="0">
              <a:solidFill>
                <a:schemeClr val="tx1"/>
              </a:solidFill>
              <a:latin typeface="Arial" panose="020B0604020202020204" pitchFamily="34" charset="0"/>
              <a:cs typeface="Arial" panose="020B0604020202020204" pitchFamily="34" charset="0"/>
            </a:rPr>
            <a:t>12</a:t>
          </a:r>
          <a:r>
            <a:rPr lang="en-US" sz="3200" dirty="0">
              <a:solidFill>
                <a:schemeClr val="tx1"/>
              </a:solidFill>
              <a:latin typeface="Arial" panose="020B0604020202020204" pitchFamily="34" charset="0"/>
              <a:cs typeface="Arial" panose="020B0604020202020204" pitchFamily="34" charset="0"/>
            </a:rPr>
            <a:t>)</a:t>
          </a:r>
          <a:endParaRPr lang="el-GR" sz="3200" dirty="0">
            <a:solidFill>
              <a:schemeClr val="tx1"/>
            </a:solidFill>
            <a:latin typeface="Arial" panose="020B0604020202020204" pitchFamily="34" charset="0"/>
            <a:cs typeface="Arial" panose="020B0604020202020204" pitchFamily="34" charset="0"/>
          </a:endParaRPr>
        </a:p>
      </dgm:t>
    </dgm:pt>
    <dgm:pt modelId="{640A75CD-14C8-4100-A070-E4CC65AEA4A8}" type="parTrans" cxnId="{D66FA8B8-68B2-49D4-8859-83A860D22821}">
      <dgm:prSet/>
      <dgm:spPr/>
      <dgm:t>
        <a:bodyPr/>
        <a:lstStyle/>
        <a:p>
          <a:endParaRPr lang="el-GR"/>
        </a:p>
      </dgm:t>
    </dgm:pt>
    <dgm:pt modelId="{1B15466F-501D-48AE-9484-A12F287AE561}" type="sibTrans" cxnId="{D66FA8B8-68B2-49D4-8859-83A860D22821}">
      <dgm:prSet/>
      <dgm:spPr/>
      <dgm:t>
        <a:bodyPr/>
        <a:lstStyle/>
        <a:p>
          <a:endParaRPr lang="el-GR"/>
        </a:p>
      </dgm:t>
    </dgm:pt>
    <dgm:pt modelId="{06FC2E41-536D-440A-A8AA-746EB963E305}">
      <dgm:prSet phldrT="[Text]" custT="1"/>
      <dgm:spPr>
        <a:solidFill>
          <a:srgbClr val="C189F7">
            <a:alpha val="90000"/>
          </a:srgbClr>
        </a:solidFill>
      </dgm:spPr>
      <dgm:t>
        <a:bodyPr/>
        <a:lstStyle/>
        <a:p>
          <a:r>
            <a:rPr lang="el-GR" sz="2400" b="0" dirty="0">
              <a:latin typeface="Arial" panose="020B0604020202020204" pitchFamily="34" charset="0"/>
              <a:cs typeface="Arial" panose="020B0604020202020204" pitchFamily="34" charset="0"/>
            </a:rPr>
            <a:t>Θέματα Τέχνης</a:t>
          </a:r>
        </a:p>
      </dgm:t>
    </dgm:pt>
    <dgm:pt modelId="{F7AFBD9B-00C8-4149-B669-6C1B48DD9D65}" type="parTrans" cxnId="{2CF44EE5-62A3-4D16-A3CD-A0F59E217E2D}">
      <dgm:prSet/>
      <dgm:spPr/>
      <dgm:t>
        <a:bodyPr/>
        <a:lstStyle/>
        <a:p>
          <a:endParaRPr lang="el-GR"/>
        </a:p>
      </dgm:t>
    </dgm:pt>
    <dgm:pt modelId="{44FB2545-8E93-4F65-BC9C-D66A221120B1}" type="sibTrans" cxnId="{2CF44EE5-62A3-4D16-A3CD-A0F59E217E2D}">
      <dgm:prSet/>
      <dgm:spPr/>
      <dgm:t>
        <a:bodyPr/>
        <a:lstStyle/>
        <a:p>
          <a:endParaRPr lang="el-GR"/>
        </a:p>
      </dgm:t>
    </dgm:pt>
    <dgm:pt modelId="{44E5A667-89E5-4D56-8E4A-1DFF5985CB21}">
      <dgm:prSet phldrT="[Text]" custT="1"/>
      <dgm:spPr>
        <a:solidFill>
          <a:srgbClr val="C189F7">
            <a:alpha val="90000"/>
          </a:srgbClr>
        </a:solidFill>
      </dgm:spPr>
      <dgm:t>
        <a:bodyPr/>
        <a:lstStyle/>
        <a:p>
          <a:r>
            <a:rPr lang="el-GR" sz="2400" b="0" dirty="0">
              <a:latin typeface="Arial" panose="020B0604020202020204" pitchFamily="34" charset="0"/>
              <a:cs typeface="Arial" panose="020B0604020202020204" pitchFamily="34" charset="0"/>
            </a:rPr>
            <a:t>Ιστορία </a:t>
          </a:r>
        </a:p>
      </dgm:t>
    </dgm:pt>
    <dgm:pt modelId="{D6138D2A-CB9B-44C8-AC24-E09EB853C580}" type="parTrans" cxnId="{61A32485-9BA4-4956-A834-B5348FE53634}">
      <dgm:prSet/>
      <dgm:spPr/>
      <dgm:t>
        <a:bodyPr/>
        <a:lstStyle/>
        <a:p>
          <a:endParaRPr lang="el-GR"/>
        </a:p>
      </dgm:t>
    </dgm:pt>
    <dgm:pt modelId="{22B2067C-00E7-4775-9738-06AA12A356BC}" type="sibTrans" cxnId="{61A32485-9BA4-4956-A834-B5348FE53634}">
      <dgm:prSet/>
      <dgm:spPr/>
      <dgm:t>
        <a:bodyPr/>
        <a:lstStyle/>
        <a:p>
          <a:endParaRPr lang="el-GR"/>
        </a:p>
      </dgm:t>
    </dgm:pt>
    <dgm:pt modelId="{579F1D68-F29D-4E5C-A701-42196EF07738}">
      <dgm:prSet phldrT="[Text]" custT="1"/>
      <dgm:spPr>
        <a:solidFill>
          <a:srgbClr val="D4D4D4"/>
        </a:solidFill>
      </dgm:spPr>
      <dgm:t>
        <a:bodyPr/>
        <a:lstStyle/>
        <a:p>
          <a:r>
            <a:rPr lang="el-GR" sz="2800" b="0" dirty="0">
              <a:solidFill>
                <a:schemeClr val="tx1"/>
              </a:solidFill>
              <a:latin typeface="Arial" panose="020B0604020202020204" pitchFamily="34" charset="0"/>
              <a:cs typeface="Arial" panose="020B0604020202020204" pitchFamily="34" charset="0"/>
            </a:rPr>
            <a:t>Επιλεγόμενα Μαθήματα</a:t>
          </a:r>
          <a:r>
            <a:rPr lang="en-US" sz="2800" b="0" dirty="0">
              <a:solidFill>
                <a:schemeClr val="tx1"/>
              </a:solidFill>
              <a:latin typeface="Arial" panose="020B0604020202020204" pitchFamily="34" charset="0"/>
              <a:cs typeface="Arial" panose="020B0604020202020204" pitchFamily="34" charset="0"/>
            </a:rPr>
            <a:t> </a:t>
          </a:r>
          <a:r>
            <a:rPr lang="el-GR" sz="2800" b="0" dirty="0">
              <a:solidFill>
                <a:schemeClr val="tx1"/>
              </a:solidFill>
              <a:latin typeface="Arial" panose="020B0604020202020204" pitchFamily="34" charset="0"/>
              <a:cs typeface="Arial" panose="020B0604020202020204" pitchFamily="34" charset="0"/>
            </a:rPr>
            <a:t>(1</a:t>
          </a:r>
          <a:r>
            <a:rPr lang="en-US" sz="2800" b="0" dirty="0">
              <a:solidFill>
                <a:schemeClr val="tx1"/>
              </a:solidFill>
              <a:latin typeface="Arial" panose="020B0604020202020204" pitchFamily="34" charset="0"/>
              <a:cs typeface="Arial" panose="020B0604020202020204" pitchFamily="34" charset="0"/>
            </a:rPr>
            <a:t>x4=4)</a:t>
          </a:r>
          <a:endParaRPr lang="el-GR" sz="2800" b="0" dirty="0">
            <a:solidFill>
              <a:schemeClr val="tx1"/>
            </a:solidFill>
            <a:latin typeface="Arial" panose="020B0604020202020204" pitchFamily="34" charset="0"/>
            <a:cs typeface="Arial" panose="020B0604020202020204" pitchFamily="34" charset="0"/>
          </a:endParaRPr>
        </a:p>
      </dgm:t>
    </dgm:pt>
    <dgm:pt modelId="{6B8CCA8C-A9F7-48A2-99B9-401F46984FC1}" type="parTrans" cxnId="{F5C4826E-A1AF-42BE-9C89-C5CBB4AA2F3C}">
      <dgm:prSet/>
      <dgm:spPr/>
      <dgm:t>
        <a:bodyPr/>
        <a:lstStyle/>
        <a:p>
          <a:endParaRPr lang="el-GR"/>
        </a:p>
      </dgm:t>
    </dgm:pt>
    <dgm:pt modelId="{F3C1947D-19CA-46F3-AB58-69A443604CB2}" type="sibTrans" cxnId="{F5C4826E-A1AF-42BE-9C89-C5CBB4AA2F3C}">
      <dgm:prSet/>
      <dgm:spPr/>
      <dgm:t>
        <a:bodyPr/>
        <a:lstStyle/>
        <a:p>
          <a:endParaRPr lang="el-GR"/>
        </a:p>
      </dgm:t>
    </dgm:pt>
    <dgm:pt modelId="{A2111EA8-C39B-4E1D-A58B-62CC820DB25B}">
      <dgm:prSet phldrT="[Text]" custT="1"/>
      <dgm:spPr>
        <a:solidFill>
          <a:srgbClr val="D4D4D4">
            <a:alpha val="90000"/>
          </a:srgbClr>
        </a:solidFill>
      </dgm:spPr>
      <dgm:t>
        <a:bodyPr/>
        <a:lstStyle/>
        <a:p>
          <a:r>
            <a:rPr lang="el-GR" sz="2400" b="0" dirty="0">
              <a:latin typeface="Arial" panose="020B0604020202020204" pitchFamily="34" charset="0"/>
              <a:cs typeface="Arial" panose="020B0604020202020204" pitchFamily="34" charset="0"/>
            </a:rPr>
            <a:t>Εικαστικές Εφαρμογές</a:t>
          </a:r>
        </a:p>
      </dgm:t>
    </dgm:pt>
    <dgm:pt modelId="{298450FA-BA85-467B-ACDE-63A91FC4A749}" type="parTrans" cxnId="{EC2F8DE7-31A8-44F9-98E1-7A8AEC55FCE8}">
      <dgm:prSet/>
      <dgm:spPr/>
      <dgm:t>
        <a:bodyPr/>
        <a:lstStyle/>
        <a:p>
          <a:endParaRPr lang="el-GR"/>
        </a:p>
      </dgm:t>
    </dgm:pt>
    <dgm:pt modelId="{6867AB1B-ED05-4F0A-84D2-BC5E00F866C6}" type="sibTrans" cxnId="{EC2F8DE7-31A8-44F9-98E1-7A8AEC55FCE8}">
      <dgm:prSet/>
      <dgm:spPr/>
      <dgm:t>
        <a:bodyPr/>
        <a:lstStyle/>
        <a:p>
          <a:endParaRPr lang="el-GR"/>
        </a:p>
      </dgm:t>
    </dgm:pt>
    <dgm:pt modelId="{63D169C7-2250-418B-B8D4-03356B4EFC95}">
      <dgm:prSet phldrT="[Text]" custT="1"/>
      <dgm:spPr>
        <a:solidFill>
          <a:srgbClr val="D4D4D4">
            <a:alpha val="90000"/>
          </a:srgbClr>
        </a:solidFill>
      </dgm:spPr>
      <dgm:t>
        <a:bodyPr/>
        <a:lstStyle/>
        <a:p>
          <a:r>
            <a:rPr lang="el-GR" sz="2400" b="0" dirty="0">
              <a:latin typeface="Arial" panose="020B0604020202020204" pitchFamily="34" charset="0"/>
              <a:cs typeface="Arial" panose="020B0604020202020204" pitchFamily="34" charset="0"/>
            </a:rPr>
            <a:t>Μουσικές Εφαρμογές </a:t>
          </a:r>
        </a:p>
      </dgm:t>
    </dgm:pt>
    <dgm:pt modelId="{21B226F7-0747-4B95-B815-1CAFCC535360}" type="parTrans" cxnId="{889FB3E4-8E48-4495-8234-D07C1E471EF3}">
      <dgm:prSet/>
      <dgm:spPr/>
      <dgm:t>
        <a:bodyPr/>
        <a:lstStyle/>
        <a:p>
          <a:endParaRPr lang="el-GR"/>
        </a:p>
      </dgm:t>
    </dgm:pt>
    <dgm:pt modelId="{5C2D610D-94A4-4C55-9096-8547BC7951B0}" type="sibTrans" cxnId="{889FB3E4-8E48-4495-8234-D07C1E471EF3}">
      <dgm:prSet/>
      <dgm:spPr/>
      <dgm:t>
        <a:bodyPr/>
        <a:lstStyle/>
        <a:p>
          <a:endParaRPr lang="el-GR"/>
        </a:p>
      </dgm:t>
    </dgm:pt>
    <dgm:pt modelId="{38FC5747-03EB-4385-9A07-96C14E53DE5A}">
      <dgm:prSet phldrT="[Text]" custT="1"/>
      <dgm:spPr>
        <a:solidFill>
          <a:srgbClr val="D4D4D4">
            <a:alpha val="90000"/>
          </a:srgbClr>
        </a:solidFill>
      </dgm:spPr>
      <dgm:t>
        <a:bodyPr/>
        <a:lstStyle/>
        <a:p>
          <a:r>
            <a:rPr lang="el-GR" sz="2400" b="0" dirty="0">
              <a:latin typeface="Arial" panose="020B0604020202020204" pitchFamily="34" charset="0"/>
              <a:cs typeface="Arial" panose="020B0604020202020204" pitchFamily="34" charset="0"/>
            </a:rPr>
            <a:t>Αγγλικά ή Γαλλικά ή άλλη ξένη γλώσσα </a:t>
          </a:r>
        </a:p>
      </dgm:t>
    </dgm:pt>
    <dgm:pt modelId="{80680D53-21F1-41D0-816C-BA0CCB05ED0C}" type="parTrans" cxnId="{A2F322A5-53E7-494F-B32B-A7B73AC5ED4F}">
      <dgm:prSet/>
      <dgm:spPr/>
      <dgm:t>
        <a:bodyPr/>
        <a:lstStyle/>
        <a:p>
          <a:endParaRPr lang="en-US"/>
        </a:p>
      </dgm:t>
    </dgm:pt>
    <dgm:pt modelId="{875C42AD-69A7-4FBB-81B0-48A4A04577A6}" type="sibTrans" cxnId="{A2F322A5-53E7-494F-B32B-A7B73AC5ED4F}">
      <dgm:prSet/>
      <dgm:spPr/>
      <dgm:t>
        <a:bodyPr/>
        <a:lstStyle/>
        <a:p>
          <a:endParaRPr lang="en-US"/>
        </a:p>
      </dgm:t>
    </dgm:pt>
    <dgm:pt modelId="{DAF3170C-D8EB-4BE2-AFBC-8189D39E8B36}">
      <dgm:prSet phldrT="[Text]" custT="1"/>
      <dgm:spPr>
        <a:solidFill>
          <a:srgbClr val="D4D4D4">
            <a:alpha val="90000"/>
          </a:srgbClr>
        </a:solidFill>
      </dgm:spPr>
      <dgm:t>
        <a:bodyPr/>
        <a:lstStyle/>
        <a:p>
          <a:r>
            <a:rPr lang="el-GR" sz="2400" b="0" dirty="0">
              <a:latin typeface="Arial" panose="020B0604020202020204" pitchFamily="34" charset="0"/>
              <a:cs typeface="Arial" panose="020B0604020202020204" pitchFamily="34" charset="0"/>
            </a:rPr>
            <a:t>Φωτογραφία (μόνο στη Β΄ Λυκείου)</a:t>
          </a:r>
        </a:p>
      </dgm:t>
    </dgm:pt>
    <dgm:pt modelId="{9FD7F063-C686-4BF0-A76D-3017BFFDC7D0}" type="parTrans" cxnId="{AF12E687-FD7C-49FC-B5E0-6912A751A7F7}">
      <dgm:prSet/>
      <dgm:spPr/>
      <dgm:t>
        <a:bodyPr/>
        <a:lstStyle/>
        <a:p>
          <a:endParaRPr lang="en-US"/>
        </a:p>
      </dgm:t>
    </dgm:pt>
    <dgm:pt modelId="{CEF05B64-197C-4847-ADCA-BA44E0F3946C}" type="sibTrans" cxnId="{AF12E687-FD7C-49FC-B5E0-6912A751A7F7}">
      <dgm:prSet/>
      <dgm:spPr/>
      <dgm:t>
        <a:bodyPr/>
        <a:lstStyle/>
        <a:p>
          <a:endParaRPr lang="en-US"/>
        </a:p>
      </dgm:t>
    </dgm:pt>
    <dgm:pt modelId="{AAD8DAB9-15D9-424D-9292-0C92E0E79AED}">
      <dgm:prSet phldrT="[Text]" custT="1"/>
      <dgm:spPr>
        <a:solidFill>
          <a:srgbClr val="C189F7">
            <a:alpha val="90000"/>
          </a:srgbClr>
        </a:solidFill>
      </dgm:spPr>
      <dgm:t>
        <a:bodyPr/>
        <a:lstStyle/>
        <a:p>
          <a:r>
            <a:rPr lang="el-GR" sz="2400" b="0" dirty="0">
              <a:latin typeface="Arial" panose="020B0604020202020204" pitchFamily="34" charset="0"/>
              <a:cs typeface="Arial" panose="020B0604020202020204" pitchFamily="34" charset="0"/>
            </a:rPr>
            <a:t>Θεατρολογία</a:t>
          </a:r>
        </a:p>
      </dgm:t>
    </dgm:pt>
    <dgm:pt modelId="{D0553D7E-50B7-40A3-9FF1-C21589DD9234}" type="parTrans" cxnId="{0B248D95-F04B-4E4C-A62B-4A1BDFBB4733}">
      <dgm:prSet/>
      <dgm:spPr/>
      <dgm:t>
        <a:bodyPr/>
        <a:lstStyle/>
        <a:p>
          <a:endParaRPr lang="en-US"/>
        </a:p>
      </dgm:t>
    </dgm:pt>
    <dgm:pt modelId="{A8C5EF1D-774D-408F-98BC-C2F4E454537B}" type="sibTrans" cxnId="{0B248D95-F04B-4E4C-A62B-4A1BDFBB4733}">
      <dgm:prSet/>
      <dgm:spPr/>
      <dgm:t>
        <a:bodyPr/>
        <a:lstStyle/>
        <a:p>
          <a:endParaRPr lang="en-US"/>
        </a:p>
      </dgm:t>
    </dgm:pt>
    <dgm:pt modelId="{6D127502-07E3-4AC2-A8CF-FE58CF54B9B8}">
      <dgm:prSet phldrT="[Text]" custT="1"/>
      <dgm:spPr>
        <a:solidFill>
          <a:srgbClr val="D4D4D4">
            <a:alpha val="90000"/>
          </a:srgbClr>
        </a:solidFill>
      </dgm:spPr>
      <dgm:t>
        <a:bodyPr/>
        <a:lstStyle/>
        <a:p>
          <a:r>
            <a:rPr lang="el-GR" sz="2400" b="0" dirty="0">
              <a:latin typeface="Arial" panose="020B0604020202020204" pitchFamily="34" charset="0"/>
              <a:cs typeface="Arial" panose="020B0604020202020204" pitchFamily="34" charset="0"/>
            </a:rPr>
            <a:t>Ελεύθερο -</a:t>
          </a:r>
          <a:r>
            <a:rPr lang="en-US" sz="2400" b="0" dirty="0">
              <a:latin typeface="Arial" panose="020B0604020202020204" pitchFamily="34" charset="0"/>
              <a:cs typeface="Arial" panose="020B0604020202020204" pitchFamily="34" charset="0"/>
            </a:rPr>
            <a:t> </a:t>
          </a:r>
          <a:r>
            <a:rPr lang="el-GR" sz="2400" b="0" dirty="0">
              <a:latin typeface="Arial" panose="020B0604020202020204" pitchFamily="34" charset="0"/>
              <a:cs typeface="Arial" panose="020B0604020202020204" pitchFamily="34" charset="0"/>
            </a:rPr>
            <a:t>Προοπτικό Σχέδιο </a:t>
          </a:r>
        </a:p>
      </dgm:t>
    </dgm:pt>
    <dgm:pt modelId="{3003E6AA-4172-429F-9D4B-3C43052231E1}" type="parTrans" cxnId="{D7FD29BB-A65B-4A21-AA4A-CAB405B07096}">
      <dgm:prSet/>
      <dgm:spPr/>
      <dgm:t>
        <a:bodyPr/>
        <a:lstStyle/>
        <a:p>
          <a:endParaRPr lang="en-US"/>
        </a:p>
      </dgm:t>
    </dgm:pt>
    <dgm:pt modelId="{F9A4F77B-ACB7-4BA6-9F5B-EFC62934F6F7}" type="sibTrans" cxnId="{D7FD29BB-A65B-4A21-AA4A-CAB405B07096}">
      <dgm:prSet/>
      <dgm:spPr/>
      <dgm:t>
        <a:bodyPr/>
        <a:lstStyle/>
        <a:p>
          <a:endParaRPr lang="en-US"/>
        </a:p>
      </dgm:t>
    </dgm:pt>
    <dgm:pt modelId="{1B9A254B-E877-4E6B-AED2-1C8EFF3BA369}">
      <dgm:prSet phldrT="[Text]"/>
      <dgm:spPr>
        <a:solidFill>
          <a:srgbClr val="D4D4D4">
            <a:alpha val="90000"/>
          </a:srgbClr>
        </a:solidFill>
      </dgm:spPr>
      <dgm:t>
        <a:bodyPr/>
        <a:lstStyle/>
        <a:p>
          <a:endParaRPr lang="el-GR" sz="1700" b="1" dirty="0">
            <a:latin typeface="Arial" pitchFamily="34" charset="0"/>
            <a:cs typeface="Arial" pitchFamily="34" charset="0"/>
          </a:endParaRPr>
        </a:p>
      </dgm:t>
    </dgm:pt>
    <dgm:pt modelId="{C2D88A91-2942-479F-A4EC-8037058DE094}" type="parTrans" cxnId="{B73CDEF8-6CD8-4A71-AE98-16B4D3E819AA}">
      <dgm:prSet/>
      <dgm:spPr/>
      <dgm:t>
        <a:bodyPr/>
        <a:lstStyle/>
        <a:p>
          <a:endParaRPr lang="en-US"/>
        </a:p>
      </dgm:t>
    </dgm:pt>
    <dgm:pt modelId="{86EAD0CA-F74B-4539-BD8E-C5B6CFC6C4C1}" type="sibTrans" cxnId="{B73CDEF8-6CD8-4A71-AE98-16B4D3E819AA}">
      <dgm:prSet/>
      <dgm:spPr/>
      <dgm:t>
        <a:bodyPr/>
        <a:lstStyle/>
        <a:p>
          <a:endParaRPr lang="en-US"/>
        </a:p>
      </dgm:t>
    </dgm:pt>
    <dgm:pt modelId="{636A2A24-CEE5-418E-A9FB-29FA3EF725A8}">
      <dgm:prSet phldrT="[Text]" custT="1"/>
      <dgm:spPr>
        <a:solidFill>
          <a:srgbClr val="D4D4D4">
            <a:alpha val="90000"/>
          </a:srgbClr>
        </a:solidFill>
      </dgm:spPr>
      <dgm:t>
        <a:bodyPr/>
        <a:lstStyle/>
        <a:p>
          <a:r>
            <a:rPr lang="el-GR" sz="2400" b="0" dirty="0">
              <a:latin typeface="Arial" panose="020B0604020202020204" pitchFamily="34" charset="0"/>
              <a:cs typeface="Arial" panose="020B0604020202020204" pitchFamily="34" charset="0"/>
            </a:rPr>
            <a:t>Γραφιστικές Εφαρμογές (μόνο στη Γ’ Λυκείου)</a:t>
          </a:r>
        </a:p>
      </dgm:t>
    </dgm:pt>
    <dgm:pt modelId="{66AB2DAF-8320-4FC6-A7E4-CD3F3CE4F06C}" type="parTrans" cxnId="{52B42EDD-74ED-47BE-9B92-F050B1265630}">
      <dgm:prSet/>
      <dgm:spPr/>
      <dgm:t>
        <a:bodyPr/>
        <a:lstStyle/>
        <a:p>
          <a:endParaRPr lang="en-US"/>
        </a:p>
      </dgm:t>
    </dgm:pt>
    <dgm:pt modelId="{57AF8620-7C64-430F-B24E-653DE21E0941}" type="sibTrans" cxnId="{52B42EDD-74ED-47BE-9B92-F050B1265630}">
      <dgm:prSet/>
      <dgm:spPr/>
      <dgm:t>
        <a:bodyPr/>
        <a:lstStyle/>
        <a:p>
          <a:endParaRPr lang="en-US"/>
        </a:p>
      </dgm:t>
    </dgm:pt>
    <dgm:pt modelId="{688FF87D-C7BF-430D-A276-2592962FCABE}">
      <dgm:prSet phldrT="[Text]" custT="1"/>
      <dgm:spPr>
        <a:solidFill>
          <a:srgbClr val="D4D4D4">
            <a:alpha val="90000"/>
          </a:srgbClr>
        </a:solidFill>
      </dgm:spPr>
      <dgm:t>
        <a:bodyPr/>
        <a:lstStyle/>
        <a:p>
          <a:endParaRPr lang="el-GR" sz="2400" b="1" dirty="0">
            <a:latin typeface="Arial" pitchFamily="34" charset="0"/>
            <a:cs typeface="Arial" pitchFamily="34" charset="0"/>
          </a:endParaRPr>
        </a:p>
      </dgm:t>
    </dgm:pt>
    <dgm:pt modelId="{B37BEE47-DB85-4042-BB39-899E5BDECD36}" type="parTrans" cxnId="{8D4881DE-8530-46EB-83C6-CC4A7AF5123B}">
      <dgm:prSet/>
      <dgm:spPr/>
      <dgm:t>
        <a:bodyPr/>
        <a:lstStyle/>
        <a:p>
          <a:endParaRPr lang="en-CY"/>
        </a:p>
      </dgm:t>
    </dgm:pt>
    <dgm:pt modelId="{C0CBDFE3-9F10-4EFB-8CA9-3BFFB94E70FF}" type="sibTrans" cxnId="{8D4881DE-8530-46EB-83C6-CC4A7AF5123B}">
      <dgm:prSet/>
      <dgm:spPr/>
      <dgm:t>
        <a:bodyPr/>
        <a:lstStyle/>
        <a:p>
          <a:endParaRPr lang="en-CY"/>
        </a:p>
      </dgm:t>
    </dgm:pt>
    <dgm:pt modelId="{6E6C3B06-4E20-4931-8CF1-6C1522C0DC44}" type="pres">
      <dgm:prSet presAssocID="{722890A6-563C-41A5-ABCD-A531CEF7D8D0}" presName="Name0" presStyleCnt="0">
        <dgm:presLayoutVars>
          <dgm:dir/>
          <dgm:animLvl val="lvl"/>
          <dgm:resizeHandles val="exact"/>
        </dgm:presLayoutVars>
      </dgm:prSet>
      <dgm:spPr/>
      <dgm:t>
        <a:bodyPr/>
        <a:lstStyle/>
        <a:p>
          <a:endParaRPr lang="en-US"/>
        </a:p>
      </dgm:t>
    </dgm:pt>
    <dgm:pt modelId="{79703B63-DD68-4591-8015-645979EEB24A}" type="pres">
      <dgm:prSet presAssocID="{38E1184F-503D-44E3-BF58-8DBD15568963}" presName="linNode" presStyleCnt="0"/>
      <dgm:spPr/>
    </dgm:pt>
    <dgm:pt modelId="{2DA32674-03A1-44D2-9784-086788D170D1}" type="pres">
      <dgm:prSet presAssocID="{38E1184F-503D-44E3-BF58-8DBD15568963}" presName="parentText" presStyleLbl="node1" presStyleIdx="0" presStyleCnt="2">
        <dgm:presLayoutVars>
          <dgm:chMax val="1"/>
          <dgm:bulletEnabled val="1"/>
        </dgm:presLayoutVars>
      </dgm:prSet>
      <dgm:spPr/>
      <dgm:t>
        <a:bodyPr/>
        <a:lstStyle/>
        <a:p>
          <a:endParaRPr lang="en-US"/>
        </a:p>
      </dgm:t>
    </dgm:pt>
    <dgm:pt modelId="{4ABF4550-95B7-4DC0-B502-1C6FF503B397}" type="pres">
      <dgm:prSet presAssocID="{38E1184F-503D-44E3-BF58-8DBD15568963}" presName="descendantText" presStyleLbl="alignAccFollowNode1" presStyleIdx="0" presStyleCnt="2">
        <dgm:presLayoutVars>
          <dgm:bulletEnabled val="1"/>
        </dgm:presLayoutVars>
      </dgm:prSet>
      <dgm:spPr/>
      <dgm:t>
        <a:bodyPr/>
        <a:lstStyle/>
        <a:p>
          <a:endParaRPr lang="en-US"/>
        </a:p>
      </dgm:t>
    </dgm:pt>
    <dgm:pt modelId="{D0F5E840-0A57-48B9-8766-643FA05DF03D}" type="pres">
      <dgm:prSet presAssocID="{1B15466F-501D-48AE-9484-A12F287AE561}" presName="sp" presStyleCnt="0"/>
      <dgm:spPr/>
    </dgm:pt>
    <dgm:pt modelId="{5ACF51CB-00B1-4DE1-9CAC-DA374F4EB8A1}" type="pres">
      <dgm:prSet presAssocID="{579F1D68-F29D-4E5C-A701-42196EF07738}" presName="linNode" presStyleCnt="0"/>
      <dgm:spPr/>
    </dgm:pt>
    <dgm:pt modelId="{94354C91-2B7D-453F-8F5B-5146C7A4F1FD}" type="pres">
      <dgm:prSet presAssocID="{579F1D68-F29D-4E5C-A701-42196EF07738}" presName="parentText" presStyleLbl="node1" presStyleIdx="1" presStyleCnt="2">
        <dgm:presLayoutVars>
          <dgm:chMax val="1"/>
          <dgm:bulletEnabled val="1"/>
        </dgm:presLayoutVars>
      </dgm:prSet>
      <dgm:spPr/>
      <dgm:t>
        <a:bodyPr/>
        <a:lstStyle/>
        <a:p>
          <a:endParaRPr lang="en-US"/>
        </a:p>
      </dgm:t>
    </dgm:pt>
    <dgm:pt modelId="{5DAB53F4-0F38-4A56-B19E-F76D8D0D8FA9}" type="pres">
      <dgm:prSet presAssocID="{579F1D68-F29D-4E5C-A701-42196EF07738}" presName="descendantText" presStyleLbl="alignAccFollowNode1" presStyleIdx="1" presStyleCnt="2" custScaleX="100601" custScaleY="130644" custLinFactNeighborX="-745" custLinFactNeighborY="66">
        <dgm:presLayoutVars>
          <dgm:bulletEnabled val="1"/>
        </dgm:presLayoutVars>
      </dgm:prSet>
      <dgm:spPr/>
      <dgm:t>
        <a:bodyPr/>
        <a:lstStyle/>
        <a:p>
          <a:endParaRPr lang="en-US"/>
        </a:p>
      </dgm:t>
    </dgm:pt>
  </dgm:ptLst>
  <dgm:cxnLst>
    <dgm:cxn modelId="{2E36F580-3EEA-4C76-AB29-2C0E0BE948EB}" type="presOf" srcId="{06FC2E41-536D-440A-A8AA-746EB963E305}" destId="{4ABF4550-95B7-4DC0-B502-1C6FF503B397}" srcOrd="0" destOrd="0" presId="urn:microsoft.com/office/officeart/2005/8/layout/vList5"/>
    <dgm:cxn modelId="{8CAF8FC1-B9C2-496A-922B-9F5ACA8220B9}" type="presOf" srcId="{579F1D68-F29D-4E5C-A701-42196EF07738}" destId="{94354C91-2B7D-453F-8F5B-5146C7A4F1FD}" srcOrd="0" destOrd="0" presId="urn:microsoft.com/office/officeart/2005/8/layout/vList5"/>
    <dgm:cxn modelId="{108EA8A0-60B6-47E8-8637-40E1339F2A4B}" type="presOf" srcId="{636A2A24-CEE5-418E-A9FB-29FA3EF725A8}" destId="{5DAB53F4-0F38-4A56-B19E-F76D8D0D8FA9}" srcOrd="0" destOrd="6" presId="urn:microsoft.com/office/officeart/2005/8/layout/vList5"/>
    <dgm:cxn modelId="{F5C4826E-A1AF-42BE-9C89-C5CBB4AA2F3C}" srcId="{722890A6-563C-41A5-ABCD-A531CEF7D8D0}" destId="{579F1D68-F29D-4E5C-A701-42196EF07738}" srcOrd="1" destOrd="0" parTransId="{6B8CCA8C-A9F7-48A2-99B9-401F46984FC1}" sibTransId="{F3C1947D-19CA-46F3-AB58-69A443604CB2}"/>
    <dgm:cxn modelId="{7275AEC6-2602-4C41-AB54-AFEC335B4399}" type="presOf" srcId="{63D169C7-2250-418B-B8D4-03356B4EFC95}" destId="{5DAB53F4-0F38-4A56-B19E-F76D8D0D8FA9}" srcOrd="0" destOrd="3" presId="urn:microsoft.com/office/officeart/2005/8/layout/vList5"/>
    <dgm:cxn modelId="{0B248D95-F04B-4E4C-A62B-4A1BDFBB4733}" srcId="{38E1184F-503D-44E3-BF58-8DBD15568963}" destId="{AAD8DAB9-15D9-424D-9292-0C92E0E79AED}" srcOrd="1" destOrd="0" parTransId="{D0553D7E-50B7-40A3-9FF1-C21589DD9234}" sibTransId="{A8C5EF1D-774D-408F-98BC-C2F4E454537B}"/>
    <dgm:cxn modelId="{2CF44EE5-62A3-4D16-A3CD-A0F59E217E2D}" srcId="{38E1184F-503D-44E3-BF58-8DBD15568963}" destId="{06FC2E41-536D-440A-A8AA-746EB963E305}" srcOrd="0" destOrd="0" parTransId="{F7AFBD9B-00C8-4149-B669-6C1B48DD9D65}" sibTransId="{44FB2545-8E93-4F65-BC9C-D66A221120B1}"/>
    <dgm:cxn modelId="{8516442F-486D-415D-A86B-9B49B14BAB17}" type="presOf" srcId="{38FC5747-03EB-4385-9A07-96C14E53DE5A}" destId="{5DAB53F4-0F38-4A56-B19E-F76D8D0D8FA9}" srcOrd="0" destOrd="4" presId="urn:microsoft.com/office/officeart/2005/8/layout/vList5"/>
    <dgm:cxn modelId="{EC2F8DE7-31A8-44F9-98E1-7A8AEC55FCE8}" srcId="{579F1D68-F29D-4E5C-A701-42196EF07738}" destId="{A2111EA8-C39B-4E1D-A58B-62CC820DB25B}" srcOrd="1" destOrd="0" parTransId="{298450FA-BA85-467B-ACDE-63A91FC4A749}" sibTransId="{6867AB1B-ED05-4F0A-84D2-BC5E00F866C6}"/>
    <dgm:cxn modelId="{8D73679E-E267-49EA-8E5E-9A428372BAC2}" type="presOf" srcId="{AAD8DAB9-15D9-424D-9292-0C92E0E79AED}" destId="{4ABF4550-95B7-4DC0-B502-1C6FF503B397}" srcOrd="0" destOrd="1" presId="urn:microsoft.com/office/officeart/2005/8/layout/vList5"/>
    <dgm:cxn modelId="{FC459199-55C5-4BF0-8A3A-51390407A072}" type="presOf" srcId="{6D127502-07E3-4AC2-A8CF-FE58CF54B9B8}" destId="{5DAB53F4-0F38-4A56-B19E-F76D8D0D8FA9}" srcOrd="0" destOrd="2" presId="urn:microsoft.com/office/officeart/2005/8/layout/vList5"/>
    <dgm:cxn modelId="{3E521DCA-AA42-4415-AD62-B30842EEAB79}" type="presOf" srcId="{A2111EA8-C39B-4E1D-A58B-62CC820DB25B}" destId="{5DAB53F4-0F38-4A56-B19E-F76D8D0D8FA9}" srcOrd="0" destOrd="1" presId="urn:microsoft.com/office/officeart/2005/8/layout/vList5"/>
    <dgm:cxn modelId="{889FB3E4-8E48-4495-8234-D07C1E471EF3}" srcId="{579F1D68-F29D-4E5C-A701-42196EF07738}" destId="{63D169C7-2250-418B-B8D4-03356B4EFC95}" srcOrd="3" destOrd="0" parTransId="{21B226F7-0747-4B95-B815-1CAFCC535360}" sibTransId="{5C2D610D-94A4-4C55-9096-8547BC7951B0}"/>
    <dgm:cxn modelId="{52B42EDD-74ED-47BE-9B92-F050B1265630}" srcId="{579F1D68-F29D-4E5C-A701-42196EF07738}" destId="{636A2A24-CEE5-418E-A9FB-29FA3EF725A8}" srcOrd="6" destOrd="0" parTransId="{66AB2DAF-8320-4FC6-A7E4-CD3F3CE4F06C}" sibTransId="{57AF8620-7C64-430F-B24E-653DE21E0941}"/>
    <dgm:cxn modelId="{61A32485-9BA4-4956-A834-B5348FE53634}" srcId="{38E1184F-503D-44E3-BF58-8DBD15568963}" destId="{44E5A667-89E5-4D56-8E4A-1DFF5985CB21}" srcOrd="2" destOrd="0" parTransId="{D6138D2A-CB9B-44C8-AC24-E09EB853C580}" sibTransId="{22B2067C-00E7-4775-9738-06AA12A356BC}"/>
    <dgm:cxn modelId="{AF12E687-FD7C-49FC-B5E0-6912A751A7F7}" srcId="{579F1D68-F29D-4E5C-A701-42196EF07738}" destId="{DAF3170C-D8EB-4BE2-AFBC-8189D39E8B36}" srcOrd="5" destOrd="0" parTransId="{9FD7F063-C686-4BF0-A76D-3017BFFDC7D0}" sibTransId="{CEF05B64-197C-4847-ADCA-BA44E0F3946C}"/>
    <dgm:cxn modelId="{9CF36C84-4AAE-4279-BB8D-F4EEEA1FC660}" type="presOf" srcId="{DAF3170C-D8EB-4BE2-AFBC-8189D39E8B36}" destId="{5DAB53F4-0F38-4A56-B19E-F76D8D0D8FA9}" srcOrd="0" destOrd="5" presId="urn:microsoft.com/office/officeart/2005/8/layout/vList5"/>
    <dgm:cxn modelId="{8D4881DE-8530-46EB-83C6-CC4A7AF5123B}" srcId="{579F1D68-F29D-4E5C-A701-42196EF07738}" destId="{688FF87D-C7BF-430D-A276-2592962FCABE}" srcOrd="0" destOrd="0" parTransId="{B37BEE47-DB85-4042-BB39-899E5BDECD36}" sibTransId="{C0CBDFE3-9F10-4EFB-8CA9-3BFFB94E70FF}"/>
    <dgm:cxn modelId="{A18AB737-7129-4147-A2BD-1A9F5DDEAB0E}" type="presOf" srcId="{722890A6-563C-41A5-ABCD-A531CEF7D8D0}" destId="{6E6C3B06-4E20-4931-8CF1-6C1522C0DC44}" srcOrd="0" destOrd="0" presId="urn:microsoft.com/office/officeart/2005/8/layout/vList5"/>
    <dgm:cxn modelId="{A2F322A5-53E7-494F-B32B-A7B73AC5ED4F}" srcId="{579F1D68-F29D-4E5C-A701-42196EF07738}" destId="{38FC5747-03EB-4385-9A07-96C14E53DE5A}" srcOrd="4" destOrd="0" parTransId="{80680D53-21F1-41D0-816C-BA0CCB05ED0C}" sibTransId="{875C42AD-69A7-4FBB-81B0-48A4A04577A6}"/>
    <dgm:cxn modelId="{A184EB14-D66C-451F-A7F2-EC4495A373AB}" type="presOf" srcId="{688FF87D-C7BF-430D-A276-2592962FCABE}" destId="{5DAB53F4-0F38-4A56-B19E-F76D8D0D8FA9}" srcOrd="0" destOrd="0" presId="urn:microsoft.com/office/officeart/2005/8/layout/vList5"/>
    <dgm:cxn modelId="{3DC546B3-7DA2-472C-8CB1-AA648BAA8656}" type="presOf" srcId="{44E5A667-89E5-4D56-8E4A-1DFF5985CB21}" destId="{4ABF4550-95B7-4DC0-B502-1C6FF503B397}" srcOrd="0" destOrd="2" presId="urn:microsoft.com/office/officeart/2005/8/layout/vList5"/>
    <dgm:cxn modelId="{53CD0F58-3C32-4ABC-9D84-4041D2672C19}" type="presOf" srcId="{38E1184F-503D-44E3-BF58-8DBD15568963}" destId="{2DA32674-03A1-44D2-9784-086788D170D1}" srcOrd="0" destOrd="0" presId="urn:microsoft.com/office/officeart/2005/8/layout/vList5"/>
    <dgm:cxn modelId="{B73CDEF8-6CD8-4A71-AE98-16B4D3E819AA}" srcId="{579F1D68-F29D-4E5C-A701-42196EF07738}" destId="{1B9A254B-E877-4E6B-AED2-1C8EFF3BA369}" srcOrd="7" destOrd="0" parTransId="{C2D88A91-2942-479F-A4EC-8037058DE094}" sibTransId="{86EAD0CA-F74B-4539-BD8E-C5B6CFC6C4C1}"/>
    <dgm:cxn modelId="{2BE114D6-1906-4F63-B4E4-BA92DE8580EB}" type="presOf" srcId="{1B9A254B-E877-4E6B-AED2-1C8EFF3BA369}" destId="{5DAB53F4-0F38-4A56-B19E-F76D8D0D8FA9}" srcOrd="0" destOrd="7" presId="urn:microsoft.com/office/officeart/2005/8/layout/vList5"/>
    <dgm:cxn modelId="{D7FD29BB-A65B-4A21-AA4A-CAB405B07096}" srcId="{579F1D68-F29D-4E5C-A701-42196EF07738}" destId="{6D127502-07E3-4AC2-A8CF-FE58CF54B9B8}" srcOrd="2" destOrd="0" parTransId="{3003E6AA-4172-429F-9D4B-3C43052231E1}" sibTransId="{F9A4F77B-ACB7-4BA6-9F5B-EFC62934F6F7}"/>
    <dgm:cxn modelId="{D66FA8B8-68B2-49D4-8859-83A860D22821}" srcId="{722890A6-563C-41A5-ABCD-A531CEF7D8D0}" destId="{38E1184F-503D-44E3-BF58-8DBD15568963}" srcOrd="0" destOrd="0" parTransId="{640A75CD-14C8-4100-A070-E4CC65AEA4A8}" sibTransId="{1B15466F-501D-48AE-9484-A12F287AE561}"/>
    <dgm:cxn modelId="{8EBA1AD4-82B2-4D48-86BC-806A1E020C59}" type="presParOf" srcId="{6E6C3B06-4E20-4931-8CF1-6C1522C0DC44}" destId="{79703B63-DD68-4591-8015-645979EEB24A}" srcOrd="0" destOrd="0" presId="urn:microsoft.com/office/officeart/2005/8/layout/vList5"/>
    <dgm:cxn modelId="{3A4FBEA4-673F-450E-865C-1EB39759C53C}" type="presParOf" srcId="{79703B63-DD68-4591-8015-645979EEB24A}" destId="{2DA32674-03A1-44D2-9784-086788D170D1}" srcOrd="0" destOrd="0" presId="urn:microsoft.com/office/officeart/2005/8/layout/vList5"/>
    <dgm:cxn modelId="{645215A8-A808-4E66-9E7B-3C364CACB996}" type="presParOf" srcId="{79703B63-DD68-4591-8015-645979EEB24A}" destId="{4ABF4550-95B7-4DC0-B502-1C6FF503B397}" srcOrd="1" destOrd="0" presId="urn:microsoft.com/office/officeart/2005/8/layout/vList5"/>
    <dgm:cxn modelId="{7AC7E4DC-580C-4B33-AC30-210527F7D80B}" type="presParOf" srcId="{6E6C3B06-4E20-4931-8CF1-6C1522C0DC44}" destId="{D0F5E840-0A57-48B9-8766-643FA05DF03D}" srcOrd="1" destOrd="0" presId="urn:microsoft.com/office/officeart/2005/8/layout/vList5"/>
    <dgm:cxn modelId="{EA64A9CD-2143-4F89-BCA5-6A61C1E9A12C}" type="presParOf" srcId="{6E6C3B06-4E20-4931-8CF1-6C1522C0DC44}" destId="{5ACF51CB-00B1-4DE1-9CAC-DA374F4EB8A1}" srcOrd="2" destOrd="0" presId="urn:microsoft.com/office/officeart/2005/8/layout/vList5"/>
    <dgm:cxn modelId="{E5A02252-4413-4EB2-B5C0-E2BFD1E7D01C}" type="presParOf" srcId="{5ACF51CB-00B1-4DE1-9CAC-DA374F4EB8A1}" destId="{94354C91-2B7D-453F-8F5B-5146C7A4F1FD}" srcOrd="0" destOrd="0" presId="urn:microsoft.com/office/officeart/2005/8/layout/vList5"/>
    <dgm:cxn modelId="{1C70F34D-764B-43D5-BAC7-A7650ACDEF9E}" type="presParOf" srcId="{5ACF51CB-00B1-4DE1-9CAC-DA374F4EB8A1}" destId="{5DAB53F4-0F38-4A56-B19E-F76D8D0D8FA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7C6F6E-2187-493C-95A8-B2F9F112A6BA}" type="doc">
      <dgm:prSet loTypeId="urn:microsoft.com/office/officeart/2005/8/layout/radial2" loCatId="relationship" qsTypeId="urn:microsoft.com/office/officeart/2005/8/quickstyle/simple1#1" qsCatId="simple" csTypeId="urn:microsoft.com/office/officeart/2005/8/colors/accent1_3#1" csCatId="accent1" phldr="1"/>
      <dgm:spPr/>
      <dgm:t>
        <a:bodyPr/>
        <a:lstStyle/>
        <a:p>
          <a:endParaRPr lang="en-US"/>
        </a:p>
      </dgm:t>
    </dgm:pt>
    <dgm:pt modelId="{1C46B614-0D89-4B24-9892-DC3405684FFC}">
      <dgm:prSet phldrT="[Text]" custT="1"/>
      <dgm:spPr>
        <a:ln>
          <a:solidFill>
            <a:schemeClr val="accent1">
              <a:lumMod val="75000"/>
            </a:schemeClr>
          </a:solidFill>
          <a:prstDash val="sysDash"/>
        </a:ln>
      </dgm:spPr>
      <dgm:t>
        <a:bodyPr/>
        <a:lstStyle/>
        <a:p>
          <a:pPr>
            <a:buFont typeface="Arial" panose="020B0604020202020204" pitchFamily="34" charset="0"/>
            <a:buChar char="•"/>
          </a:pPr>
          <a:r>
            <a:rPr lang="el-GR" sz="1050" b="1" u="none" dirty="0">
              <a:solidFill>
                <a:schemeClr val="tx1"/>
              </a:solidFill>
            </a:rPr>
            <a:t>Αγγλικής Φιλολογίας</a:t>
          </a:r>
          <a:endParaRPr lang="en-US" sz="1050" b="1" u="none" dirty="0">
            <a:solidFill>
              <a:schemeClr val="tx1"/>
            </a:solidFill>
          </a:endParaRPr>
        </a:p>
      </dgm:t>
    </dgm:pt>
    <dgm:pt modelId="{6DAF1F4B-FDAC-4C10-8917-9B9BB4392F5C}" type="parTrans" cxnId="{B02471C5-670A-4B30-91BE-B3DCF31685ED}">
      <dgm:prSet/>
      <dgm:spPr/>
      <dgm:t>
        <a:bodyPr/>
        <a:lstStyle/>
        <a:p>
          <a:endParaRPr lang="en-US"/>
        </a:p>
      </dgm:t>
    </dgm:pt>
    <dgm:pt modelId="{C9C5B6ED-3B56-4BB4-912E-C096A975D542}" type="sibTrans" cxnId="{B02471C5-670A-4B30-91BE-B3DCF31685ED}">
      <dgm:prSet/>
      <dgm:spPr/>
      <dgm:t>
        <a:bodyPr/>
        <a:lstStyle/>
        <a:p>
          <a:endParaRPr lang="en-US"/>
        </a:p>
      </dgm:t>
    </dgm:pt>
    <dgm:pt modelId="{EC37C679-28B6-4ACD-8142-62989230D118}">
      <dgm:prSet phldrT="[Text]" custT="1"/>
      <dgm:spPr/>
      <dgm:t>
        <a:bodyPr/>
        <a:lstStyle/>
        <a:p>
          <a:r>
            <a:rPr lang="el-GR" sz="1600" dirty="0"/>
            <a:t> Πλαίσιο Πρόσβασης 1</a:t>
          </a:r>
          <a:endParaRPr lang="en-US" sz="1600" dirty="0"/>
        </a:p>
      </dgm:t>
    </dgm:pt>
    <dgm:pt modelId="{49E0AF7D-8BA6-47BC-B612-6807ED166707}" type="parTrans" cxnId="{075D0BE6-D035-4E6E-BE3A-862E63BA80DE}">
      <dgm:prSet/>
      <dgm:spPr/>
      <dgm:t>
        <a:bodyPr/>
        <a:lstStyle/>
        <a:p>
          <a:endParaRPr lang="en-US"/>
        </a:p>
      </dgm:t>
    </dgm:pt>
    <dgm:pt modelId="{046F16C5-FA59-4AD1-A1B1-C947BCEEAB39}" type="sibTrans" cxnId="{075D0BE6-D035-4E6E-BE3A-862E63BA80DE}">
      <dgm:prSet/>
      <dgm:spPr/>
      <dgm:t>
        <a:bodyPr/>
        <a:lstStyle/>
        <a:p>
          <a:endParaRPr lang="en-US"/>
        </a:p>
      </dgm:t>
    </dgm:pt>
    <dgm:pt modelId="{443211B6-7E08-43A8-A267-7683D6A7A65B}">
      <dgm:prSet phldrT="[Text]" custT="1"/>
      <dgm:spPr>
        <a:ln>
          <a:solidFill>
            <a:schemeClr val="accent1">
              <a:lumMod val="75000"/>
            </a:schemeClr>
          </a:solidFill>
          <a:prstDash val="sysDash"/>
        </a:ln>
      </dgm:spPr>
      <dgm:t>
        <a:bodyPr/>
        <a:lstStyle/>
        <a:p>
          <a:pPr>
            <a:buFont typeface="Arial" panose="020B0604020202020204" pitchFamily="34" charset="0"/>
            <a:buChar char="•"/>
          </a:pPr>
          <a:r>
            <a:rPr lang="el-GR" sz="1000" b="1" u="none" dirty="0">
              <a:solidFill>
                <a:schemeClr val="tx1"/>
              </a:solidFill>
            </a:rPr>
            <a:t>Ψυχολογίας</a:t>
          </a:r>
          <a:endParaRPr lang="en-US" sz="1000" b="1" u="none" dirty="0">
            <a:solidFill>
              <a:schemeClr val="tx1"/>
            </a:solidFill>
          </a:endParaRPr>
        </a:p>
      </dgm:t>
    </dgm:pt>
    <dgm:pt modelId="{83A907B7-1D96-4FA9-8E7E-F4145105FA7D}" type="parTrans" cxnId="{BA8C409A-F3C5-4AED-AB59-9B4EF22E1876}">
      <dgm:prSet/>
      <dgm:spPr/>
      <dgm:t>
        <a:bodyPr/>
        <a:lstStyle/>
        <a:p>
          <a:endParaRPr lang="en-US"/>
        </a:p>
      </dgm:t>
    </dgm:pt>
    <dgm:pt modelId="{69036843-7979-43F4-BD50-18C688B1CC65}" type="sibTrans" cxnId="{BA8C409A-F3C5-4AED-AB59-9B4EF22E1876}">
      <dgm:prSet/>
      <dgm:spPr/>
      <dgm:t>
        <a:bodyPr/>
        <a:lstStyle/>
        <a:p>
          <a:endParaRPr lang="en-US"/>
        </a:p>
      </dgm:t>
    </dgm:pt>
    <dgm:pt modelId="{597F0396-D73E-4DE7-83D2-048C180B647C}">
      <dgm:prSet phldrT="[Text]" custT="1"/>
      <dgm:spPr/>
      <dgm:t>
        <a:bodyPr/>
        <a:lstStyle/>
        <a:p>
          <a:r>
            <a:rPr lang="el-GR" sz="1600" dirty="0"/>
            <a:t>Πλαίσιο Πρόσβασης 10</a:t>
          </a:r>
          <a:endParaRPr lang="en-US" sz="1600" dirty="0"/>
        </a:p>
      </dgm:t>
    </dgm:pt>
    <dgm:pt modelId="{7B5CF11C-8CC7-4C48-91AF-7599916E3A17}" type="parTrans" cxnId="{E3993C6E-797B-4630-A384-47C922A51790}">
      <dgm:prSet/>
      <dgm:spPr/>
      <dgm:t>
        <a:bodyPr/>
        <a:lstStyle/>
        <a:p>
          <a:endParaRPr lang="en-US"/>
        </a:p>
      </dgm:t>
    </dgm:pt>
    <dgm:pt modelId="{D4968A7F-71E3-4797-BA7E-7BA989F72000}" type="sibTrans" cxnId="{E3993C6E-797B-4630-A384-47C922A51790}">
      <dgm:prSet/>
      <dgm:spPr/>
      <dgm:t>
        <a:bodyPr/>
        <a:lstStyle/>
        <a:p>
          <a:endParaRPr lang="en-US"/>
        </a:p>
      </dgm:t>
    </dgm:pt>
    <dgm:pt modelId="{2DD28463-8E2E-4179-9802-9E21B5DB82A3}">
      <dgm:prSet phldrT="[Text]" custT="1"/>
      <dgm:spPr>
        <a:ln>
          <a:solidFill>
            <a:schemeClr val="accent1">
              <a:lumMod val="75000"/>
            </a:schemeClr>
          </a:solidFill>
          <a:prstDash val="sysDash"/>
        </a:ln>
      </dgm:spPr>
      <dgm:t>
        <a:bodyPr/>
        <a:lstStyle/>
        <a:p>
          <a:r>
            <a:rPr lang="el-GR" sz="1400" b="1" dirty="0">
              <a:solidFill>
                <a:schemeClr val="tx1"/>
              </a:solidFill>
            </a:rPr>
            <a:t>Νομική</a:t>
          </a:r>
          <a:endParaRPr lang="en-US" sz="1600" b="1" dirty="0">
            <a:solidFill>
              <a:schemeClr val="tx1"/>
            </a:solidFill>
          </a:endParaRPr>
        </a:p>
      </dgm:t>
    </dgm:pt>
    <dgm:pt modelId="{EDBCE70B-25BF-4737-B281-72F01FD50FD4}" type="parTrans" cxnId="{4E98ADB3-340D-4DFA-A8D7-5CCE2BD74C9C}">
      <dgm:prSet/>
      <dgm:spPr/>
      <dgm:t>
        <a:bodyPr/>
        <a:lstStyle/>
        <a:p>
          <a:endParaRPr lang="en-US"/>
        </a:p>
      </dgm:t>
    </dgm:pt>
    <dgm:pt modelId="{4830B708-635E-4C94-A4E6-918A18075FDD}" type="sibTrans" cxnId="{4E98ADB3-340D-4DFA-A8D7-5CCE2BD74C9C}">
      <dgm:prSet/>
      <dgm:spPr/>
      <dgm:t>
        <a:bodyPr/>
        <a:lstStyle/>
        <a:p>
          <a:endParaRPr lang="en-US"/>
        </a:p>
      </dgm:t>
    </dgm:pt>
    <dgm:pt modelId="{B04E4CE9-A264-4276-A64D-C6FDB6F594BE}">
      <dgm:prSet phldrT="[Text]" custT="1"/>
      <dgm:spPr/>
      <dgm:t>
        <a:bodyPr/>
        <a:lstStyle/>
        <a:p>
          <a:r>
            <a:rPr lang="el-GR" sz="1600" kern="1200" dirty="0">
              <a:latin typeface="Calibri" panose="020F0502020204030204"/>
              <a:ea typeface="+mn-ea"/>
              <a:cs typeface="+mn-cs"/>
            </a:rPr>
            <a:t>Πλαίσιο Πρόσβασης 7</a:t>
          </a:r>
          <a:endParaRPr lang="en-US" sz="1600" kern="1200" dirty="0">
            <a:latin typeface="Calibri" panose="020F0502020204030204"/>
            <a:ea typeface="+mn-ea"/>
            <a:cs typeface="+mn-cs"/>
          </a:endParaRPr>
        </a:p>
      </dgm:t>
    </dgm:pt>
    <dgm:pt modelId="{BF9FBA10-2213-4E19-980E-699E5B5CB4E9}" type="parTrans" cxnId="{456A6BFA-EB46-40EC-B394-A874E5AF1C3C}">
      <dgm:prSet/>
      <dgm:spPr/>
      <dgm:t>
        <a:bodyPr/>
        <a:lstStyle/>
        <a:p>
          <a:endParaRPr lang="en-US"/>
        </a:p>
      </dgm:t>
    </dgm:pt>
    <dgm:pt modelId="{BDC12158-AD31-4B83-B5D9-B62B6C71E353}" type="sibTrans" cxnId="{456A6BFA-EB46-40EC-B394-A874E5AF1C3C}">
      <dgm:prSet/>
      <dgm:spPr/>
      <dgm:t>
        <a:bodyPr/>
        <a:lstStyle/>
        <a:p>
          <a:endParaRPr lang="en-US"/>
        </a:p>
      </dgm:t>
    </dgm:pt>
    <dgm:pt modelId="{4457E483-8542-4D61-B1AA-CDC9C20518D8}" type="pres">
      <dgm:prSet presAssocID="{2B7C6F6E-2187-493C-95A8-B2F9F112A6BA}" presName="composite" presStyleCnt="0">
        <dgm:presLayoutVars>
          <dgm:chMax val="5"/>
          <dgm:dir/>
          <dgm:animLvl val="ctr"/>
          <dgm:resizeHandles val="exact"/>
        </dgm:presLayoutVars>
      </dgm:prSet>
      <dgm:spPr/>
      <dgm:t>
        <a:bodyPr/>
        <a:lstStyle/>
        <a:p>
          <a:endParaRPr lang="en-US"/>
        </a:p>
      </dgm:t>
    </dgm:pt>
    <dgm:pt modelId="{D5B95E95-E851-4503-BF9B-284FDF6720F4}" type="pres">
      <dgm:prSet presAssocID="{2B7C6F6E-2187-493C-95A8-B2F9F112A6BA}" presName="cycle" presStyleCnt="0"/>
      <dgm:spPr/>
    </dgm:pt>
    <dgm:pt modelId="{66A46530-CDD2-4333-9AFA-9D2439D9CBDE}" type="pres">
      <dgm:prSet presAssocID="{2B7C6F6E-2187-493C-95A8-B2F9F112A6BA}" presName="centerShape" presStyleCnt="0"/>
      <dgm:spPr/>
    </dgm:pt>
    <dgm:pt modelId="{6C1EB3E9-18C1-4FE2-8B08-1806A41861F7}" type="pres">
      <dgm:prSet presAssocID="{2B7C6F6E-2187-493C-95A8-B2F9F112A6BA}" presName="connSite" presStyleLbl="node1" presStyleIdx="0" presStyleCnt="4"/>
      <dgm:spPr/>
    </dgm:pt>
    <dgm:pt modelId="{760AE94C-488C-4E08-A2FC-B3FC3CCAFA08}" type="pres">
      <dgm:prSet presAssocID="{2B7C6F6E-2187-493C-95A8-B2F9F112A6BA}" presName="visible"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1000" r="-21000"/>
          </a:stretch>
        </a:blipFill>
        <a:ln>
          <a:solidFill>
            <a:schemeClr val="accent1">
              <a:lumMod val="40000"/>
              <a:lumOff val="60000"/>
            </a:schemeClr>
          </a:solidFill>
          <a:prstDash val="sysDash"/>
        </a:ln>
      </dgm:spPr>
    </dgm:pt>
    <dgm:pt modelId="{0CCFF72E-4D8F-4133-B4B5-1403DC49D0DF}" type="pres">
      <dgm:prSet presAssocID="{6DAF1F4B-FDAC-4C10-8917-9B9BB4392F5C}" presName="Name25" presStyleLbl="parChTrans1D1" presStyleIdx="0" presStyleCnt="3"/>
      <dgm:spPr/>
      <dgm:t>
        <a:bodyPr/>
        <a:lstStyle/>
        <a:p>
          <a:endParaRPr lang="en-US"/>
        </a:p>
      </dgm:t>
    </dgm:pt>
    <dgm:pt modelId="{3AF77555-F550-4B9D-8AE7-062CE96203DC}" type="pres">
      <dgm:prSet presAssocID="{1C46B614-0D89-4B24-9892-DC3405684FFC}" presName="node" presStyleCnt="0"/>
      <dgm:spPr/>
    </dgm:pt>
    <dgm:pt modelId="{3E9748A9-9584-43A7-9BD2-C015C695DF8F}" type="pres">
      <dgm:prSet presAssocID="{1C46B614-0D89-4B24-9892-DC3405684FFC}" presName="parentNode" presStyleLbl="node1" presStyleIdx="1" presStyleCnt="4" custScaleX="102402" custScaleY="102463" custLinFactNeighborX="7633" custLinFactNeighborY="7224">
        <dgm:presLayoutVars>
          <dgm:chMax val="1"/>
          <dgm:bulletEnabled val="1"/>
        </dgm:presLayoutVars>
      </dgm:prSet>
      <dgm:spPr/>
      <dgm:t>
        <a:bodyPr/>
        <a:lstStyle/>
        <a:p>
          <a:endParaRPr lang="en-US"/>
        </a:p>
      </dgm:t>
    </dgm:pt>
    <dgm:pt modelId="{F35A478D-92C4-4E8C-B3A9-CC6E9CD7143A}" type="pres">
      <dgm:prSet presAssocID="{1C46B614-0D89-4B24-9892-DC3405684FFC}" presName="childNode" presStyleLbl="revTx" presStyleIdx="0" presStyleCnt="3">
        <dgm:presLayoutVars>
          <dgm:bulletEnabled val="1"/>
        </dgm:presLayoutVars>
      </dgm:prSet>
      <dgm:spPr/>
      <dgm:t>
        <a:bodyPr/>
        <a:lstStyle/>
        <a:p>
          <a:endParaRPr lang="en-US"/>
        </a:p>
      </dgm:t>
    </dgm:pt>
    <dgm:pt modelId="{B2180BB1-1D96-42F6-9D97-C06C404FAEB0}" type="pres">
      <dgm:prSet presAssocID="{83A907B7-1D96-4FA9-8E7E-F4145105FA7D}" presName="Name25" presStyleLbl="parChTrans1D1" presStyleIdx="1" presStyleCnt="3"/>
      <dgm:spPr/>
      <dgm:t>
        <a:bodyPr/>
        <a:lstStyle/>
        <a:p>
          <a:endParaRPr lang="en-US"/>
        </a:p>
      </dgm:t>
    </dgm:pt>
    <dgm:pt modelId="{BAE04EA3-233D-4E59-B724-66777DDC9B86}" type="pres">
      <dgm:prSet presAssocID="{443211B6-7E08-43A8-A267-7683D6A7A65B}" presName="node" presStyleCnt="0"/>
      <dgm:spPr/>
    </dgm:pt>
    <dgm:pt modelId="{A413ABC1-A3FD-4064-8FCF-0F3E7EBB2E40}" type="pres">
      <dgm:prSet presAssocID="{443211B6-7E08-43A8-A267-7683D6A7A65B}" presName="parentNode" presStyleLbl="node1" presStyleIdx="2" presStyleCnt="4" custScaleX="98276" custScaleY="88671">
        <dgm:presLayoutVars>
          <dgm:chMax val="1"/>
          <dgm:bulletEnabled val="1"/>
        </dgm:presLayoutVars>
      </dgm:prSet>
      <dgm:spPr/>
      <dgm:t>
        <a:bodyPr/>
        <a:lstStyle/>
        <a:p>
          <a:endParaRPr lang="en-US"/>
        </a:p>
      </dgm:t>
    </dgm:pt>
    <dgm:pt modelId="{5821E0AB-3608-493F-8EB5-19086691F080}" type="pres">
      <dgm:prSet presAssocID="{443211B6-7E08-43A8-A267-7683D6A7A65B}" presName="childNode" presStyleLbl="revTx" presStyleIdx="1" presStyleCnt="3">
        <dgm:presLayoutVars>
          <dgm:bulletEnabled val="1"/>
        </dgm:presLayoutVars>
      </dgm:prSet>
      <dgm:spPr/>
      <dgm:t>
        <a:bodyPr/>
        <a:lstStyle/>
        <a:p>
          <a:endParaRPr lang="en-US"/>
        </a:p>
      </dgm:t>
    </dgm:pt>
    <dgm:pt modelId="{B19370CD-D81B-4E22-BA94-789A3F6467AE}" type="pres">
      <dgm:prSet presAssocID="{EDBCE70B-25BF-4737-B281-72F01FD50FD4}" presName="Name25" presStyleLbl="parChTrans1D1" presStyleIdx="2" presStyleCnt="3"/>
      <dgm:spPr/>
      <dgm:t>
        <a:bodyPr/>
        <a:lstStyle/>
        <a:p>
          <a:endParaRPr lang="en-US"/>
        </a:p>
      </dgm:t>
    </dgm:pt>
    <dgm:pt modelId="{395F2521-87D3-4DA0-B506-26B73CA961D0}" type="pres">
      <dgm:prSet presAssocID="{2DD28463-8E2E-4179-9802-9E21B5DB82A3}" presName="node" presStyleCnt="0"/>
      <dgm:spPr/>
    </dgm:pt>
    <dgm:pt modelId="{9DF930E0-C002-47F6-9BC9-61AE93DADBC5}" type="pres">
      <dgm:prSet presAssocID="{2DD28463-8E2E-4179-9802-9E21B5DB82A3}" presName="parentNode" presStyleLbl="node1" presStyleIdx="3" presStyleCnt="4" custLinFactNeighborX="6411" custLinFactNeighborY="-3911">
        <dgm:presLayoutVars>
          <dgm:chMax val="1"/>
          <dgm:bulletEnabled val="1"/>
        </dgm:presLayoutVars>
      </dgm:prSet>
      <dgm:spPr/>
      <dgm:t>
        <a:bodyPr/>
        <a:lstStyle/>
        <a:p>
          <a:endParaRPr lang="en-US"/>
        </a:p>
      </dgm:t>
    </dgm:pt>
    <dgm:pt modelId="{1D1694CB-AC16-4393-8B38-7AC58B5A8C10}" type="pres">
      <dgm:prSet presAssocID="{2DD28463-8E2E-4179-9802-9E21B5DB82A3}" presName="childNode" presStyleLbl="revTx" presStyleIdx="2" presStyleCnt="3">
        <dgm:presLayoutVars>
          <dgm:bulletEnabled val="1"/>
        </dgm:presLayoutVars>
      </dgm:prSet>
      <dgm:spPr/>
      <dgm:t>
        <a:bodyPr/>
        <a:lstStyle/>
        <a:p>
          <a:endParaRPr lang="en-US"/>
        </a:p>
      </dgm:t>
    </dgm:pt>
  </dgm:ptLst>
  <dgm:cxnLst>
    <dgm:cxn modelId="{BA8C409A-F3C5-4AED-AB59-9B4EF22E1876}" srcId="{2B7C6F6E-2187-493C-95A8-B2F9F112A6BA}" destId="{443211B6-7E08-43A8-A267-7683D6A7A65B}" srcOrd="1" destOrd="0" parTransId="{83A907B7-1D96-4FA9-8E7E-F4145105FA7D}" sibTransId="{69036843-7979-43F4-BD50-18C688B1CC65}"/>
    <dgm:cxn modelId="{4A0E696C-EBD6-4512-94E6-B4B11920272C}" type="presOf" srcId="{2B7C6F6E-2187-493C-95A8-B2F9F112A6BA}" destId="{4457E483-8542-4D61-B1AA-CDC9C20518D8}" srcOrd="0" destOrd="0" presId="urn:microsoft.com/office/officeart/2005/8/layout/radial2"/>
    <dgm:cxn modelId="{075D0BE6-D035-4E6E-BE3A-862E63BA80DE}" srcId="{1C46B614-0D89-4B24-9892-DC3405684FFC}" destId="{EC37C679-28B6-4ACD-8142-62989230D118}" srcOrd="0" destOrd="0" parTransId="{49E0AF7D-8BA6-47BC-B612-6807ED166707}" sibTransId="{046F16C5-FA59-4AD1-A1B1-C947BCEEAB39}"/>
    <dgm:cxn modelId="{81C4FFA6-7F1E-4857-9BBC-8C646E66F5B9}" type="presOf" srcId="{2DD28463-8E2E-4179-9802-9E21B5DB82A3}" destId="{9DF930E0-C002-47F6-9BC9-61AE93DADBC5}" srcOrd="0" destOrd="0" presId="urn:microsoft.com/office/officeart/2005/8/layout/radial2"/>
    <dgm:cxn modelId="{93C418C0-EEAB-46FD-BA54-FDAFC2561582}" type="presOf" srcId="{B04E4CE9-A264-4276-A64D-C6FDB6F594BE}" destId="{1D1694CB-AC16-4393-8B38-7AC58B5A8C10}" srcOrd="0" destOrd="0" presId="urn:microsoft.com/office/officeart/2005/8/layout/radial2"/>
    <dgm:cxn modelId="{69286D30-CD98-4EE8-AA75-DDDAFE57429C}" type="presOf" srcId="{1C46B614-0D89-4B24-9892-DC3405684FFC}" destId="{3E9748A9-9584-43A7-9BD2-C015C695DF8F}" srcOrd="0" destOrd="0" presId="urn:microsoft.com/office/officeart/2005/8/layout/radial2"/>
    <dgm:cxn modelId="{52A3BF10-AAEB-4020-8F4A-9A8957BB0F7F}" type="presOf" srcId="{443211B6-7E08-43A8-A267-7683D6A7A65B}" destId="{A413ABC1-A3FD-4064-8FCF-0F3E7EBB2E40}" srcOrd="0" destOrd="0" presId="urn:microsoft.com/office/officeart/2005/8/layout/radial2"/>
    <dgm:cxn modelId="{A3F303E6-5BB4-4024-ADF3-4121D77FACCC}" type="presOf" srcId="{EC37C679-28B6-4ACD-8142-62989230D118}" destId="{F35A478D-92C4-4E8C-B3A9-CC6E9CD7143A}" srcOrd="0" destOrd="0" presId="urn:microsoft.com/office/officeart/2005/8/layout/radial2"/>
    <dgm:cxn modelId="{CC2F5B67-DFCC-4D4B-B413-C0E764AA7DCA}" type="presOf" srcId="{83A907B7-1D96-4FA9-8E7E-F4145105FA7D}" destId="{B2180BB1-1D96-42F6-9D97-C06C404FAEB0}" srcOrd="0" destOrd="0" presId="urn:microsoft.com/office/officeart/2005/8/layout/radial2"/>
    <dgm:cxn modelId="{F90A6298-A9F0-40B2-B81F-C6D64DAC7EC7}" type="presOf" srcId="{6DAF1F4B-FDAC-4C10-8917-9B9BB4392F5C}" destId="{0CCFF72E-4D8F-4133-B4B5-1403DC49D0DF}" srcOrd="0" destOrd="0" presId="urn:microsoft.com/office/officeart/2005/8/layout/radial2"/>
    <dgm:cxn modelId="{5ADE279D-41CD-4114-BD0D-35845721F760}" type="presOf" srcId="{597F0396-D73E-4DE7-83D2-048C180B647C}" destId="{5821E0AB-3608-493F-8EB5-19086691F080}" srcOrd="0" destOrd="0" presId="urn:microsoft.com/office/officeart/2005/8/layout/radial2"/>
    <dgm:cxn modelId="{4E98ADB3-340D-4DFA-A8D7-5CCE2BD74C9C}" srcId="{2B7C6F6E-2187-493C-95A8-B2F9F112A6BA}" destId="{2DD28463-8E2E-4179-9802-9E21B5DB82A3}" srcOrd="2" destOrd="0" parTransId="{EDBCE70B-25BF-4737-B281-72F01FD50FD4}" sibTransId="{4830B708-635E-4C94-A4E6-918A18075FDD}"/>
    <dgm:cxn modelId="{E3993C6E-797B-4630-A384-47C922A51790}" srcId="{443211B6-7E08-43A8-A267-7683D6A7A65B}" destId="{597F0396-D73E-4DE7-83D2-048C180B647C}" srcOrd="0" destOrd="0" parTransId="{7B5CF11C-8CC7-4C48-91AF-7599916E3A17}" sibTransId="{D4968A7F-71E3-4797-BA7E-7BA989F72000}"/>
    <dgm:cxn modelId="{9BE86B57-A2B8-45C2-AFA3-DF67FB2AFEFE}" type="presOf" srcId="{EDBCE70B-25BF-4737-B281-72F01FD50FD4}" destId="{B19370CD-D81B-4E22-BA94-789A3F6467AE}" srcOrd="0" destOrd="0" presId="urn:microsoft.com/office/officeart/2005/8/layout/radial2"/>
    <dgm:cxn modelId="{456A6BFA-EB46-40EC-B394-A874E5AF1C3C}" srcId="{2DD28463-8E2E-4179-9802-9E21B5DB82A3}" destId="{B04E4CE9-A264-4276-A64D-C6FDB6F594BE}" srcOrd="0" destOrd="0" parTransId="{BF9FBA10-2213-4E19-980E-699E5B5CB4E9}" sibTransId="{BDC12158-AD31-4B83-B5D9-B62B6C71E353}"/>
    <dgm:cxn modelId="{B02471C5-670A-4B30-91BE-B3DCF31685ED}" srcId="{2B7C6F6E-2187-493C-95A8-B2F9F112A6BA}" destId="{1C46B614-0D89-4B24-9892-DC3405684FFC}" srcOrd="0" destOrd="0" parTransId="{6DAF1F4B-FDAC-4C10-8917-9B9BB4392F5C}" sibTransId="{C9C5B6ED-3B56-4BB4-912E-C096A975D542}"/>
    <dgm:cxn modelId="{32E51211-85FC-4C46-93DB-8B5580BC92D1}" type="presParOf" srcId="{4457E483-8542-4D61-B1AA-CDC9C20518D8}" destId="{D5B95E95-E851-4503-BF9B-284FDF6720F4}" srcOrd="0" destOrd="0" presId="urn:microsoft.com/office/officeart/2005/8/layout/radial2"/>
    <dgm:cxn modelId="{C3715EF1-14BA-46D6-8C9D-EECC07F7E5A9}" type="presParOf" srcId="{D5B95E95-E851-4503-BF9B-284FDF6720F4}" destId="{66A46530-CDD2-4333-9AFA-9D2439D9CBDE}" srcOrd="0" destOrd="0" presId="urn:microsoft.com/office/officeart/2005/8/layout/radial2"/>
    <dgm:cxn modelId="{56820435-C3F0-44FB-9A54-D77B3E359CB8}" type="presParOf" srcId="{66A46530-CDD2-4333-9AFA-9D2439D9CBDE}" destId="{6C1EB3E9-18C1-4FE2-8B08-1806A41861F7}" srcOrd="0" destOrd="0" presId="urn:microsoft.com/office/officeart/2005/8/layout/radial2"/>
    <dgm:cxn modelId="{B6197C57-3A67-4E88-BBFA-960108E4269F}" type="presParOf" srcId="{66A46530-CDD2-4333-9AFA-9D2439D9CBDE}" destId="{760AE94C-488C-4E08-A2FC-B3FC3CCAFA08}" srcOrd="1" destOrd="0" presId="urn:microsoft.com/office/officeart/2005/8/layout/radial2"/>
    <dgm:cxn modelId="{7DF90E02-3A65-42C5-934B-E369E8E004AA}" type="presParOf" srcId="{D5B95E95-E851-4503-BF9B-284FDF6720F4}" destId="{0CCFF72E-4D8F-4133-B4B5-1403DC49D0DF}" srcOrd="1" destOrd="0" presId="urn:microsoft.com/office/officeart/2005/8/layout/radial2"/>
    <dgm:cxn modelId="{C2B2DEAE-030A-4851-8147-CD84DDEF4E76}" type="presParOf" srcId="{D5B95E95-E851-4503-BF9B-284FDF6720F4}" destId="{3AF77555-F550-4B9D-8AE7-062CE96203DC}" srcOrd="2" destOrd="0" presId="urn:microsoft.com/office/officeart/2005/8/layout/radial2"/>
    <dgm:cxn modelId="{6F16BDD6-A9AF-4714-BE56-B6FB02B881C8}" type="presParOf" srcId="{3AF77555-F550-4B9D-8AE7-062CE96203DC}" destId="{3E9748A9-9584-43A7-9BD2-C015C695DF8F}" srcOrd="0" destOrd="0" presId="urn:microsoft.com/office/officeart/2005/8/layout/radial2"/>
    <dgm:cxn modelId="{961180E9-39D8-4F2D-919C-285DB8292593}" type="presParOf" srcId="{3AF77555-F550-4B9D-8AE7-062CE96203DC}" destId="{F35A478D-92C4-4E8C-B3A9-CC6E9CD7143A}" srcOrd="1" destOrd="0" presId="urn:microsoft.com/office/officeart/2005/8/layout/radial2"/>
    <dgm:cxn modelId="{475AAC47-1144-419A-9761-CD6107B6198F}" type="presParOf" srcId="{D5B95E95-E851-4503-BF9B-284FDF6720F4}" destId="{B2180BB1-1D96-42F6-9D97-C06C404FAEB0}" srcOrd="3" destOrd="0" presId="urn:microsoft.com/office/officeart/2005/8/layout/radial2"/>
    <dgm:cxn modelId="{82879818-F4A9-4E90-8119-16A4DE4E3EC8}" type="presParOf" srcId="{D5B95E95-E851-4503-BF9B-284FDF6720F4}" destId="{BAE04EA3-233D-4E59-B724-66777DDC9B86}" srcOrd="4" destOrd="0" presId="urn:microsoft.com/office/officeart/2005/8/layout/radial2"/>
    <dgm:cxn modelId="{594F62FD-ADB8-479A-87D9-EFECE9FED889}" type="presParOf" srcId="{BAE04EA3-233D-4E59-B724-66777DDC9B86}" destId="{A413ABC1-A3FD-4064-8FCF-0F3E7EBB2E40}" srcOrd="0" destOrd="0" presId="urn:microsoft.com/office/officeart/2005/8/layout/radial2"/>
    <dgm:cxn modelId="{83D8CA47-5CAD-468E-AA6D-7D7F4C3661A6}" type="presParOf" srcId="{BAE04EA3-233D-4E59-B724-66777DDC9B86}" destId="{5821E0AB-3608-493F-8EB5-19086691F080}" srcOrd="1" destOrd="0" presId="urn:microsoft.com/office/officeart/2005/8/layout/radial2"/>
    <dgm:cxn modelId="{B2272C98-6D6E-4553-8C09-E708FEAD3C22}" type="presParOf" srcId="{D5B95E95-E851-4503-BF9B-284FDF6720F4}" destId="{B19370CD-D81B-4E22-BA94-789A3F6467AE}" srcOrd="5" destOrd="0" presId="urn:microsoft.com/office/officeart/2005/8/layout/radial2"/>
    <dgm:cxn modelId="{4E5B055A-0846-4EBD-8AA5-60D8F8A1A37B}" type="presParOf" srcId="{D5B95E95-E851-4503-BF9B-284FDF6720F4}" destId="{395F2521-87D3-4DA0-B506-26B73CA961D0}" srcOrd="6" destOrd="0" presId="urn:microsoft.com/office/officeart/2005/8/layout/radial2"/>
    <dgm:cxn modelId="{E96CDDC4-4719-4939-A88B-BCAF80A9C188}" type="presParOf" srcId="{395F2521-87D3-4DA0-B506-26B73CA961D0}" destId="{9DF930E0-C002-47F6-9BC9-61AE93DADBC5}" srcOrd="0" destOrd="0" presId="urn:microsoft.com/office/officeart/2005/8/layout/radial2"/>
    <dgm:cxn modelId="{6231453A-414D-4E9D-B319-80E273A965C3}" type="presParOf" srcId="{395F2521-87D3-4DA0-B506-26B73CA961D0}" destId="{1D1694CB-AC16-4393-8B38-7AC58B5A8C10}" srcOrd="1" destOrd="0" presId="urn:microsoft.com/office/officeart/2005/8/layout/radial2"/>
  </dgm:cxnLst>
  <dgm:bg>
    <a:solidFill>
      <a:schemeClr val="bg1"/>
    </a:solidFill>
  </dgm:bg>
  <dgm:whole>
    <a:ln w="38100">
      <a:solidFill>
        <a:srgbClr val="4472C4"/>
      </a:solidFill>
      <a:extLst>
        <a:ext uri="{C807C97D-BFC1-408E-A445-0C87EB9F89A2}">
          <ask:lineSketchStyleProps xmlns:ask="http://schemas.microsoft.com/office/drawing/2018/sketchyshapes" xmlns="">
            <ask:type>
              <ask:lineSketchFreehand/>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29E217-3E2C-4160-9D77-732D1502A1F9}" type="doc">
      <dgm:prSet loTypeId="urn:microsoft.com/office/officeart/2005/8/layout/radial2" loCatId="relationship" qsTypeId="urn:microsoft.com/office/officeart/2005/8/quickstyle/simple1#2" qsCatId="simple" csTypeId="urn:microsoft.com/office/officeart/2005/8/colors/accent4_3#1" csCatId="accent4" phldr="1"/>
      <dgm:spPr/>
      <dgm:t>
        <a:bodyPr/>
        <a:lstStyle/>
        <a:p>
          <a:endParaRPr lang="en-US"/>
        </a:p>
      </dgm:t>
    </dgm:pt>
    <dgm:pt modelId="{CAD2CCBB-FFB2-40C0-979A-DE9385B8E870}">
      <dgm:prSet phldrT="[Text]"/>
      <dgm:spPr>
        <a:ln>
          <a:solidFill>
            <a:srgbClr val="FFC000"/>
          </a:solidFill>
          <a:prstDash val="lgDash"/>
        </a:ln>
      </dgm:spPr>
      <dgm:t>
        <a:bodyPr/>
        <a:lstStyle/>
        <a:p>
          <a:r>
            <a:rPr lang="el-GR" b="1" dirty="0">
              <a:solidFill>
                <a:schemeClr val="tx1"/>
              </a:solidFill>
            </a:rPr>
            <a:t>Οικονομικών</a:t>
          </a:r>
          <a:endParaRPr lang="en-US" b="1" dirty="0">
            <a:solidFill>
              <a:schemeClr val="tx1"/>
            </a:solidFill>
          </a:endParaRPr>
        </a:p>
      </dgm:t>
    </dgm:pt>
    <dgm:pt modelId="{263BC28E-4056-4A68-BCCF-645782AEF209}" type="parTrans" cxnId="{F3341567-0155-44A9-827B-A1526E82FFDC}">
      <dgm:prSet/>
      <dgm:spPr/>
      <dgm:t>
        <a:bodyPr/>
        <a:lstStyle/>
        <a:p>
          <a:endParaRPr lang="en-US"/>
        </a:p>
      </dgm:t>
    </dgm:pt>
    <dgm:pt modelId="{5D2F688B-2FA8-402F-BAC8-A74D5A24A48F}" type="sibTrans" cxnId="{F3341567-0155-44A9-827B-A1526E82FFDC}">
      <dgm:prSet/>
      <dgm:spPr/>
      <dgm:t>
        <a:bodyPr/>
        <a:lstStyle/>
        <a:p>
          <a:endParaRPr lang="en-US"/>
        </a:p>
      </dgm:t>
    </dgm:pt>
    <dgm:pt modelId="{2BE3DFE7-A0A0-4671-8577-804E182D5361}">
      <dgm:prSet phldrT="[Text]" custT="1"/>
      <dgm:spPr/>
      <dgm:t>
        <a:bodyPr/>
        <a:lstStyle/>
        <a:p>
          <a:r>
            <a:rPr lang="el-GR" sz="1600" dirty="0"/>
            <a:t>Πλαίσιο Πρόσβασης </a:t>
          </a:r>
          <a:r>
            <a:rPr lang="en-US" sz="1600" dirty="0"/>
            <a:t>22</a:t>
          </a:r>
        </a:p>
      </dgm:t>
    </dgm:pt>
    <dgm:pt modelId="{D2C845D7-36E0-4A81-A46D-A66F2131677B}" type="parTrans" cxnId="{281A9EF1-92FE-4EC4-BF4E-7AAB99290D61}">
      <dgm:prSet/>
      <dgm:spPr/>
      <dgm:t>
        <a:bodyPr/>
        <a:lstStyle/>
        <a:p>
          <a:endParaRPr lang="en-US"/>
        </a:p>
      </dgm:t>
    </dgm:pt>
    <dgm:pt modelId="{D83E38E5-F0A8-4C22-8409-765131DF6B59}" type="sibTrans" cxnId="{281A9EF1-92FE-4EC4-BF4E-7AAB99290D61}">
      <dgm:prSet/>
      <dgm:spPr/>
      <dgm:t>
        <a:bodyPr/>
        <a:lstStyle/>
        <a:p>
          <a:endParaRPr lang="en-US"/>
        </a:p>
      </dgm:t>
    </dgm:pt>
    <dgm:pt modelId="{9EE9FD3B-B082-4B55-B398-EEFCB599F838}">
      <dgm:prSet phldrT="[Text]" custT="1"/>
      <dgm:spPr/>
      <dgm:t>
        <a:bodyPr/>
        <a:lstStyle/>
        <a:p>
          <a:pPr>
            <a:buChar char="•"/>
          </a:pPr>
          <a:r>
            <a:rPr lang="el-GR" sz="1600" dirty="0"/>
            <a:t>Πλαίσιο Πρόσβασης 23</a:t>
          </a:r>
          <a:endParaRPr lang="en-US" sz="1600" dirty="0"/>
        </a:p>
      </dgm:t>
    </dgm:pt>
    <dgm:pt modelId="{593C1109-A462-4F54-9FB3-EEA91360B7AC}" type="parTrans" cxnId="{577449E1-39ED-44B7-AC08-0638465A1737}">
      <dgm:prSet/>
      <dgm:spPr/>
      <dgm:t>
        <a:bodyPr/>
        <a:lstStyle/>
        <a:p>
          <a:endParaRPr lang="en-US"/>
        </a:p>
      </dgm:t>
    </dgm:pt>
    <dgm:pt modelId="{D29FEC80-9DA3-4B15-B513-BE6682D1A708}" type="sibTrans" cxnId="{577449E1-39ED-44B7-AC08-0638465A1737}">
      <dgm:prSet/>
      <dgm:spPr/>
      <dgm:t>
        <a:bodyPr/>
        <a:lstStyle/>
        <a:p>
          <a:endParaRPr lang="en-US"/>
        </a:p>
      </dgm:t>
    </dgm:pt>
    <dgm:pt modelId="{42433D76-67EA-481D-9F0A-E8F69D8E7818}">
      <dgm:prSet phldrT="[Text]" custT="1"/>
      <dgm:spPr>
        <a:ln>
          <a:solidFill>
            <a:srgbClr val="FFC000"/>
          </a:solidFill>
          <a:prstDash val="lgDash"/>
        </a:ln>
      </dgm:spPr>
      <dgm:t>
        <a:bodyPr/>
        <a:lstStyle/>
        <a:p>
          <a:r>
            <a:rPr lang="el-GR" sz="1000" b="1" dirty="0">
              <a:solidFill>
                <a:schemeClr val="tx1"/>
              </a:solidFill>
            </a:rPr>
            <a:t>Πολυμέσων</a:t>
          </a:r>
          <a:endParaRPr lang="en-US" sz="1000" b="1" dirty="0">
            <a:solidFill>
              <a:schemeClr val="tx1"/>
            </a:solidFill>
          </a:endParaRPr>
        </a:p>
      </dgm:t>
    </dgm:pt>
    <dgm:pt modelId="{9F20E74E-8FF7-43AF-834A-DB71F174D615}" type="parTrans" cxnId="{B1E8EF12-E8B3-4A22-AF05-B0A59DDBE971}">
      <dgm:prSet/>
      <dgm:spPr/>
      <dgm:t>
        <a:bodyPr/>
        <a:lstStyle/>
        <a:p>
          <a:endParaRPr lang="en-US"/>
        </a:p>
      </dgm:t>
    </dgm:pt>
    <dgm:pt modelId="{E536CC00-E3F1-48C8-88B5-5DB812D4C633}" type="sibTrans" cxnId="{B1E8EF12-E8B3-4A22-AF05-B0A59DDBE971}">
      <dgm:prSet/>
      <dgm:spPr/>
      <dgm:t>
        <a:bodyPr/>
        <a:lstStyle/>
        <a:p>
          <a:endParaRPr lang="en-US"/>
        </a:p>
      </dgm:t>
    </dgm:pt>
    <dgm:pt modelId="{833C9BB5-D9DC-4492-9B62-5C5B4F167E40}">
      <dgm:prSet phldrT="[Text]" custT="1"/>
      <dgm:spPr/>
      <dgm:t>
        <a:bodyPr/>
        <a:lstStyle/>
        <a:p>
          <a:pPr>
            <a:buChar char="•"/>
          </a:pPr>
          <a:r>
            <a:rPr lang="el-GR" sz="1600" dirty="0"/>
            <a:t>Πλαίσιο Πρόσβασης 19</a:t>
          </a:r>
          <a:endParaRPr lang="en-US" sz="1600" dirty="0"/>
        </a:p>
      </dgm:t>
    </dgm:pt>
    <dgm:pt modelId="{DCECCA13-DCA2-4898-A6FE-8B86B52D3E78}" type="parTrans" cxnId="{80705632-10CD-4A82-B943-914BD11BB509}">
      <dgm:prSet/>
      <dgm:spPr/>
      <dgm:t>
        <a:bodyPr/>
        <a:lstStyle/>
        <a:p>
          <a:endParaRPr lang="en-US"/>
        </a:p>
      </dgm:t>
    </dgm:pt>
    <dgm:pt modelId="{CB995E66-A924-4FC7-84CA-5C427C8DA363}" type="sibTrans" cxnId="{80705632-10CD-4A82-B943-914BD11BB509}">
      <dgm:prSet/>
      <dgm:spPr/>
      <dgm:t>
        <a:bodyPr/>
        <a:lstStyle/>
        <a:p>
          <a:endParaRPr lang="en-US"/>
        </a:p>
      </dgm:t>
    </dgm:pt>
    <dgm:pt modelId="{C16CFA99-EAAD-4359-83AC-286BA51E42B2}">
      <dgm:prSet phldrT="[Text]"/>
      <dgm:spPr>
        <a:ln>
          <a:solidFill>
            <a:srgbClr val="FFC000"/>
          </a:solidFill>
          <a:prstDash val="lgDash"/>
        </a:ln>
      </dgm:spPr>
      <dgm:t>
        <a:bodyPr/>
        <a:lstStyle/>
        <a:p>
          <a:r>
            <a:rPr lang="el-GR" b="1" dirty="0">
              <a:solidFill>
                <a:schemeClr val="tx1"/>
              </a:solidFill>
            </a:rPr>
            <a:t>Επιστήμης</a:t>
          </a:r>
        </a:p>
        <a:p>
          <a:r>
            <a:rPr lang="el-GR" b="1" dirty="0">
              <a:solidFill>
                <a:schemeClr val="tx1"/>
              </a:solidFill>
            </a:rPr>
            <a:t>Δεδομένων</a:t>
          </a:r>
          <a:endParaRPr lang="en-US" b="1" dirty="0">
            <a:solidFill>
              <a:schemeClr val="tx1"/>
            </a:solidFill>
          </a:endParaRPr>
        </a:p>
      </dgm:t>
    </dgm:pt>
    <dgm:pt modelId="{D4280A28-D034-47A9-8FF0-7178663F51D8}" type="sibTrans" cxnId="{845CBD8C-8D39-47F5-8E63-F9641699A87C}">
      <dgm:prSet/>
      <dgm:spPr/>
      <dgm:t>
        <a:bodyPr/>
        <a:lstStyle/>
        <a:p>
          <a:endParaRPr lang="en-US"/>
        </a:p>
      </dgm:t>
    </dgm:pt>
    <dgm:pt modelId="{0AA5BD95-2E55-4975-A3DD-E111F24EBAE0}" type="parTrans" cxnId="{845CBD8C-8D39-47F5-8E63-F9641699A87C}">
      <dgm:prSet/>
      <dgm:spPr/>
      <dgm:t>
        <a:bodyPr/>
        <a:lstStyle/>
        <a:p>
          <a:endParaRPr lang="en-US"/>
        </a:p>
      </dgm:t>
    </dgm:pt>
    <dgm:pt modelId="{4972CF07-E7EA-4F3D-B574-B82E2239293B}" type="pres">
      <dgm:prSet presAssocID="{C729E217-3E2C-4160-9D77-732D1502A1F9}" presName="composite" presStyleCnt="0">
        <dgm:presLayoutVars>
          <dgm:chMax val="5"/>
          <dgm:dir/>
          <dgm:animLvl val="ctr"/>
          <dgm:resizeHandles val="exact"/>
        </dgm:presLayoutVars>
      </dgm:prSet>
      <dgm:spPr/>
      <dgm:t>
        <a:bodyPr/>
        <a:lstStyle/>
        <a:p>
          <a:endParaRPr lang="en-US"/>
        </a:p>
      </dgm:t>
    </dgm:pt>
    <dgm:pt modelId="{645032D3-18DF-4A63-A3E9-3398A735EF06}" type="pres">
      <dgm:prSet presAssocID="{C729E217-3E2C-4160-9D77-732D1502A1F9}" presName="cycle" presStyleCnt="0"/>
      <dgm:spPr/>
    </dgm:pt>
    <dgm:pt modelId="{DB6B7F88-4687-47B4-BF7A-434BB32C4254}" type="pres">
      <dgm:prSet presAssocID="{C729E217-3E2C-4160-9D77-732D1502A1F9}" presName="centerShape" presStyleCnt="0"/>
      <dgm:spPr/>
    </dgm:pt>
    <dgm:pt modelId="{E9063935-A826-43ED-9E94-3D029688F8CB}" type="pres">
      <dgm:prSet presAssocID="{C729E217-3E2C-4160-9D77-732D1502A1F9}" presName="connSite" presStyleLbl="node1" presStyleIdx="0" presStyleCnt="4"/>
      <dgm:spPr/>
    </dgm:pt>
    <dgm:pt modelId="{39C995CF-466E-40CA-9DB6-DB93CBDBC141}" type="pres">
      <dgm:prSet presAssocID="{C729E217-3E2C-4160-9D77-732D1502A1F9}" presName="visible" presStyleLbl="node1" presStyleIdx="0" presStyleCnt="4" custLinFactNeighborX="-65" custLinFactNeighborY="5798"/>
      <dgm:spPr>
        <a:blipFill>
          <a:blip xmlns:r="http://schemas.openxmlformats.org/officeDocument/2006/relationships" r:embed="rId1"/>
          <a:srcRect/>
          <a:stretch>
            <a:fillRect/>
          </a:stretch>
        </a:blipFill>
        <a:ln>
          <a:solidFill>
            <a:srgbClr val="FFC000"/>
          </a:solidFill>
          <a:prstDash val="lgDashDot"/>
        </a:ln>
      </dgm:spPr>
    </dgm:pt>
    <dgm:pt modelId="{4DDFECAE-D8C6-4B0C-BED2-AD911D13BCBB}" type="pres">
      <dgm:prSet presAssocID="{263BC28E-4056-4A68-BCCF-645782AEF209}" presName="Name25" presStyleLbl="parChTrans1D1" presStyleIdx="0" presStyleCnt="3"/>
      <dgm:spPr/>
      <dgm:t>
        <a:bodyPr/>
        <a:lstStyle/>
        <a:p>
          <a:endParaRPr lang="en-US"/>
        </a:p>
      </dgm:t>
    </dgm:pt>
    <dgm:pt modelId="{9383DA77-FAFF-412C-A93F-497E101798CE}" type="pres">
      <dgm:prSet presAssocID="{CAD2CCBB-FFB2-40C0-979A-DE9385B8E870}" presName="node" presStyleCnt="0"/>
      <dgm:spPr/>
    </dgm:pt>
    <dgm:pt modelId="{D141E41D-CCEC-4670-9948-208C9180AB52}" type="pres">
      <dgm:prSet presAssocID="{CAD2CCBB-FFB2-40C0-979A-DE9385B8E870}" presName="parentNode" presStyleLbl="node1" presStyleIdx="1" presStyleCnt="4" custLinFactNeighborX="2237" custLinFactNeighborY="92">
        <dgm:presLayoutVars>
          <dgm:chMax val="1"/>
          <dgm:bulletEnabled val="1"/>
        </dgm:presLayoutVars>
      </dgm:prSet>
      <dgm:spPr/>
      <dgm:t>
        <a:bodyPr/>
        <a:lstStyle/>
        <a:p>
          <a:endParaRPr lang="en-US"/>
        </a:p>
      </dgm:t>
    </dgm:pt>
    <dgm:pt modelId="{DAB072AC-3ED6-4E31-AD9A-BB74CFD93AA3}" type="pres">
      <dgm:prSet presAssocID="{CAD2CCBB-FFB2-40C0-979A-DE9385B8E870}" presName="childNode" presStyleLbl="revTx" presStyleIdx="0" presStyleCnt="3">
        <dgm:presLayoutVars>
          <dgm:bulletEnabled val="1"/>
        </dgm:presLayoutVars>
      </dgm:prSet>
      <dgm:spPr/>
      <dgm:t>
        <a:bodyPr/>
        <a:lstStyle/>
        <a:p>
          <a:endParaRPr lang="en-US"/>
        </a:p>
      </dgm:t>
    </dgm:pt>
    <dgm:pt modelId="{BA1174C2-62E6-468E-B5AB-B7CAFF1BFCA0}" type="pres">
      <dgm:prSet presAssocID="{0AA5BD95-2E55-4975-A3DD-E111F24EBAE0}" presName="Name25" presStyleLbl="parChTrans1D1" presStyleIdx="1" presStyleCnt="3"/>
      <dgm:spPr/>
      <dgm:t>
        <a:bodyPr/>
        <a:lstStyle/>
        <a:p>
          <a:endParaRPr lang="en-US"/>
        </a:p>
      </dgm:t>
    </dgm:pt>
    <dgm:pt modelId="{D8620F34-96AA-47AF-B04B-A1FDCCFB9179}" type="pres">
      <dgm:prSet presAssocID="{C16CFA99-EAAD-4359-83AC-286BA51E42B2}" presName="node" presStyleCnt="0"/>
      <dgm:spPr/>
    </dgm:pt>
    <dgm:pt modelId="{1ABE90D0-0CC2-46BF-BEEC-1F80971EE547}" type="pres">
      <dgm:prSet presAssocID="{C16CFA99-EAAD-4359-83AC-286BA51E42B2}" presName="parentNode" presStyleLbl="node1" presStyleIdx="2" presStyleCnt="4" custLinFactNeighborX="-14541" custLinFactNeighborY="-3494">
        <dgm:presLayoutVars>
          <dgm:chMax val="1"/>
          <dgm:bulletEnabled val="1"/>
        </dgm:presLayoutVars>
      </dgm:prSet>
      <dgm:spPr/>
      <dgm:t>
        <a:bodyPr/>
        <a:lstStyle/>
        <a:p>
          <a:endParaRPr lang="en-US"/>
        </a:p>
      </dgm:t>
    </dgm:pt>
    <dgm:pt modelId="{207B0712-62E0-4714-92DE-CFE7F36DDFFB}" type="pres">
      <dgm:prSet presAssocID="{C16CFA99-EAAD-4359-83AC-286BA51E42B2}" presName="childNode" presStyleLbl="revTx" presStyleIdx="1" presStyleCnt="3">
        <dgm:presLayoutVars>
          <dgm:bulletEnabled val="1"/>
        </dgm:presLayoutVars>
      </dgm:prSet>
      <dgm:spPr/>
      <dgm:t>
        <a:bodyPr/>
        <a:lstStyle/>
        <a:p>
          <a:endParaRPr lang="en-US"/>
        </a:p>
      </dgm:t>
    </dgm:pt>
    <dgm:pt modelId="{0415FFA7-51E2-4B3B-BF2B-C5C1CCF16B07}" type="pres">
      <dgm:prSet presAssocID="{9F20E74E-8FF7-43AF-834A-DB71F174D615}" presName="Name25" presStyleLbl="parChTrans1D1" presStyleIdx="2" presStyleCnt="3"/>
      <dgm:spPr/>
      <dgm:t>
        <a:bodyPr/>
        <a:lstStyle/>
        <a:p>
          <a:endParaRPr lang="en-US"/>
        </a:p>
      </dgm:t>
    </dgm:pt>
    <dgm:pt modelId="{761FFF3B-488D-48F7-92E7-F5EE0FE5AE11}" type="pres">
      <dgm:prSet presAssocID="{42433D76-67EA-481D-9F0A-E8F69D8E7818}" presName="node" presStyleCnt="0"/>
      <dgm:spPr/>
    </dgm:pt>
    <dgm:pt modelId="{10996B09-2434-4F73-8610-B467D0793FC9}" type="pres">
      <dgm:prSet presAssocID="{42433D76-67EA-481D-9F0A-E8F69D8E7818}" presName="parentNode" presStyleLbl="node1" presStyleIdx="3" presStyleCnt="4" custLinFactNeighborX="15809" custLinFactNeighborY="-15741">
        <dgm:presLayoutVars>
          <dgm:chMax val="1"/>
          <dgm:bulletEnabled val="1"/>
        </dgm:presLayoutVars>
      </dgm:prSet>
      <dgm:spPr/>
      <dgm:t>
        <a:bodyPr/>
        <a:lstStyle/>
        <a:p>
          <a:endParaRPr lang="en-US"/>
        </a:p>
      </dgm:t>
    </dgm:pt>
    <dgm:pt modelId="{BA3EEA90-1B63-4B9D-BB63-553D3ED9AA96}" type="pres">
      <dgm:prSet presAssocID="{42433D76-67EA-481D-9F0A-E8F69D8E7818}" presName="childNode" presStyleLbl="revTx" presStyleIdx="2" presStyleCnt="3">
        <dgm:presLayoutVars>
          <dgm:bulletEnabled val="1"/>
        </dgm:presLayoutVars>
      </dgm:prSet>
      <dgm:spPr/>
      <dgm:t>
        <a:bodyPr/>
        <a:lstStyle/>
        <a:p>
          <a:endParaRPr lang="en-US"/>
        </a:p>
      </dgm:t>
    </dgm:pt>
  </dgm:ptLst>
  <dgm:cxnLst>
    <dgm:cxn modelId="{A5674F7A-5084-437A-A29C-96347077F180}" type="presOf" srcId="{C16CFA99-EAAD-4359-83AC-286BA51E42B2}" destId="{1ABE90D0-0CC2-46BF-BEEC-1F80971EE547}" srcOrd="0" destOrd="0" presId="urn:microsoft.com/office/officeart/2005/8/layout/radial2"/>
    <dgm:cxn modelId="{F3341567-0155-44A9-827B-A1526E82FFDC}" srcId="{C729E217-3E2C-4160-9D77-732D1502A1F9}" destId="{CAD2CCBB-FFB2-40C0-979A-DE9385B8E870}" srcOrd="0" destOrd="0" parTransId="{263BC28E-4056-4A68-BCCF-645782AEF209}" sibTransId="{5D2F688B-2FA8-402F-BAC8-A74D5A24A48F}"/>
    <dgm:cxn modelId="{17EFFB50-4BF1-4AA7-91AD-5DE1FB813423}" type="presOf" srcId="{263BC28E-4056-4A68-BCCF-645782AEF209}" destId="{4DDFECAE-D8C6-4B0C-BED2-AD911D13BCBB}" srcOrd="0" destOrd="0" presId="urn:microsoft.com/office/officeart/2005/8/layout/radial2"/>
    <dgm:cxn modelId="{281A9EF1-92FE-4EC4-BF4E-7AAB99290D61}" srcId="{CAD2CCBB-FFB2-40C0-979A-DE9385B8E870}" destId="{2BE3DFE7-A0A0-4671-8577-804E182D5361}" srcOrd="0" destOrd="0" parTransId="{D2C845D7-36E0-4A81-A46D-A66F2131677B}" sibTransId="{D83E38E5-F0A8-4C22-8409-765131DF6B59}"/>
    <dgm:cxn modelId="{4FCC5E11-EE89-46C6-A774-A31C02DAFB36}" type="presOf" srcId="{833C9BB5-D9DC-4492-9B62-5C5B4F167E40}" destId="{BA3EEA90-1B63-4B9D-BB63-553D3ED9AA96}" srcOrd="0" destOrd="0" presId="urn:microsoft.com/office/officeart/2005/8/layout/radial2"/>
    <dgm:cxn modelId="{E2DD13F4-A6CE-4DC8-B52E-F1EC9B9A7649}" type="presOf" srcId="{C729E217-3E2C-4160-9D77-732D1502A1F9}" destId="{4972CF07-E7EA-4F3D-B574-B82E2239293B}" srcOrd="0" destOrd="0" presId="urn:microsoft.com/office/officeart/2005/8/layout/radial2"/>
    <dgm:cxn modelId="{40202427-F2A4-4DBD-B275-BAFEF5CAB9A6}" type="presOf" srcId="{0AA5BD95-2E55-4975-A3DD-E111F24EBAE0}" destId="{BA1174C2-62E6-468E-B5AB-B7CAFF1BFCA0}" srcOrd="0" destOrd="0" presId="urn:microsoft.com/office/officeart/2005/8/layout/radial2"/>
    <dgm:cxn modelId="{7800C528-22E9-4C5E-BDC3-88AFA4CF9A0B}" type="presOf" srcId="{2BE3DFE7-A0A0-4671-8577-804E182D5361}" destId="{DAB072AC-3ED6-4E31-AD9A-BB74CFD93AA3}" srcOrd="0" destOrd="0" presId="urn:microsoft.com/office/officeart/2005/8/layout/radial2"/>
    <dgm:cxn modelId="{577449E1-39ED-44B7-AC08-0638465A1737}" srcId="{C16CFA99-EAAD-4359-83AC-286BA51E42B2}" destId="{9EE9FD3B-B082-4B55-B398-EEFCB599F838}" srcOrd="0" destOrd="0" parTransId="{593C1109-A462-4F54-9FB3-EEA91360B7AC}" sibTransId="{D29FEC80-9DA3-4B15-B513-BE6682D1A708}"/>
    <dgm:cxn modelId="{845CBD8C-8D39-47F5-8E63-F9641699A87C}" srcId="{C729E217-3E2C-4160-9D77-732D1502A1F9}" destId="{C16CFA99-EAAD-4359-83AC-286BA51E42B2}" srcOrd="1" destOrd="0" parTransId="{0AA5BD95-2E55-4975-A3DD-E111F24EBAE0}" sibTransId="{D4280A28-D034-47A9-8FF0-7178663F51D8}"/>
    <dgm:cxn modelId="{4F2C5280-D147-4D3E-8F62-6833D8B19941}" type="presOf" srcId="{CAD2CCBB-FFB2-40C0-979A-DE9385B8E870}" destId="{D141E41D-CCEC-4670-9948-208C9180AB52}" srcOrd="0" destOrd="0" presId="urn:microsoft.com/office/officeart/2005/8/layout/radial2"/>
    <dgm:cxn modelId="{458E7720-9AF8-42D5-A866-C835B740A5E4}" type="presOf" srcId="{9F20E74E-8FF7-43AF-834A-DB71F174D615}" destId="{0415FFA7-51E2-4B3B-BF2B-C5C1CCF16B07}" srcOrd="0" destOrd="0" presId="urn:microsoft.com/office/officeart/2005/8/layout/radial2"/>
    <dgm:cxn modelId="{80705632-10CD-4A82-B943-914BD11BB509}" srcId="{42433D76-67EA-481D-9F0A-E8F69D8E7818}" destId="{833C9BB5-D9DC-4492-9B62-5C5B4F167E40}" srcOrd="0" destOrd="0" parTransId="{DCECCA13-DCA2-4898-A6FE-8B86B52D3E78}" sibTransId="{CB995E66-A924-4FC7-84CA-5C427C8DA363}"/>
    <dgm:cxn modelId="{8A98F623-23B2-4C56-BD31-0AB7532F9F53}" type="presOf" srcId="{9EE9FD3B-B082-4B55-B398-EEFCB599F838}" destId="{207B0712-62E0-4714-92DE-CFE7F36DDFFB}" srcOrd="0" destOrd="0" presId="urn:microsoft.com/office/officeart/2005/8/layout/radial2"/>
    <dgm:cxn modelId="{51FA37E2-775E-443C-B398-ACFE9438FF24}" type="presOf" srcId="{42433D76-67EA-481D-9F0A-E8F69D8E7818}" destId="{10996B09-2434-4F73-8610-B467D0793FC9}" srcOrd="0" destOrd="0" presId="urn:microsoft.com/office/officeart/2005/8/layout/radial2"/>
    <dgm:cxn modelId="{B1E8EF12-E8B3-4A22-AF05-B0A59DDBE971}" srcId="{C729E217-3E2C-4160-9D77-732D1502A1F9}" destId="{42433D76-67EA-481D-9F0A-E8F69D8E7818}" srcOrd="2" destOrd="0" parTransId="{9F20E74E-8FF7-43AF-834A-DB71F174D615}" sibTransId="{E536CC00-E3F1-48C8-88B5-5DB812D4C633}"/>
    <dgm:cxn modelId="{515FF6C7-3208-42EE-A133-1B78E994517D}" type="presParOf" srcId="{4972CF07-E7EA-4F3D-B574-B82E2239293B}" destId="{645032D3-18DF-4A63-A3E9-3398A735EF06}" srcOrd="0" destOrd="0" presId="urn:microsoft.com/office/officeart/2005/8/layout/radial2"/>
    <dgm:cxn modelId="{6B77122C-8000-436F-871E-060376DA7E37}" type="presParOf" srcId="{645032D3-18DF-4A63-A3E9-3398A735EF06}" destId="{DB6B7F88-4687-47B4-BF7A-434BB32C4254}" srcOrd="0" destOrd="0" presId="urn:microsoft.com/office/officeart/2005/8/layout/radial2"/>
    <dgm:cxn modelId="{6995FCEB-B35B-444F-A8F6-1D632B806F17}" type="presParOf" srcId="{DB6B7F88-4687-47B4-BF7A-434BB32C4254}" destId="{E9063935-A826-43ED-9E94-3D029688F8CB}" srcOrd="0" destOrd="0" presId="urn:microsoft.com/office/officeart/2005/8/layout/radial2"/>
    <dgm:cxn modelId="{9F4E9B8D-2BCC-4B65-9D68-92E22E84524F}" type="presParOf" srcId="{DB6B7F88-4687-47B4-BF7A-434BB32C4254}" destId="{39C995CF-466E-40CA-9DB6-DB93CBDBC141}" srcOrd="1" destOrd="0" presId="urn:microsoft.com/office/officeart/2005/8/layout/radial2"/>
    <dgm:cxn modelId="{87FD3455-748F-45B4-85B0-E8CB6E5EAC9A}" type="presParOf" srcId="{645032D3-18DF-4A63-A3E9-3398A735EF06}" destId="{4DDFECAE-D8C6-4B0C-BED2-AD911D13BCBB}" srcOrd="1" destOrd="0" presId="urn:microsoft.com/office/officeart/2005/8/layout/radial2"/>
    <dgm:cxn modelId="{D3D7AA67-A9DE-476B-BC36-30CA9EED9D42}" type="presParOf" srcId="{645032D3-18DF-4A63-A3E9-3398A735EF06}" destId="{9383DA77-FAFF-412C-A93F-497E101798CE}" srcOrd="2" destOrd="0" presId="urn:microsoft.com/office/officeart/2005/8/layout/radial2"/>
    <dgm:cxn modelId="{05A673D0-8BDA-49AF-997A-69693A9488F8}" type="presParOf" srcId="{9383DA77-FAFF-412C-A93F-497E101798CE}" destId="{D141E41D-CCEC-4670-9948-208C9180AB52}" srcOrd="0" destOrd="0" presId="urn:microsoft.com/office/officeart/2005/8/layout/radial2"/>
    <dgm:cxn modelId="{1F8C79B8-E667-4A05-8206-A536B850107A}" type="presParOf" srcId="{9383DA77-FAFF-412C-A93F-497E101798CE}" destId="{DAB072AC-3ED6-4E31-AD9A-BB74CFD93AA3}" srcOrd="1" destOrd="0" presId="urn:microsoft.com/office/officeart/2005/8/layout/radial2"/>
    <dgm:cxn modelId="{0E51B3E0-3618-455C-99C6-AD75716440DE}" type="presParOf" srcId="{645032D3-18DF-4A63-A3E9-3398A735EF06}" destId="{BA1174C2-62E6-468E-B5AB-B7CAFF1BFCA0}" srcOrd="3" destOrd="0" presId="urn:microsoft.com/office/officeart/2005/8/layout/radial2"/>
    <dgm:cxn modelId="{BC33865C-385F-429C-90C6-FCA4EB242259}" type="presParOf" srcId="{645032D3-18DF-4A63-A3E9-3398A735EF06}" destId="{D8620F34-96AA-47AF-B04B-A1FDCCFB9179}" srcOrd="4" destOrd="0" presId="urn:microsoft.com/office/officeart/2005/8/layout/radial2"/>
    <dgm:cxn modelId="{02854249-CFB0-4D66-BCA3-976E762478EF}" type="presParOf" srcId="{D8620F34-96AA-47AF-B04B-A1FDCCFB9179}" destId="{1ABE90D0-0CC2-46BF-BEEC-1F80971EE547}" srcOrd="0" destOrd="0" presId="urn:microsoft.com/office/officeart/2005/8/layout/radial2"/>
    <dgm:cxn modelId="{EFC3782A-F74D-41AA-AD40-D5AA8202AE2B}" type="presParOf" srcId="{D8620F34-96AA-47AF-B04B-A1FDCCFB9179}" destId="{207B0712-62E0-4714-92DE-CFE7F36DDFFB}" srcOrd="1" destOrd="0" presId="urn:microsoft.com/office/officeart/2005/8/layout/radial2"/>
    <dgm:cxn modelId="{BCD44566-C11B-46BB-9F7D-795DD3E1AF95}" type="presParOf" srcId="{645032D3-18DF-4A63-A3E9-3398A735EF06}" destId="{0415FFA7-51E2-4B3B-BF2B-C5C1CCF16B07}" srcOrd="5" destOrd="0" presId="urn:microsoft.com/office/officeart/2005/8/layout/radial2"/>
    <dgm:cxn modelId="{69F83DEE-E542-4AE7-9DCE-5F61B5F70F72}" type="presParOf" srcId="{645032D3-18DF-4A63-A3E9-3398A735EF06}" destId="{761FFF3B-488D-48F7-92E7-F5EE0FE5AE11}" srcOrd="6" destOrd="0" presId="urn:microsoft.com/office/officeart/2005/8/layout/radial2"/>
    <dgm:cxn modelId="{37554A3F-B3AF-40CD-80C5-DAAAB754FA1E}" type="presParOf" srcId="{761FFF3B-488D-48F7-92E7-F5EE0FE5AE11}" destId="{10996B09-2434-4F73-8610-B467D0793FC9}" srcOrd="0" destOrd="0" presId="urn:microsoft.com/office/officeart/2005/8/layout/radial2"/>
    <dgm:cxn modelId="{23DA1E8F-4511-4E7C-9FB4-1493D00EB5BB}" type="presParOf" srcId="{761FFF3B-488D-48F7-92E7-F5EE0FE5AE11}" destId="{BA3EEA90-1B63-4B9D-BB63-553D3ED9AA96}" srcOrd="1" destOrd="0" presId="urn:microsoft.com/office/officeart/2005/8/layout/radial2"/>
  </dgm:cxnLst>
  <dgm:bg>
    <a:noFill/>
  </dgm:bg>
  <dgm:whole>
    <a:ln w="28575">
      <a:solidFill>
        <a:schemeClr val="accent4">
          <a:lumMod val="60000"/>
          <a:lumOff val="40000"/>
        </a:schemeClr>
      </a:solidFill>
      <a:extLst>
        <a:ext uri="{C807C97D-BFC1-408E-A445-0C87EB9F89A2}">
          <ask:lineSketchStyleProps xmlns:ask="http://schemas.microsoft.com/office/drawing/2018/sketchyshapes" xmlns="">
            <ask:type>
              <ask:lineSketchFreehand/>
            </ask:type>
          </ask:lineSketchStyleProps>
        </a:ext>
      </a:extLst>
    </a:ln>
  </dgm:whole>
  <dgm:extLst>
    <a:ext uri="http://schemas.microsoft.com/office/drawing/2008/diagram">
      <dsp:dataModelExt xmlns:dsp="http://schemas.microsoft.com/office/drawing/2008/diagram" relId="rId1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FA31ACC-C7BE-4691-B336-FFFD646B0780}" type="doc">
      <dgm:prSet loTypeId="urn:microsoft.com/office/officeart/2016/7/layout/BasicProcessNew" loCatId="process" qsTypeId="urn:microsoft.com/office/officeart/2005/8/quickstyle/simple2#2" qsCatId="simple" csTypeId="urn:microsoft.com/office/officeart/2005/8/colors/accent3_2#2" csCatId="accent3" phldr="1"/>
      <dgm:spPr/>
      <dgm:t>
        <a:bodyPr/>
        <a:lstStyle/>
        <a:p>
          <a:endParaRPr lang="en-US"/>
        </a:p>
      </dgm:t>
    </dgm:pt>
    <dgm:pt modelId="{B29048A8-4A11-4092-842C-302AA2D31A43}">
      <dgm:prSet custT="1"/>
      <dgm:spPr/>
      <dgm:t>
        <a:bodyPr/>
        <a:lstStyle/>
        <a:p>
          <a:r>
            <a:rPr lang="el-GR" sz="1600" b="1" dirty="0">
              <a:effectLst>
                <a:outerShdw blurRad="38100" dist="38100" dir="2700000" algn="tl">
                  <a:srgbClr val="000000">
                    <a:alpha val="43137"/>
                  </a:srgbClr>
                </a:outerShdw>
              </a:effectLst>
            </a:rPr>
            <a:t>3 Μαθήματα Επαγγελματικής Αγωγής/Τμήμα</a:t>
          </a:r>
        </a:p>
      </dgm:t>
    </dgm:pt>
    <dgm:pt modelId="{3670502F-6F4F-4218-8335-C2D22AFD8384}" type="parTrans" cxnId="{616A1E14-E72D-4F62-B22E-60D6B13837F1}">
      <dgm:prSet/>
      <dgm:spPr/>
      <dgm:t>
        <a:bodyPr/>
        <a:lstStyle/>
        <a:p>
          <a:endParaRPr lang="en-US"/>
        </a:p>
      </dgm:t>
    </dgm:pt>
    <dgm:pt modelId="{68F665B8-DD1E-4E4D-B4F2-D99ED6A022DF}" type="sibTrans" cxnId="{616A1E14-E72D-4F62-B22E-60D6B13837F1}">
      <dgm:prSet/>
      <dgm:spPr/>
      <dgm:t>
        <a:bodyPr/>
        <a:lstStyle/>
        <a:p>
          <a:endParaRPr lang="en-US"/>
        </a:p>
      </dgm:t>
    </dgm:pt>
    <dgm:pt modelId="{1534A1E9-7688-455A-897E-30FCBF4A28EC}">
      <dgm:prSet custT="1"/>
      <dgm:spPr/>
      <dgm:t>
        <a:bodyPr/>
        <a:lstStyle/>
        <a:p>
          <a:pPr algn="ctr"/>
          <a:r>
            <a:rPr lang="el-GR" sz="1600" b="1" dirty="0">
              <a:effectLst>
                <a:outerShdw blurRad="38100" dist="38100" dir="2700000" algn="tl">
                  <a:srgbClr val="000000">
                    <a:alpha val="43137"/>
                  </a:srgbClr>
                </a:outerShdw>
              </a:effectLst>
            </a:rPr>
            <a:t>Ατομικές συναντήσεις στο Γραφείο ΣΕΑ</a:t>
          </a:r>
          <a:r>
            <a:rPr lang="el-CY" sz="1600" b="1" dirty="0">
              <a:effectLst>
                <a:outerShdw blurRad="38100" dist="38100" dir="2700000" algn="tl">
                  <a:srgbClr val="000000">
                    <a:alpha val="43137"/>
                  </a:srgbClr>
                </a:outerShdw>
              </a:effectLst>
            </a:rPr>
            <a:t>, </a:t>
          </a:r>
          <a:r>
            <a:rPr lang="en-US" sz="1600" b="1" dirty="0">
              <a:effectLst>
                <a:outerShdw blurRad="38100" dist="38100" dir="2700000" algn="tl">
                  <a:srgbClr val="000000">
                    <a:alpha val="43137"/>
                  </a:srgbClr>
                </a:outerShdw>
              </a:effectLst>
            </a:rPr>
            <a:t> </a:t>
          </a:r>
          <a:r>
            <a:rPr lang="el-GR" sz="1600" b="1" dirty="0">
              <a:effectLst>
                <a:outerShdw blurRad="38100" dist="38100" dir="2700000" algn="tl">
                  <a:srgbClr val="000000">
                    <a:alpha val="43137"/>
                  </a:srgbClr>
                </a:outerShdw>
              </a:effectLst>
            </a:rPr>
            <a:t>αξιοποίηση χρήσιμων εργαλείων: </a:t>
          </a:r>
        </a:p>
        <a:p>
          <a:pPr algn="ctr"/>
          <a:r>
            <a:rPr lang="el-GR" sz="1600" b="1" i="1" dirty="0">
              <a:effectLst>
                <a:outerShdw blurRad="38100" dist="38100" dir="2700000" algn="tl">
                  <a:srgbClr val="000000">
                    <a:alpha val="43137"/>
                  </a:srgbClr>
                </a:outerShdw>
              </a:effectLst>
            </a:rPr>
            <a:t>Συνέντευξη</a:t>
          </a:r>
          <a:r>
            <a:rPr lang="el-GR" sz="1600" b="1" dirty="0">
              <a:effectLst>
                <a:outerShdw blurRad="38100" dist="38100" dir="2700000" algn="tl">
                  <a:srgbClr val="000000">
                    <a:alpha val="43137"/>
                  </a:srgbClr>
                </a:outerShdw>
              </a:effectLst>
            </a:rPr>
            <a:t>, ιστοσελίδες </a:t>
          </a:r>
        </a:p>
        <a:p>
          <a:pPr algn="ctr"/>
          <a:r>
            <a:rPr lang="el-GR" sz="1600" b="1" dirty="0">
              <a:effectLst>
                <a:outerShdw blurRad="38100" dist="38100" dir="2700000" algn="tl">
                  <a:srgbClr val="000000">
                    <a:alpha val="43137"/>
                  </a:srgbClr>
                </a:outerShdw>
              </a:effectLst>
            </a:rPr>
            <a:t>(</a:t>
          </a:r>
          <a:r>
            <a:rPr lang="en-GB" sz="1600" b="1" dirty="0" err="1">
              <a:effectLst>
                <a:outerShdw blurRad="38100" dist="38100" dir="2700000" algn="tl">
                  <a:srgbClr val="000000">
                    <a:alpha val="43137"/>
                  </a:srgbClr>
                </a:outerShdw>
              </a:effectLst>
            </a:rPr>
            <a:t>eoppep</a:t>
          </a:r>
          <a:r>
            <a:rPr lang="el-GR" sz="1600" b="1" dirty="0">
              <a:effectLst>
                <a:outerShdw blurRad="38100" dist="38100" dir="2700000" algn="tl">
                  <a:srgbClr val="000000">
                    <a:alpha val="43137"/>
                  </a:srgbClr>
                </a:outerShdw>
              </a:effectLst>
            </a:rPr>
            <a:t>,</a:t>
          </a:r>
          <a:r>
            <a:rPr lang="en-US" sz="1600" b="1" dirty="0">
              <a:effectLst>
                <a:outerShdw blurRad="38100" dist="38100" dir="2700000" algn="tl">
                  <a:srgbClr val="000000">
                    <a:alpha val="43137"/>
                  </a:srgbClr>
                </a:outerShdw>
              </a:effectLst>
            </a:rPr>
            <a:t> </a:t>
          </a:r>
          <a:r>
            <a:rPr lang="en-US" sz="1600" b="1" dirty="0">
              <a:effectLst>
                <a:outerShdw blurRad="38100" dist="38100" dir="2700000" algn="tl">
                  <a:srgbClr val="000000">
                    <a:alpha val="43137"/>
                  </a:srgbClr>
                </a:outerShdw>
              </a:effectLst>
              <a:highlight>
                <a:srgbClr val="63A4F7"/>
              </a:highlight>
              <a:hlinkClick xmlns:r="http://schemas.openxmlformats.org/officeDocument/2006/relationships" r:id="rId1">
                <a:extLst>
                  <a:ext uri="{A12FA001-AC4F-418D-AE19-62706E023703}">
                    <ahyp:hlinkClr xmlns:ahyp="http://schemas.microsoft.com/office/drawing/2018/hyperlinkcolor" xmlns="" val="tx"/>
                  </a:ext>
                </a:extLst>
              </a:hlinkClick>
            </a:rPr>
            <a:t>https://www.eschoolcounselor.com/</a:t>
          </a:r>
          <a:r>
            <a:rPr lang="en-US" sz="1600" b="1" dirty="0">
              <a:effectLst>
                <a:outerShdw blurRad="38100" dist="38100" dir="2700000" algn="tl">
                  <a:srgbClr val="000000">
                    <a:alpha val="43137"/>
                  </a:srgbClr>
                </a:outerShdw>
              </a:effectLst>
              <a:highlight>
                <a:srgbClr val="DBE8FF"/>
              </a:highlight>
            </a:rPr>
            <a:t> </a:t>
          </a:r>
          <a:r>
            <a:rPr lang="el-GR" sz="1600" b="1" dirty="0">
              <a:effectLst>
                <a:outerShdw blurRad="38100" dist="38100" dir="2700000" algn="tl">
                  <a:srgbClr val="000000">
                    <a:alpha val="43137"/>
                  </a:srgbClr>
                </a:outerShdw>
              </a:effectLst>
            </a:rPr>
            <a:t>), δραστηριότητες, τεστ ΕΠ κ.</a:t>
          </a:r>
          <a:r>
            <a:rPr lang="el-CY" sz="1600" b="1" dirty="0">
              <a:effectLst>
                <a:outerShdw blurRad="38100" dist="38100" dir="2700000" algn="tl">
                  <a:srgbClr val="000000">
                    <a:alpha val="43137"/>
                  </a:srgbClr>
                </a:outerShdw>
              </a:effectLst>
            </a:rPr>
            <a:t>ά</a:t>
          </a:r>
          <a:r>
            <a:rPr lang="el-GR" sz="1600" b="1"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dgm:t>
    </dgm:pt>
    <dgm:pt modelId="{33D37900-645D-4E1E-A522-09DFA52C4D26}" type="parTrans" cxnId="{D466F374-1265-4742-A539-B2AC1DF7C23D}">
      <dgm:prSet/>
      <dgm:spPr/>
      <dgm:t>
        <a:bodyPr/>
        <a:lstStyle/>
        <a:p>
          <a:endParaRPr lang="en-US"/>
        </a:p>
      </dgm:t>
    </dgm:pt>
    <dgm:pt modelId="{39DB28C7-26D7-46FB-86B3-37DFAD01E830}" type="sibTrans" cxnId="{D466F374-1265-4742-A539-B2AC1DF7C23D}">
      <dgm:prSet/>
      <dgm:spPr/>
      <dgm:t>
        <a:bodyPr/>
        <a:lstStyle/>
        <a:p>
          <a:endParaRPr lang="en-US"/>
        </a:p>
      </dgm:t>
    </dgm:pt>
    <dgm:pt modelId="{2C0AAB8F-969C-4A49-BA59-3AC7914C1E44}">
      <dgm:prSet custT="1"/>
      <dgm:spPr/>
      <dgm:t>
        <a:bodyPr/>
        <a:lstStyle/>
        <a:p>
          <a:r>
            <a:rPr lang="el-GR" sz="1600" b="1">
              <a:effectLst>
                <a:outerShdw blurRad="38100" dist="38100" dir="2700000" algn="tl">
                  <a:srgbClr val="000000">
                    <a:alpha val="43137"/>
                  </a:srgbClr>
                </a:outerShdw>
              </a:effectLst>
            </a:rPr>
            <a:t>Ενημερωτικό υλικό (ιστοσελίδα σχολείου - ΣΕΑ, ενημερώσεις στην τάξη)</a:t>
          </a:r>
          <a:endParaRPr lang="en-US" sz="1600" dirty="0">
            <a:effectLst>
              <a:outerShdw blurRad="38100" dist="38100" dir="2700000" algn="tl">
                <a:srgbClr val="000000">
                  <a:alpha val="43137"/>
                </a:srgbClr>
              </a:outerShdw>
            </a:effectLst>
          </a:endParaRPr>
        </a:p>
      </dgm:t>
    </dgm:pt>
    <dgm:pt modelId="{89EF63A8-433A-4D7C-88B7-F0079CCD64D7}" type="parTrans" cxnId="{1DF88D43-BF79-4E68-9A57-EB63331904B1}">
      <dgm:prSet/>
      <dgm:spPr/>
      <dgm:t>
        <a:bodyPr/>
        <a:lstStyle/>
        <a:p>
          <a:endParaRPr lang="en-US"/>
        </a:p>
      </dgm:t>
    </dgm:pt>
    <dgm:pt modelId="{99F17581-05B3-4E33-9772-20E508F77437}" type="sibTrans" cxnId="{1DF88D43-BF79-4E68-9A57-EB63331904B1}">
      <dgm:prSet/>
      <dgm:spPr/>
      <dgm:t>
        <a:bodyPr/>
        <a:lstStyle/>
        <a:p>
          <a:endParaRPr lang="en-US"/>
        </a:p>
      </dgm:t>
    </dgm:pt>
    <dgm:pt modelId="{15C859EF-8805-49EE-AA70-30AE61A436F4}">
      <dgm:prSet custT="1"/>
      <dgm:spPr/>
      <dgm:t>
        <a:bodyPr/>
        <a:lstStyle/>
        <a:p>
          <a:r>
            <a:rPr lang="el-GR" sz="1600" b="1" dirty="0">
              <a:effectLst>
                <a:outerShdw blurRad="38100" dist="38100" dir="2700000" algn="tl">
                  <a:srgbClr val="000000">
                    <a:alpha val="43137"/>
                  </a:srgbClr>
                </a:outerShdw>
              </a:effectLst>
            </a:rPr>
            <a:t>Τρ</a:t>
          </a:r>
          <a:r>
            <a:rPr lang="el-CY" sz="1600" b="1" dirty="0" err="1">
              <a:effectLst>
                <a:outerShdw blurRad="38100" dist="38100" dir="2700000" algn="tl">
                  <a:srgbClr val="000000">
                    <a:alpha val="43137"/>
                  </a:srgbClr>
                </a:outerShdw>
              </a:effectLst>
            </a:rPr>
            <a:t>ιή</a:t>
          </a:r>
          <a:r>
            <a:rPr lang="el-GR" sz="1600" b="1" dirty="0" err="1">
              <a:effectLst>
                <a:outerShdw blurRad="38100" dist="38100" dir="2700000" algn="tl">
                  <a:srgbClr val="000000">
                    <a:alpha val="43137"/>
                  </a:srgbClr>
                </a:outerShdw>
              </a:effectLst>
            </a:rPr>
            <a:t>μερο</a:t>
          </a:r>
          <a:r>
            <a:rPr lang="el-GR" sz="1600" b="1" dirty="0">
              <a:effectLst>
                <a:outerShdw blurRad="38100" dist="38100" dir="2700000" algn="tl">
                  <a:srgbClr val="000000">
                    <a:alpha val="43137"/>
                  </a:srgbClr>
                </a:outerShdw>
              </a:effectLst>
            </a:rPr>
            <a:t> εργασίας:</a:t>
          </a:r>
          <a:endParaRPr lang="el-CY" sz="1600" b="1" dirty="0">
            <a:effectLst>
              <a:outerShdw blurRad="38100" dist="38100" dir="2700000" algn="tl">
                <a:srgbClr val="000000">
                  <a:alpha val="43137"/>
                </a:srgbClr>
              </a:outerShdw>
            </a:effectLst>
          </a:endParaRPr>
        </a:p>
        <a:p>
          <a:r>
            <a:rPr lang="el-GR" sz="1600" b="1" dirty="0">
              <a:effectLst>
                <a:outerShdw blurRad="38100" dist="38100" dir="2700000" algn="tl">
                  <a:srgbClr val="000000">
                    <a:alpha val="43137"/>
                  </a:srgbClr>
                </a:outerShdw>
              </a:effectLst>
            </a:rPr>
            <a:t>  Ενημερώσεις/</a:t>
          </a:r>
        </a:p>
        <a:p>
          <a:r>
            <a:rPr lang="el-GR" sz="1600" b="1" dirty="0">
              <a:effectLst>
                <a:outerShdw blurRad="38100" dist="38100" dir="2700000" algn="tl">
                  <a:srgbClr val="000000">
                    <a:alpha val="43137"/>
                  </a:srgbClr>
                </a:outerShdw>
              </a:effectLst>
            </a:rPr>
            <a:t>Επισκέψεις</a:t>
          </a:r>
          <a:r>
            <a:rPr lang="el-GR" sz="1600" b="1" dirty="0"/>
            <a:t> </a:t>
          </a:r>
          <a:endParaRPr lang="en-US" sz="1600" dirty="0"/>
        </a:p>
      </dgm:t>
    </dgm:pt>
    <dgm:pt modelId="{63DE154F-4E66-4101-8081-E80C243B42A0}" type="parTrans" cxnId="{6A48EE92-98E6-4286-B6E6-999299EB218C}">
      <dgm:prSet/>
      <dgm:spPr/>
      <dgm:t>
        <a:bodyPr/>
        <a:lstStyle/>
        <a:p>
          <a:endParaRPr lang="en-US"/>
        </a:p>
      </dgm:t>
    </dgm:pt>
    <dgm:pt modelId="{BE4C33F7-99B4-472B-8292-BB205ABBCC2D}" type="sibTrans" cxnId="{6A48EE92-98E6-4286-B6E6-999299EB218C}">
      <dgm:prSet/>
      <dgm:spPr/>
      <dgm:t>
        <a:bodyPr/>
        <a:lstStyle/>
        <a:p>
          <a:endParaRPr lang="en-US"/>
        </a:p>
      </dgm:t>
    </dgm:pt>
    <dgm:pt modelId="{DEEB13AE-DE0C-49CD-AEFE-84742CEDF23F}">
      <dgm:prSet custT="1"/>
      <dgm:spPr/>
      <dgm:t>
        <a:bodyPr/>
        <a:lstStyle/>
        <a:p>
          <a:r>
            <a:rPr lang="el-GR" sz="1600" b="1" dirty="0">
              <a:effectLst>
                <a:outerShdw blurRad="38100" dist="38100" dir="2700000" algn="tl">
                  <a:srgbClr val="000000">
                    <a:alpha val="43137"/>
                  </a:srgbClr>
                </a:outerShdw>
              </a:effectLst>
            </a:rPr>
            <a:t>Επικοινωνία – Συνεργασία με γονείς/</a:t>
          </a:r>
        </a:p>
        <a:p>
          <a:r>
            <a:rPr lang="el-GR" sz="1600" b="1" dirty="0">
              <a:effectLst>
                <a:outerShdw blurRad="38100" dist="38100" dir="2700000" algn="tl">
                  <a:srgbClr val="000000">
                    <a:alpha val="43137"/>
                  </a:srgbClr>
                </a:outerShdw>
              </a:effectLst>
            </a:rPr>
            <a:t>Απογευματινή Ενημέρωση</a:t>
          </a:r>
          <a:endParaRPr lang="en-US" sz="1600" b="1" dirty="0">
            <a:effectLst>
              <a:outerShdw blurRad="38100" dist="38100" dir="2700000" algn="tl">
                <a:srgbClr val="000000">
                  <a:alpha val="43137"/>
                </a:srgbClr>
              </a:outerShdw>
            </a:effectLst>
          </a:endParaRPr>
        </a:p>
      </dgm:t>
    </dgm:pt>
    <dgm:pt modelId="{A7C50008-4CA7-4983-AEEC-B20A8C105731}" type="parTrans" cxnId="{B25CAD08-6F66-42C6-8D63-88CA221B1025}">
      <dgm:prSet/>
      <dgm:spPr/>
      <dgm:t>
        <a:bodyPr/>
        <a:lstStyle/>
        <a:p>
          <a:endParaRPr lang="en-US"/>
        </a:p>
      </dgm:t>
    </dgm:pt>
    <dgm:pt modelId="{7AD96E78-36DB-45DA-B8FA-1DF192EB4E40}" type="sibTrans" cxnId="{B25CAD08-6F66-42C6-8D63-88CA221B1025}">
      <dgm:prSet/>
      <dgm:spPr/>
      <dgm:t>
        <a:bodyPr/>
        <a:lstStyle/>
        <a:p>
          <a:endParaRPr lang="en-US"/>
        </a:p>
      </dgm:t>
    </dgm:pt>
    <dgm:pt modelId="{06766315-C0DC-42A4-8A10-0FF485D9DB0E}" type="pres">
      <dgm:prSet presAssocID="{8FA31ACC-C7BE-4691-B336-FFFD646B0780}" presName="Name0" presStyleCnt="0">
        <dgm:presLayoutVars>
          <dgm:dir/>
          <dgm:resizeHandles val="exact"/>
        </dgm:presLayoutVars>
      </dgm:prSet>
      <dgm:spPr/>
      <dgm:t>
        <a:bodyPr/>
        <a:lstStyle/>
        <a:p>
          <a:endParaRPr lang="en-US"/>
        </a:p>
      </dgm:t>
    </dgm:pt>
    <dgm:pt modelId="{E5DCDE4C-731A-4EA0-A3E5-6F05A5E455B6}" type="pres">
      <dgm:prSet presAssocID="{B29048A8-4A11-4092-842C-302AA2D31A43}" presName="node" presStyleLbl="node1" presStyleIdx="0" presStyleCnt="9">
        <dgm:presLayoutVars>
          <dgm:bulletEnabled val="1"/>
        </dgm:presLayoutVars>
      </dgm:prSet>
      <dgm:spPr/>
      <dgm:t>
        <a:bodyPr/>
        <a:lstStyle/>
        <a:p>
          <a:endParaRPr lang="en-US"/>
        </a:p>
      </dgm:t>
    </dgm:pt>
    <dgm:pt modelId="{BA0B0DCF-76F7-4267-A54F-134A1349EA2E}" type="pres">
      <dgm:prSet presAssocID="{68F665B8-DD1E-4E4D-B4F2-D99ED6A022DF}" presName="sibTransSpacerBeforeConnector" presStyleCnt="0"/>
      <dgm:spPr/>
    </dgm:pt>
    <dgm:pt modelId="{3845E593-6900-4335-B971-EA55F972E294}" type="pres">
      <dgm:prSet presAssocID="{68F665B8-DD1E-4E4D-B4F2-D99ED6A022DF}" presName="sibTrans" presStyleLbl="node1" presStyleIdx="1" presStyleCnt="9"/>
      <dgm:spPr/>
      <dgm:t>
        <a:bodyPr/>
        <a:lstStyle/>
        <a:p>
          <a:endParaRPr lang="en-US"/>
        </a:p>
      </dgm:t>
    </dgm:pt>
    <dgm:pt modelId="{34290E43-A725-405F-BC3F-1AB19A49AB20}" type="pres">
      <dgm:prSet presAssocID="{68F665B8-DD1E-4E4D-B4F2-D99ED6A022DF}" presName="sibTransSpacerAfterConnector" presStyleCnt="0"/>
      <dgm:spPr/>
    </dgm:pt>
    <dgm:pt modelId="{774A7FB0-360B-4D1B-A659-BFA96750FD86}" type="pres">
      <dgm:prSet presAssocID="{1534A1E9-7688-455A-897E-30FCBF4A28EC}" presName="node" presStyleLbl="node1" presStyleIdx="2" presStyleCnt="9">
        <dgm:presLayoutVars>
          <dgm:bulletEnabled val="1"/>
        </dgm:presLayoutVars>
      </dgm:prSet>
      <dgm:spPr/>
      <dgm:t>
        <a:bodyPr/>
        <a:lstStyle/>
        <a:p>
          <a:endParaRPr lang="en-US"/>
        </a:p>
      </dgm:t>
    </dgm:pt>
    <dgm:pt modelId="{7C8CD59E-726E-45E2-A0BC-E23D408950B8}" type="pres">
      <dgm:prSet presAssocID="{39DB28C7-26D7-46FB-86B3-37DFAD01E830}" presName="sibTransSpacerBeforeConnector" presStyleCnt="0"/>
      <dgm:spPr/>
    </dgm:pt>
    <dgm:pt modelId="{500CC8B4-277B-4608-8F3D-450030E369D0}" type="pres">
      <dgm:prSet presAssocID="{39DB28C7-26D7-46FB-86B3-37DFAD01E830}" presName="sibTrans" presStyleLbl="node1" presStyleIdx="3" presStyleCnt="9"/>
      <dgm:spPr/>
      <dgm:t>
        <a:bodyPr/>
        <a:lstStyle/>
        <a:p>
          <a:endParaRPr lang="en-US"/>
        </a:p>
      </dgm:t>
    </dgm:pt>
    <dgm:pt modelId="{8A8DAF8E-53EB-4BEB-B661-AC4BC6F6B207}" type="pres">
      <dgm:prSet presAssocID="{39DB28C7-26D7-46FB-86B3-37DFAD01E830}" presName="sibTransSpacerAfterConnector" presStyleCnt="0"/>
      <dgm:spPr/>
    </dgm:pt>
    <dgm:pt modelId="{A07C611B-6215-447C-85C6-3D876A411FD2}" type="pres">
      <dgm:prSet presAssocID="{2C0AAB8F-969C-4A49-BA59-3AC7914C1E44}" presName="node" presStyleLbl="node1" presStyleIdx="4" presStyleCnt="9">
        <dgm:presLayoutVars>
          <dgm:bulletEnabled val="1"/>
        </dgm:presLayoutVars>
      </dgm:prSet>
      <dgm:spPr/>
      <dgm:t>
        <a:bodyPr/>
        <a:lstStyle/>
        <a:p>
          <a:endParaRPr lang="en-US"/>
        </a:p>
      </dgm:t>
    </dgm:pt>
    <dgm:pt modelId="{FA818C9C-41FF-4CA4-AE7D-F6B22B3AA835}" type="pres">
      <dgm:prSet presAssocID="{99F17581-05B3-4E33-9772-20E508F77437}" presName="sibTransSpacerBeforeConnector" presStyleCnt="0"/>
      <dgm:spPr/>
    </dgm:pt>
    <dgm:pt modelId="{D69A6C29-B81E-42BD-9246-CDD1562502E5}" type="pres">
      <dgm:prSet presAssocID="{99F17581-05B3-4E33-9772-20E508F77437}" presName="sibTrans" presStyleLbl="node1" presStyleIdx="5" presStyleCnt="9"/>
      <dgm:spPr/>
      <dgm:t>
        <a:bodyPr/>
        <a:lstStyle/>
        <a:p>
          <a:endParaRPr lang="en-US"/>
        </a:p>
      </dgm:t>
    </dgm:pt>
    <dgm:pt modelId="{CD7D2DEC-834E-4C1C-8A35-215B54A80311}" type="pres">
      <dgm:prSet presAssocID="{99F17581-05B3-4E33-9772-20E508F77437}" presName="sibTransSpacerAfterConnector" presStyleCnt="0"/>
      <dgm:spPr/>
    </dgm:pt>
    <dgm:pt modelId="{BAF87B65-DB7E-4FBC-9DA7-3E5D82C95F72}" type="pres">
      <dgm:prSet presAssocID="{15C859EF-8805-49EE-AA70-30AE61A436F4}" presName="node" presStyleLbl="node1" presStyleIdx="6" presStyleCnt="9">
        <dgm:presLayoutVars>
          <dgm:bulletEnabled val="1"/>
        </dgm:presLayoutVars>
      </dgm:prSet>
      <dgm:spPr/>
      <dgm:t>
        <a:bodyPr/>
        <a:lstStyle/>
        <a:p>
          <a:endParaRPr lang="en-US"/>
        </a:p>
      </dgm:t>
    </dgm:pt>
    <dgm:pt modelId="{DA064BBB-7CB1-4081-9EBA-024E8CEA376F}" type="pres">
      <dgm:prSet presAssocID="{BE4C33F7-99B4-472B-8292-BB205ABBCC2D}" presName="sibTransSpacerBeforeConnector" presStyleCnt="0"/>
      <dgm:spPr/>
    </dgm:pt>
    <dgm:pt modelId="{0F8B3924-0D38-4FF3-B563-16BEC96B973F}" type="pres">
      <dgm:prSet presAssocID="{BE4C33F7-99B4-472B-8292-BB205ABBCC2D}" presName="sibTrans" presStyleLbl="node1" presStyleIdx="7" presStyleCnt="9"/>
      <dgm:spPr/>
      <dgm:t>
        <a:bodyPr/>
        <a:lstStyle/>
        <a:p>
          <a:endParaRPr lang="en-US"/>
        </a:p>
      </dgm:t>
    </dgm:pt>
    <dgm:pt modelId="{6DE5B3FB-E94D-4757-B676-66CF168CB057}" type="pres">
      <dgm:prSet presAssocID="{BE4C33F7-99B4-472B-8292-BB205ABBCC2D}" presName="sibTransSpacerAfterConnector" presStyleCnt="0"/>
      <dgm:spPr/>
    </dgm:pt>
    <dgm:pt modelId="{3AF37460-9FDC-499D-BB6E-D0277E6D85A5}" type="pres">
      <dgm:prSet presAssocID="{DEEB13AE-DE0C-49CD-AEFE-84742CEDF23F}" presName="node" presStyleLbl="node1" presStyleIdx="8" presStyleCnt="9">
        <dgm:presLayoutVars>
          <dgm:bulletEnabled val="1"/>
        </dgm:presLayoutVars>
      </dgm:prSet>
      <dgm:spPr/>
      <dgm:t>
        <a:bodyPr/>
        <a:lstStyle/>
        <a:p>
          <a:endParaRPr lang="en-US"/>
        </a:p>
      </dgm:t>
    </dgm:pt>
  </dgm:ptLst>
  <dgm:cxnLst>
    <dgm:cxn modelId="{20AAC7BE-EB52-4631-9487-BE68883E5C2B}" type="presOf" srcId="{BE4C33F7-99B4-472B-8292-BB205ABBCC2D}" destId="{0F8B3924-0D38-4FF3-B563-16BEC96B973F}" srcOrd="0" destOrd="0" presId="urn:microsoft.com/office/officeart/2016/7/layout/BasicProcessNew"/>
    <dgm:cxn modelId="{305F56DD-352A-48A1-ABCB-47605C6B144B}" type="presOf" srcId="{39DB28C7-26D7-46FB-86B3-37DFAD01E830}" destId="{500CC8B4-277B-4608-8F3D-450030E369D0}" srcOrd="0" destOrd="0" presId="urn:microsoft.com/office/officeart/2016/7/layout/BasicProcessNew"/>
    <dgm:cxn modelId="{6A48EE92-98E6-4286-B6E6-999299EB218C}" srcId="{8FA31ACC-C7BE-4691-B336-FFFD646B0780}" destId="{15C859EF-8805-49EE-AA70-30AE61A436F4}" srcOrd="3" destOrd="0" parTransId="{63DE154F-4E66-4101-8081-E80C243B42A0}" sibTransId="{BE4C33F7-99B4-472B-8292-BB205ABBCC2D}"/>
    <dgm:cxn modelId="{5550A566-27F3-429B-8184-56C90BF41ED1}" type="presOf" srcId="{8FA31ACC-C7BE-4691-B336-FFFD646B0780}" destId="{06766315-C0DC-42A4-8A10-0FF485D9DB0E}" srcOrd="0" destOrd="0" presId="urn:microsoft.com/office/officeart/2016/7/layout/BasicProcessNew"/>
    <dgm:cxn modelId="{50D2630D-A84E-49B6-83CB-73871CF594C8}" type="presOf" srcId="{15C859EF-8805-49EE-AA70-30AE61A436F4}" destId="{BAF87B65-DB7E-4FBC-9DA7-3E5D82C95F72}" srcOrd="0" destOrd="0" presId="urn:microsoft.com/office/officeart/2016/7/layout/BasicProcessNew"/>
    <dgm:cxn modelId="{D466F374-1265-4742-A539-B2AC1DF7C23D}" srcId="{8FA31ACC-C7BE-4691-B336-FFFD646B0780}" destId="{1534A1E9-7688-455A-897E-30FCBF4A28EC}" srcOrd="1" destOrd="0" parTransId="{33D37900-645D-4E1E-A522-09DFA52C4D26}" sibTransId="{39DB28C7-26D7-46FB-86B3-37DFAD01E830}"/>
    <dgm:cxn modelId="{C9CBF4E4-DA54-4F3D-B878-63D6EFFC31C1}" type="presOf" srcId="{1534A1E9-7688-455A-897E-30FCBF4A28EC}" destId="{774A7FB0-360B-4D1B-A659-BFA96750FD86}" srcOrd="0" destOrd="0" presId="urn:microsoft.com/office/officeart/2016/7/layout/BasicProcessNew"/>
    <dgm:cxn modelId="{77B47232-80F8-4995-B1AA-F003486313C7}" type="presOf" srcId="{68F665B8-DD1E-4E4D-B4F2-D99ED6A022DF}" destId="{3845E593-6900-4335-B971-EA55F972E294}" srcOrd="0" destOrd="0" presId="urn:microsoft.com/office/officeart/2016/7/layout/BasicProcessNew"/>
    <dgm:cxn modelId="{DEF4AE33-4401-4AC7-B7AB-79FA5D5795A6}" type="presOf" srcId="{2C0AAB8F-969C-4A49-BA59-3AC7914C1E44}" destId="{A07C611B-6215-447C-85C6-3D876A411FD2}" srcOrd="0" destOrd="0" presId="urn:microsoft.com/office/officeart/2016/7/layout/BasicProcessNew"/>
    <dgm:cxn modelId="{B25CAD08-6F66-42C6-8D63-88CA221B1025}" srcId="{8FA31ACC-C7BE-4691-B336-FFFD646B0780}" destId="{DEEB13AE-DE0C-49CD-AEFE-84742CEDF23F}" srcOrd="4" destOrd="0" parTransId="{A7C50008-4CA7-4983-AEEC-B20A8C105731}" sibTransId="{7AD96E78-36DB-45DA-B8FA-1DF192EB4E40}"/>
    <dgm:cxn modelId="{1A69E7C1-BBBC-44B5-92A3-58C811D00069}" type="presOf" srcId="{99F17581-05B3-4E33-9772-20E508F77437}" destId="{D69A6C29-B81E-42BD-9246-CDD1562502E5}" srcOrd="0" destOrd="0" presId="urn:microsoft.com/office/officeart/2016/7/layout/BasicProcessNew"/>
    <dgm:cxn modelId="{1DF88D43-BF79-4E68-9A57-EB63331904B1}" srcId="{8FA31ACC-C7BE-4691-B336-FFFD646B0780}" destId="{2C0AAB8F-969C-4A49-BA59-3AC7914C1E44}" srcOrd="2" destOrd="0" parTransId="{89EF63A8-433A-4D7C-88B7-F0079CCD64D7}" sibTransId="{99F17581-05B3-4E33-9772-20E508F77437}"/>
    <dgm:cxn modelId="{0CB25160-DBD9-46C6-8874-E996CB6690D3}" type="presOf" srcId="{DEEB13AE-DE0C-49CD-AEFE-84742CEDF23F}" destId="{3AF37460-9FDC-499D-BB6E-D0277E6D85A5}" srcOrd="0" destOrd="0" presId="urn:microsoft.com/office/officeart/2016/7/layout/BasicProcessNew"/>
    <dgm:cxn modelId="{7FBCFC1F-4CD0-4ECC-BD51-AEFA147E2B2E}" type="presOf" srcId="{B29048A8-4A11-4092-842C-302AA2D31A43}" destId="{E5DCDE4C-731A-4EA0-A3E5-6F05A5E455B6}" srcOrd="0" destOrd="0" presId="urn:microsoft.com/office/officeart/2016/7/layout/BasicProcessNew"/>
    <dgm:cxn modelId="{616A1E14-E72D-4F62-B22E-60D6B13837F1}" srcId="{8FA31ACC-C7BE-4691-B336-FFFD646B0780}" destId="{B29048A8-4A11-4092-842C-302AA2D31A43}" srcOrd="0" destOrd="0" parTransId="{3670502F-6F4F-4218-8335-C2D22AFD8384}" sibTransId="{68F665B8-DD1E-4E4D-B4F2-D99ED6A022DF}"/>
    <dgm:cxn modelId="{4940721F-2E6F-4B8A-8B89-E151D1961BCE}" type="presParOf" srcId="{06766315-C0DC-42A4-8A10-0FF485D9DB0E}" destId="{E5DCDE4C-731A-4EA0-A3E5-6F05A5E455B6}" srcOrd="0" destOrd="0" presId="urn:microsoft.com/office/officeart/2016/7/layout/BasicProcessNew"/>
    <dgm:cxn modelId="{CEBB5AEE-801D-45B8-837F-74BF18745936}" type="presParOf" srcId="{06766315-C0DC-42A4-8A10-0FF485D9DB0E}" destId="{BA0B0DCF-76F7-4267-A54F-134A1349EA2E}" srcOrd="1" destOrd="0" presId="urn:microsoft.com/office/officeart/2016/7/layout/BasicProcessNew"/>
    <dgm:cxn modelId="{F17E9178-672A-4B37-BBEE-6C7FC76A7BE2}" type="presParOf" srcId="{06766315-C0DC-42A4-8A10-0FF485D9DB0E}" destId="{3845E593-6900-4335-B971-EA55F972E294}" srcOrd="2" destOrd="0" presId="urn:microsoft.com/office/officeart/2016/7/layout/BasicProcessNew"/>
    <dgm:cxn modelId="{44D57CD6-5DD8-4821-88DC-4D32F3E23269}" type="presParOf" srcId="{06766315-C0DC-42A4-8A10-0FF485D9DB0E}" destId="{34290E43-A725-405F-BC3F-1AB19A49AB20}" srcOrd="3" destOrd="0" presId="urn:microsoft.com/office/officeart/2016/7/layout/BasicProcessNew"/>
    <dgm:cxn modelId="{B35581CD-4FE5-4B84-A498-71AE43B56099}" type="presParOf" srcId="{06766315-C0DC-42A4-8A10-0FF485D9DB0E}" destId="{774A7FB0-360B-4D1B-A659-BFA96750FD86}" srcOrd="4" destOrd="0" presId="urn:microsoft.com/office/officeart/2016/7/layout/BasicProcessNew"/>
    <dgm:cxn modelId="{932F0062-2435-49DF-9BB2-043326BC08AB}" type="presParOf" srcId="{06766315-C0DC-42A4-8A10-0FF485D9DB0E}" destId="{7C8CD59E-726E-45E2-A0BC-E23D408950B8}" srcOrd="5" destOrd="0" presId="urn:microsoft.com/office/officeart/2016/7/layout/BasicProcessNew"/>
    <dgm:cxn modelId="{53582E85-CF0C-4868-A2E3-AC3237485F65}" type="presParOf" srcId="{06766315-C0DC-42A4-8A10-0FF485D9DB0E}" destId="{500CC8B4-277B-4608-8F3D-450030E369D0}" srcOrd="6" destOrd="0" presId="urn:microsoft.com/office/officeart/2016/7/layout/BasicProcessNew"/>
    <dgm:cxn modelId="{26A7A135-4113-408F-8A00-602E16EF235D}" type="presParOf" srcId="{06766315-C0DC-42A4-8A10-0FF485D9DB0E}" destId="{8A8DAF8E-53EB-4BEB-B661-AC4BC6F6B207}" srcOrd="7" destOrd="0" presId="urn:microsoft.com/office/officeart/2016/7/layout/BasicProcessNew"/>
    <dgm:cxn modelId="{D1E0ADF2-ACD4-4995-A657-16BC14EFA194}" type="presParOf" srcId="{06766315-C0DC-42A4-8A10-0FF485D9DB0E}" destId="{A07C611B-6215-447C-85C6-3D876A411FD2}" srcOrd="8" destOrd="0" presId="urn:microsoft.com/office/officeart/2016/7/layout/BasicProcessNew"/>
    <dgm:cxn modelId="{DB28E40B-F625-4E5D-93C5-F954CA1E7C98}" type="presParOf" srcId="{06766315-C0DC-42A4-8A10-0FF485D9DB0E}" destId="{FA818C9C-41FF-4CA4-AE7D-F6B22B3AA835}" srcOrd="9" destOrd="0" presId="urn:microsoft.com/office/officeart/2016/7/layout/BasicProcessNew"/>
    <dgm:cxn modelId="{37941C82-648F-44EE-BDC3-5606891BBAE6}" type="presParOf" srcId="{06766315-C0DC-42A4-8A10-0FF485D9DB0E}" destId="{D69A6C29-B81E-42BD-9246-CDD1562502E5}" srcOrd="10" destOrd="0" presId="urn:microsoft.com/office/officeart/2016/7/layout/BasicProcessNew"/>
    <dgm:cxn modelId="{241E1840-1C36-4B13-B823-AD42D7DA3135}" type="presParOf" srcId="{06766315-C0DC-42A4-8A10-0FF485D9DB0E}" destId="{CD7D2DEC-834E-4C1C-8A35-215B54A80311}" srcOrd="11" destOrd="0" presId="urn:microsoft.com/office/officeart/2016/7/layout/BasicProcessNew"/>
    <dgm:cxn modelId="{B7F8106A-21D0-4AD7-B133-53F4A94F2964}" type="presParOf" srcId="{06766315-C0DC-42A4-8A10-0FF485D9DB0E}" destId="{BAF87B65-DB7E-4FBC-9DA7-3E5D82C95F72}" srcOrd="12" destOrd="0" presId="urn:microsoft.com/office/officeart/2016/7/layout/BasicProcessNew"/>
    <dgm:cxn modelId="{271E49B9-9A7E-45B9-8325-4583C7211E66}" type="presParOf" srcId="{06766315-C0DC-42A4-8A10-0FF485D9DB0E}" destId="{DA064BBB-7CB1-4081-9EBA-024E8CEA376F}" srcOrd="13" destOrd="0" presId="urn:microsoft.com/office/officeart/2016/7/layout/BasicProcessNew"/>
    <dgm:cxn modelId="{F8DC8974-6716-42EB-8555-F27584734BAD}" type="presParOf" srcId="{06766315-C0DC-42A4-8A10-0FF485D9DB0E}" destId="{0F8B3924-0D38-4FF3-B563-16BEC96B973F}" srcOrd="14" destOrd="0" presId="urn:microsoft.com/office/officeart/2016/7/layout/BasicProcessNew"/>
    <dgm:cxn modelId="{944F5CAE-1695-4D5F-A373-12695C45F95F}" type="presParOf" srcId="{06766315-C0DC-42A4-8A10-0FF485D9DB0E}" destId="{6DE5B3FB-E94D-4757-B676-66CF168CB057}" srcOrd="15" destOrd="0" presId="urn:microsoft.com/office/officeart/2016/7/layout/BasicProcessNew"/>
    <dgm:cxn modelId="{217CCE02-0066-49B5-9AED-47F788E8ECB4}" type="presParOf" srcId="{06766315-C0DC-42A4-8A10-0FF485D9DB0E}" destId="{3AF37460-9FDC-499D-BB6E-D0277E6D85A5}" srcOrd="16" destOrd="0" presId="urn:microsoft.com/office/officeart/2016/7/layout/BasicProcessNew"/>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233405-6C22-43A4-B9F0-8BE607E1692F}">
      <dsp:nvSpPr>
        <dsp:cNvPr id="0" name=""/>
        <dsp:cNvSpPr/>
      </dsp:nvSpPr>
      <dsp:spPr>
        <a:xfrm>
          <a:off x="944752" y="71"/>
          <a:ext cx="3256026" cy="2067576"/>
        </a:xfrm>
        <a:prstGeom prst="roundRect">
          <a:avLst>
            <a:gd name="adj" fmla="val 10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20F11-ECAA-48EE-BF7E-C59F2130756A}">
      <dsp:nvSpPr>
        <dsp:cNvPr id="0" name=""/>
        <dsp:cNvSpPr/>
      </dsp:nvSpPr>
      <dsp:spPr>
        <a:xfrm>
          <a:off x="1306533" y="343763"/>
          <a:ext cx="3256026" cy="2067576"/>
        </a:xfrm>
        <a:prstGeom prst="roundRect">
          <a:avLst>
            <a:gd name="adj" fmla="val 10000"/>
          </a:avLst>
        </a:prstGeom>
        <a:solidFill>
          <a:srgbClr val="AAE571">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l-GR" sz="3000" b="1" kern="1200" dirty="0"/>
            <a:t/>
          </a:r>
          <a:br>
            <a:rPr lang="el-GR" sz="3000" b="1" kern="1200" dirty="0"/>
          </a:br>
          <a:r>
            <a:rPr lang="el-GR" sz="3000" kern="1200" dirty="0"/>
            <a:t>4 Ομάδες Προσανατολισμού </a:t>
          </a:r>
          <a:r>
            <a:rPr lang="el-GR" sz="3000" kern="1200" dirty="0" err="1"/>
            <a:t>Α΄Λυκείου</a:t>
          </a:r>
          <a:r>
            <a:rPr lang="el-GR" sz="3000" kern="1200" dirty="0"/>
            <a:t>  </a:t>
          </a:r>
          <a:endParaRPr lang="en-US" sz="3000" kern="1200" dirty="0"/>
        </a:p>
      </dsp:txBody>
      <dsp:txXfrm>
        <a:off x="1367090" y="404320"/>
        <a:ext cx="3134912" cy="1946462"/>
      </dsp:txXfrm>
    </dsp:sp>
    <dsp:sp modelId="{663AA365-7372-4844-B3DE-055387E4AA2C}">
      <dsp:nvSpPr>
        <dsp:cNvPr id="0" name=""/>
        <dsp:cNvSpPr/>
      </dsp:nvSpPr>
      <dsp:spPr>
        <a:xfrm>
          <a:off x="4924340" y="71"/>
          <a:ext cx="3256026" cy="2067576"/>
        </a:xfrm>
        <a:prstGeom prst="roundRect">
          <a:avLst>
            <a:gd name="adj" fmla="val 10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AF9185-2FF7-488A-BD6E-823F74F25298}">
      <dsp:nvSpPr>
        <dsp:cNvPr id="0" name=""/>
        <dsp:cNvSpPr/>
      </dsp:nvSpPr>
      <dsp:spPr>
        <a:xfrm>
          <a:off x="5286121" y="343763"/>
          <a:ext cx="3256026" cy="2067576"/>
        </a:xfrm>
        <a:prstGeom prst="roundRect">
          <a:avLst>
            <a:gd name="adj" fmla="val 10000"/>
          </a:avLst>
        </a:prstGeom>
        <a:solidFill>
          <a:srgbClr val="AAE571">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l-GR" sz="3000" kern="1200" dirty="0"/>
            <a:t>6 Κατευθύνσεις Β΄&amp; </a:t>
          </a:r>
          <a:r>
            <a:rPr lang="el-GR" sz="3000" kern="1200" dirty="0" err="1"/>
            <a:t>Γ΄Λυκείου</a:t>
          </a:r>
          <a:endParaRPr lang="en-US" sz="3000" kern="1200" dirty="0"/>
        </a:p>
      </dsp:txBody>
      <dsp:txXfrm>
        <a:off x="5346678" y="404320"/>
        <a:ext cx="3134912" cy="19464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F4550-95B7-4DC0-B502-1C6FF503B397}">
      <dsp:nvSpPr>
        <dsp:cNvPr id="0" name=""/>
        <dsp:cNvSpPr/>
      </dsp:nvSpPr>
      <dsp:spPr>
        <a:xfrm rot="5400000">
          <a:off x="7113432" y="-2142459"/>
          <a:ext cx="1976620" cy="6262590"/>
        </a:xfrm>
        <a:prstGeom prst="round2SameRect">
          <a:avLst/>
        </a:prstGeom>
        <a:solidFill>
          <a:srgbClr val="579BEE">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Αρχαία </a:t>
          </a:r>
        </a:p>
        <a:p>
          <a:pPr marL="285750" lvl="1" indent="-285750" algn="l" defTabSz="124460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Ιστορία </a:t>
          </a:r>
        </a:p>
        <a:p>
          <a:pPr marL="285750" lvl="1" indent="-285750" algn="l" defTabSz="124460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Λατινικά</a:t>
          </a:r>
        </a:p>
      </dsp:txBody>
      <dsp:txXfrm rot="-5400000">
        <a:off x="4970448" y="97016"/>
        <a:ext cx="6166099" cy="1783638"/>
      </dsp:txXfrm>
    </dsp:sp>
    <dsp:sp modelId="{2DA32674-03A1-44D2-9784-086788D170D1}">
      <dsp:nvSpPr>
        <dsp:cNvPr id="0" name=""/>
        <dsp:cNvSpPr/>
      </dsp:nvSpPr>
      <dsp:spPr>
        <a:xfrm>
          <a:off x="112" y="238807"/>
          <a:ext cx="4970334" cy="1500056"/>
        </a:xfrm>
        <a:prstGeom prst="roundRect">
          <a:avLst/>
        </a:prstGeom>
        <a:solidFill>
          <a:srgbClr val="579BE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(3</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x</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4περιόδους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12</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73339" y="312034"/>
        <a:ext cx="4823880" cy="1353602"/>
      </dsp:txXfrm>
    </dsp:sp>
    <dsp:sp modelId="{5DAB53F4-0F38-4A56-B19E-F76D8D0D8FA9}">
      <dsp:nvSpPr>
        <dsp:cNvPr id="0" name=""/>
        <dsp:cNvSpPr/>
      </dsp:nvSpPr>
      <dsp:spPr>
        <a:xfrm rot="5400000">
          <a:off x="6938144" y="313507"/>
          <a:ext cx="2507302" cy="6082708"/>
        </a:xfrm>
        <a:prstGeom prst="round2SameRect">
          <a:avLst/>
        </a:prstGeom>
        <a:solidFill>
          <a:srgbClr val="DBE8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44000" lvl="1" indent="0" algn="l" defTabSz="844550">
            <a:lnSpc>
              <a:spcPct val="90000"/>
            </a:lnSpc>
            <a:spcBef>
              <a:spcPct val="0"/>
            </a:spcBef>
            <a:spcAft>
              <a:spcPts val="0"/>
            </a:spcAft>
            <a:buChar char="••"/>
          </a:pP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marL="144000" lvl="1" indent="0" algn="l" defTabSz="844550">
            <a:lnSpc>
              <a:spcPct val="90000"/>
            </a:lnSpc>
            <a:spcBef>
              <a:spcPct val="0"/>
            </a:spcBef>
            <a:spcAft>
              <a:spcPts val="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Λογοτεχνία</a:t>
          </a:r>
        </a:p>
        <a:p>
          <a:pPr marL="171450" lvl="1" indent="0" algn="l" defTabSz="84455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Λογική - Φιλοσοφία</a:t>
          </a:r>
        </a:p>
        <a:p>
          <a:pPr marL="171450" lvl="1" indent="0" algn="l" defTabSz="84455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Αγγλικά ή Γαλλικά ή άλλη ξένη γλώσσα  </a:t>
          </a:r>
        </a:p>
        <a:p>
          <a:pPr marL="171450" lvl="1" indent="0" algn="l" defTabSz="844550">
            <a:lnSpc>
              <a:spcPct val="90000"/>
            </a:lnSpc>
            <a:spcBef>
              <a:spcPct val="0"/>
            </a:spcBef>
            <a:spcAft>
              <a:spcPct val="15000"/>
            </a:spcAft>
            <a:buChar char="••"/>
          </a:pPr>
          <a:endParaRPr lang="el-GR" sz="2400" kern="1200" dirty="0">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rot="-5400000">
        <a:off x="5150441" y="2223606"/>
        <a:ext cx="5960312" cy="2262510"/>
      </dsp:txXfrm>
    </dsp:sp>
    <dsp:sp modelId="{94354C91-2B7D-453F-8F5B-5146C7A4F1FD}">
      <dsp:nvSpPr>
        <dsp:cNvPr id="0" name=""/>
        <dsp:cNvSpPr/>
      </dsp:nvSpPr>
      <dsp:spPr>
        <a:xfrm>
          <a:off x="112" y="2784105"/>
          <a:ext cx="5146608" cy="1140460"/>
        </a:xfrm>
        <a:prstGeom prst="roundRect">
          <a:avLst/>
        </a:prstGeom>
        <a:solidFill>
          <a:srgbClr val="DBE8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Επιλεγόμενα Μαθήματα</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4</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55785" y="2839778"/>
        <a:ext cx="5035262" cy="10291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F4550-95B7-4DC0-B502-1C6FF503B397}">
      <dsp:nvSpPr>
        <dsp:cNvPr id="0" name=""/>
        <dsp:cNvSpPr/>
      </dsp:nvSpPr>
      <dsp:spPr>
        <a:xfrm rot="5400000">
          <a:off x="6680488" y="-1455145"/>
          <a:ext cx="1548171" cy="4846890"/>
        </a:xfrm>
        <a:prstGeom prst="round2SameRect">
          <a:avLst/>
        </a:prstGeom>
        <a:solidFill>
          <a:srgbClr val="00B0F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Αγγλικά </a:t>
          </a:r>
        </a:p>
        <a:p>
          <a:pPr marL="285750" lvl="1" indent="-285750" algn="l" defTabSz="1244600">
            <a:lnSpc>
              <a:spcPct val="90000"/>
            </a:lnSpc>
            <a:spcBef>
              <a:spcPct val="0"/>
            </a:spcBef>
            <a:spcAft>
              <a:spcPct val="15000"/>
            </a:spcAft>
            <a:buChar char="••"/>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Ιστορία</a:t>
          </a:r>
        </a:p>
      </dsp:txBody>
      <dsp:txXfrm rot="-5400000">
        <a:off x="5031129" y="269789"/>
        <a:ext cx="4771315" cy="1397021"/>
      </dsp:txXfrm>
    </dsp:sp>
    <dsp:sp modelId="{2DA32674-03A1-44D2-9784-086788D170D1}">
      <dsp:nvSpPr>
        <dsp:cNvPr id="0" name=""/>
        <dsp:cNvSpPr/>
      </dsp:nvSpPr>
      <dsp:spPr>
        <a:xfrm>
          <a:off x="0" y="10019"/>
          <a:ext cx="5030136" cy="1935214"/>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2x4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=8)</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94469" y="104488"/>
        <a:ext cx="4841198" cy="1746276"/>
      </dsp:txXfrm>
    </dsp:sp>
    <dsp:sp modelId="{5DAB53F4-0F38-4A56-B19E-F76D8D0D8FA9}">
      <dsp:nvSpPr>
        <dsp:cNvPr id="0" name=""/>
        <dsp:cNvSpPr/>
      </dsp:nvSpPr>
      <dsp:spPr>
        <a:xfrm rot="5400000">
          <a:off x="6187998" y="921496"/>
          <a:ext cx="2575151" cy="4797495"/>
        </a:xfrm>
        <a:prstGeom prst="round2SameRect">
          <a:avLst/>
        </a:prstGeom>
        <a:solidFill>
          <a:srgbClr val="DBE8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Λατινικά</a:t>
          </a:r>
        </a:p>
        <a:p>
          <a:pPr marL="228600" lvl="1" indent="-228600" algn="l" defTabSz="1066800">
            <a:lnSpc>
              <a:spcPct val="90000"/>
            </a:lnSpc>
            <a:spcBef>
              <a:spcPct val="0"/>
            </a:spcBef>
            <a:spcAft>
              <a:spcPct val="15000"/>
            </a:spcAft>
            <a:buChar char="••"/>
          </a:pPr>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Γαλλικά </a:t>
          </a:r>
        </a:p>
        <a:p>
          <a:pPr marL="228600" lvl="1" indent="-228600" algn="l" defTabSz="1066800">
            <a:lnSpc>
              <a:spcPct val="90000"/>
            </a:lnSpc>
            <a:spcBef>
              <a:spcPct val="0"/>
            </a:spcBef>
            <a:spcAft>
              <a:spcPct val="15000"/>
            </a:spcAft>
            <a:buChar char="••"/>
          </a:pPr>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Άλλη ξένη γλώσσα</a:t>
          </a:r>
        </a:p>
        <a:p>
          <a:pPr marL="228600" lvl="1" indent="-228600" algn="l" defTabSz="1066800">
            <a:lnSpc>
              <a:spcPct val="90000"/>
            </a:lnSpc>
            <a:spcBef>
              <a:spcPct val="0"/>
            </a:spcBef>
            <a:spcAft>
              <a:spcPct val="15000"/>
            </a:spcAft>
            <a:buChar char="••"/>
          </a:pPr>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Αρχαία Ελληνικά</a:t>
          </a:r>
        </a:p>
        <a:p>
          <a:pPr marL="228600" lvl="1" indent="-228600" algn="l" defTabSz="1066800">
            <a:lnSpc>
              <a:spcPct val="90000"/>
            </a:lnSpc>
            <a:spcBef>
              <a:spcPct val="0"/>
            </a:spcBef>
            <a:spcAft>
              <a:spcPct val="15000"/>
            </a:spcAft>
            <a:buChar char="••"/>
          </a:pPr>
          <a:r>
            <a:rPr lang="el-GR" sz="24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Οικονομικά</a:t>
          </a:r>
        </a:p>
      </dsp:txBody>
      <dsp:txXfrm rot="-5400000">
        <a:off x="5076827" y="2158377"/>
        <a:ext cx="4671786" cy="2323733"/>
      </dsp:txXfrm>
    </dsp:sp>
    <dsp:sp modelId="{94354C91-2B7D-453F-8F5B-5146C7A4F1FD}">
      <dsp:nvSpPr>
        <dsp:cNvPr id="0" name=""/>
        <dsp:cNvSpPr/>
      </dsp:nvSpPr>
      <dsp:spPr>
        <a:xfrm>
          <a:off x="992" y="2352636"/>
          <a:ext cx="5075833" cy="1935214"/>
        </a:xfrm>
        <a:prstGeom prst="roundRect">
          <a:avLst/>
        </a:prstGeom>
        <a:solidFill>
          <a:srgbClr val="DBE8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Επιλεγόμενα Μαθήματα</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2x4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=8)</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95461" y="2447105"/>
        <a:ext cx="4886895" cy="17462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F4550-95B7-4DC0-B502-1C6FF503B397}">
      <dsp:nvSpPr>
        <dsp:cNvPr id="0" name=""/>
        <dsp:cNvSpPr/>
      </dsp:nvSpPr>
      <dsp:spPr>
        <a:xfrm rot="5400000">
          <a:off x="6456702" y="-2371882"/>
          <a:ext cx="1709501" cy="6881367"/>
        </a:xfrm>
        <a:prstGeom prst="round2SameRect">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Οικονομικά</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Μαθηματικά</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Λογιστική</a:t>
          </a:r>
        </a:p>
      </dsp:txBody>
      <dsp:txXfrm rot="-5400000">
        <a:off x="3870770" y="297501"/>
        <a:ext cx="6797916" cy="1542599"/>
      </dsp:txXfrm>
    </dsp:sp>
    <dsp:sp modelId="{2DA32674-03A1-44D2-9784-086788D170D1}">
      <dsp:nvSpPr>
        <dsp:cNvPr id="0" name=""/>
        <dsp:cNvSpPr/>
      </dsp:nvSpPr>
      <dsp:spPr>
        <a:xfrm>
          <a:off x="0" y="363"/>
          <a:ext cx="3870769" cy="2136877"/>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(3</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x4</a:t>
          </a:r>
          <a:r>
            <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=12)</a:t>
          </a:r>
          <a:endParaRPr lang="el-GR" sz="2800" kern="12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104314" y="104677"/>
        <a:ext cx="3662141" cy="1928249"/>
      </dsp:txXfrm>
    </dsp:sp>
    <dsp:sp modelId="{5DAB53F4-0F38-4A56-B19E-F76D8D0D8FA9}">
      <dsp:nvSpPr>
        <dsp:cNvPr id="0" name=""/>
        <dsp:cNvSpPr/>
      </dsp:nvSpPr>
      <dsp:spPr>
        <a:xfrm rot="5400000">
          <a:off x="6193718" y="-82644"/>
          <a:ext cx="2221189" cy="6874647"/>
        </a:xfrm>
        <a:prstGeom prst="round2SameRect">
          <a:avLst/>
        </a:prstGeom>
        <a:solidFill>
          <a:srgbClr val="FFF98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0" algn="l" defTabSz="66675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Οργάνωση και Διοίκηση Επιχειρήσεων </a:t>
          </a:r>
        </a:p>
        <a:p>
          <a:pPr marL="114300" lvl="1" indent="0" algn="l" defTabSz="66675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Πληροφορική</a:t>
          </a:r>
        </a:p>
        <a:p>
          <a:pPr marL="114300" marR="0" lvl="1" indent="0" algn="l" defTabSz="666750" eaLnBrk="1" fontAlgn="auto" latinLnBrk="0" hangingPunct="1">
            <a:lnSpc>
              <a:spcPct val="90000"/>
            </a:lnSpc>
            <a:spcBef>
              <a:spcPct val="0"/>
            </a:spcBef>
            <a:spcAft>
              <a:spcPct val="15000"/>
            </a:spcAft>
            <a:buClrTx/>
            <a:buSzTx/>
            <a:buFontTx/>
            <a:buChar char="••"/>
            <a:tabLst/>
            <a:defRPr/>
          </a:pPr>
          <a:r>
            <a:rPr lang="el-GR" sz="2000" kern="1200" dirty="0">
              <a:solidFill>
                <a:schemeClr val="tx2"/>
              </a:solidFill>
              <a:latin typeface="Arial" panose="020B0604020202020204" pitchFamily="34" charset="0"/>
              <a:ea typeface="+mn-ea"/>
              <a:cs typeface="Arial" panose="020B0604020202020204" pitchFamily="34" charset="0"/>
            </a:rPr>
            <a:t>Αγγλικά ή Γαλλικά ή άλλη ξένη γλώσσα</a:t>
          </a:r>
        </a:p>
        <a:p>
          <a:pPr marL="114300" lvl="1" indent="0" algn="l" defTabSz="66675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Εμπορικά - Μάρκετινγκ</a:t>
          </a:r>
        </a:p>
      </dsp:txBody>
      <dsp:txXfrm rot="-5400000">
        <a:off x="3866989" y="2352515"/>
        <a:ext cx="6766217" cy="2004329"/>
      </dsp:txXfrm>
    </dsp:sp>
    <dsp:sp modelId="{94354C91-2B7D-453F-8F5B-5146C7A4F1FD}">
      <dsp:nvSpPr>
        <dsp:cNvPr id="0" name=""/>
        <dsp:cNvSpPr/>
      </dsp:nvSpPr>
      <dsp:spPr>
        <a:xfrm>
          <a:off x="0" y="2286240"/>
          <a:ext cx="3866989" cy="2136877"/>
        </a:xfrm>
        <a:prstGeom prst="roundRect">
          <a:avLst/>
        </a:prstGeom>
        <a:solidFill>
          <a:srgbClr val="FFF9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panose="020B0604020202020204" pitchFamily="34" charset="0"/>
              <a:ea typeface="+mn-ea"/>
              <a:cs typeface="Arial" panose="020B0604020202020204" pitchFamily="34" charset="0"/>
            </a:rPr>
            <a:t>Επιλεγόμενα Μαθήματα</a:t>
          </a:r>
          <a:r>
            <a:rPr lang="en-US" sz="2800" kern="1200" dirty="0">
              <a:solidFill>
                <a:schemeClr val="tx2"/>
              </a:solidFill>
              <a:latin typeface="Arial" panose="020B0604020202020204" pitchFamily="34" charset="0"/>
              <a:ea typeface="+mn-ea"/>
              <a:cs typeface="Arial" panose="020B0604020202020204" pitchFamily="34" charset="0"/>
            </a:rPr>
            <a:t> </a:t>
          </a:r>
          <a:r>
            <a:rPr lang="el-GR" sz="2800" kern="1200" dirty="0">
              <a:solidFill>
                <a:schemeClr val="tx2"/>
              </a:solidFill>
              <a:latin typeface="Arial" panose="020B0604020202020204" pitchFamily="34" charset="0"/>
              <a:ea typeface="+mn-ea"/>
              <a:cs typeface="Arial" panose="020B0604020202020204" pitchFamily="34" charset="0"/>
            </a:rPr>
            <a:t>(1</a:t>
          </a:r>
          <a:r>
            <a:rPr lang="en-US" sz="2800" kern="1200" dirty="0">
              <a:solidFill>
                <a:schemeClr val="tx2"/>
              </a:solidFill>
              <a:latin typeface="Arial" panose="020B0604020202020204" pitchFamily="34" charset="0"/>
              <a:ea typeface="+mn-ea"/>
              <a:cs typeface="Arial" panose="020B0604020202020204" pitchFamily="34" charset="0"/>
            </a:rPr>
            <a:t>x4</a:t>
          </a:r>
          <a:r>
            <a:rPr lang="el-GR" sz="2800" kern="1200" dirty="0">
              <a:solidFill>
                <a:schemeClr val="tx2"/>
              </a:solidFill>
              <a:latin typeface="Arial" panose="020B0604020202020204" pitchFamily="34" charset="0"/>
              <a:ea typeface="+mn-ea"/>
              <a:cs typeface="Arial" panose="020B0604020202020204" pitchFamily="34" charset="0"/>
            </a:rPr>
            <a:t>περιόδους</a:t>
          </a:r>
          <a:r>
            <a:rPr lang="en-US" sz="2800" kern="1200" dirty="0">
              <a:solidFill>
                <a:schemeClr val="tx2"/>
              </a:solidFill>
              <a:latin typeface="Arial" panose="020B0604020202020204" pitchFamily="34" charset="0"/>
              <a:ea typeface="+mn-ea"/>
              <a:cs typeface="Arial" panose="020B0604020202020204" pitchFamily="34" charset="0"/>
            </a:rPr>
            <a:t>=</a:t>
          </a:r>
          <a:r>
            <a:rPr lang="el-GR" sz="2800" kern="1200" dirty="0">
              <a:solidFill>
                <a:schemeClr val="tx2"/>
              </a:solidFill>
              <a:latin typeface="Arial" panose="020B0604020202020204" pitchFamily="34" charset="0"/>
              <a:ea typeface="+mn-ea"/>
              <a:cs typeface="Arial" panose="020B0604020202020204" pitchFamily="34" charset="0"/>
            </a:rPr>
            <a:t>4</a:t>
          </a:r>
          <a:r>
            <a:rPr lang="en-US" sz="2800" kern="1200" dirty="0">
              <a:solidFill>
                <a:schemeClr val="tx2"/>
              </a:solidFill>
              <a:latin typeface="Arial" panose="020B0604020202020204" pitchFamily="34" charset="0"/>
              <a:ea typeface="+mn-ea"/>
              <a:cs typeface="Arial" panose="020B0604020202020204" pitchFamily="34" charset="0"/>
            </a:rPr>
            <a:t>)</a:t>
          </a:r>
          <a:endParaRPr lang="el-GR" sz="2800" kern="1200" dirty="0">
            <a:solidFill>
              <a:schemeClr val="tx2"/>
            </a:solidFill>
            <a:latin typeface="Arial" panose="020B0604020202020204" pitchFamily="34" charset="0"/>
            <a:ea typeface="+mn-ea"/>
            <a:cs typeface="Arial" panose="020B0604020202020204" pitchFamily="34" charset="0"/>
          </a:endParaRPr>
        </a:p>
      </dsp:txBody>
      <dsp:txXfrm>
        <a:off x="104314" y="2390554"/>
        <a:ext cx="3658361" cy="19282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F4550-95B7-4DC0-B502-1C6FF503B397}">
      <dsp:nvSpPr>
        <dsp:cNvPr id="0" name=""/>
        <dsp:cNvSpPr/>
      </dsp:nvSpPr>
      <dsp:spPr>
        <a:xfrm rot="5400000">
          <a:off x="6929410" y="-2673814"/>
          <a:ext cx="1153365" cy="7059484"/>
        </a:xfrm>
        <a:prstGeom prst="round2Same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Οικονομικά</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Αγγλικά</a:t>
          </a:r>
          <a:r>
            <a:rPr lang="el-GR" sz="2100" b="0" kern="1200" dirty="0"/>
            <a:t>	</a:t>
          </a:r>
          <a:r>
            <a:rPr lang="el-GR" sz="1400" kern="1200" dirty="0"/>
            <a:t>	</a:t>
          </a:r>
        </a:p>
      </dsp:txBody>
      <dsp:txXfrm rot="-5400000">
        <a:off x="3976351" y="335548"/>
        <a:ext cx="7003181" cy="1040759"/>
      </dsp:txXfrm>
    </dsp:sp>
    <dsp:sp modelId="{2DA32674-03A1-44D2-9784-086788D170D1}">
      <dsp:nvSpPr>
        <dsp:cNvPr id="0" name=""/>
        <dsp:cNvSpPr/>
      </dsp:nvSpPr>
      <dsp:spPr>
        <a:xfrm>
          <a:off x="5391" y="217"/>
          <a:ext cx="3970960" cy="1711421"/>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panose="020B0604020202020204" pitchFamily="34" charset="0"/>
              <a:ea typeface="+mn-ea"/>
              <a:cs typeface="Arial" panose="020B0604020202020204" pitchFamily="34" charset="0"/>
            </a:rPr>
            <a:t>Υποχρεωτικά Μαθήματα (</a:t>
          </a:r>
          <a:r>
            <a:rPr lang="en-US" sz="2800" kern="1200" dirty="0">
              <a:solidFill>
                <a:schemeClr val="tx2"/>
              </a:solidFill>
              <a:latin typeface="Arial" panose="020B0604020202020204" pitchFamily="34" charset="0"/>
              <a:ea typeface="+mn-ea"/>
              <a:cs typeface="Arial" panose="020B0604020202020204" pitchFamily="34" charset="0"/>
            </a:rPr>
            <a:t>2x4</a:t>
          </a:r>
          <a:r>
            <a:rPr lang="el-GR" sz="2800" kern="1200" dirty="0">
              <a:solidFill>
                <a:schemeClr val="tx2"/>
              </a:solidFill>
              <a:latin typeface="Arial" panose="020B0604020202020204" pitchFamily="34" charset="0"/>
              <a:ea typeface="+mn-ea"/>
              <a:cs typeface="Arial" panose="020B0604020202020204" pitchFamily="34" charset="0"/>
            </a:rPr>
            <a:t>περιόδους</a:t>
          </a:r>
          <a:r>
            <a:rPr lang="en-US" sz="2800" kern="1200" dirty="0">
              <a:solidFill>
                <a:schemeClr val="tx2"/>
              </a:solidFill>
              <a:latin typeface="Arial" panose="020B0604020202020204" pitchFamily="34" charset="0"/>
              <a:ea typeface="+mn-ea"/>
              <a:cs typeface="Arial" panose="020B0604020202020204" pitchFamily="34" charset="0"/>
            </a:rPr>
            <a:t>=8)</a:t>
          </a:r>
          <a:endParaRPr lang="el-GR" sz="2800" kern="1200" dirty="0">
            <a:solidFill>
              <a:schemeClr val="tx2"/>
            </a:solidFill>
            <a:latin typeface="Arial" panose="020B0604020202020204" pitchFamily="34" charset="0"/>
            <a:ea typeface="+mn-ea"/>
            <a:cs typeface="Arial" panose="020B0604020202020204" pitchFamily="34" charset="0"/>
          </a:endParaRPr>
        </a:p>
      </dsp:txBody>
      <dsp:txXfrm>
        <a:off x="88936" y="83762"/>
        <a:ext cx="3803870" cy="1544331"/>
      </dsp:txXfrm>
    </dsp:sp>
    <dsp:sp modelId="{5DAB53F4-0F38-4A56-B19E-F76D8D0D8FA9}">
      <dsp:nvSpPr>
        <dsp:cNvPr id="0" name=""/>
        <dsp:cNvSpPr/>
      </dsp:nvSpPr>
      <dsp:spPr>
        <a:xfrm rot="5400000">
          <a:off x="5953154" y="-301923"/>
          <a:ext cx="3040594" cy="7059484"/>
        </a:xfrm>
        <a:prstGeom prst="round2SameRect">
          <a:avLst/>
        </a:prstGeom>
        <a:solidFill>
          <a:srgbClr val="92D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Λογιστική</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Εμπορικά - Μάρκετινγκ</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Εφαρμογές Πληροφορικής</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Βιολογία </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Οργάνωση  και Διοίκηση Επιχειρήσεων</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Γαλλικά ή άλλη ξένη γλώσσα</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Αγωγή Υγείας</a:t>
          </a:r>
        </a:p>
        <a:p>
          <a:pPr marL="228600" lvl="1" indent="-228600" algn="l" defTabSz="889000">
            <a:lnSpc>
              <a:spcPct val="90000"/>
            </a:lnSpc>
            <a:spcBef>
              <a:spcPct val="0"/>
            </a:spcBef>
            <a:spcAft>
              <a:spcPct val="15000"/>
            </a:spcAft>
            <a:buChar char="••"/>
          </a:pPr>
          <a:r>
            <a:rPr lang="el-GR" sz="2000" kern="1200" dirty="0">
              <a:solidFill>
                <a:schemeClr val="tx2"/>
              </a:solidFill>
              <a:latin typeface="Arial" panose="020B0604020202020204" pitchFamily="34" charset="0"/>
              <a:ea typeface="+mn-ea"/>
              <a:cs typeface="Arial" panose="020B0604020202020204" pitchFamily="34" charset="0"/>
            </a:rPr>
            <a:t>Σχεδιασμός και Τεχνολογία</a:t>
          </a:r>
        </a:p>
      </dsp:txBody>
      <dsp:txXfrm rot="-5400000">
        <a:off x="3943709" y="1855952"/>
        <a:ext cx="6911054" cy="2743734"/>
      </dsp:txXfrm>
    </dsp:sp>
    <dsp:sp modelId="{94354C91-2B7D-453F-8F5B-5146C7A4F1FD}">
      <dsp:nvSpPr>
        <dsp:cNvPr id="0" name=""/>
        <dsp:cNvSpPr/>
      </dsp:nvSpPr>
      <dsp:spPr>
        <a:xfrm>
          <a:off x="5391" y="2583167"/>
          <a:ext cx="3970960" cy="1441707"/>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kern="1200" dirty="0">
              <a:solidFill>
                <a:schemeClr val="tx2"/>
              </a:solidFill>
              <a:latin typeface="Arial" panose="020B0604020202020204" pitchFamily="34" charset="0"/>
              <a:ea typeface="+mn-ea"/>
              <a:cs typeface="Arial" panose="020B0604020202020204" pitchFamily="34" charset="0"/>
            </a:rPr>
            <a:t>Επιλεγόμενα Μαθήματα</a:t>
          </a:r>
          <a:r>
            <a:rPr lang="en-US" sz="2800" kern="1200" dirty="0">
              <a:solidFill>
                <a:schemeClr val="tx2"/>
              </a:solidFill>
              <a:latin typeface="Arial" panose="020B0604020202020204" pitchFamily="34" charset="0"/>
              <a:ea typeface="+mn-ea"/>
              <a:cs typeface="Arial" panose="020B0604020202020204" pitchFamily="34" charset="0"/>
            </a:rPr>
            <a:t> </a:t>
          </a:r>
          <a:r>
            <a:rPr lang="el-GR" sz="2800" kern="1200" dirty="0">
              <a:solidFill>
                <a:schemeClr val="tx2"/>
              </a:solidFill>
              <a:latin typeface="Arial" panose="020B0604020202020204" pitchFamily="34" charset="0"/>
              <a:ea typeface="+mn-ea"/>
              <a:cs typeface="Arial" panose="020B0604020202020204" pitchFamily="34" charset="0"/>
            </a:rPr>
            <a:t>(</a:t>
          </a:r>
          <a:r>
            <a:rPr lang="en-US" sz="2800" kern="1200" dirty="0">
              <a:solidFill>
                <a:schemeClr val="tx2"/>
              </a:solidFill>
              <a:latin typeface="Arial" panose="020B0604020202020204" pitchFamily="34" charset="0"/>
              <a:ea typeface="+mn-ea"/>
              <a:cs typeface="Arial" panose="020B0604020202020204" pitchFamily="34" charset="0"/>
            </a:rPr>
            <a:t>2x4</a:t>
          </a:r>
          <a:r>
            <a:rPr lang="el-GR" sz="2800" kern="1200" dirty="0">
              <a:solidFill>
                <a:schemeClr val="tx2"/>
              </a:solidFill>
              <a:latin typeface="Arial" panose="020B0604020202020204" pitchFamily="34" charset="0"/>
              <a:ea typeface="+mn-ea"/>
              <a:cs typeface="Arial" panose="020B0604020202020204" pitchFamily="34" charset="0"/>
            </a:rPr>
            <a:t>περιόδους</a:t>
          </a:r>
          <a:r>
            <a:rPr lang="en-US" sz="2800" kern="1200" dirty="0">
              <a:solidFill>
                <a:schemeClr val="tx2"/>
              </a:solidFill>
              <a:latin typeface="Arial" panose="020B0604020202020204" pitchFamily="34" charset="0"/>
              <a:ea typeface="+mn-ea"/>
              <a:cs typeface="Arial" panose="020B0604020202020204" pitchFamily="34" charset="0"/>
            </a:rPr>
            <a:t>=8)</a:t>
          </a:r>
          <a:endParaRPr lang="el-GR" sz="2800" kern="1200" dirty="0">
            <a:solidFill>
              <a:schemeClr val="tx2"/>
            </a:solidFill>
            <a:latin typeface="Arial" panose="020B0604020202020204" pitchFamily="34" charset="0"/>
            <a:ea typeface="+mn-ea"/>
            <a:cs typeface="Arial" panose="020B0604020202020204" pitchFamily="34" charset="0"/>
          </a:endParaRPr>
        </a:p>
      </dsp:txBody>
      <dsp:txXfrm>
        <a:off x="75769" y="2653545"/>
        <a:ext cx="3830204" cy="130095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F4550-95B7-4DC0-B502-1C6FF503B397}">
      <dsp:nvSpPr>
        <dsp:cNvPr id="0" name=""/>
        <dsp:cNvSpPr/>
      </dsp:nvSpPr>
      <dsp:spPr>
        <a:xfrm rot="5400000">
          <a:off x="6359357" y="-2189461"/>
          <a:ext cx="2057481" cy="6953504"/>
        </a:xfrm>
        <a:prstGeom prst="round2SameRect">
          <a:avLst/>
        </a:prstGeom>
        <a:solidFill>
          <a:srgbClr val="C189F7">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Θέματα Τέχνης</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Θεατρολογία</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Ιστορία </a:t>
          </a:r>
        </a:p>
      </dsp:txBody>
      <dsp:txXfrm rot="-5400000">
        <a:off x="3911346" y="358988"/>
        <a:ext cx="6853066" cy="1856605"/>
      </dsp:txXfrm>
    </dsp:sp>
    <dsp:sp modelId="{2DA32674-03A1-44D2-9784-086788D170D1}">
      <dsp:nvSpPr>
        <dsp:cNvPr id="0" name=""/>
        <dsp:cNvSpPr/>
      </dsp:nvSpPr>
      <dsp:spPr>
        <a:xfrm>
          <a:off x="0" y="1364"/>
          <a:ext cx="3911346" cy="2571852"/>
        </a:xfrm>
        <a:prstGeom prst="roundRect">
          <a:avLst/>
        </a:prstGeom>
        <a:solidFill>
          <a:srgbClr val="C189F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l-GR" sz="3200" kern="1200" dirty="0">
              <a:solidFill>
                <a:schemeClr val="tx1"/>
              </a:solidFill>
              <a:latin typeface="Arial" panose="020B0604020202020204" pitchFamily="34" charset="0"/>
              <a:cs typeface="Arial" panose="020B0604020202020204" pitchFamily="34" charset="0"/>
            </a:rPr>
            <a:t>Υποχρεωτικά Μαθήματα (3</a:t>
          </a:r>
          <a:r>
            <a:rPr lang="en-US" sz="3200" kern="1200" dirty="0">
              <a:solidFill>
                <a:schemeClr val="tx1"/>
              </a:solidFill>
              <a:latin typeface="Arial" panose="020B0604020202020204" pitchFamily="34" charset="0"/>
              <a:cs typeface="Arial" panose="020B0604020202020204" pitchFamily="34" charset="0"/>
            </a:rPr>
            <a:t>x4=</a:t>
          </a:r>
          <a:r>
            <a:rPr lang="el-GR" sz="3200" kern="1200" dirty="0">
              <a:solidFill>
                <a:schemeClr val="tx1"/>
              </a:solidFill>
              <a:latin typeface="Arial" panose="020B0604020202020204" pitchFamily="34" charset="0"/>
              <a:cs typeface="Arial" panose="020B0604020202020204" pitchFamily="34" charset="0"/>
            </a:rPr>
            <a:t>12</a:t>
          </a:r>
          <a:r>
            <a:rPr lang="en-US" sz="3200" kern="1200" dirty="0">
              <a:solidFill>
                <a:schemeClr val="tx1"/>
              </a:solidFill>
              <a:latin typeface="Arial" panose="020B0604020202020204" pitchFamily="34" charset="0"/>
              <a:cs typeface="Arial" panose="020B0604020202020204" pitchFamily="34" charset="0"/>
            </a:rPr>
            <a:t>)</a:t>
          </a:r>
          <a:endParaRPr lang="el-GR" sz="3200" kern="1200" dirty="0">
            <a:solidFill>
              <a:schemeClr val="tx1"/>
            </a:solidFill>
            <a:latin typeface="Arial" panose="020B0604020202020204" pitchFamily="34" charset="0"/>
            <a:cs typeface="Arial" panose="020B0604020202020204" pitchFamily="34" charset="0"/>
          </a:endParaRPr>
        </a:p>
      </dsp:txBody>
      <dsp:txXfrm>
        <a:off x="125547" y="126911"/>
        <a:ext cx="3660252" cy="2320758"/>
      </dsp:txXfrm>
    </dsp:sp>
    <dsp:sp modelId="{5DAB53F4-0F38-4A56-B19E-F76D8D0D8FA9}">
      <dsp:nvSpPr>
        <dsp:cNvPr id="0" name=""/>
        <dsp:cNvSpPr/>
      </dsp:nvSpPr>
      <dsp:spPr>
        <a:xfrm rot="5400000">
          <a:off x="6007037" y="563170"/>
          <a:ext cx="2687976" cy="6967969"/>
        </a:xfrm>
        <a:prstGeom prst="round2SameRect">
          <a:avLst/>
        </a:prstGeom>
        <a:solidFill>
          <a:srgbClr val="D4D4D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endParaRPr lang="el-GR" sz="2400" b="1" kern="1200" dirty="0">
            <a:latin typeface="Arial" pitchFamily="34" charset="0"/>
            <a:cs typeface="Arial" pitchFamily="34" charset="0"/>
          </a:endParaRP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Εικαστικές Εφαρμογές</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Ελεύθερο -</a:t>
          </a:r>
          <a:r>
            <a:rPr lang="en-US" sz="2400" b="0" kern="1200" dirty="0">
              <a:latin typeface="Arial" panose="020B0604020202020204" pitchFamily="34" charset="0"/>
              <a:cs typeface="Arial" panose="020B0604020202020204" pitchFamily="34" charset="0"/>
            </a:rPr>
            <a:t> </a:t>
          </a:r>
          <a:r>
            <a:rPr lang="el-GR" sz="2400" b="0" kern="1200" dirty="0">
              <a:latin typeface="Arial" panose="020B0604020202020204" pitchFamily="34" charset="0"/>
              <a:cs typeface="Arial" panose="020B0604020202020204" pitchFamily="34" charset="0"/>
            </a:rPr>
            <a:t>Προοπτικό Σχέδιο </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Μουσικές Εφαρμογές </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Αγγλικά ή Γαλλικά ή άλλη ξένη γλώσσα </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Φωτογραφία (μόνο στη Β΄ Λυκείου)</a:t>
          </a:r>
        </a:p>
        <a:p>
          <a:pPr marL="228600" lvl="1" indent="-228600" algn="l" defTabSz="1066800">
            <a:lnSpc>
              <a:spcPct val="90000"/>
            </a:lnSpc>
            <a:spcBef>
              <a:spcPct val="0"/>
            </a:spcBef>
            <a:spcAft>
              <a:spcPct val="15000"/>
            </a:spcAft>
            <a:buChar char="••"/>
          </a:pPr>
          <a:r>
            <a:rPr lang="el-GR" sz="2400" b="0" kern="1200" dirty="0">
              <a:latin typeface="Arial" panose="020B0604020202020204" pitchFamily="34" charset="0"/>
              <a:cs typeface="Arial" panose="020B0604020202020204" pitchFamily="34" charset="0"/>
            </a:rPr>
            <a:t>Γραφιστικές Εφαρμογές (μόνο στη Γ’ Λυκείου)</a:t>
          </a:r>
        </a:p>
        <a:p>
          <a:pPr marL="171450" lvl="1" indent="-171450" algn="l" defTabSz="755650">
            <a:lnSpc>
              <a:spcPct val="90000"/>
            </a:lnSpc>
            <a:spcBef>
              <a:spcPct val="0"/>
            </a:spcBef>
            <a:spcAft>
              <a:spcPct val="15000"/>
            </a:spcAft>
            <a:buChar char="••"/>
          </a:pPr>
          <a:endParaRPr lang="el-GR" sz="1700" b="1" kern="1200" dirty="0">
            <a:latin typeface="Arial" pitchFamily="34" charset="0"/>
            <a:cs typeface="Arial" pitchFamily="34" charset="0"/>
          </a:endParaRPr>
        </a:p>
      </dsp:txBody>
      <dsp:txXfrm rot="-5400000">
        <a:off x="3867041" y="2834382"/>
        <a:ext cx="6836753" cy="2425544"/>
      </dsp:txXfrm>
    </dsp:sp>
    <dsp:sp modelId="{94354C91-2B7D-453F-8F5B-5146C7A4F1FD}">
      <dsp:nvSpPr>
        <dsp:cNvPr id="0" name=""/>
        <dsp:cNvSpPr/>
      </dsp:nvSpPr>
      <dsp:spPr>
        <a:xfrm>
          <a:off x="0" y="2759871"/>
          <a:ext cx="3896067" cy="2571852"/>
        </a:xfrm>
        <a:prstGeom prst="roundRect">
          <a:avLst/>
        </a:prstGeom>
        <a:solidFill>
          <a:srgbClr val="D4D4D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l-GR" sz="2800" b="0" kern="1200" dirty="0">
              <a:solidFill>
                <a:schemeClr val="tx1"/>
              </a:solidFill>
              <a:latin typeface="Arial" panose="020B0604020202020204" pitchFamily="34" charset="0"/>
              <a:cs typeface="Arial" panose="020B0604020202020204" pitchFamily="34" charset="0"/>
            </a:rPr>
            <a:t>Επιλεγόμενα Μαθήματα</a:t>
          </a:r>
          <a:r>
            <a:rPr lang="en-US" sz="2800" b="0" kern="1200" dirty="0">
              <a:solidFill>
                <a:schemeClr val="tx1"/>
              </a:solidFill>
              <a:latin typeface="Arial" panose="020B0604020202020204" pitchFamily="34" charset="0"/>
              <a:cs typeface="Arial" panose="020B0604020202020204" pitchFamily="34" charset="0"/>
            </a:rPr>
            <a:t> </a:t>
          </a:r>
          <a:r>
            <a:rPr lang="el-GR" sz="2800" b="0" kern="1200" dirty="0">
              <a:solidFill>
                <a:schemeClr val="tx1"/>
              </a:solidFill>
              <a:latin typeface="Arial" panose="020B0604020202020204" pitchFamily="34" charset="0"/>
              <a:cs typeface="Arial" panose="020B0604020202020204" pitchFamily="34" charset="0"/>
            </a:rPr>
            <a:t>(1</a:t>
          </a:r>
          <a:r>
            <a:rPr lang="en-US" sz="2800" b="0" kern="1200" dirty="0">
              <a:solidFill>
                <a:schemeClr val="tx1"/>
              </a:solidFill>
              <a:latin typeface="Arial" panose="020B0604020202020204" pitchFamily="34" charset="0"/>
              <a:cs typeface="Arial" panose="020B0604020202020204" pitchFamily="34" charset="0"/>
            </a:rPr>
            <a:t>x4=4)</a:t>
          </a:r>
          <a:endParaRPr lang="el-GR" sz="2800" b="0" kern="1200" dirty="0">
            <a:solidFill>
              <a:schemeClr val="tx1"/>
            </a:solidFill>
            <a:latin typeface="Arial" panose="020B0604020202020204" pitchFamily="34" charset="0"/>
            <a:cs typeface="Arial" panose="020B0604020202020204" pitchFamily="34" charset="0"/>
          </a:endParaRPr>
        </a:p>
      </dsp:txBody>
      <dsp:txXfrm>
        <a:off x="125547" y="2885418"/>
        <a:ext cx="3644973" cy="232075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370CD-D81B-4E22-BA94-789A3F6467AE}">
      <dsp:nvSpPr>
        <dsp:cNvPr id="0" name=""/>
        <dsp:cNvSpPr/>
      </dsp:nvSpPr>
      <dsp:spPr>
        <a:xfrm rot="2427493">
          <a:off x="1344376" y="2420729"/>
          <a:ext cx="569915" cy="65214"/>
        </a:xfrm>
        <a:custGeom>
          <a:avLst/>
          <a:gdLst/>
          <a:ahLst/>
          <a:cxnLst/>
          <a:rect l="0" t="0" r="0" b="0"/>
          <a:pathLst>
            <a:path>
              <a:moveTo>
                <a:pt x="0" y="32607"/>
              </a:moveTo>
              <a:lnTo>
                <a:pt x="569915" y="326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80BB1-1D96-42F6-9D97-C06C404FAEB0}">
      <dsp:nvSpPr>
        <dsp:cNvPr id="0" name=""/>
        <dsp:cNvSpPr/>
      </dsp:nvSpPr>
      <dsp:spPr>
        <a:xfrm>
          <a:off x="1412515" y="1741702"/>
          <a:ext cx="590156" cy="65214"/>
        </a:xfrm>
        <a:custGeom>
          <a:avLst/>
          <a:gdLst/>
          <a:ahLst/>
          <a:cxnLst/>
          <a:rect l="0" t="0" r="0" b="0"/>
          <a:pathLst>
            <a:path>
              <a:moveTo>
                <a:pt x="0" y="32607"/>
              </a:moveTo>
              <a:lnTo>
                <a:pt x="590156" y="326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CFF72E-4D8F-4133-B4B5-1403DC49D0DF}">
      <dsp:nvSpPr>
        <dsp:cNvPr id="0" name=""/>
        <dsp:cNvSpPr/>
      </dsp:nvSpPr>
      <dsp:spPr>
        <a:xfrm rot="19231221">
          <a:off x="1349253" y="1088132"/>
          <a:ext cx="554565" cy="65214"/>
        </a:xfrm>
        <a:custGeom>
          <a:avLst/>
          <a:gdLst/>
          <a:ahLst/>
          <a:cxnLst/>
          <a:rect l="0" t="0" r="0" b="0"/>
          <a:pathLst>
            <a:path>
              <a:moveTo>
                <a:pt x="0" y="32607"/>
              </a:moveTo>
              <a:lnTo>
                <a:pt x="554565" y="326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0AE94C-488C-4E08-A2FC-B3FC3CCAFA08}">
      <dsp:nvSpPr>
        <dsp:cNvPr id="0" name=""/>
        <dsp:cNvSpPr/>
      </dsp:nvSpPr>
      <dsp:spPr>
        <a:xfrm>
          <a:off x="5411" y="946601"/>
          <a:ext cx="1655416" cy="165541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1000" r="-21000"/>
          </a:stretch>
        </a:blipFill>
        <a:ln w="12700" cap="flat" cmpd="sng" algn="ctr">
          <a:solidFill>
            <a:schemeClr val="accent1">
              <a:lumMod val="40000"/>
              <a:lumOff val="60000"/>
            </a:schemeClr>
          </a:solidFill>
          <a:prstDash val="sysDash"/>
          <a:miter lim="800000"/>
        </a:ln>
        <a:effectLst/>
      </dsp:spPr>
      <dsp:style>
        <a:lnRef idx="2">
          <a:scrgbClr r="0" g="0" b="0"/>
        </a:lnRef>
        <a:fillRef idx="1">
          <a:scrgbClr r="0" g="0" b="0"/>
        </a:fillRef>
        <a:effectRef idx="0">
          <a:scrgbClr r="0" g="0" b="0"/>
        </a:effectRef>
        <a:fontRef idx="minor">
          <a:schemeClr val="lt1"/>
        </a:fontRef>
      </dsp:style>
    </dsp:sp>
    <dsp:sp modelId="{3E9748A9-9584-43A7-9BD2-C015C695DF8F}">
      <dsp:nvSpPr>
        <dsp:cNvPr id="0" name=""/>
        <dsp:cNvSpPr/>
      </dsp:nvSpPr>
      <dsp:spPr>
        <a:xfrm>
          <a:off x="1724625" y="112167"/>
          <a:ext cx="1017107" cy="1017713"/>
        </a:xfrm>
        <a:prstGeom prst="ellipse">
          <a:avLst/>
        </a:prstGeom>
        <a:solidFill>
          <a:schemeClr val="accent1">
            <a:shade val="80000"/>
            <a:hueOff val="90421"/>
            <a:satOff val="1725"/>
            <a:lumOff val="7618"/>
            <a:alphaOff val="0"/>
          </a:schemeClr>
        </a:solidFill>
        <a:ln w="12700" cap="flat" cmpd="sng" algn="ctr">
          <a:solidFill>
            <a:schemeClr val="accent1">
              <a:lumMod val="75000"/>
            </a:schemeClr>
          </a:solidFill>
          <a:prstDash val="sys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buFont typeface="Arial" panose="020B0604020202020204" pitchFamily="34" charset="0"/>
            <a:buChar char="•"/>
          </a:pPr>
          <a:r>
            <a:rPr lang="el-GR" sz="1050" b="1" u="none" kern="1200" dirty="0">
              <a:solidFill>
                <a:schemeClr val="tx1"/>
              </a:solidFill>
            </a:rPr>
            <a:t>Αγγλικής Φιλολογίας</a:t>
          </a:r>
          <a:endParaRPr lang="en-US" sz="1050" b="1" u="none" kern="1200" dirty="0">
            <a:solidFill>
              <a:schemeClr val="tx1"/>
            </a:solidFill>
          </a:endParaRPr>
        </a:p>
      </dsp:txBody>
      <dsp:txXfrm>
        <a:off x="1873577" y="261208"/>
        <a:ext cx="719203" cy="719631"/>
      </dsp:txXfrm>
    </dsp:sp>
    <dsp:sp modelId="{F35A478D-92C4-4E8C-B3A9-CC6E9CD7143A}">
      <dsp:nvSpPr>
        <dsp:cNvPr id="0" name=""/>
        <dsp:cNvSpPr/>
      </dsp:nvSpPr>
      <dsp:spPr>
        <a:xfrm>
          <a:off x="2811236" y="112167"/>
          <a:ext cx="1525661" cy="10177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l-GR" sz="1600" kern="1200" dirty="0"/>
            <a:t> Πλαίσιο Πρόσβασης 1</a:t>
          </a:r>
          <a:endParaRPr lang="en-US" sz="1600" kern="1200" dirty="0"/>
        </a:p>
      </dsp:txBody>
      <dsp:txXfrm>
        <a:off x="2811236" y="112167"/>
        <a:ext cx="1525661" cy="1017713"/>
      </dsp:txXfrm>
    </dsp:sp>
    <dsp:sp modelId="{A413ABC1-A3FD-4064-8FCF-0F3E7EBB2E40}">
      <dsp:nvSpPr>
        <dsp:cNvPr id="0" name=""/>
        <dsp:cNvSpPr/>
      </dsp:nvSpPr>
      <dsp:spPr>
        <a:xfrm>
          <a:off x="2002671" y="1333947"/>
          <a:ext cx="976126" cy="880724"/>
        </a:xfrm>
        <a:prstGeom prst="ellipse">
          <a:avLst/>
        </a:prstGeom>
        <a:solidFill>
          <a:schemeClr val="accent1">
            <a:shade val="80000"/>
            <a:hueOff val="180842"/>
            <a:satOff val="3450"/>
            <a:lumOff val="15237"/>
            <a:alphaOff val="0"/>
          </a:schemeClr>
        </a:solidFill>
        <a:ln w="12700" cap="flat" cmpd="sng" algn="ctr">
          <a:solidFill>
            <a:schemeClr val="accent1">
              <a:lumMod val="75000"/>
            </a:schemeClr>
          </a:solidFill>
          <a:prstDash val="sys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buFont typeface="Arial" panose="020B0604020202020204" pitchFamily="34" charset="0"/>
            <a:buChar char="•"/>
          </a:pPr>
          <a:r>
            <a:rPr lang="el-GR" sz="1000" b="1" u="none" kern="1200" dirty="0">
              <a:solidFill>
                <a:schemeClr val="tx1"/>
              </a:solidFill>
            </a:rPr>
            <a:t>Ψυχολογίας</a:t>
          </a:r>
          <a:endParaRPr lang="en-US" sz="1000" b="1" u="none" kern="1200" dirty="0">
            <a:solidFill>
              <a:schemeClr val="tx1"/>
            </a:solidFill>
          </a:endParaRPr>
        </a:p>
      </dsp:txBody>
      <dsp:txXfrm>
        <a:off x="2145621" y="1462926"/>
        <a:ext cx="690226" cy="622766"/>
      </dsp:txXfrm>
    </dsp:sp>
    <dsp:sp modelId="{5821E0AB-3608-493F-8EB5-19086691F080}">
      <dsp:nvSpPr>
        <dsp:cNvPr id="0" name=""/>
        <dsp:cNvSpPr/>
      </dsp:nvSpPr>
      <dsp:spPr>
        <a:xfrm>
          <a:off x="3099527" y="1333947"/>
          <a:ext cx="1464189" cy="8807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l-GR" sz="1600" kern="1200" dirty="0"/>
            <a:t>Πλαίσιο Πρόσβασης 10</a:t>
          </a:r>
          <a:endParaRPr lang="en-US" sz="1600" kern="1200" dirty="0"/>
        </a:p>
      </dsp:txBody>
      <dsp:txXfrm>
        <a:off x="3099527" y="1333947"/>
        <a:ext cx="1464189" cy="880724"/>
      </dsp:txXfrm>
    </dsp:sp>
    <dsp:sp modelId="{9DF930E0-C002-47F6-9BC9-61AE93DADBC5}">
      <dsp:nvSpPr>
        <dsp:cNvPr id="0" name=""/>
        <dsp:cNvSpPr/>
      </dsp:nvSpPr>
      <dsp:spPr>
        <a:xfrm>
          <a:off x="1727399" y="2463875"/>
          <a:ext cx="993250" cy="993250"/>
        </a:xfrm>
        <a:prstGeom prst="ellipse">
          <a:avLst/>
        </a:prstGeom>
        <a:solidFill>
          <a:schemeClr val="accent1">
            <a:shade val="80000"/>
            <a:hueOff val="271263"/>
            <a:satOff val="5175"/>
            <a:lumOff val="22855"/>
            <a:alphaOff val="0"/>
          </a:schemeClr>
        </a:solidFill>
        <a:ln w="12700" cap="flat" cmpd="sng" algn="ctr">
          <a:solidFill>
            <a:schemeClr val="accent1">
              <a:lumMod val="75000"/>
            </a:schemeClr>
          </a:solidFill>
          <a:prstDash val="sys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l-GR" sz="1400" b="1" kern="1200" dirty="0">
              <a:solidFill>
                <a:schemeClr val="tx1"/>
              </a:solidFill>
            </a:rPr>
            <a:t>Νομική</a:t>
          </a:r>
          <a:endParaRPr lang="en-US" sz="1600" b="1" kern="1200" dirty="0">
            <a:solidFill>
              <a:schemeClr val="tx1"/>
            </a:solidFill>
          </a:endParaRPr>
        </a:p>
      </dsp:txBody>
      <dsp:txXfrm>
        <a:off x="1872857" y="2609333"/>
        <a:ext cx="702334" cy="702334"/>
      </dsp:txXfrm>
    </dsp:sp>
    <dsp:sp modelId="{1D1694CB-AC16-4393-8B38-7AC58B5A8C10}">
      <dsp:nvSpPr>
        <dsp:cNvPr id="0" name=""/>
        <dsp:cNvSpPr/>
      </dsp:nvSpPr>
      <dsp:spPr>
        <a:xfrm>
          <a:off x="2819974" y="2463875"/>
          <a:ext cx="1489875" cy="993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l-GR" sz="1600" kern="1200" dirty="0">
              <a:latin typeface="Calibri" panose="020F0502020204030204"/>
              <a:ea typeface="+mn-ea"/>
              <a:cs typeface="+mn-cs"/>
            </a:rPr>
            <a:t>Πλαίσιο Πρόσβασης 7</a:t>
          </a:r>
          <a:endParaRPr lang="en-US" sz="1600" kern="1200" dirty="0">
            <a:latin typeface="Calibri" panose="020F0502020204030204"/>
            <a:ea typeface="+mn-ea"/>
            <a:cs typeface="+mn-cs"/>
          </a:endParaRPr>
        </a:p>
      </dsp:txBody>
      <dsp:txXfrm>
        <a:off x="2819974" y="2463875"/>
        <a:ext cx="1489875" cy="9932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5FFA7-51E2-4B3B-BF2B-C5C1CCF16B07}">
      <dsp:nvSpPr>
        <dsp:cNvPr id="0" name=""/>
        <dsp:cNvSpPr/>
      </dsp:nvSpPr>
      <dsp:spPr>
        <a:xfrm rot="2145380">
          <a:off x="1179493" y="2198569"/>
          <a:ext cx="540117" cy="65214"/>
        </a:xfrm>
        <a:custGeom>
          <a:avLst/>
          <a:gdLst/>
          <a:ahLst/>
          <a:cxnLst/>
          <a:rect l="0" t="0" r="0" b="0"/>
          <a:pathLst>
            <a:path>
              <a:moveTo>
                <a:pt x="0" y="32607"/>
              </a:moveTo>
              <a:lnTo>
                <a:pt x="540117" y="32607"/>
              </a:lnTo>
            </a:path>
          </a:pathLst>
        </a:custGeom>
        <a:no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1174C2-62E6-468E-B5AB-B7CAFF1BFCA0}">
      <dsp:nvSpPr>
        <dsp:cNvPr id="0" name=""/>
        <dsp:cNvSpPr/>
      </dsp:nvSpPr>
      <dsp:spPr>
        <a:xfrm rot="21521031">
          <a:off x="1230346" y="1660037"/>
          <a:ext cx="380053" cy="65214"/>
        </a:xfrm>
        <a:custGeom>
          <a:avLst/>
          <a:gdLst/>
          <a:ahLst/>
          <a:cxnLst/>
          <a:rect l="0" t="0" r="0" b="0"/>
          <a:pathLst>
            <a:path>
              <a:moveTo>
                <a:pt x="0" y="32607"/>
              </a:moveTo>
              <a:lnTo>
                <a:pt x="380053" y="32607"/>
              </a:lnTo>
            </a:path>
          </a:pathLst>
        </a:custGeom>
        <a:no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DFECAE-D8C6-4B0C-BED2-AD911D13BCBB}">
      <dsp:nvSpPr>
        <dsp:cNvPr id="0" name=""/>
        <dsp:cNvSpPr/>
      </dsp:nvSpPr>
      <dsp:spPr>
        <a:xfrm rot="19067059">
          <a:off x="1168891" y="1057176"/>
          <a:ext cx="474250" cy="65214"/>
        </a:xfrm>
        <a:custGeom>
          <a:avLst/>
          <a:gdLst/>
          <a:ahLst/>
          <a:cxnLst/>
          <a:rect l="0" t="0" r="0" b="0"/>
          <a:pathLst>
            <a:path>
              <a:moveTo>
                <a:pt x="0" y="32607"/>
              </a:moveTo>
              <a:lnTo>
                <a:pt x="474250" y="32607"/>
              </a:lnTo>
            </a:path>
          </a:pathLst>
        </a:custGeom>
        <a:no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9C995CF-466E-40CA-9DB6-DB93CBDBC141}">
      <dsp:nvSpPr>
        <dsp:cNvPr id="0" name=""/>
        <dsp:cNvSpPr/>
      </dsp:nvSpPr>
      <dsp:spPr>
        <a:xfrm>
          <a:off x="0" y="1068960"/>
          <a:ext cx="1447189" cy="1447189"/>
        </a:xfrm>
        <a:prstGeom prst="ellipse">
          <a:avLst/>
        </a:prstGeom>
        <a:blipFill>
          <a:blip xmlns:r="http://schemas.openxmlformats.org/officeDocument/2006/relationships" r:embed="rId1"/>
          <a:srcRect/>
          <a:stretch>
            <a:fillRect/>
          </a:stretch>
        </a:blipFill>
        <a:ln w="12700" cap="flat" cmpd="sng" algn="ctr">
          <a:solidFill>
            <a:srgbClr val="FFC000"/>
          </a:solidFill>
          <a:prstDash val="lgDashDot"/>
          <a:miter lim="800000"/>
        </a:ln>
        <a:effectLst/>
      </dsp:spPr>
      <dsp:style>
        <a:lnRef idx="2">
          <a:scrgbClr r="0" g="0" b="0"/>
        </a:lnRef>
        <a:fillRef idx="1">
          <a:scrgbClr r="0" g="0" b="0"/>
        </a:fillRef>
        <a:effectRef idx="0">
          <a:scrgbClr r="0" g="0" b="0"/>
        </a:effectRef>
        <a:fontRef idx="minor">
          <a:schemeClr val="lt1"/>
        </a:fontRef>
      </dsp:style>
    </dsp:sp>
    <dsp:sp modelId="{D141E41D-CCEC-4670-9948-208C9180AB52}">
      <dsp:nvSpPr>
        <dsp:cNvPr id="0" name=""/>
        <dsp:cNvSpPr/>
      </dsp:nvSpPr>
      <dsp:spPr>
        <a:xfrm>
          <a:off x="1469024" y="204576"/>
          <a:ext cx="868313" cy="868313"/>
        </a:xfrm>
        <a:prstGeom prst="ellipse">
          <a:avLst/>
        </a:prstGeom>
        <a:solidFill>
          <a:schemeClr val="accent4">
            <a:shade val="80000"/>
            <a:hueOff val="-171094"/>
            <a:satOff val="0"/>
            <a:lumOff val="11292"/>
            <a:alphaOff val="0"/>
          </a:schemeClr>
        </a:solidFill>
        <a:ln w="12700" cap="flat" cmpd="sng" algn="ctr">
          <a:solidFill>
            <a:srgbClr val="FFC000"/>
          </a:solid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l-GR" sz="800" b="1" kern="1200" dirty="0">
              <a:solidFill>
                <a:schemeClr val="tx1"/>
              </a:solidFill>
            </a:rPr>
            <a:t>Οικονομικών</a:t>
          </a:r>
          <a:endParaRPr lang="en-US" sz="800" b="1" kern="1200" dirty="0">
            <a:solidFill>
              <a:schemeClr val="tx1"/>
            </a:solidFill>
          </a:endParaRPr>
        </a:p>
      </dsp:txBody>
      <dsp:txXfrm>
        <a:off x="1596185" y="331737"/>
        <a:ext cx="613991" cy="613991"/>
      </dsp:txXfrm>
    </dsp:sp>
    <dsp:sp modelId="{DAB072AC-3ED6-4E31-AD9A-BB74CFD93AA3}">
      <dsp:nvSpPr>
        <dsp:cNvPr id="0" name=""/>
        <dsp:cNvSpPr/>
      </dsp:nvSpPr>
      <dsp:spPr>
        <a:xfrm>
          <a:off x="2424169" y="204576"/>
          <a:ext cx="1302470" cy="868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l-GR" sz="1600" kern="1200" dirty="0"/>
            <a:t>Πλαίσιο Πρόσβασης </a:t>
          </a:r>
          <a:r>
            <a:rPr lang="en-US" sz="1600" kern="1200" dirty="0"/>
            <a:t>22</a:t>
          </a:r>
        </a:p>
      </dsp:txBody>
      <dsp:txXfrm>
        <a:off x="2424169" y="204576"/>
        <a:ext cx="1302470" cy="868313"/>
      </dsp:txXfrm>
    </dsp:sp>
    <dsp:sp modelId="{1ABE90D0-0CC2-46BF-BEEC-1F80971EE547}">
      <dsp:nvSpPr>
        <dsp:cNvPr id="0" name=""/>
        <dsp:cNvSpPr/>
      </dsp:nvSpPr>
      <dsp:spPr>
        <a:xfrm>
          <a:off x="1610235" y="1244151"/>
          <a:ext cx="868313" cy="868313"/>
        </a:xfrm>
        <a:prstGeom prst="ellipse">
          <a:avLst/>
        </a:prstGeom>
        <a:solidFill>
          <a:schemeClr val="accent4">
            <a:shade val="80000"/>
            <a:hueOff val="-342189"/>
            <a:satOff val="0"/>
            <a:lumOff val="22583"/>
            <a:alphaOff val="0"/>
          </a:schemeClr>
        </a:solidFill>
        <a:ln w="12700" cap="flat" cmpd="sng" algn="ctr">
          <a:solidFill>
            <a:srgbClr val="FFC000"/>
          </a:solid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l-GR" sz="800" b="1" kern="1200" dirty="0">
              <a:solidFill>
                <a:schemeClr val="tx1"/>
              </a:solidFill>
            </a:rPr>
            <a:t>Επιστήμης</a:t>
          </a:r>
        </a:p>
        <a:p>
          <a:pPr lvl="0" algn="ctr" defTabSz="355600">
            <a:lnSpc>
              <a:spcPct val="90000"/>
            </a:lnSpc>
            <a:spcBef>
              <a:spcPct val="0"/>
            </a:spcBef>
            <a:spcAft>
              <a:spcPct val="35000"/>
            </a:spcAft>
          </a:pPr>
          <a:r>
            <a:rPr lang="el-GR" sz="800" b="1" kern="1200" dirty="0">
              <a:solidFill>
                <a:schemeClr val="tx1"/>
              </a:solidFill>
            </a:rPr>
            <a:t>Δεδομένων</a:t>
          </a:r>
          <a:endParaRPr lang="en-US" sz="800" b="1" kern="1200" dirty="0">
            <a:solidFill>
              <a:schemeClr val="tx1"/>
            </a:solidFill>
          </a:endParaRPr>
        </a:p>
      </dsp:txBody>
      <dsp:txXfrm>
        <a:off x="1737396" y="1371312"/>
        <a:ext cx="613991" cy="613991"/>
      </dsp:txXfrm>
    </dsp:sp>
    <dsp:sp modelId="{207B0712-62E0-4714-92DE-CFE7F36DDFFB}">
      <dsp:nvSpPr>
        <dsp:cNvPr id="0" name=""/>
        <dsp:cNvSpPr/>
      </dsp:nvSpPr>
      <dsp:spPr>
        <a:xfrm>
          <a:off x="2565380" y="1244151"/>
          <a:ext cx="1302470" cy="868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l-GR" sz="1600" kern="1200" dirty="0"/>
            <a:t>Πλαίσιο Πρόσβασης 23</a:t>
          </a:r>
          <a:endParaRPr lang="en-US" sz="1600" kern="1200" dirty="0"/>
        </a:p>
      </dsp:txBody>
      <dsp:txXfrm>
        <a:off x="2565380" y="1244151"/>
        <a:ext cx="1302470" cy="868313"/>
      </dsp:txXfrm>
    </dsp:sp>
    <dsp:sp modelId="{10996B09-2434-4F73-8610-B467D0793FC9}">
      <dsp:nvSpPr>
        <dsp:cNvPr id="0" name=""/>
        <dsp:cNvSpPr/>
      </dsp:nvSpPr>
      <dsp:spPr>
        <a:xfrm>
          <a:off x="1586872" y="2208521"/>
          <a:ext cx="868313" cy="868313"/>
        </a:xfrm>
        <a:prstGeom prst="ellipse">
          <a:avLst/>
        </a:prstGeom>
        <a:solidFill>
          <a:schemeClr val="accent4">
            <a:shade val="80000"/>
            <a:hueOff val="-513283"/>
            <a:satOff val="0"/>
            <a:lumOff val="33875"/>
            <a:alphaOff val="0"/>
          </a:schemeClr>
        </a:solidFill>
        <a:ln w="12700" cap="flat" cmpd="sng" algn="ctr">
          <a:solidFill>
            <a:srgbClr val="FFC000"/>
          </a:solid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l-GR" sz="1000" b="1" kern="1200" dirty="0">
              <a:solidFill>
                <a:schemeClr val="tx1"/>
              </a:solidFill>
            </a:rPr>
            <a:t>Πολυμέσων</a:t>
          </a:r>
          <a:endParaRPr lang="en-US" sz="1000" b="1" kern="1200" dirty="0">
            <a:solidFill>
              <a:schemeClr val="tx1"/>
            </a:solidFill>
          </a:endParaRPr>
        </a:p>
      </dsp:txBody>
      <dsp:txXfrm>
        <a:off x="1714033" y="2335682"/>
        <a:ext cx="613991" cy="613991"/>
      </dsp:txXfrm>
    </dsp:sp>
    <dsp:sp modelId="{BA3EEA90-1B63-4B9D-BB63-553D3ED9AA96}">
      <dsp:nvSpPr>
        <dsp:cNvPr id="0" name=""/>
        <dsp:cNvSpPr/>
      </dsp:nvSpPr>
      <dsp:spPr>
        <a:xfrm>
          <a:off x="2542017" y="2208521"/>
          <a:ext cx="1302470" cy="868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711200">
            <a:lnSpc>
              <a:spcPct val="90000"/>
            </a:lnSpc>
            <a:spcBef>
              <a:spcPct val="0"/>
            </a:spcBef>
            <a:spcAft>
              <a:spcPct val="15000"/>
            </a:spcAft>
            <a:buChar char="••"/>
          </a:pPr>
          <a:r>
            <a:rPr lang="el-GR" sz="1600" kern="1200" dirty="0"/>
            <a:t>Πλαίσιο Πρόσβασης 19</a:t>
          </a:r>
          <a:endParaRPr lang="en-US" sz="1600" kern="1200" dirty="0"/>
        </a:p>
      </dsp:txBody>
      <dsp:txXfrm>
        <a:off x="2542017" y="2208521"/>
        <a:ext cx="1302470" cy="86831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DCDE4C-731A-4EA0-A3E5-6F05A5E455B6}">
      <dsp:nvSpPr>
        <dsp:cNvPr id="0" name=""/>
        <dsp:cNvSpPr/>
      </dsp:nvSpPr>
      <dsp:spPr>
        <a:xfrm>
          <a:off x="12767"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3 Μαθήματα Επαγγελματικής Αγωγής/Τμήμα</a:t>
          </a:r>
        </a:p>
      </dsp:txBody>
      <dsp:txXfrm>
        <a:off x="12767" y="735707"/>
        <a:ext cx="2132110" cy="3401373"/>
      </dsp:txXfrm>
    </dsp:sp>
    <dsp:sp modelId="{3845E593-6900-4335-B971-EA55F972E294}">
      <dsp:nvSpPr>
        <dsp:cNvPr id="0" name=""/>
        <dsp:cNvSpPr/>
      </dsp:nvSpPr>
      <dsp:spPr>
        <a:xfrm>
          <a:off x="2173209"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74A7FB0-360B-4D1B-A659-BFA96750FD86}">
      <dsp:nvSpPr>
        <dsp:cNvPr id="0" name=""/>
        <dsp:cNvSpPr/>
      </dsp:nvSpPr>
      <dsp:spPr>
        <a:xfrm>
          <a:off x="2521355"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Ατομικές συναντήσεις στο Γραφείο ΣΕΑ</a:t>
          </a:r>
          <a:r>
            <a:rPr lang="el-CY" sz="1600" b="1" kern="1200" dirty="0">
              <a:effectLst>
                <a:outerShdw blurRad="38100" dist="38100" dir="2700000" algn="tl">
                  <a:srgbClr val="000000">
                    <a:alpha val="43137"/>
                  </a:srgbClr>
                </a:outerShdw>
              </a:effectLst>
            </a:rPr>
            <a:t>, </a:t>
          </a:r>
          <a:r>
            <a:rPr lang="en-US" sz="1600" b="1" kern="1200" dirty="0">
              <a:effectLst>
                <a:outerShdw blurRad="38100" dist="38100" dir="2700000" algn="tl">
                  <a:srgbClr val="000000">
                    <a:alpha val="43137"/>
                  </a:srgbClr>
                </a:outerShdw>
              </a:effectLst>
            </a:rPr>
            <a:t> </a:t>
          </a:r>
          <a:r>
            <a:rPr lang="el-GR" sz="1600" b="1" kern="1200" dirty="0">
              <a:effectLst>
                <a:outerShdw blurRad="38100" dist="38100" dir="2700000" algn="tl">
                  <a:srgbClr val="000000">
                    <a:alpha val="43137"/>
                  </a:srgbClr>
                </a:outerShdw>
              </a:effectLst>
            </a:rPr>
            <a:t>αξιοποίηση χρήσιμων εργαλείων: </a:t>
          </a:r>
        </a:p>
        <a:p>
          <a:pPr lvl="0" algn="ctr" defTabSz="711200">
            <a:lnSpc>
              <a:spcPct val="90000"/>
            </a:lnSpc>
            <a:spcBef>
              <a:spcPct val="0"/>
            </a:spcBef>
            <a:spcAft>
              <a:spcPct val="35000"/>
            </a:spcAft>
          </a:pPr>
          <a:r>
            <a:rPr lang="el-GR" sz="1600" b="1" i="1" kern="1200" dirty="0">
              <a:effectLst>
                <a:outerShdw blurRad="38100" dist="38100" dir="2700000" algn="tl">
                  <a:srgbClr val="000000">
                    <a:alpha val="43137"/>
                  </a:srgbClr>
                </a:outerShdw>
              </a:effectLst>
            </a:rPr>
            <a:t>Συνέντευξη</a:t>
          </a:r>
          <a:r>
            <a:rPr lang="el-GR" sz="1600" b="1" kern="1200" dirty="0">
              <a:effectLst>
                <a:outerShdw blurRad="38100" dist="38100" dir="2700000" algn="tl">
                  <a:srgbClr val="000000">
                    <a:alpha val="43137"/>
                  </a:srgbClr>
                </a:outerShdw>
              </a:effectLst>
            </a:rPr>
            <a:t>, ιστοσελίδες </a:t>
          </a: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a:t>
          </a:r>
          <a:r>
            <a:rPr lang="en-GB" sz="1600" b="1" kern="1200" dirty="0" err="1">
              <a:effectLst>
                <a:outerShdw blurRad="38100" dist="38100" dir="2700000" algn="tl">
                  <a:srgbClr val="000000">
                    <a:alpha val="43137"/>
                  </a:srgbClr>
                </a:outerShdw>
              </a:effectLst>
            </a:rPr>
            <a:t>eoppep</a:t>
          </a:r>
          <a:r>
            <a:rPr lang="el-GR" sz="1600" b="1" kern="1200" dirty="0">
              <a:effectLst>
                <a:outerShdw blurRad="38100" dist="38100" dir="2700000" algn="tl">
                  <a:srgbClr val="000000">
                    <a:alpha val="43137"/>
                  </a:srgbClr>
                </a:outerShdw>
              </a:effectLst>
            </a:rPr>
            <a:t>,</a:t>
          </a:r>
          <a:r>
            <a:rPr lang="en-US" sz="1600" b="1" kern="1200" dirty="0">
              <a:effectLst>
                <a:outerShdw blurRad="38100" dist="38100" dir="2700000" algn="tl">
                  <a:srgbClr val="000000">
                    <a:alpha val="43137"/>
                  </a:srgbClr>
                </a:outerShdw>
              </a:effectLst>
            </a:rPr>
            <a:t> </a:t>
          </a:r>
          <a:r>
            <a:rPr lang="en-US" sz="1600" b="1" kern="1200" dirty="0">
              <a:effectLst>
                <a:outerShdw blurRad="38100" dist="38100" dir="2700000" algn="tl">
                  <a:srgbClr val="000000">
                    <a:alpha val="43137"/>
                  </a:srgbClr>
                </a:outerShdw>
              </a:effectLst>
              <a:highlight>
                <a:srgbClr val="63A4F7"/>
              </a:highlight>
              <a:hlinkClick xmlns:r="http://schemas.openxmlformats.org/officeDocument/2006/relationships" r:id="rId1">
                <a:extLst>
                  <a:ext uri="{A12FA001-AC4F-418D-AE19-62706E023703}">
                    <ahyp:hlinkClr xmlns:ahyp="http://schemas.microsoft.com/office/drawing/2018/hyperlinkcolor" xmlns="" val="tx"/>
                  </a:ext>
                </a:extLst>
              </a:hlinkClick>
            </a:rPr>
            <a:t>https://www.eschoolcounselor.com/</a:t>
          </a:r>
          <a:r>
            <a:rPr lang="en-US" sz="1600" b="1" kern="1200" dirty="0">
              <a:effectLst>
                <a:outerShdw blurRad="38100" dist="38100" dir="2700000" algn="tl">
                  <a:srgbClr val="000000">
                    <a:alpha val="43137"/>
                  </a:srgbClr>
                </a:outerShdw>
              </a:effectLst>
              <a:highlight>
                <a:srgbClr val="DBE8FF"/>
              </a:highlight>
            </a:rPr>
            <a:t> </a:t>
          </a:r>
          <a:r>
            <a:rPr lang="el-GR" sz="1600" b="1" kern="1200" dirty="0">
              <a:effectLst>
                <a:outerShdw blurRad="38100" dist="38100" dir="2700000" algn="tl">
                  <a:srgbClr val="000000">
                    <a:alpha val="43137"/>
                  </a:srgbClr>
                </a:outerShdw>
              </a:effectLst>
            </a:rPr>
            <a:t>), δραστηριότητες, τεστ ΕΠ κ.</a:t>
          </a:r>
          <a:r>
            <a:rPr lang="el-CY" sz="1600" b="1" kern="1200" dirty="0">
              <a:effectLst>
                <a:outerShdw blurRad="38100" dist="38100" dir="2700000" algn="tl">
                  <a:srgbClr val="000000">
                    <a:alpha val="43137"/>
                  </a:srgbClr>
                </a:outerShdw>
              </a:effectLst>
            </a:rPr>
            <a:t>ά</a:t>
          </a:r>
          <a:r>
            <a:rPr lang="el-GR" sz="1600" b="1" kern="1200" dirty="0">
              <a:effectLst>
                <a:outerShdw blurRad="38100" dist="38100" dir="2700000" algn="tl">
                  <a:srgbClr val="000000">
                    <a:alpha val="43137"/>
                  </a:srgbClr>
                </a:outerShdw>
              </a:effectLst>
            </a:rPr>
            <a:t>.)</a:t>
          </a:r>
          <a:endParaRPr lang="en-US" sz="1600" kern="1200" dirty="0">
            <a:effectLst>
              <a:outerShdw blurRad="38100" dist="38100" dir="2700000" algn="tl">
                <a:srgbClr val="000000">
                  <a:alpha val="43137"/>
                </a:srgbClr>
              </a:outerShdw>
            </a:effectLst>
          </a:endParaRPr>
        </a:p>
      </dsp:txBody>
      <dsp:txXfrm>
        <a:off x="2521355" y="735707"/>
        <a:ext cx="2132110" cy="3401373"/>
      </dsp:txXfrm>
    </dsp:sp>
    <dsp:sp modelId="{500CC8B4-277B-4608-8F3D-450030E369D0}">
      <dsp:nvSpPr>
        <dsp:cNvPr id="0" name=""/>
        <dsp:cNvSpPr/>
      </dsp:nvSpPr>
      <dsp:spPr>
        <a:xfrm>
          <a:off x="4681797"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07C611B-6215-447C-85C6-3D876A411FD2}">
      <dsp:nvSpPr>
        <dsp:cNvPr id="0" name=""/>
        <dsp:cNvSpPr/>
      </dsp:nvSpPr>
      <dsp:spPr>
        <a:xfrm>
          <a:off x="5029944"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a:effectLst>
                <a:outerShdw blurRad="38100" dist="38100" dir="2700000" algn="tl">
                  <a:srgbClr val="000000">
                    <a:alpha val="43137"/>
                  </a:srgbClr>
                </a:outerShdw>
              </a:effectLst>
            </a:rPr>
            <a:t>Ενημερωτικό υλικό (ιστοσελίδα σχολείου - ΣΕΑ, ενημερώσεις στην τάξη)</a:t>
          </a:r>
          <a:endParaRPr lang="en-US" sz="1600" kern="1200" dirty="0">
            <a:effectLst>
              <a:outerShdw blurRad="38100" dist="38100" dir="2700000" algn="tl">
                <a:srgbClr val="000000">
                  <a:alpha val="43137"/>
                </a:srgbClr>
              </a:outerShdw>
            </a:effectLst>
          </a:endParaRPr>
        </a:p>
      </dsp:txBody>
      <dsp:txXfrm>
        <a:off x="5029944" y="735707"/>
        <a:ext cx="2132110" cy="3401373"/>
      </dsp:txXfrm>
    </dsp:sp>
    <dsp:sp modelId="{D69A6C29-B81E-42BD-9246-CDD1562502E5}">
      <dsp:nvSpPr>
        <dsp:cNvPr id="0" name=""/>
        <dsp:cNvSpPr/>
      </dsp:nvSpPr>
      <dsp:spPr>
        <a:xfrm>
          <a:off x="7190385"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AF87B65-DB7E-4FBC-9DA7-3E5D82C95F72}">
      <dsp:nvSpPr>
        <dsp:cNvPr id="0" name=""/>
        <dsp:cNvSpPr/>
      </dsp:nvSpPr>
      <dsp:spPr>
        <a:xfrm>
          <a:off x="7538532"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Τρ</a:t>
          </a:r>
          <a:r>
            <a:rPr lang="el-CY" sz="1600" b="1" kern="1200" dirty="0" err="1">
              <a:effectLst>
                <a:outerShdw blurRad="38100" dist="38100" dir="2700000" algn="tl">
                  <a:srgbClr val="000000">
                    <a:alpha val="43137"/>
                  </a:srgbClr>
                </a:outerShdw>
              </a:effectLst>
            </a:rPr>
            <a:t>ιή</a:t>
          </a:r>
          <a:r>
            <a:rPr lang="el-GR" sz="1600" b="1" kern="1200" dirty="0" err="1">
              <a:effectLst>
                <a:outerShdw blurRad="38100" dist="38100" dir="2700000" algn="tl">
                  <a:srgbClr val="000000">
                    <a:alpha val="43137"/>
                  </a:srgbClr>
                </a:outerShdw>
              </a:effectLst>
            </a:rPr>
            <a:t>μερο</a:t>
          </a:r>
          <a:r>
            <a:rPr lang="el-GR" sz="1600" b="1" kern="1200" dirty="0">
              <a:effectLst>
                <a:outerShdw blurRad="38100" dist="38100" dir="2700000" algn="tl">
                  <a:srgbClr val="000000">
                    <a:alpha val="43137"/>
                  </a:srgbClr>
                </a:outerShdw>
              </a:effectLst>
            </a:rPr>
            <a:t> εργασίας:</a:t>
          </a:r>
          <a:endParaRPr lang="el-CY" sz="1600" b="1" kern="1200" dirty="0">
            <a:effectLst>
              <a:outerShdw blurRad="38100" dist="38100" dir="2700000" algn="tl">
                <a:srgbClr val="000000">
                  <a:alpha val="43137"/>
                </a:srgbClr>
              </a:outerShdw>
            </a:effectLst>
          </a:endParaRP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  Ενημερώσεις/</a:t>
          </a: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Επισκέψεις</a:t>
          </a:r>
          <a:r>
            <a:rPr lang="el-GR" sz="1600" b="1" kern="1200" dirty="0"/>
            <a:t> </a:t>
          </a:r>
          <a:endParaRPr lang="en-US" sz="1600" kern="1200" dirty="0"/>
        </a:p>
      </dsp:txBody>
      <dsp:txXfrm>
        <a:off x="7538532" y="735707"/>
        <a:ext cx="2132110" cy="3401373"/>
      </dsp:txXfrm>
    </dsp:sp>
    <dsp:sp modelId="{0F8B3924-0D38-4FF3-B563-16BEC96B973F}">
      <dsp:nvSpPr>
        <dsp:cNvPr id="0" name=""/>
        <dsp:cNvSpPr/>
      </dsp:nvSpPr>
      <dsp:spPr>
        <a:xfrm>
          <a:off x="9698973"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AF37460-9FDC-499D-BB6E-D0277E6D85A5}">
      <dsp:nvSpPr>
        <dsp:cNvPr id="0" name=""/>
        <dsp:cNvSpPr/>
      </dsp:nvSpPr>
      <dsp:spPr>
        <a:xfrm>
          <a:off x="10047120"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Επικοινωνία – Συνεργασία με γονείς/</a:t>
          </a: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Απογευματινή Ενημέρωση</a:t>
          </a:r>
          <a:endParaRPr lang="en-US" sz="1600" b="1" kern="1200" dirty="0">
            <a:effectLst>
              <a:outerShdw blurRad="38100" dist="38100" dir="2700000" algn="tl">
                <a:srgbClr val="000000">
                  <a:alpha val="43137"/>
                </a:srgbClr>
              </a:outerShdw>
            </a:effectLst>
          </a:endParaRPr>
        </a:p>
      </dsp:txBody>
      <dsp:txXfrm>
        <a:off x="10047120" y="735707"/>
        <a:ext cx="2132110" cy="340137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C798AED-B5FE-4014-81FB-0B77502DE081}" type="datetimeFigureOut">
              <a:rPr lang="el-GR" smtClean="0"/>
              <a:t>30/10/2026</a:t>
            </a:fld>
            <a:endParaRPr lang="el-GR"/>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l-GR"/>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8A0F4BA4-41BC-4277-B440-525251867A07}" type="slidenum">
              <a:rPr lang="el-GR" smtClean="0"/>
              <a:t>‹#›</a:t>
            </a:fld>
            <a:endParaRPr lang="el-GR"/>
          </a:p>
        </p:txBody>
      </p:sp>
    </p:spTree>
    <p:extLst>
      <p:ext uri="{BB962C8B-B14F-4D97-AF65-F5344CB8AC3E}">
        <p14:creationId xmlns:p14="http://schemas.microsoft.com/office/powerpoint/2010/main" val="2345342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D267182-08FB-4D4F-AC32-DB160E8B083A}" type="datetimeFigureOut">
              <a:rPr lang="el-GR" smtClean="0"/>
              <a:t>30/10/2026</a:t>
            </a:fld>
            <a:endParaRPr lang="el-GR"/>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l-GR"/>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l-G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l-GR"/>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6CBDE7D-36F7-4AE9-B00A-0178E9CD48E9}" type="slidenum">
              <a:rPr lang="el-GR" smtClean="0"/>
              <a:t>‹#›</a:t>
            </a:fld>
            <a:endParaRPr lang="el-GR"/>
          </a:p>
        </p:txBody>
      </p:sp>
    </p:spTree>
    <p:extLst>
      <p:ext uri="{BB962C8B-B14F-4D97-AF65-F5344CB8AC3E}">
        <p14:creationId xmlns:p14="http://schemas.microsoft.com/office/powerpoint/2010/main" val="3308594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F32CB35-F9BC-4457-A0CE-DB58610F4B05}" type="slidenum">
              <a:rPr lang="en-US" smtClean="0"/>
              <a:t>3</a:t>
            </a:fld>
            <a:endParaRPr lang="en-US"/>
          </a:p>
        </p:txBody>
      </p:sp>
    </p:spTree>
    <p:extLst>
      <p:ext uri="{BB962C8B-B14F-4D97-AF65-F5344CB8AC3E}">
        <p14:creationId xmlns:p14="http://schemas.microsoft.com/office/powerpoint/2010/main" val="842558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68317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12</a:t>
            </a:fld>
            <a:endParaRPr lang="en-US"/>
          </a:p>
        </p:txBody>
      </p:sp>
    </p:spTree>
    <p:extLst>
      <p:ext uri="{BB962C8B-B14F-4D97-AF65-F5344CB8AC3E}">
        <p14:creationId xmlns:p14="http://schemas.microsoft.com/office/powerpoint/2010/main" val="1626059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8F32CB35-F9BC-4457-A0CE-DB58610F4B05}" type="slidenum">
              <a:rPr lang="en-US" smtClean="0"/>
              <a:t>13</a:t>
            </a:fld>
            <a:endParaRPr lang="en-US"/>
          </a:p>
        </p:txBody>
      </p:sp>
    </p:spTree>
    <p:extLst>
      <p:ext uri="{BB962C8B-B14F-4D97-AF65-F5344CB8AC3E}">
        <p14:creationId xmlns:p14="http://schemas.microsoft.com/office/powerpoint/2010/main" val="1920352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8F32CB35-F9BC-4457-A0CE-DB58610F4B05}" type="slidenum">
              <a:rPr lang="en-US" smtClean="0"/>
              <a:t>14</a:t>
            </a:fld>
            <a:endParaRPr lang="en-US"/>
          </a:p>
        </p:txBody>
      </p:sp>
    </p:spTree>
    <p:extLst>
      <p:ext uri="{BB962C8B-B14F-4D97-AF65-F5344CB8AC3E}">
        <p14:creationId xmlns:p14="http://schemas.microsoft.com/office/powerpoint/2010/main" val="3271413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8F32CB35-F9BC-4457-A0CE-DB58610F4B05}" type="slidenum">
              <a:rPr lang="en-US" smtClean="0"/>
              <a:t>15</a:t>
            </a:fld>
            <a:endParaRPr lang="en-US"/>
          </a:p>
        </p:txBody>
      </p:sp>
    </p:spTree>
    <p:extLst>
      <p:ext uri="{BB962C8B-B14F-4D97-AF65-F5344CB8AC3E}">
        <p14:creationId xmlns:p14="http://schemas.microsoft.com/office/powerpoint/2010/main" val="2903941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16</a:t>
            </a:fld>
            <a:endParaRPr lang="en-US"/>
          </a:p>
        </p:txBody>
      </p:sp>
    </p:spTree>
    <p:extLst>
      <p:ext uri="{BB962C8B-B14F-4D97-AF65-F5344CB8AC3E}">
        <p14:creationId xmlns:p14="http://schemas.microsoft.com/office/powerpoint/2010/main" val="3269269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Y" dirty="0"/>
          </a:p>
        </p:txBody>
      </p:sp>
      <p:sp>
        <p:nvSpPr>
          <p:cNvPr id="4" name="Slide Number Placeholder 3"/>
          <p:cNvSpPr>
            <a:spLocks noGrp="1"/>
          </p:cNvSpPr>
          <p:nvPr>
            <p:ph type="sldNum" sz="quarter" idx="5"/>
          </p:nvPr>
        </p:nvSpPr>
        <p:spPr/>
        <p:txBody>
          <a:bodyPr/>
          <a:lstStyle/>
          <a:p>
            <a:fld id="{8F32CB35-F9BC-4457-A0CE-DB58610F4B05}" type="slidenum">
              <a:rPr lang="en-US" smtClean="0"/>
              <a:t>20</a:t>
            </a:fld>
            <a:endParaRPr lang="en-US"/>
          </a:p>
        </p:txBody>
      </p:sp>
    </p:spTree>
    <p:extLst>
      <p:ext uri="{BB962C8B-B14F-4D97-AF65-F5344CB8AC3E}">
        <p14:creationId xmlns:p14="http://schemas.microsoft.com/office/powerpoint/2010/main" val="1263402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04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4349A16-2522-4674-972E-3066BD45C704}" type="slidenum">
              <a:rPr lang="en-US" altLang="en-US" smtClean="0"/>
              <a:pPr eaLnBrk="1" hangingPunct="1">
                <a:spcBef>
                  <a:spcPct val="0"/>
                </a:spcBef>
              </a:pPr>
              <a:t>21</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Y" dirty="0"/>
          </a:p>
        </p:txBody>
      </p:sp>
      <p:sp>
        <p:nvSpPr>
          <p:cNvPr id="4" name="Slide Number Placeholder 3"/>
          <p:cNvSpPr>
            <a:spLocks noGrp="1"/>
          </p:cNvSpPr>
          <p:nvPr>
            <p:ph type="sldNum" sz="quarter" idx="5"/>
          </p:nvPr>
        </p:nvSpPr>
        <p:spPr/>
        <p:txBody>
          <a:bodyPr/>
          <a:lstStyle/>
          <a:p>
            <a:fld id="{8F32CB35-F9BC-4457-A0CE-DB58610F4B05}" type="slidenum">
              <a:rPr lang="en-US" smtClean="0"/>
              <a:t>22</a:t>
            </a:fld>
            <a:endParaRPr lang="en-US"/>
          </a:p>
        </p:txBody>
      </p:sp>
    </p:spTree>
    <p:extLst>
      <p:ext uri="{BB962C8B-B14F-4D97-AF65-F5344CB8AC3E}">
        <p14:creationId xmlns:p14="http://schemas.microsoft.com/office/powerpoint/2010/main" val="2647606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1054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0A62C14-C208-4FC0-A8D7-6CB4945CE2FB}" type="slidenum">
              <a:rPr lang="en-US" altLang="en-US" smtClean="0"/>
              <a:pPr eaLnBrk="1" hangingPunct="1">
                <a:spcBef>
                  <a:spcPct val="0"/>
                </a:spcBef>
              </a:pPr>
              <a:t>25</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Y" dirty="0"/>
          </a:p>
        </p:txBody>
      </p:sp>
      <p:sp>
        <p:nvSpPr>
          <p:cNvPr id="4" name="Slide Number Placeholder 3"/>
          <p:cNvSpPr>
            <a:spLocks noGrp="1"/>
          </p:cNvSpPr>
          <p:nvPr>
            <p:ph type="sldNum" sz="quarter" idx="5"/>
          </p:nvPr>
        </p:nvSpPr>
        <p:spPr/>
        <p:txBody>
          <a:bodyPr/>
          <a:lstStyle/>
          <a:p>
            <a:fld id="{8F32CB35-F9BC-4457-A0CE-DB58610F4B05}" type="slidenum">
              <a:rPr lang="en-US" smtClean="0"/>
              <a:t>28</a:t>
            </a:fld>
            <a:endParaRPr lang="en-US"/>
          </a:p>
        </p:txBody>
      </p:sp>
    </p:spTree>
    <p:extLst>
      <p:ext uri="{BB962C8B-B14F-4D97-AF65-F5344CB8AC3E}">
        <p14:creationId xmlns:p14="http://schemas.microsoft.com/office/powerpoint/2010/main" val="3466474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F32CB35-F9BC-4457-A0CE-DB58610F4B05}" type="slidenum">
              <a:rPr lang="en-US" smtClean="0"/>
              <a:t>34</a:t>
            </a:fld>
            <a:endParaRPr lang="en-US"/>
          </a:p>
        </p:txBody>
      </p:sp>
    </p:spTree>
    <p:extLst>
      <p:ext uri="{BB962C8B-B14F-4D97-AF65-F5344CB8AC3E}">
        <p14:creationId xmlns:p14="http://schemas.microsoft.com/office/powerpoint/2010/main" val="2883683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35</a:t>
            </a:fld>
            <a:endParaRPr lang="en-US"/>
          </a:p>
        </p:txBody>
      </p:sp>
    </p:spTree>
    <p:extLst>
      <p:ext uri="{BB962C8B-B14F-4D97-AF65-F5344CB8AC3E}">
        <p14:creationId xmlns:p14="http://schemas.microsoft.com/office/powerpoint/2010/main" val="39716525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37</a:t>
            </a:fld>
            <a:endParaRPr lang="en-US"/>
          </a:p>
        </p:txBody>
      </p:sp>
    </p:spTree>
    <p:extLst>
      <p:ext uri="{BB962C8B-B14F-4D97-AF65-F5344CB8AC3E}">
        <p14:creationId xmlns:p14="http://schemas.microsoft.com/office/powerpoint/2010/main" val="2396274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2269-E9FC-6CFE-3C1D-44BCBFD2BB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4128E2-5E8F-580C-02D2-BC4EAF368F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B3A26F-F287-DC59-C3C6-F025836CCB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0DAB3F-A835-290E-BE4B-6DB945D3BD0C}"/>
              </a:ext>
            </a:extLst>
          </p:cNvPr>
          <p:cNvSpPr>
            <a:spLocks noGrp="1"/>
          </p:cNvSpPr>
          <p:nvPr>
            <p:ph type="sldNum" sz="quarter" idx="5"/>
          </p:nvPr>
        </p:nvSpPr>
        <p:spPr/>
        <p:txBody>
          <a:bodyPr/>
          <a:lstStyle/>
          <a:p>
            <a:fld id="{8F32CB35-F9BC-4457-A0CE-DB58610F4B05}" type="slidenum">
              <a:rPr lang="en-US" smtClean="0"/>
              <a:t>41</a:t>
            </a:fld>
            <a:endParaRPr lang="en-US"/>
          </a:p>
        </p:txBody>
      </p:sp>
    </p:spTree>
    <p:extLst>
      <p:ext uri="{BB962C8B-B14F-4D97-AF65-F5344CB8AC3E}">
        <p14:creationId xmlns:p14="http://schemas.microsoft.com/office/powerpoint/2010/main" val="3164877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87CBC-6361-3B45-7011-A19AC7F561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679718-EBA5-DEEE-9F2D-107C2E89E3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11EC91-D7C9-36D3-8977-D07BD4AABE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E77470-4D81-FEBD-9CDF-229817EED420}"/>
              </a:ext>
            </a:extLst>
          </p:cNvPr>
          <p:cNvSpPr>
            <a:spLocks noGrp="1"/>
          </p:cNvSpPr>
          <p:nvPr>
            <p:ph type="sldNum" sz="quarter" idx="5"/>
          </p:nvPr>
        </p:nvSpPr>
        <p:spPr/>
        <p:txBody>
          <a:bodyPr/>
          <a:lstStyle/>
          <a:p>
            <a:fld id="{8F32CB35-F9BC-4457-A0CE-DB58610F4B05}" type="slidenum">
              <a:rPr lang="en-US" smtClean="0"/>
              <a:t>42</a:t>
            </a:fld>
            <a:endParaRPr lang="en-US"/>
          </a:p>
        </p:txBody>
      </p:sp>
    </p:spTree>
    <p:extLst>
      <p:ext uri="{BB962C8B-B14F-4D97-AF65-F5344CB8AC3E}">
        <p14:creationId xmlns:p14="http://schemas.microsoft.com/office/powerpoint/2010/main" val="27637041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CBDE7D-36F7-4AE9-B00A-0178E9CD48E9}" type="slidenum">
              <a:rPr lang="el-GR" smtClean="0"/>
              <a:t>51</a:t>
            </a:fld>
            <a:endParaRPr lang="el-GR"/>
          </a:p>
        </p:txBody>
      </p:sp>
    </p:spTree>
    <p:extLst>
      <p:ext uri="{BB962C8B-B14F-4D97-AF65-F5344CB8AC3E}">
        <p14:creationId xmlns:p14="http://schemas.microsoft.com/office/powerpoint/2010/main" val="24551076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F32CB35-F9BC-4457-A0CE-DB58610F4B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63355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63</a:t>
            </a:fld>
            <a:endParaRPr lang="en-US"/>
          </a:p>
        </p:txBody>
      </p:sp>
    </p:spTree>
    <p:extLst>
      <p:ext uri="{BB962C8B-B14F-4D97-AF65-F5344CB8AC3E}">
        <p14:creationId xmlns:p14="http://schemas.microsoft.com/office/powerpoint/2010/main" val="9435991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64</a:t>
            </a:fld>
            <a:endParaRPr lang="en-US"/>
          </a:p>
        </p:txBody>
      </p:sp>
    </p:spTree>
    <p:extLst>
      <p:ext uri="{BB962C8B-B14F-4D97-AF65-F5344CB8AC3E}">
        <p14:creationId xmlns:p14="http://schemas.microsoft.com/office/powerpoint/2010/main" val="2059190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5A8258F-3769-48C4-B194-BD08EFB2EA7F}"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3778859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B8DAD5-EA75-4FED-B506-FF20C4D74A2A}"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247442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883896-B58E-4CEA-A5CA-63F9FDD1A6A1}"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1366474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F42E2F-3A8F-4BA1-9D3D-945D616E19C2}" type="datetime1">
              <a:rPr lang="en-US" smtClean="0"/>
              <a:t>10/30/2026</a:t>
            </a:fld>
            <a:endParaRPr lang="en-US"/>
          </a:p>
        </p:txBody>
      </p:sp>
      <p:sp>
        <p:nvSpPr>
          <p:cNvPr id="6" name="Footer Placeholder 5"/>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7" name="Slide Number Placeholder 6"/>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1115267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5D913BB-2134-41DE-B26D-6E2DB170A0DC}" type="datetime1">
              <a:rPr lang="en-US" smtClean="0"/>
              <a:t>10/30/2026</a:t>
            </a:fld>
            <a:endParaRPr lang="en-US"/>
          </a:p>
        </p:txBody>
      </p:sp>
      <p:sp>
        <p:nvSpPr>
          <p:cNvPr id="8" name="Footer Placeholder 7"/>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9" name="Slide Number Placeholder 8"/>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3484914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03E29-803C-490E-8B41-1ABD0CB882AD}" type="datetime1">
              <a:rPr lang="en-US" smtClean="0"/>
              <a:t>10/30/2026</a:t>
            </a:fld>
            <a:endParaRPr lang="en-US"/>
          </a:p>
        </p:txBody>
      </p:sp>
      <p:sp>
        <p:nvSpPr>
          <p:cNvPr id="4" name="Footer Placeholder 3"/>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5" name="Slide Number Placeholder 4"/>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3132039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8C21D4-4279-4610-86D7-DDF80BFCACA6}" type="datetime1">
              <a:rPr lang="en-US" smtClean="0"/>
              <a:t>10/30/2026</a:t>
            </a:fld>
            <a:endParaRPr lang="en-US"/>
          </a:p>
        </p:txBody>
      </p:sp>
      <p:sp>
        <p:nvSpPr>
          <p:cNvPr id="3" name="Footer Placeholder 2"/>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4" name="Slide Number Placeholder 3"/>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2301093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3A8243-A7E6-42B7-A894-4A3535FB46D9}" type="datetime1">
              <a:rPr lang="en-US" smtClean="0"/>
              <a:t>10/30/2026</a:t>
            </a:fld>
            <a:endParaRPr lang="en-US"/>
          </a:p>
        </p:txBody>
      </p:sp>
      <p:sp>
        <p:nvSpPr>
          <p:cNvPr id="6" name="Footer Placeholder 5"/>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7" name="Slide Number Placeholder 6"/>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538431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3E9C4A-5861-4AE0-BEB7-E134B356EF80}" type="datetime1">
              <a:rPr lang="en-US" smtClean="0"/>
              <a:t>10/30/2026</a:t>
            </a:fld>
            <a:endParaRPr lang="en-US"/>
          </a:p>
        </p:txBody>
      </p:sp>
      <p:sp>
        <p:nvSpPr>
          <p:cNvPr id="6" name="Footer Placeholder 5"/>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7" name="Slide Number Placeholder 6"/>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112585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59D2B6-83E4-483E-A6BF-4460DA122E33}"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3030173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C39DB99-680F-4E28-B9C5-046CBCF88CBC}"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3490625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l-GR"/>
          </a:p>
        </p:txBody>
      </p:sp>
      <p:sp>
        <p:nvSpPr>
          <p:cNvPr id="3" name="Table Placeholder 2"/>
          <p:cNvSpPr>
            <a:spLocks noGrp="1"/>
          </p:cNvSpPr>
          <p:nvPr>
            <p:ph type="tbl" idx="1"/>
          </p:nvPr>
        </p:nvSpPr>
        <p:spPr>
          <a:xfrm>
            <a:off x="609600" y="1481138"/>
            <a:ext cx="10972800" cy="4525962"/>
          </a:xfrm>
        </p:spPr>
        <p:txBody>
          <a:bodyPr/>
          <a:lstStyle/>
          <a:p>
            <a:endParaRPr lang="el-GR"/>
          </a:p>
        </p:txBody>
      </p:sp>
      <p:sp>
        <p:nvSpPr>
          <p:cNvPr id="4" name="Date Placeholder 3"/>
          <p:cNvSpPr>
            <a:spLocks noGrp="1"/>
          </p:cNvSpPr>
          <p:nvPr>
            <p:ph type="dt" sz="half" idx="10"/>
          </p:nvPr>
        </p:nvSpPr>
        <p:spPr>
          <a:xfrm>
            <a:off x="8970433" y="6408739"/>
            <a:ext cx="2559051" cy="365125"/>
          </a:xfrm>
        </p:spPr>
        <p:txBody>
          <a:bodyPr/>
          <a:lstStyle>
            <a:lvl1pPr>
              <a:defRPr/>
            </a:lvl1pPr>
          </a:lstStyle>
          <a:p>
            <a:pPr>
              <a:defRPr/>
            </a:pPr>
            <a:fld id="{72038ABB-6597-454F-9AA2-3144E901E57C}" type="datetime1">
              <a:rPr lang="en-US" smtClean="0"/>
              <a:t>10/30/2026</a:t>
            </a:fld>
            <a:endParaRPr lang="el-GR"/>
          </a:p>
        </p:txBody>
      </p:sp>
      <p:sp>
        <p:nvSpPr>
          <p:cNvPr id="5" name="Footer Placeholder 4"/>
          <p:cNvSpPr>
            <a:spLocks noGrp="1"/>
          </p:cNvSpPr>
          <p:nvPr>
            <p:ph type="ftr" sz="quarter" idx="11"/>
          </p:nvPr>
        </p:nvSpPr>
        <p:spPr>
          <a:xfrm>
            <a:off x="5839884" y="6408739"/>
            <a:ext cx="3134783" cy="365125"/>
          </a:xfrm>
        </p:spPr>
        <p:txBody>
          <a:bodyPr/>
          <a:lstStyle>
            <a:lvl1pPr>
              <a:defRPr/>
            </a:lvl1pPr>
          </a:lstStyle>
          <a:p>
            <a:pPr>
              <a:defRPr/>
            </a:pPr>
            <a:r>
              <a:rPr lang="el-GR"/>
              <a:t>Υπηρεσία Συμβουλευτικής &amp; Επαγγελματικής Αγωγής, Οκτώβριος 2026</a:t>
            </a:r>
          </a:p>
        </p:txBody>
      </p:sp>
      <p:sp>
        <p:nvSpPr>
          <p:cNvPr id="6" name="Slide Number Placeholder 5"/>
          <p:cNvSpPr>
            <a:spLocks noGrp="1"/>
          </p:cNvSpPr>
          <p:nvPr>
            <p:ph type="sldNum" sz="quarter" idx="12"/>
          </p:nvPr>
        </p:nvSpPr>
        <p:spPr>
          <a:xfrm>
            <a:off x="11529484" y="6408739"/>
            <a:ext cx="488949" cy="365125"/>
          </a:xfrm>
        </p:spPr>
        <p:txBody>
          <a:bodyPr/>
          <a:lstStyle>
            <a:lvl1pPr>
              <a:defRPr/>
            </a:lvl1pPr>
          </a:lstStyle>
          <a:p>
            <a:pPr>
              <a:defRPr/>
            </a:pPr>
            <a:fld id="{88EE6B02-8AE9-4411-9757-54114E439C77}" type="slidenum">
              <a:rPr lang="el-GR"/>
              <a:pPr>
                <a:defRPr/>
              </a:pPr>
              <a:t>‹#›</a:t>
            </a:fld>
            <a:endParaRPr lang="el-GR"/>
          </a:p>
        </p:txBody>
      </p:sp>
    </p:spTree>
    <p:extLst>
      <p:ext uri="{BB962C8B-B14F-4D97-AF65-F5344CB8AC3E}">
        <p14:creationId xmlns:p14="http://schemas.microsoft.com/office/powerpoint/2010/main" val="779485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l-GR"/>
              <a:t>Υπηρεσία Συμβουλευτικής &amp; Επαγγελματικής Αγωγής, Οκτώβριος 2026</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D3C2DD-4135-4671-8C33-9F33BCA80F08}" type="datetime1">
              <a:rPr lang="en-US" smtClean="0"/>
              <a:t>10/30/2026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2993955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l-GR"/>
              <a:t>Υπηρεσία Συμβουλευτικής &amp; Επαγγελματικής Αγωγής, Οκτώβριος 2026</a:t>
            </a:r>
            <a:endParaRPr lang="en-US" dirty="0"/>
          </a:p>
        </p:txBody>
      </p:sp>
      <p:sp>
        <p:nvSpPr>
          <p:cNvPr id="10" name="Picture Placeholder 9">
            <a:extLst>
              <a:ext uri="{FF2B5EF4-FFF2-40B4-BE49-F238E27FC236}">
                <a16:creationId xmlns:a16="http://schemas.microsoft.com/office/drawing/2014/main" id="{884C280F-E753-FE97-A722-F86168AC97B1}"/>
              </a:ext>
            </a:extLst>
          </p:cNvPr>
          <p:cNvSpPr>
            <a:spLocks noGrp="1"/>
          </p:cNvSpPr>
          <p:nvPr>
            <p:ph type="pic" sz="quarter" idx="13" hasCustomPrompt="1"/>
          </p:nvPr>
        </p:nvSpPr>
        <p:spPr>
          <a:xfrm>
            <a:off x="841248" y="964074"/>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oAutofit/>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1D0114D9-BEC0-43F1-B3E6-368CF44D9EA3}" type="datetime1">
              <a:rPr lang="en-US" smtClean="0"/>
              <a:t>10/30/2026</a:t>
            </a:fld>
            <a:endParaRPr lang="en-US" dirty="0"/>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33056896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26325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l-GR"/>
              <a:t>Υπηρεσία Συμβουλευτικής &amp; Επαγγελματικής Αγωγής, Οκτώβριος 2026</a:t>
            </a:r>
            <a:endParaRPr lang="en-US" dirty="0"/>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6AE74FEB-1A09-42BD-A567-4084A4BB889B}" type="datetime1">
              <a:rPr lang="en-US" smtClean="0"/>
              <a:t>10/30/2026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3489210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l-GR"/>
              <a:t>Υπηρεσία Συμβουλευτικής και Επαγγελματικής Αγωγής, Οκτώβριος 2025</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ADAEFD31-98D1-449F-979C-16646527ED79}" type="datetime1">
              <a:rPr lang="en-US" smtClean="0"/>
              <a:t>10/30/2026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376709897"/>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CAE550-866C-43DD-8983-87F10AA3C56D}" type="datetime1">
              <a:rPr lang="en-US" smtClean="0"/>
              <a:t>10/30/2026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39334E-FFB1-4B9C-8F26-C2FD92AF871E}" type="slidenum">
              <a:rPr lang="en-US" smtClean="0"/>
              <a:t>‹#›</a:t>
            </a:fld>
            <a:endParaRPr lang="en-US"/>
          </a:p>
        </p:txBody>
      </p:sp>
    </p:spTree>
    <p:extLst>
      <p:ext uri="{BB962C8B-B14F-4D97-AF65-F5344CB8AC3E}">
        <p14:creationId xmlns:p14="http://schemas.microsoft.com/office/powerpoint/2010/main" val="651862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 id="2147483669" r:id="rId16"/>
    <p:sldLayoutId id="2147483670" r:id="rId17"/>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cedefop.europa.eu/el/tools/vet-glossary/glossary/vaardigheidskloof"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google.com.cy/url?sa=i&amp;rct=j&amp;q=&amp;esrc=s&amp;source=images&amp;cd=&amp;cad=rja&amp;uact=8&amp;ved=0ahUKEwiZy-HOgJzQAhUJQBQKHU-LBgwQjRwIBw&amp;url=http://es.123rf.com/photo_16469931_de-negocios-que-hace-un-rompecabezas-en-la-pared-con-la-imagen-de-la-naturaleza.html&amp;bvm=bv.138169073,d.cWw&amp;psig=AFQjCNGEqJbQsVXmmBJvjUvMU8DiwTKV5g&amp;ust=1478792245299373" TargetMode="Externa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8.jpe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8.jpe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6.xml"/><Relationship Id="rId6" Type="http://schemas.openxmlformats.org/officeDocument/2006/relationships/image" Target="../media/image24.jpeg"/><Relationship Id="rId5" Type="http://schemas.openxmlformats.org/officeDocument/2006/relationships/image" Target="../media/image33.png"/><Relationship Id="rId4" Type="http://schemas.openxmlformats.org/officeDocument/2006/relationships/image" Target="../media/image32.jpe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microsoft.com/office/2007/relationships/diagramDrawing" Target="../diagrams/drawing7.xml"/><Relationship Id="rId13" Type="http://schemas.microsoft.com/office/2007/relationships/diagramDrawing" Target="../diagrams/drawing8.xml"/><Relationship Id="rId3" Type="http://schemas.openxmlformats.org/officeDocument/2006/relationships/image" Target="../media/image42.png"/><Relationship Id="rId7" Type="http://schemas.openxmlformats.org/officeDocument/2006/relationships/diagramColors" Target="../diagrams/colors7.xml"/><Relationship Id="rId12" Type="http://schemas.openxmlformats.org/officeDocument/2006/relationships/diagramColors" Target="../diagrams/colors8.xml"/><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diagramQuickStyle" Target="../diagrams/quickStyle7.xml"/><Relationship Id="rId11" Type="http://schemas.openxmlformats.org/officeDocument/2006/relationships/diagramQuickStyle" Target="../diagrams/quickStyle8.xml"/><Relationship Id="rId5" Type="http://schemas.openxmlformats.org/officeDocument/2006/relationships/diagramLayout" Target="../diagrams/layout7.xml"/><Relationship Id="rId15" Type="http://schemas.openxmlformats.org/officeDocument/2006/relationships/image" Target="../media/image24.jpeg"/><Relationship Id="rId10" Type="http://schemas.openxmlformats.org/officeDocument/2006/relationships/diagramLayout" Target="../diagrams/layout8.xml"/><Relationship Id="rId4" Type="http://schemas.openxmlformats.org/officeDocument/2006/relationships/diagramData" Target="../diagrams/data7.xml"/><Relationship Id="rId9" Type="http://schemas.openxmlformats.org/officeDocument/2006/relationships/diagramData" Target="../diagrams/data8.xml"/><Relationship Id="rId14" Type="http://schemas.openxmlformats.org/officeDocument/2006/relationships/image" Target="../media/image45.jpeg"/></Relationships>
</file>

<file path=ppt/slides/_rels/slide5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www.moec.gov.cy/ysea/spoudes_exoteriko.html" TargetMode="Externa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mieek.ac.cy/index.php/el/" TargetMode="External"/><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sch.cy/mc/49/ypotrofies_metalykeiakes_spoudes.pdf" TargetMode="External"/><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hyperlink" Target="https://www.moec.gov.cy/ysea/ypotrofies.html"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hyperlink" Target="https://www.eschoolcounselor.com/"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https://www.mckinsey.com/featured-insights/future-of-work" TargetMode="External"/><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0.xml"/><Relationship Id="rId1" Type="http://schemas.openxmlformats.org/officeDocument/2006/relationships/slideLayout" Target="../slideLayouts/slideLayout1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image" Target="../media/image53.png"/></Relationships>
</file>

<file path=ppt/slides/_rels/slide6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F51C7-A54E-551F-EFD1-0F6A2C53DD11}"/>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02DFB3AE-9FAD-0ED7-7B5A-A0D8533ECCB3}"/>
              </a:ext>
            </a:extLst>
          </p:cNvPr>
          <p:cNvSpPr>
            <a:spLocks noGrp="1"/>
          </p:cNvSpPr>
          <p:nvPr>
            <p:ph type="subTitle" idx="1"/>
          </p:nvPr>
        </p:nvSpPr>
        <p:spPr/>
        <p:txBody>
          <a:bodyPr/>
          <a:lstStyle/>
          <a:p>
            <a:endParaRPr lang="en-US"/>
          </a:p>
        </p:txBody>
      </p:sp>
      <p:sp>
        <p:nvSpPr>
          <p:cNvPr id="4" name="Footer Placeholder 3">
            <a:extLst>
              <a:ext uri="{FF2B5EF4-FFF2-40B4-BE49-F238E27FC236}">
                <a16:creationId xmlns:a16="http://schemas.microsoft.com/office/drawing/2014/main" id="{AC5C9883-B857-C39C-2A88-72147AA14299}"/>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6777B18A-FDB9-573F-0E27-C0CC949ADE7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57753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905067" cy="1325563"/>
          </a:xfrm>
        </p:spPr>
        <p:txBody>
          <a:bodyPr>
            <a:normAutofit fontScale="90000"/>
          </a:bodyPr>
          <a:lstStyle/>
          <a:p>
            <a:pPr algn="ctr"/>
            <a:r>
              <a:rPr lang="el-GR" b="1" dirty="0"/>
              <a:t/>
            </a:r>
            <a:br>
              <a:rPr lang="el-GR" b="1" dirty="0"/>
            </a:br>
            <a:r>
              <a:rPr lang="el-GR" b="1" dirty="0"/>
              <a:t/>
            </a:r>
            <a:br>
              <a:rPr lang="el-GR" b="1" dirty="0"/>
            </a:br>
            <a:r>
              <a:rPr lang="el-GR" b="1" dirty="0"/>
              <a:t>Δομολειτουργικά στοιχεία  Επαγγελματικής Αγωγής </a:t>
            </a:r>
            <a:br>
              <a:rPr lang="el-GR" b="1" dirty="0"/>
            </a:br>
            <a:r>
              <a:rPr lang="el-GR" b="1" dirty="0"/>
              <a:t/>
            </a:r>
            <a:br>
              <a:rPr lang="el-GR" b="1" dirty="0"/>
            </a:br>
            <a:r>
              <a:rPr lang="el-GR" b="1" dirty="0"/>
              <a:t>Αυτογνωσία - Πληροφόρηση - Λήψη Απόφασης </a:t>
            </a:r>
            <a:endParaRPr lang="en-US" b="1" dirty="0"/>
          </a:p>
        </p:txBody>
      </p:sp>
      <p:pic>
        <p:nvPicPr>
          <p:cNvPr id="5"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86657" y="3429000"/>
            <a:ext cx="8818685" cy="2206869"/>
          </a:xfrm>
          <a:prstGeom prst="rect">
            <a:avLst/>
          </a:prstGeom>
          <a:noFill/>
        </p:spPr>
      </p:pic>
      <p:sp>
        <p:nvSpPr>
          <p:cNvPr id="4" name="Footer Placeholder 3"/>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3" name="Picture 2">
            <a:extLst>
              <a:ext uri="{FF2B5EF4-FFF2-40B4-BE49-F238E27FC236}">
                <a16:creationId xmlns:a16="http://schemas.microsoft.com/office/drawing/2014/main" id="{EF8F566A-1FE0-9073-2A90-EBCBA10D62C8}"/>
              </a:ext>
            </a:extLst>
          </p:cNvPr>
          <p:cNvPicPr>
            <a:picLocks noChangeAspect="1"/>
          </p:cNvPicPr>
          <p:nvPr/>
        </p:nvPicPr>
        <p:blipFill>
          <a:blip r:embed="rId3"/>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1043264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0" y="6448845"/>
            <a:ext cx="6239309" cy="365125"/>
          </a:xfrm>
        </p:spPr>
        <p:txBody>
          <a:bodyPr/>
          <a:lstStyle/>
          <a:p>
            <a:r>
              <a:rPr lang="el-GR"/>
              <a:t>Υπηρεσία Συμβουλευτικής &amp; Επαγγελματικής Αγωγής, Οκτώβριος 2026</a:t>
            </a:r>
            <a:endParaRPr lang="en-US" dirty="0"/>
          </a:p>
        </p:txBody>
      </p:sp>
      <p:pic>
        <p:nvPicPr>
          <p:cNvPr id="4" name="Picture 3">
            <a:extLst>
              <a:ext uri="{FF2B5EF4-FFF2-40B4-BE49-F238E27FC236}">
                <a16:creationId xmlns:a16="http://schemas.microsoft.com/office/drawing/2014/main" id="{D43A9878-244D-A63F-6F1D-4BA421F9EAE1}"/>
              </a:ext>
            </a:extLst>
          </p:cNvPr>
          <p:cNvPicPr>
            <a:picLocks noChangeAspect="1"/>
          </p:cNvPicPr>
          <p:nvPr/>
        </p:nvPicPr>
        <p:blipFill>
          <a:blip r:embed="rId3"/>
          <a:stretch>
            <a:fillRect/>
          </a:stretch>
        </p:blipFill>
        <p:spPr>
          <a:xfrm>
            <a:off x="4913884" y="409152"/>
            <a:ext cx="7278116" cy="6039693"/>
          </a:xfrm>
          <a:prstGeom prst="rect">
            <a:avLst/>
          </a:prstGeom>
        </p:spPr>
      </p:pic>
      <p:sp>
        <p:nvSpPr>
          <p:cNvPr id="5" name="Oval 4">
            <a:extLst>
              <a:ext uri="{FF2B5EF4-FFF2-40B4-BE49-F238E27FC236}">
                <a16:creationId xmlns:a16="http://schemas.microsoft.com/office/drawing/2014/main" id="{0007F182-F93B-CF79-2C0D-9E9FB8505613}"/>
              </a:ext>
            </a:extLst>
          </p:cNvPr>
          <p:cNvSpPr/>
          <p:nvPr/>
        </p:nvSpPr>
        <p:spPr>
          <a:xfrm>
            <a:off x="385010" y="2577306"/>
            <a:ext cx="3757488" cy="17033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l-CY" sz="3200" b="1" dirty="0">
                <a:effectLst>
                  <a:outerShdw blurRad="38100" dist="38100" dir="2700000" algn="tl">
                    <a:srgbClr val="000000">
                      <a:alpha val="43137"/>
                    </a:srgbClr>
                  </a:outerShdw>
                </a:effectLst>
              </a:rPr>
              <a:t>ΕΝΟΤΗΤΑ 1</a:t>
            </a:r>
            <a:r>
              <a:rPr lang="el-GR" sz="3200" b="1" dirty="0">
                <a:effectLst>
                  <a:outerShdw blurRad="38100" dist="38100" dir="2700000" algn="tl">
                    <a:srgbClr val="000000">
                      <a:alpha val="43137"/>
                    </a:srgbClr>
                  </a:outerShdw>
                </a:effectLst>
              </a:rPr>
              <a:t>  </a:t>
            </a:r>
            <a:r>
              <a:rPr lang="el-GR" sz="3200" dirty="0"/>
              <a:t>Άτομο</a:t>
            </a:r>
          </a:p>
          <a:p>
            <a:pPr algn="ctr">
              <a:defRPr/>
            </a:pPr>
            <a:r>
              <a:rPr lang="el-GR" sz="3200" dirty="0"/>
              <a:t>Αυτογνωσία</a:t>
            </a:r>
            <a:endParaRPr lang="en-GB" sz="3200" dirty="0"/>
          </a:p>
        </p:txBody>
      </p:sp>
      <p:pic>
        <p:nvPicPr>
          <p:cNvPr id="6" name="Picture 5">
            <a:extLst>
              <a:ext uri="{FF2B5EF4-FFF2-40B4-BE49-F238E27FC236}">
                <a16:creationId xmlns:a16="http://schemas.microsoft.com/office/drawing/2014/main" id="{28B5B7F7-2C28-EA36-4B6D-CC5D1A50BCC4}"/>
              </a:ext>
            </a:extLst>
          </p:cNvPr>
          <p:cNvPicPr>
            <a:picLocks noChangeAspect="1"/>
          </p:cNvPicPr>
          <p:nvPr/>
        </p:nvPicPr>
        <p:blipFill>
          <a:blip r:embed="rId4"/>
          <a:stretch>
            <a:fillRect/>
          </a:stretch>
        </p:blipFill>
        <p:spPr>
          <a:xfrm>
            <a:off x="0" y="0"/>
            <a:ext cx="1116945" cy="1597231"/>
          </a:xfrm>
          <a:prstGeom prst="rect">
            <a:avLst/>
          </a:prstGeom>
        </p:spPr>
      </p:pic>
    </p:spTree>
    <p:extLst>
      <p:ext uri="{BB962C8B-B14F-4D97-AF65-F5344CB8AC3E}">
        <p14:creationId xmlns:p14="http://schemas.microsoft.com/office/powerpoint/2010/main" val="150071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412B7E1-0FC4-F87B-DFB0-B0E2C4ACD004}"/>
              </a:ext>
            </a:extLst>
          </p:cNvPr>
          <p:cNvPicPr>
            <a:picLocks noChangeAspect="1"/>
          </p:cNvPicPr>
          <p:nvPr/>
        </p:nvPicPr>
        <p:blipFill>
          <a:blip r:embed="rId2"/>
          <a:srcRect r="3" b="483"/>
          <a:stretch>
            <a:fillRect/>
          </a:stretch>
        </p:blipFill>
        <p:spPr>
          <a:xfrm>
            <a:off x="0" y="0"/>
            <a:ext cx="7572605" cy="6857990"/>
          </a:xfrm>
          <a:prstGeom prst="rect">
            <a:avLst/>
          </a:prstGeom>
        </p:spPr>
      </p:pic>
      <p:sp>
        <p:nvSpPr>
          <p:cNvPr id="3" name="TextBox 2">
            <a:extLst>
              <a:ext uri="{FF2B5EF4-FFF2-40B4-BE49-F238E27FC236}">
                <a16:creationId xmlns:a16="http://schemas.microsoft.com/office/drawing/2014/main" id="{5496D196-7E91-DED1-813C-99CFDDAA3481}"/>
              </a:ext>
            </a:extLst>
          </p:cNvPr>
          <p:cNvSpPr txBox="1"/>
          <p:nvPr/>
        </p:nvSpPr>
        <p:spPr>
          <a:xfrm>
            <a:off x="8153400" y="2543364"/>
            <a:ext cx="3434180" cy="3599019"/>
          </a:xfrm>
          <a:prstGeom prst="rect">
            <a:avLst/>
          </a:prstGeom>
        </p:spPr>
        <p:txBody>
          <a:bodyPr vert="horz" lIns="91440" tIns="45720" rIns="91440" bIns="45720" rtlCol="0">
            <a:normAutofit/>
          </a:bodyPr>
          <a:lstStyle/>
          <a:p>
            <a:pPr>
              <a:lnSpc>
                <a:spcPct val="90000"/>
              </a:lnSpc>
              <a:spcAft>
                <a:spcPts val="600"/>
              </a:spcAft>
            </a:pPr>
            <a:r>
              <a:rPr lang="el-GR" sz="2400" b="1" dirty="0">
                <a:effectLst>
                  <a:outerShdw blurRad="38100" dist="38100" dir="2700000" algn="tl">
                    <a:srgbClr val="000000">
                      <a:alpha val="43137"/>
                    </a:srgbClr>
                  </a:outerShdw>
                </a:effectLst>
              </a:rPr>
              <a:t>Ο</a:t>
            </a:r>
            <a:r>
              <a:rPr lang="en-US" sz="2400" b="1" dirty="0">
                <a:effectLst>
                  <a:outerShdw blurRad="38100" dist="38100" dir="2700000" algn="tl">
                    <a:srgbClr val="000000">
                      <a:alpha val="43137"/>
                    </a:srgbClr>
                  </a:outerShdw>
                </a:effectLst>
              </a:rPr>
              <a:t>ι </a:t>
            </a:r>
            <a:r>
              <a:rPr lang="en-US" sz="2400" b="1" dirty="0" err="1">
                <a:effectLst>
                  <a:outerShdw blurRad="38100" dist="38100" dir="2700000" algn="tl">
                    <a:srgbClr val="000000">
                      <a:alpha val="43137"/>
                    </a:srgbClr>
                  </a:outerShdw>
                </a:effectLst>
              </a:rPr>
              <a:t>Συνιστώσες</a:t>
            </a:r>
            <a:r>
              <a:rPr lang="el-GR" sz="2400" b="1" dirty="0">
                <a:effectLst>
                  <a:outerShdw blurRad="38100" dist="38100" dir="2700000" algn="tl">
                    <a:srgbClr val="000000">
                      <a:alpha val="43137"/>
                    </a:srgbClr>
                  </a:outerShdw>
                </a:effectLst>
              </a:rPr>
              <a:t> του Εαυτού</a:t>
            </a:r>
            <a:r>
              <a:rPr lang="en-US" sz="2400" b="1" dirty="0">
                <a:effectLst>
                  <a:outerShdw blurRad="38100" dist="38100" dir="2700000" algn="tl">
                    <a:srgbClr val="000000">
                      <a:alpha val="43137"/>
                    </a:srgbClr>
                  </a:outerShdw>
                </a:effectLst>
              </a:rPr>
              <a:t> και η </a:t>
            </a:r>
            <a:r>
              <a:rPr lang="en-US" sz="2400" b="1" dirty="0" err="1">
                <a:effectLst>
                  <a:outerShdw blurRad="38100" dist="38100" dir="2700000" algn="tl">
                    <a:srgbClr val="000000">
                      <a:alpha val="43137"/>
                    </a:srgbClr>
                  </a:outerShdw>
                </a:effectLst>
              </a:rPr>
              <a:t>σχέση</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μετ</a:t>
            </a:r>
            <a:r>
              <a:rPr lang="en-US" sz="2400" b="1" dirty="0">
                <a:effectLst>
                  <a:outerShdw blurRad="38100" dist="38100" dir="2700000" algn="tl">
                    <a:srgbClr val="000000">
                      <a:alpha val="43137"/>
                    </a:srgbClr>
                  </a:outerShdw>
                </a:effectLst>
              </a:rPr>
              <a:t>αξύ τους.</a:t>
            </a:r>
          </a:p>
        </p:txBody>
      </p:sp>
      <p:sp>
        <p:nvSpPr>
          <p:cNvPr id="2" name="Footer Placeholder 1"/>
          <p:cNvSpPr>
            <a:spLocks noGrp="1"/>
          </p:cNvSpPr>
          <p:nvPr>
            <p:ph type="ftr" sz="quarter" idx="11"/>
          </p:nvPr>
        </p:nvSpPr>
        <p:spPr>
          <a:xfrm>
            <a:off x="7472780" y="6403003"/>
            <a:ext cx="4114800" cy="365125"/>
          </a:xfrm>
        </p:spPr>
        <p:txBody>
          <a:bodyPr vert="horz" lIns="91440" tIns="45720" rIns="91440" bIns="45720" rtlCol="0" anchor="ctr">
            <a:normAutofit/>
          </a:bodyPr>
          <a:lstStyle/>
          <a:p>
            <a:pPr>
              <a:lnSpc>
                <a:spcPct val="90000"/>
              </a:lnSpc>
              <a:spcAft>
                <a:spcPts val="600"/>
              </a:spcAft>
              <a:defRPr/>
            </a:pPr>
            <a:r>
              <a:rPr lang="en-US" sz="1000" kern="1200" dirty="0">
                <a:solidFill>
                  <a:schemeClr val="tx1"/>
                </a:solidFill>
                <a:latin typeface="Calibri" panose="020F0502020204030204"/>
                <a:ea typeface="+mn-ea"/>
                <a:cs typeface="+mn-cs"/>
              </a:rPr>
              <a:t>Υπ</a:t>
            </a:r>
            <a:r>
              <a:rPr lang="en-US" sz="1000" kern="1200" dirty="0" err="1">
                <a:solidFill>
                  <a:schemeClr val="tx1"/>
                </a:solidFill>
                <a:latin typeface="Calibri" panose="020F0502020204030204"/>
                <a:ea typeface="+mn-ea"/>
                <a:cs typeface="+mn-cs"/>
              </a:rPr>
              <a:t>ηρεσί</a:t>
            </a:r>
            <a:r>
              <a:rPr lang="en-US" sz="1000" kern="1200" dirty="0">
                <a:solidFill>
                  <a:schemeClr val="tx1"/>
                </a:solidFill>
                <a:latin typeface="Calibri" panose="020F0502020204030204"/>
                <a:ea typeface="+mn-ea"/>
                <a:cs typeface="+mn-cs"/>
              </a:rPr>
              <a:t>α Συμβουλευτικής &amp; Επαγγελματικής Αγωγής, Οκτώβριος 2026</a:t>
            </a:r>
          </a:p>
        </p:txBody>
      </p:sp>
      <p:pic>
        <p:nvPicPr>
          <p:cNvPr id="4" name="Content Placeholder 3">
            <a:extLst>
              <a:ext uri="{FF2B5EF4-FFF2-40B4-BE49-F238E27FC236}">
                <a16:creationId xmlns:a16="http://schemas.microsoft.com/office/drawing/2014/main" id="{4DB376B1-CD8C-ADA8-1204-5381B5DCF33E}"/>
              </a:ext>
            </a:extLst>
          </p:cNvPr>
          <p:cNvPicPr>
            <a:picLocks noGrp="1" noChangeAspect="1"/>
          </p:cNvPicPr>
          <p:nvPr>
            <p:ph idx="1"/>
          </p:nvPr>
        </p:nvPicPr>
        <p:blipFill>
          <a:blip r:embed="rId3"/>
          <a:stretch>
            <a:fillRect/>
          </a:stretch>
        </p:blipFill>
        <p:spPr>
          <a:xfrm>
            <a:off x="11239500" y="5495925"/>
            <a:ext cx="952500" cy="1362075"/>
          </a:xfrm>
          <a:prstGeom prst="rect">
            <a:avLst/>
          </a:prstGeom>
        </p:spPr>
      </p:pic>
      <p:sp>
        <p:nvSpPr>
          <p:cNvPr id="10" name="Oval 9">
            <a:extLst>
              <a:ext uri="{FF2B5EF4-FFF2-40B4-BE49-F238E27FC236}">
                <a16:creationId xmlns:a16="http://schemas.microsoft.com/office/drawing/2014/main" id="{888F90FD-7693-A9C2-B96F-A9BE149CD194}"/>
              </a:ext>
            </a:extLst>
          </p:cNvPr>
          <p:cNvSpPr/>
          <p:nvPr/>
        </p:nvSpPr>
        <p:spPr>
          <a:xfrm>
            <a:off x="5262466" y="3592286"/>
            <a:ext cx="1184988" cy="1106784"/>
          </a:xfrm>
          <a:prstGeom prst="ellipse">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effectLst>
                  <a:outerShdw blurRad="38100" dist="38100" dir="2700000" algn="tl">
                    <a:srgbClr val="000000">
                      <a:alpha val="43137"/>
                    </a:srgbClr>
                  </a:outerShdw>
                </a:effectLst>
              </a:rPr>
              <a:t>Hard skills/Soft skills</a:t>
            </a:r>
          </a:p>
        </p:txBody>
      </p:sp>
      <p:sp>
        <p:nvSpPr>
          <p:cNvPr id="11" name="Oval 10">
            <a:extLst>
              <a:ext uri="{FF2B5EF4-FFF2-40B4-BE49-F238E27FC236}">
                <a16:creationId xmlns:a16="http://schemas.microsoft.com/office/drawing/2014/main" id="{0072CECC-2F1A-13D6-156B-9F51D4AEBE10}"/>
              </a:ext>
            </a:extLst>
          </p:cNvPr>
          <p:cNvSpPr/>
          <p:nvPr/>
        </p:nvSpPr>
        <p:spPr>
          <a:xfrm>
            <a:off x="604421" y="3592286"/>
            <a:ext cx="1476306" cy="1194318"/>
          </a:xfrm>
          <a:prstGeom prst="ellipse">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err="1">
                <a:effectLst>
                  <a:outerShdw blurRad="38100" dist="38100" dir="2700000" algn="tl">
                    <a:srgbClr val="000000">
                      <a:alpha val="43137"/>
                    </a:srgbClr>
                  </a:outerShdw>
                </a:effectLst>
              </a:rPr>
              <a:t>Προσω</a:t>
            </a:r>
            <a:endParaRPr lang="el-GR" b="1" dirty="0">
              <a:effectLst>
                <a:outerShdw blurRad="38100" dist="38100" dir="2700000" algn="tl">
                  <a:srgbClr val="000000">
                    <a:alpha val="43137"/>
                  </a:srgbClr>
                </a:outerShdw>
              </a:effectLst>
            </a:endParaRPr>
          </a:p>
          <a:p>
            <a:pPr algn="ctr"/>
            <a:r>
              <a:rPr lang="el-GR" b="1" dirty="0">
                <a:effectLst>
                  <a:outerShdw blurRad="38100" dist="38100" dir="2700000" algn="tl">
                    <a:srgbClr val="000000">
                      <a:alpha val="43137"/>
                    </a:srgbClr>
                  </a:outerShdw>
                </a:effectLst>
              </a:rPr>
              <a:t>πικές/ Επαγγελματικές</a:t>
            </a:r>
            <a:endParaRPr 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85550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4" name="Picture 3">
            <a:extLst>
              <a:ext uri="{FF2B5EF4-FFF2-40B4-BE49-F238E27FC236}">
                <a16:creationId xmlns:a16="http://schemas.microsoft.com/office/drawing/2014/main" id="{5FCB201C-5A8A-AD88-C28C-B809C8FFF320}"/>
              </a:ext>
            </a:extLst>
          </p:cNvPr>
          <p:cNvPicPr>
            <a:picLocks noChangeAspect="1"/>
          </p:cNvPicPr>
          <p:nvPr/>
        </p:nvPicPr>
        <p:blipFill>
          <a:blip r:embed="rId2"/>
          <a:stretch>
            <a:fillRect/>
          </a:stretch>
        </p:blipFill>
        <p:spPr>
          <a:xfrm>
            <a:off x="1673762" y="841"/>
            <a:ext cx="8571449" cy="6857159"/>
          </a:xfrm>
          <a:prstGeom prst="rect">
            <a:avLst/>
          </a:prstGeom>
        </p:spPr>
      </p:pic>
      <p:pic>
        <p:nvPicPr>
          <p:cNvPr id="5" name="Picture 4" descr="Συναισθηματική Νοημοσύνη στην εργασία - Είναι το «κλειδί» στην επιτυχία;">
            <a:extLst>
              <a:ext uri="{FF2B5EF4-FFF2-40B4-BE49-F238E27FC236}">
                <a16:creationId xmlns:a16="http://schemas.microsoft.com/office/drawing/2014/main" id="{81D3DD9E-442F-3CC2-626D-50D8A3B1E748}"/>
              </a:ext>
            </a:extLst>
          </p:cNvPr>
          <p:cNvPicPr>
            <a:picLocks noChangeAspect="1"/>
          </p:cNvPicPr>
          <p:nvPr/>
        </p:nvPicPr>
        <p:blipFill>
          <a:blip r:embed="rId3"/>
          <a:srcRect l="13860" r="20618" b="-1"/>
          <a:stretch>
            <a:fillRect/>
          </a:stretch>
        </p:blipFill>
        <p:spPr>
          <a:xfrm>
            <a:off x="4826097" y="3429000"/>
            <a:ext cx="2066316" cy="1959333"/>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7" name="Oval 6">
            <a:extLst>
              <a:ext uri="{FF2B5EF4-FFF2-40B4-BE49-F238E27FC236}">
                <a16:creationId xmlns:a16="http://schemas.microsoft.com/office/drawing/2014/main" id="{701127B4-42FC-6593-249E-4A5BF6E156F2}"/>
              </a:ext>
            </a:extLst>
          </p:cNvPr>
          <p:cNvSpPr/>
          <p:nvPr/>
        </p:nvSpPr>
        <p:spPr>
          <a:xfrm>
            <a:off x="4732767" y="2783956"/>
            <a:ext cx="2442474" cy="1017037"/>
          </a:xfrm>
          <a:prstGeom prst="ellipse">
            <a:avLst/>
          </a:prstGeom>
          <a:solidFill>
            <a:schemeClr val="accent2">
              <a:lumMod val="20000"/>
              <a:lumOff val="80000"/>
            </a:schemeClr>
          </a:solidFill>
          <a:ln>
            <a:solidFill>
              <a:srgbClr val="DA56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l-GR" dirty="0">
                <a:solidFill>
                  <a:schemeClr val="tx1"/>
                </a:solidFill>
                <a:effectLst>
                  <a:outerShdw blurRad="38100" dist="38100" dir="2700000" algn="tl">
                    <a:srgbClr val="000000">
                      <a:alpha val="43137"/>
                    </a:srgbClr>
                  </a:outerShdw>
                </a:effectLst>
              </a:rPr>
              <a:t>Συναισθήματα/</a:t>
            </a:r>
          </a:p>
          <a:p>
            <a:r>
              <a:rPr lang="el-GR" dirty="0">
                <a:solidFill>
                  <a:schemeClr val="tx1"/>
                </a:solidFill>
                <a:effectLst>
                  <a:outerShdw blurRad="38100" dist="38100" dir="2700000" algn="tl">
                    <a:srgbClr val="000000">
                      <a:alpha val="43137"/>
                    </a:srgbClr>
                  </a:outerShdw>
                </a:effectLst>
              </a:rPr>
              <a:t>Συναισθηματική Νοημοσύνη</a:t>
            </a:r>
            <a:endParaRPr lang="en-US"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4367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151" y="430532"/>
            <a:ext cx="9727161" cy="1007877"/>
          </a:xfrm>
        </p:spPr>
        <p:txBody>
          <a:bodyPr>
            <a:normAutofit fontScale="90000"/>
          </a:bodyPr>
          <a:lstStyle/>
          <a:p>
            <a:r>
              <a:rPr lang="el-GR" dirty="0"/>
              <a:t>Δεξιότητες που αναζητούν τα Ανώτερα Εκπαιδευτικά Ιδρύματα/οι Εργοδότες</a:t>
            </a:r>
            <a:endParaRPr lang="en-GB" dirty="0"/>
          </a:p>
        </p:txBody>
      </p:sp>
      <p:sp>
        <p:nvSpPr>
          <p:cNvPr id="3" name="Text Placeholder 2"/>
          <p:cNvSpPr>
            <a:spLocks noGrp="1"/>
          </p:cNvSpPr>
          <p:nvPr>
            <p:ph type="body" idx="1"/>
          </p:nvPr>
        </p:nvSpPr>
        <p:spPr>
          <a:xfrm>
            <a:off x="838945" y="2177908"/>
            <a:ext cx="2734304" cy="3946800"/>
          </a:xfrm>
        </p:spPr>
        <p:txBody>
          <a:bodyPr/>
          <a:lstStyle/>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Προβλεψιμότητα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Απασχολησιμότητα</a:t>
            </a: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Ευελιξία / ευελιξία γνώσης</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Μετασχηματισμός γνώσης</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Προσαρμοστικότητα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Ανθεκτικότητα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Αυτεπάρκεια</a:t>
            </a:r>
          </a:p>
          <a:p>
            <a:endParaRPr lang="en-GB" dirty="0"/>
          </a:p>
        </p:txBody>
      </p:sp>
      <p:sp>
        <p:nvSpPr>
          <p:cNvPr id="4" name="Text Placeholder 3"/>
          <p:cNvSpPr>
            <a:spLocks noGrp="1"/>
          </p:cNvSpPr>
          <p:nvPr>
            <p:ph type="body" idx="2"/>
          </p:nvPr>
        </p:nvSpPr>
        <p:spPr>
          <a:xfrm>
            <a:off x="3917563" y="2177844"/>
            <a:ext cx="2615253" cy="3946800"/>
          </a:xfrm>
        </p:spPr>
        <p:txBody>
          <a:bodyPr/>
          <a:lstStyle/>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Ομαδική Εργασία</a:t>
            </a:r>
          </a:p>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Αλληλοσυμπλήρωση εργασιακών δραστηριοτήτων</a:t>
            </a:r>
          </a:p>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Εμπλουτισμό εργασιακών καθηκόντων</a:t>
            </a:r>
          </a:p>
          <a:p>
            <a:pPr marL="381000" indent="-381000">
              <a:buFont typeface="Arial" panose="020B0604020202020204" pitchFamily="34" charset="0"/>
              <a:buChar char="•"/>
            </a:pPr>
            <a:r>
              <a:rPr lang="el-GR" sz="1865" dirty="0" err="1">
                <a:latin typeface="Arial" panose="020B0604020202020204" pitchFamily="34" charset="0"/>
                <a:cs typeface="Arial" panose="020B0604020202020204" pitchFamily="34" charset="0"/>
              </a:rPr>
              <a:t>Πολυειδίκευση</a:t>
            </a:r>
            <a:endParaRPr lang="el-GR" sz="1865" dirty="0">
              <a:latin typeface="Arial" panose="020B0604020202020204" pitchFamily="34" charset="0"/>
              <a:cs typeface="Arial" panose="020B0604020202020204" pitchFamily="34" charset="0"/>
            </a:endParaRPr>
          </a:p>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Ψηφιακές Δεξιότητες</a:t>
            </a:r>
          </a:p>
          <a:p>
            <a:pPr marL="152400" indent="0">
              <a:buNone/>
            </a:pPr>
            <a:endParaRPr lang="en-GB" dirty="0"/>
          </a:p>
        </p:txBody>
      </p:sp>
      <p:sp>
        <p:nvSpPr>
          <p:cNvPr id="5" name="Text Placeholder 4"/>
          <p:cNvSpPr>
            <a:spLocks noGrp="1"/>
          </p:cNvSpPr>
          <p:nvPr>
            <p:ph type="body" idx="3"/>
          </p:nvPr>
        </p:nvSpPr>
        <p:spPr>
          <a:xfrm>
            <a:off x="6723984" y="2239592"/>
            <a:ext cx="3303937" cy="3885052"/>
          </a:xfrm>
        </p:spPr>
        <p:txBody>
          <a:bodyPr/>
          <a:lstStyle/>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Αυτοαποτελεσματικότητα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Δημιουργικότητα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Εφαρμοσιμότητα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Σχεδιασμός ζωής</a:t>
            </a:r>
            <a:endParaRPr lang="en-GB" sz="1865" dirty="0">
              <a:latin typeface="Arial" panose="020B0604020202020204" pitchFamily="34" charset="0"/>
              <a:cs typeface="Arial" panose="020B0604020202020204" pitchFamily="34" charset="0"/>
            </a:endParaRPr>
          </a:p>
          <a:p>
            <a:pPr>
              <a:spcBef>
                <a:spcPts val="0"/>
              </a:spcBef>
              <a:buFont typeface="Arial" panose="020B0604020202020204" pitchFamily="34" charset="0"/>
              <a:buChar char="•"/>
            </a:pPr>
            <a:r>
              <a:rPr lang="el-GR" sz="1865" dirty="0" err="1">
                <a:latin typeface="Arial" panose="020B0604020202020204" pitchFamily="34" charset="0"/>
                <a:ea typeface="Calibri" panose="020F0502020204030204" pitchFamily="34" charset="0"/>
                <a:cs typeface="Arial" panose="020B0604020202020204" pitchFamily="34" charset="0"/>
              </a:rPr>
              <a:t>Συλλειτουργικότητα</a:t>
            </a:r>
            <a:endParaRPr lang="el-GR" sz="1865" dirty="0">
              <a:latin typeface="Arial" panose="020B0604020202020204" pitchFamily="34" charset="0"/>
              <a:ea typeface="Calibri" panose="020F0502020204030204" pitchFamily="34" charset="0"/>
              <a:cs typeface="Arial" panose="020B0604020202020204" pitchFamily="34" charset="0"/>
            </a:endParaRPr>
          </a:p>
          <a:p>
            <a:pPr marL="152400" indent="0">
              <a:spcBef>
                <a:spcPts val="0"/>
              </a:spcBef>
              <a:buNone/>
            </a:pPr>
            <a:r>
              <a:rPr lang="en-US" sz="1865" dirty="0">
                <a:latin typeface="Arial" panose="020B0604020202020204" pitchFamily="34" charset="0"/>
                <a:ea typeface="Calibri" panose="020F0502020204030204" pitchFamily="34" charset="0"/>
                <a:cs typeface="Arial" panose="020B0604020202020204" pitchFamily="34" charset="0"/>
              </a:rPr>
              <a:t>      </a:t>
            </a:r>
            <a:r>
              <a:rPr lang="el-GR" sz="1865" dirty="0">
                <a:latin typeface="Arial" panose="020B0604020202020204" pitchFamily="34" charset="0"/>
                <a:ea typeface="Calibri" panose="020F0502020204030204" pitchFamily="34" charset="0"/>
                <a:cs typeface="Arial" panose="020B0604020202020204" pitchFamily="34" charset="0"/>
              </a:rPr>
              <a:t>/ Συνθετικότητα</a:t>
            </a:r>
          </a:p>
          <a:p>
            <a:pPr>
              <a:spcBef>
                <a:spcPts val="0"/>
              </a:spcBef>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Ενσυνείδητη άσκηση</a:t>
            </a:r>
          </a:p>
          <a:p>
            <a:pPr marL="152400" indent="0">
              <a:spcBef>
                <a:spcPts val="0"/>
              </a:spcBef>
              <a:buNone/>
            </a:pPr>
            <a:r>
              <a:rPr lang="en-US" sz="1865" dirty="0">
                <a:latin typeface="Arial" panose="020B0604020202020204" pitchFamily="34" charset="0"/>
                <a:ea typeface="Calibri" panose="020F0502020204030204" pitchFamily="34" charset="0"/>
                <a:cs typeface="Arial" panose="020B0604020202020204" pitchFamily="34" charset="0"/>
              </a:rPr>
              <a:t>       </a:t>
            </a:r>
            <a:r>
              <a:rPr lang="el-GR" sz="1865" dirty="0">
                <a:latin typeface="Arial" panose="020B0604020202020204" pitchFamily="34" charset="0"/>
                <a:ea typeface="Calibri" panose="020F0502020204030204" pitchFamily="34" charset="0"/>
                <a:cs typeface="Arial" panose="020B0604020202020204" pitchFamily="34" charset="0"/>
              </a:rPr>
              <a:t>δια βίου  ανάπτυξης /</a:t>
            </a:r>
            <a:r>
              <a:rPr lang="en-US" sz="1865" dirty="0">
                <a:latin typeface="Arial" panose="020B0604020202020204" pitchFamily="34" charset="0"/>
                <a:ea typeface="Calibri" panose="020F0502020204030204" pitchFamily="34" charset="0"/>
                <a:cs typeface="Arial" panose="020B0604020202020204" pitchFamily="34" charset="0"/>
              </a:rPr>
              <a:t>     </a:t>
            </a:r>
            <a:r>
              <a:rPr lang="el-GR" sz="1865" dirty="0">
                <a:latin typeface="Arial" panose="020B0604020202020204" pitchFamily="34" charset="0"/>
                <a:ea typeface="Calibri" panose="020F0502020204030204" pitchFamily="34" charset="0"/>
                <a:cs typeface="Arial" panose="020B0604020202020204" pitchFamily="34" charset="0"/>
              </a:rPr>
              <a:t>   </a:t>
            </a:r>
          </a:p>
          <a:p>
            <a:pPr marL="152400" indent="0">
              <a:spcBef>
                <a:spcPts val="0"/>
              </a:spcBef>
              <a:buNone/>
            </a:pPr>
            <a:r>
              <a:rPr lang="el-GR" sz="1865" dirty="0">
                <a:latin typeface="Arial" panose="020B0604020202020204" pitchFamily="34" charset="0"/>
                <a:ea typeface="Calibri" panose="020F0502020204030204" pitchFamily="34" charset="0"/>
                <a:cs typeface="Arial" panose="020B0604020202020204" pitchFamily="34" charset="0"/>
              </a:rPr>
              <a:t>       ωρίμανσης</a:t>
            </a:r>
            <a:endParaRPr lang="en-GB" sz="1865" dirty="0">
              <a:latin typeface="Arial" panose="020B0604020202020204" pitchFamily="34" charset="0"/>
              <a:cs typeface="Arial" panose="020B0604020202020204" pitchFamily="34" charset="0"/>
            </a:endParaRPr>
          </a:p>
          <a:p>
            <a:endParaRPr lang="en-GB"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890" y="392397"/>
            <a:ext cx="1972911" cy="2889196"/>
          </a:xfrm>
          <a:prstGeom prst="rect">
            <a:avLst/>
          </a:prstGeom>
        </p:spPr>
      </p:pic>
      <p:sp>
        <p:nvSpPr>
          <p:cNvPr id="6" name="Footer Placeholder 5">
            <a:extLst>
              <a:ext uri="{FF2B5EF4-FFF2-40B4-BE49-F238E27FC236}">
                <a16:creationId xmlns:a16="http://schemas.microsoft.com/office/drawing/2014/main" id="{6702BD47-AB22-F148-F89A-38420474EA9B}"/>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424093647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4990"/>
            <a:ext cx="10515600" cy="1116811"/>
          </a:xfrm>
        </p:spPr>
        <p:txBody>
          <a:bodyPr anchor="b">
            <a:normAutofit/>
          </a:bodyPr>
          <a:lstStyle/>
          <a:p>
            <a:r>
              <a:rPr lang="el-GR" sz="4100" b="1" dirty="0"/>
              <a:t>Χάσμα Δεξιοτήτων  - </a:t>
            </a:r>
            <a:r>
              <a:rPr lang="en-US" sz="4100" b="1" dirty="0"/>
              <a:t>Skills Mismatch</a:t>
            </a:r>
          </a:p>
        </p:txBody>
      </p:sp>
      <p:sp>
        <p:nvSpPr>
          <p:cNvPr id="3" name="Content Placeholder 2"/>
          <p:cNvSpPr>
            <a:spLocks noGrp="1"/>
          </p:cNvSpPr>
          <p:nvPr>
            <p:ph sz="half" idx="1"/>
          </p:nvPr>
        </p:nvSpPr>
        <p:spPr>
          <a:xfrm>
            <a:off x="838200" y="1825625"/>
            <a:ext cx="5481637" cy="4447385"/>
          </a:xfrm>
        </p:spPr>
        <p:txBody>
          <a:bodyPr>
            <a:normAutofit/>
          </a:bodyPr>
          <a:lstStyle/>
          <a:p>
            <a:pPr marL="0" indent="0">
              <a:lnSpc>
                <a:spcPct val="100000"/>
              </a:lnSpc>
              <a:buNone/>
            </a:pPr>
            <a:r>
              <a:rPr lang="el-GR" sz="1800" b="1" dirty="0"/>
              <a:t>ΧΑΣΜΑ ΔΕΞΙΟΤΗΤΩΝ: </a:t>
            </a:r>
            <a:r>
              <a:rPr lang="el-GR" sz="1800" dirty="0"/>
              <a:t>Α</a:t>
            </a:r>
            <a:r>
              <a:rPr lang="el-GR" sz="1800" b="0" i="0" dirty="0">
                <a:effectLst/>
              </a:rPr>
              <a:t>ναντιστοιχία μεταξύ προσφοράς και ζήτησης δεξιοτήτων.</a:t>
            </a:r>
          </a:p>
          <a:p>
            <a:pPr marL="0" indent="0">
              <a:lnSpc>
                <a:spcPct val="100000"/>
              </a:lnSpc>
              <a:buNone/>
            </a:pPr>
            <a:r>
              <a:rPr lang="el-GR" sz="1800" i="1" dirty="0"/>
              <a:t>Είναι η διαφορά μεταξύ των δεξιοτήτων που χρειάζεται </a:t>
            </a:r>
            <a:r>
              <a:rPr lang="en-GB" sz="1800" i="1" dirty="0"/>
              <a:t>o</a:t>
            </a:r>
            <a:r>
              <a:rPr lang="el-GR" sz="1800" i="1" dirty="0"/>
              <a:t> εργοδότης και των δεξιοτήτων που έχει ο εργαζόμενος. </a:t>
            </a:r>
          </a:p>
          <a:p>
            <a:pPr marL="0" indent="0">
              <a:lnSpc>
                <a:spcPct val="100000"/>
              </a:lnSpc>
              <a:buNone/>
            </a:pPr>
            <a:r>
              <a:rPr lang="el-GR" sz="1800" dirty="0"/>
              <a:t>Συνήθως όταν οι απαιτήσεις της αγοράς εργασίας εξελίσσονται πιο γρήγορα από την ικανότητα των ατόμων να αποκτήσουν αυτές τις δεξιότητες.</a:t>
            </a:r>
            <a:endParaRPr lang="en-GB" sz="1800" i="1" dirty="0"/>
          </a:p>
          <a:p>
            <a:pPr marL="0" indent="0">
              <a:lnSpc>
                <a:spcPct val="100000"/>
              </a:lnSpc>
              <a:buNone/>
            </a:pPr>
            <a:endParaRPr lang="el-GR" sz="1800" b="1" dirty="0"/>
          </a:p>
          <a:p>
            <a:pPr marL="0" indent="0">
              <a:lnSpc>
                <a:spcPct val="100000"/>
              </a:lnSpc>
              <a:buNone/>
            </a:pPr>
            <a:r>
              <a:rPr lang="el-GR" sz="1800" b="1" dirty="0"/>
              <a:t>ΑΝΑΝΤΙΣΤΟΙΧΙΑ ΔΕΞΙΟΤΗΤΩΝ </a:t>
            </a:r>
            <a:r>
              <a:rPr lang="el-GR" sz="1800" b="0" i="0" u="none" strike="noStrike" baseline="0" dirty="0"/>
              <a:t>παρατηρείται όταν το επίπεδο ή ο τύπος των δεξιοτήτων που είναι διαθέσιμες δεν αντιστοιχούν στις ανάγκες της αγοράς εργασίας. </a:t>
            </a:r>
          </a:p>
          <a:p>
            <a:pPr marL="0" indent="0">
              <a:lnSpc>
                <a:spcPct val="100000"/>
              </a:lnSpc>
              <a:buNone/>
            </a:pPr>
            <a:r>
              <a:rPr lang="en-US" sz="1800" b="0" i="0" u="none" strike="noStrike" baseline="0" dirty="0">
                <a:hlinkClick r:id="rId2">
                  <a:extLst>
                    <a:ext uri="{A12FA001-AC4F-418D-AE19-62706E023703}">
                      <ahyp:hlinkClr xmlns:ahyp="http://schemas.microsoft.com/office/drawing/2018/hyperlinkcolor" xmlns="" val="tx"/>
                    </a:ext>
                  </a:extLst>
                </a:hlinkClick>
              </a:rPr>
              <a:t>https://www.cedefop.europa.eu/el/tools/vet-glossary/glossary/vaardigheidskloof</a:t>
            </a:r>
            <a:r>
              <a:rPr lang="el-GR" sz="1800" b="0" i="0" u="none" strike="noStrike" baseline="0" dirty="0"/>
              <a:t> </a:t>
            </a:r>
            <a:endParaRPr lang="en-GB" sz="1800" b="0" i="0" u="none" strike="noStrike" baseline="0" dirty="0"/>
          </a:p>
        </p:txBody>
      </p:sp>
      <p:pic>
        <p:nvPicPr>
          <p:cNvPr id="5" name="Picture 4">
            <a:extLst>
              <a:ext uri="{FF2B5EF4-FFF2-40B4-BE49-F238E27FC236}">
                <a16:creationId xmlns:a16="http://schemas.microsoft.com/office/drawing/2014/main" id="{3E3C1864-3A6B-0C84-B768-936560244F9A}"/>
              </a:ext>
            </a:extLst>
          </p:cNvPr>
          <p:cNvPicPr>
            <a:picLocks noChangeAspect="1"/>
          </p:cNvPicPr>
          <p:nvPr/>
        </p:nvPicPr>
        <p:blipFill>
          <a:blip r:embed="rId3"/>
          <a:stretch>
            <a:fillRect/>
          </a:stretch>
        </p:blipFill>
        <p:spPr>
          <a:xfrm>
            <a:off x="6494106" y="2271935"/>
            <a:ext cx="4859694" cy="3458718"/>
          </a:xfrm>
          <a:prstGeom prst="rect">
            <a:avLst/>
          </a:prstGeom>
          <a:noFill/>
        </p:spPr>
      </p:pic>
      <p:sp>
        <p:nvSpPr>
          <p:cNvPr id="10" name="Footer Placeholder 4">
            <a:extLst>
              <a:ext uri="{FF2B5EF4-FFF2-40B4-BE49-F238E27FC236}">
                <a16:creationId xmlns:a16="http://schemas.microsoft.com/office/drawing/2014/main" id="{051B6ACF-496C-8451-89D6-60B758CC4929}"/>
              </a:ext>
            </a:extLst>
          </p:cNvPr>
          <p:cNvSpPr>
            <a:spLocks noGrp="1"/>
          </p:cNvSpPr>
          <p:nvPr>
            <p:ph type="ftr" sz="quarter" idx="11"/>
          </p:nvPr>
        </p:nvSpPr>
        <p:spPr>
          <a:xfrm>
            <a:off x="4833075" y="6379562"/>
            <a:ext cx="2973522" cy="365125"/>
          </a:xfrm>
        </p:spPr>
        <p:txBody>
          <a:bodyPr/>
          <a:lstStyle/>
          <a:p>
            <a:pPr>
              <a:spcAft>
                <a:spcPts val="600"/>
              </a:spcAft>
            </a:pPr>
            <a:r>
              <a:rPr lang="el-GR" dirty="0"/>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2277898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B4885-020B-D68A-E00C-7F8056B3DFF1}"/>
              </a:ext>
            </a:extLst>
          </p:cNvPr>
          <p:cNvSpPr>
            <a:spLocks noGrp="1"/>
          </p:cNvSpPr>
          <p:nvPr>
            <p:ph type="title"/>
          </p:nvPr>
        </p:nvSpPr>
        <p:spPr>
          <a:xfrm>
            <a:off x="585722" y="320154"/>
            <a:ext cx="8735560" cy="1517977"/>
          </a:xfrm>
        </p:spPr>
        <p:txBody>
          <a:bodyPr vert="horz" lIns="91440" tIns="45720" rIns="91440" bIns="45720" rtlCol="0" anchor="ctr">
            <a:normAutofit fontScale="90000"/>
          </a:bodyPr>
          <a:lstStyle/>
          <a:p>
            <a:r>
              <a:rPr lang="el-GR" sz="3600" dirty="0"/>
              <a:t>ΑΥΤΟΓΝΩΣΙΑ </a:t>
            </a:r>
            <a:br>
              <a:rPr lang="el-GR" sz="3600" dirty="0"/>
            </a:br>
            <a:r>
              <a:rPr lang="el-GR"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Επαγγελματικές Θεωρίες - Θεωρία της Τυπολογίας  </a:t>
            </a:r>
            <a: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l-GR" sz="3600" i="1" kern="1200" dirty="0">
                <a:solidFill>
                  <a:schemeClr val="tx1"/>
                </a:solidFill>
                <a:effectLst>
                  <a:outerShdw blurRad="38100" dist="38100" dir="2700000" algn="tl">
                    <a:srgbClr val="000000">
                      <a:alpha val="43137"/>
                    </a:srgbClr>
                  </a:outerShdw>
                </a:effectLst>
                <a:latin typeface="+mj-lt"/>
                <a:ea typeface="+mj-ea"/>
                <a:cs typeface="+mj-cs"/>
              </a:rPr>
              <a:t>Θυμάστε </a:t>
            </a:r>
            <a:r>
              <a:rPr lang="en-US" sz="3600" i="1" kern="1200" dirty="0" err="1">
                <a:solidFill>
                  <a:schemeClr val="tx1"/>
                </a:solidFill>
                <a:effectLst>
                  <a:outerShdw blurRad="38100" dist="38100" dir="2700000" algn="tl">
                    <a:srgbClr val="000000">
                      <a:alpha val="43137"/>
                    </a:srgbClr>
                  </a:outerShdw>
                </a:effectLst>
                <a:latin typeface="+mj-lt"/>
                <a:ea typeface="+mj-ea"/>
                <a:cs typeface="+mj-cs"/>
              </a:rPr>
              <a:t>Το</a:t>
            </a:r>
            <a:r>
              <a:rPr lang="en-US" sz="3600" i="1" kern="1200" dirty="0">
                <a:solidFill>
                  <a:schemeClr val="tx1"/>
                </a:solidFill>
                <a:effectLst>
                  <a:outerShdw blurRad="38100" dist="38100" dir="2700000" algn="tl">
                    <a:srgbClr val="000000">
                      <a:alpha val="43137"/>
                    </a:srgbClr>
                  </a:outerShdw>
                </a:effectLst>
                <a:latin typeface="+mj-lt"/>
                <a:ea typeface="+mj-ea"/>
                <a:cs typeface="+mj-cs"/>
              </a:rPr>
              <a:t> </a:t>
            </a:r>
            <a:r>
              <a:rPr lang="en-US" sz="3600" i="1" kern="1200" dirty="0" err="1">
                <a:solidFill>
                  <a:schemeClr val="tx1"/>
                </a:solidFill>
                <a:effectLst>
                  <a:outerShdw blurRad="38100" dist="38100" dir="2700000" algn="tl">
                    <a:srgbClr val="000000">
                      <a:alpha val="43137"/>
                    </a:srgbClr>
                  </a:outerShdw>
                </a:effectLst>
                <a:latin typeface="+mj-lt"/>
                <a:ea typeface="+mj-ea"/>
                <a:cs typeface="+mj-cs"/>
              </a:rPr>
              <a:t>Εξάγωνο</a:t>
            </a:r>
            <a:r>
              <a:rPr lang="en-US" sz="3600" i="1" kern="1200" dirty="0">
                <a:solidFill>
                  <a:schemeClr val="tx1"/>
                </a:solidFill>
                <a:effectLst>
                  <a:outerShdw blurRad="38100" dist="38100" dir="2700000" algn="tl">
                    <a:srgbClr val="000000">
                      <a:alpha val="43137"/>
                    </a:srgbClr>
                  </a:outerShdw>
                </a:effectLst>
                <a:latin typeface="+mj-lt"/>
                <a:ea typeface="+mj-ea"/>
                <a:cs typeface="+mj-cs"/>
              </a:rPr>
              <a:t> </a:t>
            </a:r>
            <a:r>
              <a:rPr lang="en-US" sz="3600" i="1" kern="1200" dirty="0" err="1">
                <a:solidFill>
                  <a:schemeClr val="tx1"/>
                </a:solidFill>
                <a:effectLst>
                  <a:outerShdw blurRad="38100" dist="38100" dir="2700000" algn="tl">
                    <a:srgbClr val="000000">
                      <a:alpha val="43137"/>
                    </a:srgbClr>
                  </a:outerShdw>
                </a:effectLst>
                <a:latin typeface="+mj-lt"/>
                <a:ea typeface="+mj-ea"/>
                <a:cs typeface="+mj-cs"/>
              </a:rPr>
              <a:t>του</a:t>
            </a:r>
            <a:r>
              <a:rPr lang="en-US" sz="3600" i="1" kern="1200" dirty="0">
                <a:solidFill>
                  <a:schemeClr val="tx1"/>
                </a:solidFill>
                <a:effectLst>
                  <a:outerShdw blurRad="38100" dist="38100" dir="2700000" algn="tl">
                    <a:srgbClr val="000000">
                      <a:alpha val="43137"/>
                    </a:srgbClr>
                  </a:outerShdw>
                </a:effectLst>
                <a:latin typeface="+mj-lt"/>
                <a:ea typeface="+mj-ea"/>
                <a:cs typeface="+mj-cs"/>
              </a:rPr>
              <a:t> John Holland</a:t>
            </a:r>
            <a:r>
              <a:rPr lang="el-GR" sz="3600" i="1" kern="1200" dirty="0">
                <a:solidFill>
                  <a:schemeClr val="tx1"/>
                </a:solidFill>
                <a:effectLst>
                  <a:outerShdw blurRad="38100" dist="38100" dir="2700000" algn="tl">
                    <a:srgbClr val="000000">
                      <a:alpha val="43137"/>
                    </a:srgbClr>
                  </a:outerShdw>
                </a:effectLst>
                <a:latin typeface="+mj-lt"/>
                <a:ea typeface="+mj-ea"/>
                <a:cs typeface="+mj-cs"/>
              </a:rPr>
              <a:t>;</a:t>
            </a:r>
            <a:endParaRPr lang="en-US" sz="3600" i="1" kern="1200" dirty="0">
              <a:solidFill>
                <a:schemeClr val="tx1"/>
              </a:solidFill>
              <a:effectLst>
                <a:outerShdw blurRad="38100" dist="38100" dir="2700000" algn="tl">
                  <a:srgbClr val="000000">
                    <a:alpha val="43137"/>
                  </a:srgbClr>
                </a:outerShdw>
              </a:effectLst>
              <a:latin typeface="+mj-lt"/>
              <a:ea typeface="+mj-ea"/>
              <a:cs typeface="+mj-cs"/>
            </a:endParaRPr>
          </a:p>
        </p:txBody>
      </p:sp>
      <p:sp>
        <p:nvSpPr>
          <p:cNvPr id="5" name="TextBox 4">
            <a:extLst>
              <a:ext uri="{FF2B5EF4-FFF2-40B4-BE49-F238E27FC236}">
                <a16:creationId xmlns:a16="http://schemas.microsoft.com/office/drawing/2014/main" id="{74588C7D-416B-F509-EA07-98258B179733}"/>
              </a:ext>
            </a:extLst>
          </p:cNvPr>
          <p:cNvSpPr txBox="1"/>
          <p:nvPr/>
        </p:nvSpPr>
        <p:spPr>
          <a:xfrm>
            <a:off x="104945" y="1838131"/>
            <a:ext cx="5633382" cy="4654109"/>
          </a:xfrm>
          <a:prstGeom prst="rect">
            <a:avLst/>
          </a:prstGeom>
        </p:spPr>
        <p:txBody>
          <a:bodyPr vert="horz" lIns="91440" tIns="45720" rIns="91440" bIns="45720" rtlCol="0" anchor="ctr">
            <a:normAutofit/>
          </a:bodyPr>
          <a:lstStyle/>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Πρ</a:t>
            </a:r>
            <a:r>
              <a:rPr lang="en-US" sz="1600" b="1" u="none" strike="noStrike" dirty="0">
                <a:effectLst/>
              </a:rPr>
              <a:t>ακτικός – Ρεαλιστικός (Realistic):</a:t>
            </a:r>
            <a:r>
              <a:rPr lang="en-US" sz="1600" b="0" u="none" strike="noStrike" dirty="0">
                <a:effectLst/>
              </a:rPr>
              <a:t> Εστίαση σε εργαλεία, μηχανές, χειρωνακτική εργασία, κατασκευές</a:t>
            </a:r>
            <a:r>
              <a:rPr lang="el-CY" sz="1600" b="0" u="none" strike="noStrike" dirty="0">
                <a:effectLst/>
              </a:rPr>
              <a:t> ..</a:t>
            </a:r>
            <a:endParaRPr lang="en-US" sz="1600" b="0" u="none" strike="noStrike" dirty="0">
              <a:effectLst/>
            </a:endParaRP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Ερευνητικός</a:t>
            </a:r>
            <a:r>
              <a:rPr lang="en-US" sz="1600" b="1" u="none" strike="noStrike" dirty="0">
                <a:effectLst/>
              </a:rPr>
              <a:t> (</a:t>
            </a:r>
            <a:r>
              <a:rPr lang="en-US" sz="1600" b="1" u="none" strike="noStrike" dirty="0" err="1">
                <a:effectLst/>
              </a:rPr>
              <a:t>Investigive</a:t>
            </a:r>
            <a:r>
              <a:rPr lang="en-US" sz="1600" b="1" u="none" strike="noStrike" dirty="0">
                <a:effectLst/>
              </a:rPr>
              <a:t>):</a:t>
            </a:r>
            <a:r>
              <a:rPr lang="en-US" sz="1600" b="0" u="none" strike="noStrike" dirty="0">
                <a:effectLst/>
              </a:rPr>
              <a:t> </a:t>
            </a:r>
            <a:r>
              <a:rPr lang="en-US" sz="1600" b="0" u="none" strike="noStrike" dirty="0" err="1">
                <a:effectLst/>
              </a:rPr>
              <a:t>Ανάλυση</a:t>
            </a:r>
            <a:r>
              <a:rPr lang="en-US" sz="1600" b="0" u="none" strike="noStrike" dirty="0">
                <a:effectLst/>
              </a:rPr>
              <a:t>, </a:t>
            </a:r>
            <a:r>
              <a:rPr lang="en-US" sz="1600" b="0" u="none" strike="noStrike" dirty="0" err="1">
                <a:effectLst/>
              </a:rPr>
              <a:t>Θετικές</a:t>
            </a:r>
            <a:r>
              <a:rPr lang="en-US" sz="1600" b="0" u="none" strike="noStrike" dirty="0">
                <a:effectLst/>
              </a:rPr>
              <a:t> Επ</a:t>
            </a:r>
            <a:r>
              <a:rPr lang="en-US" sz="1600" b="0" u="none" strike="noStrike" dirty="0" err="1">
                <a:effectLst/>
              </a:rPr>
              <a:t>ιστήμες</a:t>
            </a:r>
            <a:r>
              <a:rPr lang="en-US" sz="1600" dirty="0"/>
              <a:t>,</a:t>
            </a:r>
            <a:r>
              <a:rPr lang="en-US" sz="1600" b="0" u="none" strike="noStrike" dirty="0">
                <a:effectLst/>
              </a:rPr>
              <a:t> ια</a:t>
            </a:r>
            <a:r>
              <a:rPr lang="en-US" sz="1600" b="0" u="none" strike="noStrike" dirty="0" err="1">
                <a:effectLst/>
              </a:rPr>
              <a:t>τρικοί</a:t>
            </a:r>
            <a:r>
              <a:rPr lang="en-US" sz="1600" b="0" u="none" strike="noStrike" dirty="0">
                <a:effectLst/>
              </a:rPr>
              <a:t>/επ</a:t>
            </a:r>
            <a:r>
              <a:rPr lang="en-US" sz="1600" b="0" u="none" strike="noStrike" dirty="0" err="1">
                <a:effectLst/>
              </a:rPr>
              <a:t>ιστημονικοί</a:t>
            </a:r>
            <a:r>
              <a:rPr lang="en-US" sz="1600" b="0" u="none" strike="noStrike" dirty="0">
                <a:effectLst/>
              </a:rPr>
              <a:t> </a:t>
            </a:r>
            <a:r>
              <a:rPr lang="en-US" sz="1600" b="0" u="none" strike="noStrike" dirty="0" err="1">
                <a:effectLst/>
              </a:rPr>
              <a:t>κλάδοι</a:t>
            </a:r>
            <a:r>
              <a:rPr lang="en-US" sz="1600" dirty="0"/>
              <a:t> …</a:t>
            </a:r>
            <a:endParaRPr lang="en-US" sz="1600" b="0" u="none" strike="noStrike" dirty="0">
              <a:effectLst/>
            </a:endParaRP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a:effectLst/>
              </a:rPr>
              <a:t>Κα</a:t>
            </a:r>
            <a:r>
              <a:rPr lang="en-US" sz="1600" b="1" u="none" strike="noStrike" dirty="0" err="1">
                <a:effectLst/>
              </a:rPr>
              <a:t>λλιτεχνικός</a:t>
            </a:r>
            <a:r>
              <a:rPr lang="en-US" sz="1600" b="1" u="none" strike="noStrike" dirty="0">
                <a:effectLst/>
              </a:rPr>
              <a:t> (Artistic):</a:t>
            </a:r>
            <a:r>
              <a:rPr lang="en-US" sz="1600" b="0" u="none" strike="noStrike" dirty="0">
                <a:effectLst/>
              </a:rPr>
              <a:t> </a:t>
            </a:r>
            <a:r>
              <a:rPr lang="en-US" sz="1600" b="0" u="none" strike="noStrike" dirty="0" err="1">
                <a:effectLst/>
              </a:rPr>
              <a:t>Δημιουργικότητ</a:t>
            </a:r>
            <a:r>
              <a:rPr lang="en-US" sz="1600" b="0" u="none" strike="noStrike" dirty="0">
                <a:effectLst/>
              </a:rPr>
              <a:t>α, τέχνες, γλώσσες, μουσική, θέατρο</a:t>
            </a:r>
            <a:r>
              <a:rPr lang="en-US" sz="1600" dirty="0"/>
              <a:t> …</a:t>
            </a:r>
            <a:endParaRPr lang="en-US" sz="1600" b="0" u="none" strike="noStrike" dirty="0">
              <a:effectLst/>
            </a:endParaRP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Κοινωνικός</a:t>
            </a:r>
            <a:r>
              <a:rPr lang="en-US" sz="1600" b="1" u="none" strike="noStrike" dirty="0">
                <a:effectLst/>
              </a:rPr>
              <a:t> (Social):</a:t>
            </a:r>
            <a:r>
              <a:rPr lang="en-US" sz="1600" b="0" u="none" strike="noStrike" dirty="0">
                <a:effectLst/>
              </a:rPr>
              <a:t> </a:t>
            </a:r>
            <a:r>
              <a:rPr lang="en-US" sz="1600" b="0" u="none" strike="noStrike" dirty="0" err="1">
                <a:effectLst/>
              </a:rPr>
              <a:t>Διδ</a:t>
            </a:r>
            <a:r>
              <a:rPr lang="en-US" sz="1600" b="0" u="none" strike="noStrike" dirty="0">
                <a:effectLst/>
              </a:rPr>
              <a:t>ασκαλία, προσφορά βοήθειας, συμβουλευτική, υποστήριξη ανθρώπων …</a:t>
            </a: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a:effectLst/>
              </a:rPr>
              <a:t>Επ</a:t>
            </a:r>
            <a:r>
              <a:rPr lang="en-US" sz="1600" b="1" u="none" strike="noStrike" dirty="0" err="1">
                <a:effectLst/>
              </a:rPr>
              <a:t>ιχειρημ</a:t>
            </a:r>
            <a:r>
              <a:rPr lang="en-US" sz="1600" b="1" u="none" strike="noStrike" dirty="0">
                <a:effectLst/>
              </a:rPr>
              <a:t>ατικός (Enterprising):</a:t>
            </a:r>
            <a:r>
              <a:rPr lang="en-US" sz="1600" b="0" u="none" strike="noStrike" dirty="0">
                <a:effectLst/>
              </a:rPr>
              <a:t> Ηγεσία, πειστικότητα, διοίκηση,  πωλήσεις …</a:t>
            </a: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Συμ</a:t>
            </a:r>
            <a:r>
              <a:rPr lang="en-US" sz="1600" b="1" u="none" strike="noStrike" dirty="0">
                <a:effectLst/>
              </a:rPr>
              <a:t>βατικός – Οργανωτικός (Conventional):</a:t>
            </a:r>
            <a:r>
              <a:rPr lang="en-US" sz="1600" b="0" u="none" strike="noStrike" dirty="0">
                <a:effectLst/>
              </a:rPr>
              <a:t> Μεθοδική οργάνωση δεδομένων, τήρηση αρχείων, υπολογιστές</a:t>
            </a:r>
            <a:r>
              <a:rPr lang="en-US" sz="1600" dirty="0"/>
              <a:t> …</a:t>
            </a:r>
            <a:endParaRPr lang="en-US" sz="1600" b="0" u="none" strike="noStrike" dirty="0">
              <a:effectLst/>
            </a:endParaRPr>
          </a:p>
        </p:txBody>
      </p:sp>
      <p:pic>
        <p:nvPicPr>
          <p:cNvPr id="7" name="Picture 6">
            <a:extLst>
              <a:ext uri="{FF2B5EF4-FFF2-40B4-BE49-F238E27FC236}">
                <a16:creationId xmlns:a16="http://schemas.microsoft.com/office/drawing/2014/main" id="{82F04B09-7F6C-314B-D92C-9D8A8F3963FD}"/>
              </a:ext>
            </a:extLst>
          </p:cNvPr>
          <p:cNvPicPr>
            <a:picLocks noChangeAspect="1"/>
          </p:cNvPicPr>
          <p:nvPr/>
        </p:nvPicPr>
        <p:blipFill>
          <a:blip r:embed="rId2"/>
          <a:stretch>
            <a:fillRect/>
          </a:stretch>
        </p:blipFill>
        <p:spPr>
          <a:xfrm>
            <a:off x="7286835" y="2520308"/>
            <a:ext cx="4223252" cy="2438927"/>
          </a:xfrm>
          <a:prstGeom prst="rect">
            <a:avLst/>
          </a:prstGeom>
        </p:spPr>
      </p:pic>
      <p:sp>
        <p:nvSpPr>
          <p:cNvPr id="3" name="Footer Placeholder 2"/>
          <p:cNvSpPr>
            <a:spLocks noGrp="1"/>
          </p:cNvSpPr>
          <p:nvPr>
            <p:ph type="ftr" sz="quarter" idx="11"/>
          </p:nvPr>
        </p:nvSpPr>
        <p:spPr>
          <a:xfrm>
            <a:off x="4038600" y="6492240"/>
            <a:ext cx="4114800" cy="365125"/>
          </a:xfrm>
        </p:spPr>
        <p:txBody>
          <a:bodyPr vert="horz" lIns="91440" tIns="45720" rIns="91440" bIns="45720" rtlCol="0" anchor="ctr">
            <a:normAutofit/>
          </a:bodyPr>
          <a:lstStyle/>
          <a:p>
            <a:pPr>
              <a:lnSpc>
                <a:spcPct val="90000"/>
              </a:lnSpc>
              <a:spcAft>
                <a:spcPts val="600"/>
              </a:spcAft>
            </a:pPr>
            <a:r>
              <a:rPr lang="el-GR" sz="1000" kern="1200">
                <a:solidFill>
                  <a:schemeClr val="tx1">
                    <a:tint val="75000"/>
                  </a:schemeClr>
                </a:solidFill>
                <a:latin typeface="+mn-lt"/>
                <a:ea typeface="+mn-ea"/>
                <a:cs typeface="+mn-cs"/>
              </a:rPr>
              <a:t>Υπηρεσία Συμβουλευτικής &amp; Επαγγελματικής Αγωγής, Οκτώβριος 2026</a:t>
            </a:r>
            <a:endParaRPr lang="en-US" sz="1000" kern="1200">
              <a:solidFill>
                <a:schemeClr val="tx1">
                  <a:tint val="75000"/>
                </a:schemeClr>
              </a:solidFill>
              <a:latin typeface="+mn-lt"/>
              <a:ea typeface="+mn-ea"/>
              <a:cs typeface="+mn-cs"/>
            </a:endParaRPr>
          </a:p>
        </p:txBody>
      </p:sp>
      <p:pic>
        <p:nvPicPr>
          <p:cNvPr id="8" name="Picture 7">
            <a:extLst>
              <a:ext uri="{FF2B5EF4-FFF2-40B4-BE49-F238E27FC236}">
                <a16:creationId xmlns:a16="http://schemas.microsoft.com/office/drawing/2014/main" id="{EB2E48BE-7C8F-D34E-9C16-E8CBC50F4CC4}"/>
              </a:ext>
            </a:extLst>
          </p:cNvPr>
          <p:cNvPicPr>
            <a:picLocks noChangeAspect="1"/>
          </p:cNvPicPr>
          <p:nvPr/>
        </p:nvPicPr>
        <p:blipFill>
          <a:blip r:embed="rId3"/>
          <a:stretch>
            <a:fillRect/>
          </a:stretch>
        </p:blipFill>
        <p:spPr>
          <a:xfrm>
            <a:off x="11239500" y="5495925"/>
            <a:ext cx="952500" cy="1362075"/>
          </a:xfrm>
          <a:prstGeom prst="rect">
            <a:avLst/>
          </a:prstGeom>
        </p:spPr>
      </p:pic>
      <p:pic>
        <p:nvPicPr>
          <p:cNvPr id="6" name="Picture 5" descr="John Holland's Theory Of Career Choice – Theories Every Careers Adviser Should Know – Running In A Forest">
            <a:extLst>
              <a:ext uri="{FF2B5EF4-FFF2-40B4-BE49-F238E27FC236}">
                <a16:creationId xmlns:a16="http://schemas.microsoft.com/office/drawing/2014/main" id="{4683C7DF-B938-FE9A-9871-E633A2A28591}"/>
              </a:ext>
            </a:extLst>
          </p:cNvPr>
          <p:cNvPicPr>
            <a:picLocks noChangeAspect="1"/>
          </p:cNvPicPr>
          <p:nvPr/>
        </p:nvPicPr>
        <p:blipFill>
          <a:blip r:embed="rId4"/>
          <a:stretch>
            <a:fillRect/>
          </a:stretch>
        </p:blipFill>
        <p:spPr>
          <a:xfrm>
            <a:off x="10851125" y="320154"/>
            <a:ext cx="776749" cy="982449"/>
          </a:xfrm>
          <a:prstGeom prst="rect">
            <a:avLst/>
          </a:prstGeom>
        </p:spPr>
      </p:pic>
    </p:spTree>
    <p:extLst>
      <p:ext uri="{BB962C8B-B14F-4D97-AF65-F5344CB8AC3E}">
        <p14:creationId xmlns:p14="http://schemas.microsoft.com/office/powerpoint/2010/main" val="476645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making a pyzzle">
            <a:hlinkClick r:id="rId2"/>
            <a:extLst>
              <a:ext uri="{FF2B5EF4-FFF2-40B4-BE49-F238E27FC236}">
                <a16:creationId xmlns:a16="http://schemas.microsoft.com/office/drawing/2014/main" id="{CE1E6B1F-F900-851C-4304-F770F1159D64}"/>
              </a:ext>
            </a:extLst>
          </p:cNvPr>
          <p:cNvPicPr>
            <a:picLocks noChangeAspect="1" noChangeArrowheads="1"/>
          </p:cNvPicPr>
          <p:nvPr/>
        </p:nvPicPr>
        <p:blipFill>
          <a:blip r:embed="rId3" cstate="print"/>
          <a:srcRect/>
          <a:stretch>
            <a:fillRect/>
          </a:stretch>
        </p:blipFill>
        <p:spPr bwMode="auto">
          <a:xfrm>
            <a:off x="578498" y="2695599"/>
            <a:ext cx="5309118" cy="4025876"/>
          </a:xfrm>
          <a:prstGeom prst="rect">
            <a:avLst/>
          </a:prstGeom>
          <a:noFill/>
          <a:ln w="9525">
            <a:noFill/>
            <a:miter lim="800000"/>
            <a:headEnd/>
            <a:tailEnd/>
          </a:ln>
        </p:spPr>
      </p:pic>
      <p:sp>
        <p:nvSpPr>
          <p:cNvPr id="4" name="Footer Placeholder 3">
            <a:extLst>
              <a:ext uri="{FF2B5EF4-FFF2-40B4-BE49-F238E27FC236}">
                <a16:creationId xmlns:a16="http://schemas.microsoft.com/office/drawing/2014/main" id="{7119F664-6FCB-A9B3-3996-66F3D993B392}"/>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Τίτλος 1">
            <a:extLst>
              <a:ext uri="{FF2B5EF4-FFF2-40B4-BE49-F238E27FC236}">
                <a16:creationId xmlns:a16="http://schemas.microsoft.com/office/drawing/2014/main" id="{8DF21B4C-9EAB-B452-C852-13A2D142F279}"/>
              </a:ext>
            </a:extLst>
          </p:cNvPr>
          <p:cNvSpPr txBox="1">
            <a:spLocks/>
          </p:cNvSpPr>
          <p:nvPr/>
        </p:nvSpPr>
        <p:spPr>
          <a:xfrm>
            <a:off x="6216909" y="2466444"/>
            <a:ext cx="4114800" cy="4072468"/>
          </a:xfrm>
          <a:prstGeom prst="rect">
            <a:avLst/>
          </a:prstGeom>
        </p:spPr>
        <p:txBody>
          <a:bodyPr vert="horz" lIns="91440" tIns="45720" rIns="91440" bIns="45720" rtlCol="0" anchor="b">
            <a:normAutofit fontScale="25000" lnSpcReduction="20000"/>
          </a:bodyPr>
          <a:lstStyle>
            <a:lvl1pPr algn="l" defTabSz="457200" rtl="0" eaLnBrk="1" latinLnBrk="0" hangingPunct="1">
              <a:spcBef>
                <a:spcPct val="0"/>
              </a:spcBef>
              <a:buNone/>
              <a:defRPr sz="2400" b="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Φτιάξε </a:t>
            </a:r>
            <a:r>
              <a:rPr kumimoji="0" lang="el-GR" sz="11200" b="1"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ΕΣΥ</a:t>
            </a:r>
            <a:r>
              <a:rPr kumimoji="0" lang="el-GR" sz="112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τη ζωή σου!</a:t>
            </a: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42D0A2"/>
                </a:solidFill>
                <a:effectLst/>
                <a:uLnTx/>
                <a:uFillTx/>
                <a:latin typeface="Trebuchet MS" panose="020B0603020202020204"/>
                <a:ea typeface="+mj-ea"/>
                <a:cs typeface="+mj-cs"/>
              </a:rPr>
              <a:t>&lt;&lt;Έχεις τα πινέλα, έχεις τα χρώματα, ζωγράφισε τον παράδεισο και μπες μέσα&gt;&gt;</a:t>
            </a:r>
          </a:p>
          <a:p>
            <a:pPr marL="0" marR="0" lvl="0" indent="0" algn="l" defTabSz="457200" rtl="0" eaLnBrk="1" fontAlgn="auto" latinLnBrk="0" hangingPunct="1">
              <a:lnSpc>
                <a:spcPct val="100000"/>
              </a:lnSpc>
              <a:spcBef>
                <a:spcPct val="0"/>
              </a:spcBef>
              <a:spcAft>
                <a:spcPts val="0"/>
              </a:spcAft>
              <a:buClrTx/>
              <a:buSzTx/>
              <a:buFontTx/>
              <a:buNone/>
              <a:tabLst/>
              <a:defRPr/>
            </a:pPr>
            <a:endParaRPr lang="el-GR" sz="11200" dirty="0">
              <a:solidFill>
                <a:srgbClr val="42D0A2"/>
              </a:solidFill>
              <a:latin typeface="Trebuchet MS" panose="020B0603020202020204"/>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l-GR" sz="11200" b="0" i="0" u="none" strike="noStrike" kern="1200" cap="none" spc="0" normalizeH="0" baseline="0" noProof="0" dirty="0">
                <a:ln>
                  <a:noFill/>
                </a:ln>
                <a:solidFill>
                  <a:srgbClr val="42D0A2"/>
                </a:solidFill>
                <a:effectLst/>
                <a:uLnTx/>
                <a:uFillTx/>
                <a:latin typeface="Trebuchet MS" panose="020B0603020202020204"/>
                <a:ea typeface="+mj-ea"/>
                <a:cs typeface="+mj-cs"/>
              </a:rPr>
              <a:t> </a:t>
            </a: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Νίκος Καζαντζάκης</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2400" b="0" i="0" u="none" strike="noStrike" kern="1200" cap="none" spc="0" normalizeH="0" baseline="0" noProof="0" dirty="0">
                <a:ln>
                  <a:noFill/>
                </a:ln>
                <a:solidFill>
                  <a:srgbClr val="000099"/>
                </a:solidFill>
                <a:effectLst/>
                <a:uLnTx/>
                <a:uFillTx/>
                <a:latin typeface="Comic Sans MS" pitchFamily="66" charset="0"/>
                <a:ea typeface="+mj-ea"/>
                <a:cs typeface="+mj-cs"/>
              </a:rPr>
              <a:t/>
            </a:r>
            <a:br>
              <a:rPr kumimoji="0" lang="el-GR" sz="2400" b="0" i="0" u="none" strike="noStrike" kern="1200" cap="none" spc="0" normalizeH="0" baseline="0" noProof="0" dirty="0">
                <a:ln>
                  <a:noFill/>
                </a:ln>
                <a:solidFill>
                  <a:srgbClr val="000099"/>
                </a:solidFill>
                <a:effectLst/>
                <a:uLnTx/>
                <a:uFillTx/>
                <a:latin typeface="Comic Sans MS" pitchFamily="66" charset="0"/>
                <a:ea typeface="+mj-ea"/>
                <a:cs typeface="+mj-cs"/>
              </a:rPr>
            </a:br>
            <a:endParaRPr kumimoji="0" lang="el-GR" sz="2400" b="0" i="0" u="none" strike="noStrike" kern="1200" cap="none" spc="0" normalizeH="0" baseline="0" noProof="0" dirty="0">
              <a:ln>
                <a:noFill/>
              </a:ln>
              <a:solidFill>
                <a:srgbClr val="5FCBEF"/>
              </a:solidFill>
              <a:effectLst/>
              <a:uLnTx/>
              <a:uFillTx/>
              <a:latin typeface="Trebuchet MS" panose="020B0603020202020204"/>
              <a:ea typeface="+mj-ea"/>
              <a:cs typeface="+mj-cs"/>
            </a:endParaRPr>
          </a:p>
        </p:txBody>
      </p:sp>
      <p:sp>
        <p:nvSpPr>
          <p:cNvPr id="3" name="TextBox 2">
            <a:extLst>
              <a:ext uri="{FF2B5EF4-FFF2-40B4-BE49-F238E27FC236}">
                <a16:creationId xmlns:a16="http://schemas.microsoft.com/office/drawing/2014/main" id="{BC83E7FE-8745-B9FD-122C-0752CD2A0F7D}"/>
              </a:ext>
            </a:extLst>
          </p:cNvPr>
          <p:cNvSpPr txBox="1"/>
          <p:nvPr/>
        </p:nvSpPr>
        <p:spPr>
          <a:xfrm>
            <a:off x="578498" y="668370"/>
            <a:ext cx="5309118" cy="1323439"/>
          </a:xfrm>
          <a:prstGeom prst="rect">
            <a:avLst/>
          </a:prstGeom>
          <a:noFill/>
          <a:ln w="38100">
            <a:solidFill>
              <a:schemeClr val="accent3">
                <a:lumMod val="75000"/>
              </a:schemeClr>
            </a:solidFill>
          </a:ln>
        </p:spPr>
        <p:txBody>
          <a:bodyPr wrap="square">
            <a:spAutoFit/>
          </a:bodyPr>
          <a:lstStyle/>
          <a:p>
            <a:pPr algn="just"/>
            <a:r>
              <a:rPr lang="el-GR" sz="2000" dirty="0">
                <a:solidFill>
                  <a:srgbClr val="00B050"/>
                </a:solidFill>
              </a:rPr>
              <a:t>ΑΥΤΟΓΝΩΣΙΑ ↔ Αυτοπαρατήρηση </a:t>
            </a:r>
            <a:endParaRPr lang="en-US" sz="2000" dirty="0">
              <a:solidFill>
                <a:srgbClr val="00B050"/>
              </a:solidFill>
            </a:endParaRPr>
          </a:p>
          <a:p>
            <a:pPr algn="just"/>
            <a:r>
              <a:rPr lang="el-GR" sz="2000" dirty="0">
                <a:solidFill>
                  <a:srgbClr val="00B050"/>
                </a:solidFill>
              </a:rPr>
              <a:t>↔ Σταδιακή Συνειδητοποίηση ↔ Μορφοποίηση ↔ Επεξεργασία    Περιβάλλοντος ↔ ΤΟ ΕΙΝΑΙ ΜΟΥ</a:t>
            </a:r>
            <a:r>
              <a:rPr lang="en-US" sz="2000" dirty="0">
                <a:solidFill>
                  <a:srgbClr val="00B050"/>
                </a:solidFill>
              </a:rPr>
              <a:t> </a:t>
            </a:r>
            <a:r>
              <a:rPr lang="el-GR" sz="2000" dirty="0">
                <a:solidFill>
                  <a:srgbClr val="00B050"/>
                </a:solidFill>
              </a:rPr>
              <a:t>-</a:t>
            </a:r>
            <a:r>
              <a:rPr lang="en-US" sz="2000" dirty="0">
                <a:solidFill>
                  <a:srgbClr val="00B050"/>
                </a:solidFill>
              </a:rPr>
              <a:t> </a:t>
            </a:r>
            <a:r>
              <a:rPr lang="el-GR" sz="2000" dirty="0">
                <a:solidFill>
                  <a:srgbClr val="00B050"/>
                </a:solidFill>
              </a:rPr>
              <a:t>Ο ΕΑΥΤΟΣ ΜΟΥ</a:t>
            </a:r>
          </a:p>
        </p:txBody>
      </p:sp>
      <p:pic>
        <p:nvPicPr>
          <p:cNvPr id="8" name="Picture 7">
            <a:extLst>
              <a:ext uri="{FF2B5EF4-FFF2-40B4-BE49-F238E27FC236}">
                <a16:creationId xmlns:a16="http://schemas.microsoft.com/office/drawing/2014/main" id="{5A9C5B0B-1376-196C-8D3B-8079AA18A1A9}"/>
              </a:ext>
            </a:extLst>
          </p:cNvPr>
          <p:cNvPicPr>
            <a:picLocks noChangeAspect="1"/>
          </p:cNvPicPr>
          <p:nvPr/>
        </p:nvPicPr>
        <p:blipFill>
          <a:blip r:embed="rId4"/>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3558448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93898FF-D987-4B0E-BFB4-85F5EB356D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8E700A8-AE52-4017-8C7E-C20956F74D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5516C1EB-8D62-4BF0-92B5-02E6AE43B1F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22" name="Rectangle 21">
            <a:extLst>
              <a:ext uri="{FF2B5EF4-FFF2-40B4-BE49-F238E27FC236}">
                <a16:creationId xmlns:a16="http://schemas.microsoft.com/office/drawing/2014/main" id="{A737E5B8-8F31-4942-B159-B213C4D6D8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Rectangle 25">
            <a:extLst>
              <a:ext uri="{FF2B5EF4-FFF2-40B4-BE49-F238E27FC236}">
                <a16:creationId xmlns:a16="http://schemas.microsoft.com/office/drawing/2014/main" id="{78F530DA-C7D1-4968-8F8A-8700C2BB2A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AA046514-13B9-241A-6B3A-439CA662E134}"/>
              </a:ext>
            </a:extLst>
          </p:cNvPr>
          <p:cNvSpPr>
            <a:spLocks noGrp="1"/>
          </p:cNvSpPr>
          <p:nvPr>
            <p:ph type="title"/>
          </p:nvPr>
        </p:nvSpPr>
        <p:spPr>
          <a:xfrm>
            <a:off x="1198181" y="2957934"/>
            <a:ext cx="3795840" cy="2779769"/>
          </a:xfrm>
        </p:spPr>
        <p:txBody>
          <a:bodyPr vert="horz" lIns="91440" tIns="45720" rIns="91440" bIns="45720" rtlCol="0" anchor="t">
            <a:normAutofit/>
          </a:bodyPr>
          <a:lstStyle/>
          <a:p>
            <a:r>
              <a:rPr lang="el-CY" sz="4100" b="1" dirty="0">
                <a:effectLst>
                  <a:outerShdw blurRad="38100" dist="38100" dir="2700000" algn="tl">
                    <a:srgbClr val="000000">
                      <a:alpha val="43137"/>
                    </a:srgbClr>
                  </a:outerShdw>
                </a:effectLst>
              </a:rPr>
              <a:t>ΕΝΟΤΗΤΑ</a:t>
            </a:r>
            <a:r>
              <a:rPr lang="en-US" sz="4100" b="1" kern="1200" dirty="0">
                <a:solidFill>
                  <a:schemeClr val="tx1"/>
                </a:solidFill>
                <a:effectLst>
                  <a:outerShdw blurRad="38100" dist="38100" dir="2700000" algn="tl">
                    <a:srgbClr val="000000">
                      <a:alpha val="43137"/>
                    </a:srgbClr>
                  </a:outerShdw>
                </a:effectLst>
                <a:latin typeface="+mj-lt"/>
                <a:ea typeface="+mj-ea"/>
                <a:cs typeface="+mj-cs"/>
              </a:rPr>
              <a:t> </a:t>
            </a:r>
            <a:r>
              <a:rPr lang="el-CY" sz="4100" b="1" dirty="0">
                <a:effectLst>
                  <a:outerShdw blurRad="38100" dist="38100" dir="2700000" algn="tl">
                    <a:srgbClr val="000000">
                      <a:alpha val="43137"/>
                    </a:srgbClr>
                  </a:outerShdw>
                </a:effectLst>
              </a:rPr>
              <a:t>2</a:t>
            </a:r>
            <a:br>
              <a:rPr lang="el-CY" sz="4100" b="1" dirty="0">
                <a:effectLst>
                  <a:outerShdw blurRad="38100" dist="38100" dir="2700000" algn="tl">
                    <a:srgbClr val="000000">
                      <a:alpha val="43137"/>
                    </a:srgbClr>
                  </a:outerShdw>
                </a:effectLst>
              </a:rPr>
            </a:br>
            <a:r>
              <a:rPr lang="el-CY" sz="4100" b="1" dirty="0">
                <a:effectLst>
                  <a:outerShdw blurRad="38100" dist="38100" dir="2700000" algn="tl">
                    <a:srgbClr val="000000">
                      <a:alpha val="43137"/>
                    </a:srgbClr>
                  </a:outerShdw>
                </a:effectLst>
              </a:rPr>
              <a:t/>
            </a:r>
            <a:br>
              <a:rPr lang="el-CY" sz="4100" b="1" dirty="0">
                <a:effectLst>
                  <a:outerShdw blurRad="38100" dist="38100" dir="2700000" algn="tl">
                    <a:srgbClr val="000000">
                      <a:alpha val="43137"/>
                    </a:srgbClr>
                  </a:outerShdw>
                </a:effectLst>
              </a:rPr>
            </a:br>
            <a:r>
              <a:rPr lang="en-US" sz="4100" kern="1200" dirty="0">
                <a:solidFill>
                  <a:schemeClr val="tx1"/>
                </a:solidFill>
                <a:latin typeface="+mj-lt"/>
                <a:ea typeface="+mj-ea"/>
                <a:cs typeface="+mj-cs"/>
              </a:rPr>
              <a:t>ΠΛΗΡΟΦΟΡΗΣΗ</a:t>
            </a:r>
          </a:p>
        </p:txBody>
      </p:sp>
      <p:pic>
        <p:nvPicPr>
          <p:cNvPr id="6" name="Content Placeholder 5">
            <a:extLst>
              <a:ext uri="{FF2B5EF4-FFF2-40B4-BE49-F238E27FC236}">
                <a16:creationId xmlns:a16="http://schemas.microsoft.com/office/drawing/2014/main" id="{418AECEB-3C55-30FA-8A1F-5808EB9018DD}"/>
              </a:ext>
            </a:extLst>
          </p:cNvPr>
          <p:cNvPicPr>
            <a:picLocks noGrp="1" noChangeAspect="1"/>
          </p:cNvPicPr>
          <p:nvPr>
            <p:ph idx="1"/>
          </p:nvPr>
        </p:nvPicPr>
        <p:blipFill>
          <a:blip r:embed="rId3"/>
          <a:stretch>
            <a:fillRect/>
          </a:stretch>
        </p:blipFill>
        <p:spPr>
          <a:xfrm>
            <a:off x="5743594" y="895610"/>
            <a:ext cx="5338279" cy="5058020"/>
          </a:xfrm>
          <a:prstGeom prst="rect">
            <a:avLst/>
          </a:prstGeom>
        </p:spPr>
      </p:pic>
      <p:sp>
        <p:nvSpPr>
          <p:cNvPr id="4" name="Footer Placeholder 3"/>
          <p:cNvSpPr>
            <a:spLocks noGrp="1"/>
          </p:cNvSpPr>
          <p:nvPr>
            <p:ph type="ftr" sz="quarter" idx="11"/>
          </p:nvPr>
        </p:nvSpPr>
        <p:spPr>
          <a:xfrm rot="5400000">
            <a:off x="10269029" y="3246438"/>
            <a:ext cx="3474720" cy="365125"/>
          </a:xfrm>
        </p:spPr>
        <p:txBody>
          <a:bodyPr vert="horz" lIns="91440" tIns="45720" rIns="91440" bIns="45720" rtlCol="0" anchor="ctr">
            <a:normAutofit/>
          </a:bodyPr>
          <a:lstStyle/>
          <a:p>
            <a:pPr>
              <a:lnSpc>
                <a:spcPct val="90000"/>
              </a:lnSpc>
              <a:spcAft>
                <a:spcPts val="600"/>
              </a:spcAft>
            </a:pPr>
            <a:r>
              <a:rPr lang="en-US" sz="900" kern="1200">
                <a:solidFill>
                  <a:schemeClr val="tx1">
                    <a:alpha val="70000"/>
                  </a:schemeClr>
                </a:solidFill>
                <a:latin typeface="+mn-lt"/>
                <a:ea typeface="+mn-ea"/>
                <a:cs typeface="+mn-cs"/>
              </a:rPr>
              <a:t>Υπηρεσία Συμβουλευτικής &amp; Επαγγελματικής Αγωγής, Οκτώβριος 2026</a:t>
            </a:r>
          </a:p>
        </p:txBody>
      </p:sp>
      <p:pic>
        <p:nvPicPr>
          <p:cNvPr id="5" name="Picture 4">
            <a:extLst>
              <a:ext uri="{FF2B5EF4-FFF2-40B4-BE49-F238E27FC236}">
                <a16:creationId xmlns:a16="http://schemas.microsoft.com/office/drawing/2014/main" id="{CA966129-0341-B5C9-06FE-3EB3E2C85760}"/>
              </a:ext>
            </a:extLst>
          </p:cNvPr>
          <p:cNvPicPr>
            <a:picLocks noChangeAspect="1"/>
          </p:cNvPicPr>
          <p:nvPr/>
        </p:nvPicPr>
        <p:blipFill>
          <a:blip r:embed="rId4"/>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2475879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ADB997-4D87-066C-CB20-AD82F771169F}"/>
              </a:ext>
            </a:extLst>
          </p:cNvPr>
          <p:cNvSpPr txBox="1"/>
          <p:nvPr/>
        </p:nvSpPr>
        <p:spPr>
          <a:xfrm>
            <a:off x="838198" y="547815"/>
            <a:ext cx="5167185" cy="168051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400" b="1" dirty="0">
                <a:latin typeface="+mj-lt"/>
                <a:ea typeface="+mj-ea"/>
                <a:cs typeface="+mj-cs"/>
              </a:rPr>
              <a:t> </a:t>
            </a:r>
          </a:p>
          <a:p>
            <a:pPr>
              <a:lnSpc>
                <a:spcPct val="90000"/>
              </a:lnSpc>
              <a:spcBef>
                <a:spcPct val="0"/>
              </a:spcBef>
              <a:spcAft>
                <a:spcPts val="600"/>
              </a:spcAft>
            </a:pPr>
            <a:r>
              <a:rPr lang="en-US" sz="3400" b="1" dirty="0">
                <a:latin typeface="+mj-lt"/>
                <a:ea typeface="+mj-ea"/>
                <a:cs typeface="+mj-cs"/>
              </a:rPr>
              <a:t>ΕΡΓΑΣΙΑ – ΑΓΟΡΑ ΕΡΓΑΣΙΑΣ</a:t>
            </a:r>
          </a:p>
        </p:txBody>
      </p:sp>
      <p:sp>
        <p:nvSpPr>
          <p:cNvPr id="24" name="Content Placeholder 23">
            <a:extLst>
              <a:ext uri="{FF2B5EF4-FFF2-40B4-BE49-F238E27FC236}">
                <a16:creationId xmlns:a16="http://schemas.microsoft.com/office/drawing/2014/main" id="{72BEA52C-72C1-921B-12E8-B81E9A92094E}"/>
              </a:ext>
            </a:extLst>
          </p:cNvPr>
          <p:cNvSpPr>
            <a:spLocks noGrp="1"/>
          </p:cNvSpPr>
          <p:nvPr>
            <p:ph idx="1"/>
          </p:nvPr>
        </p:nvSpPr>
        <p:spPr>
          <a:xfrm>
            <a:off x="6186619" y="547815"/>
            <a:ext cx="5178960" cy="1680519"/>
          </a:xfrm>
        </p:spPr>
        <p:txBody>
          <a:bodyPr vert="horz" lIns="91440" tIns="45720" rIns="91440" bIns="45720" rtlCol="0" anchor="ctr">
            <a:normAutofit/>
          </a:bodyPr>
          <a:lstStyle/>
          <a:p>
            <a:endParaRPr lang="en-US" sz="2000"/>
          </a:p>
        </p:txBody>
      </p:sp>
      <p:pic>
        <p:nvPicPr>
          <p:cNvPr id="6" name="Content Placeholder 5">
            <a:extLst>
              <a:ext uri="{FF2B5EF4-FFF2-40B4-BE49-F238E27FC236}">
                <a16:creationId xmlns:a16="http://schemas.microsoft.com/office/drawing/2014/main" id="{BE57E885-34DA-5C04-ED00-44480EEFB1F6}"/>
              </a:ext>
            </a:extLst>
          </p:cNvPr>
          <p:cNvPicPr>
            <a:picLocks noChangeAspect="1"/>
          </p:cNvPicPr>
          <p:nvPr/>
        </p:nvPicPr>
        <p:blipFill>
          <a:blip r:embed="rId2"/>
          <a:stretch>
            <a:fillRect/>
          </a:stretch>
        </p:blipFill>
        <p:spPr>
          <a:xfrm>
            <a:off x="708465" y="1876780"/>
            <a:ext cx="4719351" cy="4365400"/>
          </a:xfrm>
          <a:prstGeom prst="rect">
            <a:avLst/>
          </a:prstGeom>
        </p:spPr>
      </p:pic>
      <p:pic>
        <p:nvPicPr>
          <p:cNvPr id="7" name="Content Placeholder 6">
            <a:extLst>
              <a:ext uri="{FF2B5EF4-FFF2-40B4-BE49-F238E27FC236}">
                <a16:creationId xmlns:a16="http://schemas.microsoft.com/office/drawing/2014/main" id="{C0DC62ED-5E9D-6141-37E5-8D5B7F7BDE62}"/>
              </a:ext>
            </a:extLst>
          </p:cNvPr>
          <p:cNvPicPr>
            <a:picLocks noChangeAspect="1"/>
          </p:cNvPicPr>
          <p:nvPr/>
        </p:nvPicPr>
        <p:blipFill>
          <a:blip r:embed="rId3"/>
          <a:stretch>
            <a:fillRect/>
          </a:stretch>
        </p:blipFill>
        <p:spPr>
          <a:xfrm>
            <a:off x="6679354" y="1876780"/>
            <a:ext cx="4822992" cy="4256290"/>
          </a:xfrm>
          <a:prstGeom prst="rect">
            <a:avLst/>
          </a:prstGeom>
        </p:spPr>
      </p:pic>
      <p:sp>
        <p:nvSpPr>
          <p:cNvPr id="4" name="Footer Placeholder 3">
            <a:extLst>
              <a:ext uri="{FF2B5EF4-FFF2-40B4-BE49-F238E27FC236}">
                <a16:creationId xmlns:a16="http://schemas.microsoft.com/office/drawing/2014/main" id="{18D8E560-95D9-D5F4-1ADC-2381C6D07F8F}"/>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lnSpc>
                <a:spcPct val="90000"/>
              </a:lnSpc>
              <a:spcAft>
                <a:spcPts val="600"/>
              </a:spcAft>
            </a:pPr>
            <a:r>
              <a:rPr lang="el-GR" sz="1000" kern="1200">
                <a:solidFill>
                  <a:schemeClr val="tx1">
                    <a:tint val="75000"/>
                  </a:schemeClr>
                </a:solidFill>
                <a:latin typeface="+mn-lt"/>
                <a:ea typeface="+mn-ea"/>
                <a:cs typeface="+mn-cs"/>
              </a:rPr>
              <a:t>Υπηρεσία Συμβουλευτικής &amp; Επαγγελματικής Αγωγής, Οκτώβριος 2026</a:t>
            </a:r>
            <a:endParaRPr lang="en-US" sz="1000" kern="1200">
              <a:solidFill>
                <a:schemeClr val="tx1">
                  <a:tint val="75000"/>
                </a:schemeClr>
              </a:solidFill>
              <a:latin typeface="+mn-lt"/>
              <a:ea typeface="+mn-ea"/>
              <a:cs typeface="+mn-cs"/>
            </a:endParaRPr>
          </a:p>
        </p:txBody>
      </p:sp>
      <p:pic>
        <p:nvPicPr>
          <p:cNvPr id="5" name="Picture 4">
            <a:extLst>
              <a:ext uri="{FF2B5EF4-FFF2-40B4-BE49-F238E27FC236}">
                <a16:creationId xmlns:a16="http://schemas.microsoft.com/office/drawing/2014/main" id="{A84961C2-5036-A82C-81EF-9FB8E48D54EC}"/>
              </a:ext>
            </a:extLst>
          </p:cNvPr>
          <p:cNvPicPr>
            <a:picLocks noChangeAspect="1"/>
          </p:cNvPicPr>
          <p:nvPr/>
        </p:nvPicPr>
        <p:blipFill>
          <a:blip r:embed="rId4"/>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1314014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p:txBody>
          <a:bodyPr/>
          <a:lstStyle/>
          <a:p>
            <a:r>
              <a:rPr lang="el-GR"/>
              <a:t>Υπηρεσία Συμβουλευτικής &amp; Επαγγελματικής Αγωγής, Οκτώβριος 2026</a:t>
            </a:r>
            <a:endParaRPr lang="en-GB" dirty="0"/>
          </a:p>
        </p:txBody>
      </p:sp>
      <p:sp>
        <p:nvSpPr>
          <p:cNvPr id="2" name="Title 1"/>
          <p:cNvSpPr>
            <a:spLocks noGrp="1"/>
          </p:cNvSpPr>
          <p:nvPr>
            <p:ph type="title" idx="4294967295"/>
          </p:nvPr>
        </p:nvSpPr>
        <p:spPr>
          <a:xfrm>
            <a:off x="2080727" y="466531"/>
            <a:ext cx="8851641" cy="2202024"/>
          </a:xfrm>
          <a:solidFill>
            <a:srgbClr val="92D050"/>
          </a:solidFill>
        </p:spPr>
        <p:txBody>
          <a:bodyPr>
            <a:normAutofit fontScale="90000"/>
          </a:bodyPr>
          <a:lstStyle/>
          <a:p>
            <a:pPr algn="ctr"/>
            <a:r>
              <a:rPr lang="el-GR" sz="4200" b="1" dirty="0">
                <a:solidFill>
                  <a:schemeClr val="bg1"/>
                </a:solidFill>
                <a:latin typeface="Arial" panose="020B0604020202020204" pitchFamily="34" charset="0"/>
                <a:cs typeface="Arial" panose="020B0604020202020204" pitchFamily="34" charset="0"/>
              </a:rPr>
              <a:t>ΠΛΗΡΟΦΟΡΗΣΗ:</a:t>
            </a:r>
            <a:br>
              <a:rPr lang="el-GR" sz="4200" b="1" dirty="0">
                <a:solidFill>
                  <a:schemeClr val="bg1"/>
                </a:solidFill>
                <a:latin typeface="Arial" panose="020B0604020202020204" pitchFamily="34" charset="0"/>
                <a:cs typeface="Arial" panose="020B0604020202020204" pitchFamily="34" charset="0"/>
              </a:rPr>
            </a:br>
            <a:r>
              <a:rPr lang="el-GR" sz="4200" b="1" dirty="0">
                <a:solidFill>
                  <a:schemeClr val="bg1"/>
                </a:solidFill>
                <a:latin typeface="Arial" panose="020B0604020202020204" pitchFamily="34" charset="0"/>
                <a:cs typeface="Arial" panose="020B0604020202020204" pitchFamily="34" charset="0"/>
              </a:rPr>
              <a:t>ΛΥΚΕΙΟ</a:t>
            </a:r>
            <a:br>
              <a:rPr lang="el-GR" sz="4200" b="1" dirty="0">
                <a:solidFill>
                  <a:schemeClr val="bg1"/>
                </a:solidFill>
                <a:latin typeface="Arial" panose="020B0604020202020204" pitchFamily="34" charset="0"/>
                <a:cs typeface="Arial" panose="020B0604020202020204" pitchFamily="34" charset="0"/>
              </a:rPr>
            </a:br>
            <a:r>
              <a:rPr lang="el-GR" b="1" dirty="0">
                <a:solidFill>
                  <a:prstClr val="black"/>
                </a:solidFill>
              </a:rPr>
              <a:t>Τρόπος Καταρτισμού </a:t>
            </a:r>
            <a:br>
              <a:rPr lang="el-GR" b="1" dirty="0">
                <a:solidFill>
                  <a:prstClr val="black"/>
                </a:solidFill>
              </a:rPr>
            </a:br>
            <a:r>
              <a:rPr lang="el-GR" b="1" dirty="0">
                <a:solidFill>
                  <a:prstClr val="black"/>
                </a:solidFill>
              </a:rPr>
              <a:t>Προγράμματος  Μαθημάτων </a:t>
            </a:r>
            <a:endParaRPr lang="en-US" sz="4200" b="1" dirty="0">
              <a:solidFill>
                <a:schemeClr val="bg1"/>
              </a:solidFill>
              <a:latin typeface="Arial" panose="020B0604020202020204" pitchFamily="34" charset="0"/>
              <a:cs typeface="Arial" panose="020B0604020202020204" pitchFamily="34" charset="0"/>
            </a:endParaRPr>
          </a:p>
        </p:txBody>
      </p:sp>
      <p:graphicFrame>
        <p:nvGraphicFramePr>
          <p:cNvPr id="10" name="Content Placeholder 2">
            <a:extLst>
              <a:ext uri="{FF2B5EF4-FFF2-40B4-BE49-F238E27FC236}">
                <a16:creationId xmlns:a16="http://schemas.microsoft.com/office/drawing/2014/main" id="{2F6A6C5B-19F2-DB84-B858-354FAD52D939}"/>
              </a:ext>
            </a:extLst>
          </p:cNvPr>
          <p:cNvGraphicFramePr>
            <a:graphicFrameLocks noGrp="1"/>
          </p:cNvGraphicFramePr>
          <p:nvPr>
            <p:ph idx="4294967295"/>
            <p:extLst>
              <p:ext uri="{D42A27DB-BD31-4B8C-83A1-F6EECF244321}">
                <p14:modId xmlns:p14="http://schemas.microsoft.com/office/powerpoint/2010/main" val="2394077901"/>
              </p:ext>
            </p:extLst>
          </p:nvPr>
        </p:nvGraphicFramePr>
        <p:xfrm>
          <a:off x="1922106" y="3014598"/>
          <a:ext cx="9486900" cy="2411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03097A68-81F8-6FD6-57DE-4A51A04FE075}"/>
              </a:ext>
            </a:extLst>
          </p:cNvPr>
          <p:cNvPicPr>
            <a:picLocks noChangeAspect="1"/>
          </p:cNvPicPr>
          <p:nvPr/>
        </p:nvPicPr>
        <p:blipFill>
          <a:blip r:embed="rId8"/>
          <a:stretch>
            <a:fillRect/>
          </a:stretch>
        </p:blipFill>
        <p:spPr>
          <a:xfrm>
            <a:off x="-1" y="-1"/>
            <a:ext cx="1446245" cy="2039205"/>
          </a:xfrm>
          <a:prstGeom prst="rect">
            <a:avLst/>
          </a:prstGeom>
        </p:spPr>
      </p:pic>
      <p:sp>
        <p:nvSpPr>
          <p:cNvPr id="3" name="TextBox 2">
            <a:extLst>
              <a:ext uri="{FF2B5EF4-FFF2-40B4-BE49-F238E27FC236}">
                <a16:creationId xmlns:a16="http://schemas.microsoft.com/office/drawing/2014/main" id="{31E5E822-988E-57E3-1F44-080DB1F02C69}"/>
              </a:ext>
            </a:extLst>
          </p:cNvPr>
          <p:cNvSpPr txBox="1"/>
          <p:nvPr/>
        </p:nvSpPr>
        <p:spPr>
          <a:xfrm>
            <a:off x="7976118" y="5195177"/>
            <a:ext cx="4171142" cy="461665"/>
          </a:xfrm>
          <a:prstGeom prst="rect">
            <a:avLst/>
          </a:prstGeom>
          <a:solidFill>
            <a:schemeClr val="accent1">
              <a:lumMod val="20000"/>
              <a:lumOff val="80000"/>
            </a:schemeClr>
          </a:solidFill>
          <a:ln>
            <a:solidFill>
              <a:schemeClr val="accent6">
                <a:lumMod val="50000"/>
              </a:schemeClr>
            </a:solidFill>
          </a:ln>
        </p:spPr>
        <p:txBody>
          <a:bodyPr wrap="none" rtlCol="0">
            <a:spAutoFit/>
          </a:bodyPr>
          <a:lstStyle/>
          <a:p>
            <a:r>
              <a:rPr lang="el-GR" sz="2400" b="1" dirty="0">
                <a:effectLst>
                  <a:outerShdw blurRad="38100" dist="38100" dir="2700000" algn="tl">
                    <a:srgbClr val="000000">
                      <a:alpha val="43137"/>
                    </a:srgbClr>
                  </a:outerShdw>
                </a:effectLst>
              </a:rPr>
              <a:t>Επιλογή μετά την Α΄ Λυκείου …</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061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D730E8-3CFF-FF1A-FA8A-058500BEE16D}"/>
              </a:ext>
            </a:extLst>
          </p:cNvPr>
          <p:cNvPicPr>
            <a:picLocks noChangeAspect="1"/>
          </p:cNvPicPr>
          <p:nvPr/>
        </p:nvPicPr>
        <p:blipFill>
          <a:blip r:embed="rId3"/>
          <a:stretch>
            <a:fillRect/>
          </a:stretch>
        </p:blipFill>
        <p:spPr>
          <a:xfrm>
            <a:off x="-1" y="-1"/>
            <a:ext cx="1446245" cy="2039205"/>
          </a:xfrm>
          <a:prstGeom prst="rect">
            <a:avLst/>
          </a:prstGeom>
        </p:spPr>
      </p:pic>
      <p:sp>
        <p:nvSpPr>
          <p:cNvPr id="49188" name="Rectangle 36"/>
          <p:cNvSpPr>
            <a:spLocks noGrp="1"/>
          </p:cNvSpPr>
          <p:nvPr>
            <p:ph type="title"/>
          </p:nvPr>
        </p:nvSpPr>
        <p:spPr bwMode="auto">
          <a:xfrm>
            <a:off x="886135" y="-12142"/>
            <a:ext cx="10668000" cy="994122"/>
          </a:xfrm>
          <a:noFill/>
        </p:spPr>
        <p:txBody>
          <a:bodyPr vert="horz" wrap="square" lIns="91440" tIns="45720" rIns="91440" bIns="45720" numCol="1" rtlCol="0" anchor="ctr" anchorCtr="0" compatLnSpc="1">
            <a:prstTxWarp prst="textNoShape">
              <a:avLst/>
            </a:prstTxWarp>
            <a:noAutofit/>
          </a:bodyPr>
          <a:lstStyle/>
          <a:p>
            <a:pPr algn="ctr"/>
            <a:r>
              <a:rPr lang="el-GR" sz="2800" dirty="0">
                <a:latin typeface="+mn-lt"/>
                <a:cs typeface="Arial" panose="020B0604020202020204" pitchFamily="34" charset="0"/>
              </a:rPr>
              <a:t>ΚΑΤΗΓΟΡΙΕΣ ΜΑΘΗΜΑΤΩΝ ΚΑΙ ΠΕΡΙΟΔΟΙ ΔΙΔΑΣΚΑΛΙΑΣ </a:t>
            </a:r>
            <a:r>
              <a:rPr lang="en-US" sz="2800" dirty="0">
                <a:latin typeface="+mn-lt"/>
                <a:cs typeface="Arial" panose="020B0604020202020204" pitchFamily="34" charset="0"/>
              </a:rPr>
              <a:t/>
            </a:r>
            <a:br>
              <a:rPr lang="en-US" sz="2800" dirty="0">
                <a:latin typeface="+mn-lt"/>
                <a:cs typeface="Arial" panose="020B0604020202020204" pitchFamily="34" charset="0"/>
              </a:rPr>
            </a:br>
            <a:r>
              <a:rPr lang="el-GR" sz="2800" dirty="0">
                <a:latin typeface="+mn-lt"/>
                <a:cs typeface="Arial" panose="020B0604020202020204" pitchFamily="34" charset="0"/>
              </a:rPr>
              <a:t>ΑΝΑ ΤΑΞΗ ΣΤΟ ΛΥΚΕΙΟ </a:t>
            </a:r>
          </a:p>
        </p:txBody>
      </p:sp>
      <p:graphicFrame>
        <p:nvGraphicFramePr>
          <p:cNvPr id="49190" name="Group 38"/>
          <p:cNvGraphicFramePr>
            <a:graphicFrameLocks noGrp="1"/>
          </p:cNvGraphicFramePr>
          <p:nvPr>
            <p:ph type="tbl" idx="1"/>
            <p:extLst>
              <p:ext uri="{D42A27DB-BD31-4B8C-83A1-F6EECF244321}">
                <p14:modId xmlns:p14="http://schemas.microsoft.com/office/powerpoint/2010/main" val="3936594971"/>
              </p:ext>
            </p:extLst>
          </p:nvPr>
        </p:nvGraphicFramePr>
        <p:xfrm>
          <a:off x="653143" y="1082351"/>
          <a:ext cx="11197751" cy="5549818"/>
        </p:xfrm>
        <a:graphic>
          <a:graphicData uri="http://schemas.openxmlformats.org/drawingml/2006/table">
            <a:tbl>
              <a:tblPr/>
              <a:tblGrid>
                <a:gridCol w="4193268">
                  <a:extLst>
                    <a:ext uri="{9D8B030D-6E8A-4147-A177-3AD203B41FA5}">
                      <a16:colId xmlns:a16="http://schemas.microsoft.com/office/drawing/2014/main" val="20000"/>
                    </a:ext>
                  </a:extLst>
                </a:gridCol>
                <a:gridCol w="2408004">
                  <a:extLst>
                    <a:ext uri="{9D8B030D-6E8A-4147-A177-3AD203B41FA5}">
                      <a16:colId xmlns:a16="http://schemas.microsoft.com/office/drawing/2014/main" val="20001"/>
                    </a:ext>
                  </a:extLst>
                </a:gridCol>
                <a:gridCol w="2278224">
                  <a:extLst>
                    <a:ext uri="{9D8B030D-6E8A-4147-A177-3AD203B41FA5}">
                      <a16:colId xmlns:a16="http://schemas.microsoft.com/office/drawing/2014/main" val="20002"/>
                    </a:ext>
                  </a:extLst>
                </a:gridCol>
                <a:gridCol w="2318255">
                  <a:extLst>
                    <a:ext uri="{9D8B030D-6E8A-4147-A177-3AD203B41FA5}">
                      <a16:colId xmlns:a16="http://schemas.microsoft.com/office/drawing/2014/main" val="20003"/>
                    </a:ext>
                  </a:extLst>
                </a:gridCol>
              </a:tblGrid>
              <a:tr h="70884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800" b="1" i="0" u="none" strike="noStrike" cap="none" normalizeH="0" baseline="0" dirty="0">
                          <a:ln>
                            <a:noFill/>
                          </a:ln>
                          <a:solidFill>
                            <a:srgbClr val="FFFFFF"/>
                          </a:solidFill>
                          <a:effectLst/>
                          <a:latin typeface="+mn-lt"/>
                          <a:cs typeface="Arial" panose="020B0604020202020204" pitchFamily="34" charset="0"/>
                        </a:rPr>
                        <a:t>  </a:t>
                      </a:r>
                      <a:r>
                        <a:rPr kumimoji="0" lang="el-GR" sz="2000" b="1" i="0" u="none" strike="noStrike" cap="none" normalizeH="0" baseline="0" dirty="0">
                          <a:ln>
                            <a:noFill/>
                          </a:ln>
                          <a:solidFill>
                            <a:srgbClr val="FFFFFF"/>
                          </a:solidFill>
                          <a:effectLst/>
                          <a:latin typeface="+mn-lt"/>
                          <a:cs typeface="Arial" panose="020B0604020202020204" pitchFamily="34" charset="0"/>
                        </a:rPr>
                        <a:t>Κατηγορίες</a:t>
                      </a:r>
                    </a:p>
                    <a:p>
                      <a:pPr marL="0" marR="0" lvl="0" indent="0" algn="l" defTabSz="914400" rtl="0" eaLnBrk="1" fontAlgn="base" latinLnBrk="0" hangingPunct="1">
                        <a:lnSpc>
                          <a:spcPct val="100000"/>
                        </a:lnSpc>
                        <a:spcBef>
                          <a:spcPct val="0"/>
                        </a:spcBef>
                        <a:spcAft>
                          <a:spcPct val="0"/>
                        </a:spcAft>
                        <a:buClrTx/>
                        <a:buSzTx/>
                        <a:buFontTx/>
                        <a:buNone/>
                        <a:tabLst/>
                      </a:pPr>
                      <a:r>
                        <a:rPr kumimoji="0" lang="el-GR" sz="1800" b="1" i="0" u="none" strike="noStrike" cap="none" normalizeH="0" baseline="0" dirty="0">
                          <a:ln>
                            <a:noFill/>
                          </a:ln>
                          <a:solidFill>
                            <a:srgbClr val="FFFFFF"/>
                          </a:solidFill>
                          <a:effectLst/>
                          <a:latin typeface="+mn-lt"/>
                          <a:cs typeface="Arial" panose="020B0604020202020204" pitchFamily="34" charset="0"/>
                        </a:rPr>
                        <a:t>  </a:t>
                      </a:r>
                      <a:r>
                        <a:rPr kumimoji="0" lang="el-GR" sz="2000" b="1" i="0" u="none" strike="noStrike" cap="none" normalizeH="0" baseline="0" dirty="0">
                          <a:ln>
                            <a:noFill/>
                          </a:ln>
                          <a:solidFill>
                            <a:srgbClr val="FFFFFF"/>
                          </a:solidFill>
                          <a:effectLst/>
                          <a:latin typeface="+mn-lt"/>
                          <a:cs typeface="Arial" panose="020B0604020202020204" pitchFamily="34" charset="0"/>
                        </a:rPr>
                        <a:t>Μαθημάτων</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0A5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400" b="1" i="0" u="none" strike="noStrike" cap="none" normalizeH="0" baseline="0" dirty="0">
                        <a:ln>
                          <a:noFill/>
                        </a:ln>
                        <a:solidFill>
                          <a:srgbClr val="FFFFFF"/>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2800" b="1" i="0" u="none" strike="noStrike" cap="none" normalizeH="0" baseline="0" dirty="0">
                          <a:ln>
                            <a:noFill/>
                          </a:ln>
                          <a:solidFill>
                            <a:srgbClr val="FFFFFF"/>
                          </a:solidFill>
                          <a:effectLst/>
                          <a:latin typeface="+mn-lt"/>
                          <a:cs typeface="Arial" panose="020B0604020202020204" pitchFamily="34" charset="0"/>
                        </a:rPr>
                        <a:t>Α΄ΤΑΞΗ</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0A5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400" b="1" i="0" u="none" strike="noStrike" cap="none" normalizeH="0" baseline="0" dirty="0">
                        <a:ln>
                          <a:noFill/>
                        </a:ln>
                        <a:solidFill>
                          <a:srgbClr val="FFFFFF"/>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2800" b="1" i="0" u="none" strike="noStrike" cap="none" normalizeH="0" baseline="0" dirty="0">
                          <a:ln>
                            <a:noFill/>
                          </a:ln>
                          <a:solidFill>
                            <a:srgbClr val="FFFFFF"/>
                          </a:solidFill>
                          <a:effectLst/>
                          <a:latin typeface="+mn-lt"/>
                          <a:cs typeface="Arial" panose="020B0604020202020204" pitchFamily="34" charset="0"/>
                        </a:rPr>
                        <a:t>Β΄ΤΑΞΗ</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0A5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400" b="1" i="0" u="none" strike="noStrike" cap="none" normalizeH="0" baseline="0" dirty="0">
                        <a:ln>
                          <a:noFill/>
                        </a:ln>
                        <a:solidFill>
                          <a:srgbClr val="FFFFFF"/>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2800" b="1" i="0" u="none" strike="noStrike" cap="none" normalizeH="0" baseline="0" dirty="0">
                          <a:ln>
                            <a:noFill/>
                          </a:ln>
                          <a:solidFill>
                            <a:srgbClr val="FFFFFF"/>
                          </a:solidFill>
                          <a:effectLst/>
                          <a:latin typeface="+mn-lt"/>
                          <a:cs typeface="Arial" panose="020B0604020202020204" pitchFamily="34" charset="0"/>
                        </a:rPr>
                        <a:t>Γ΄ΤΑΞΗ</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0A500"/>
                    </a:solidFill>
                  </a:tcPr>
                </a:tc>
                <a:extLst>
                  <a:ext uri="{0D108BD9-81ED-4DB2-BD59-A6C34878D82A}">
                    <a16:rowId xmlns:a16="http://schemas.microsoft.com/office/drawing/2014/main" val="10000"/>
                  </a:ext>
                </a:extLst>
              </a:tr>
              <a:tr h="94694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1" i="0" u="none" strike="noStrike" cap="none" normalizeH="0" baseline="0" dirty="0">
                        <a:ln>
                          <a:noFill/>
                        </a:ln>
                        <a:solidFill>
                          <a:srgbClr val="000000"/>
                        </a:solidFill>
                        <a:effectLst/>
                        <a:latin typeface="+mn-lt"/>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  Κοινού Κορμού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chemeClr val="bg1"/>
                          </a:solidFill>
                          <a:effectLst/>
                          <a:latin typeface="+mn-lt"/>
                          <a:cs typeface="Arial" panose="020B0604020202020204" pitchFamily="34" charset="0"/>
                        </a:rPr>
                        <a:t>33</a:t>
                      </a:r>
                      <a:r>
                        <a:rPr kumimoji="0" lang="el-GR" sz="2400" b="0" i="0" u="none" strike="noStrike" cap="none" normalizeH="0" baseline="0" dirty="0">
                          <a:ln>
                            <a:noFill/>
                          </a:ln>
                          <a:solidFill>
                            <a:schemeClr val="bg1"/>
                          </a:solidFill>
                          <a:effectLst/>
                          <a:latin typeface="+mn-lt"/>
                          <a:cs typeface="Arial" panose="020B0604020202020204" pitchFamily="34" charset="0"/>
                        </a:rPr>
                        <a:t> 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800" b="0" i="0" u="none" strike="noStrike" cap="none" normalizeH="0" baseline="0" dirty="0">
                        <a:ln>
                          <a:noFill/>
                        </a:ln>
                        <a:solidFill>
                          <a:srgbClr val="000000"/>
                        </a:solidFill>
                        <a:effectLst/>
                        <a:highlight>
                          <a:srgbClr val="FFFF61"/>
                        </a:highligh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(16 μαθήματα)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21</a:t>
                      </a:r>
                      <a:r>
                        <a:rPr kumimoji="0" lang="el-GR" sz="2400" b="0" i="0" u="none" strike="noStrike" cap="none" normalizeH="0" baseline="0" dirty="0">
                          <a:ln>
                            <a:noFill/>
                          </a:ln>
                          <a:solidFill>
                            <a:srgbClr val="000000"/>
                          </a:solidFill>
                          <a:effectLst/>
                          <a:latin typeface="+mn-lt"/>
                          <a:cs typeface="Arial" panose="020B0604020202020204" pitchFamily="34" charset="0"/>
                        </a:rPr>
                        <a:t> 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(9 μαθήματα)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21</a:t>
                      </a:r>
                      <a:r>
                        <a:rPr kumimoji="0" lang="el-GR" sz="2400" b="0" i="0" u="none" strike="noStrike" cap="none" normalizeH="0" baseline="0" dirty="0">
                          <a:ln>
                            <a:noFill/>
                          </a:ln>
                          <a:solidFill>
                            <a:srgbClr val="000000"/>
                          </a:solidFill>
                          <a:effectLst/>
                          <a:latin typeface="+mn-lt"/>
                          <a:cs typeface="Arial" panose="020B0604020202020204" pitchFamily="34" charset="0"/>
                        </a:rPr>
                        <a:t> 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(8 μαθήματα)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1"/>
                  </a:ext>
                </a:extLst>
              </a:tr>
              <a:tr h="178031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1" i="0" u="none" strike="noStrike" cap="none" normalizeH="0" baseline="0" dirty="0">
                        <a:ln>
                          <a:noFill/>
                        </a:ln>
                        <a:solidFill>
                          <a:srgbClr val="000000"/>
                        </a:solidFill>
                        <a:effectLst/>
                        <a:latin typeface="+mn-lt"/>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l-GR" sz="800" b="1" i="0" u="none" strike="noStrike" cap="none" normalizeH="0" baseline="0" dirty="0">
                        <a:ln>
                          <a:noFill/>
                        </a:ln>
                        <a:solidFill>
                          <a:srgbClr val="000000"/>
                        </a:solidFill>
                        <a:effectLst/>
                        <a:latin typeface="+mn-lt"/>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200" b="1" i="0" u="none" strike="noStrike" cap="none" normalizeH="0" baseline="0" dirty="0">
                        <a:ln>
                          <a:noFill/>
                        </a:ln>
                        <a:solidFill>
                          <a:srgbClr val="000000"/>
                        </a:solidFill>
                        <a:effectLst/>
                        <a:latin typeface="+mn-lt"/>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  Προσανατολισμού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2400" b="1" i="0" u="none" strike="noStrike" cap="none" normalizeH="0" baseline="0" dirty="0">
                        <a:ln>
                          <a:noFill/>
                        </a:ln>
                        <a:solidFill>
                          <a:srgbClr val="000000"/>
                        </a:solidFill>
                        <a:effectLst/>
                        <a:highlight>
                          <a:srgbClr val="FFFF61"/>
                        </a:highligh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4</a:t>
                      </a:r>
                      <a:r>
                        <a:rPr kumimoji="0" lang="el-GR" sz="2400" b="0" i="0" u="none" strike="noStrike" cap="none" normalizeH="0" baseline="0" dirty="0">
                          <a:ln>
                            <a:noFill/>
                          </a:ln>
                          <a:solidFill>
                            <a:srgbClr val="000000"/>
                          </a:solidFill>
                          <a:effectLst/>
                          <a:latin typeface="+mn-lt"/>
                          <a:cs typeface="Arial" panose="020B0604020202020204" pitchFamily="34" charset="0"/>
                        </a:rPr>
                        <a:t> 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200" b="0" i="0" u="none" strike="noStrike" cap="none" normalizeH="0" baseline="0" dirty="0">
                        <a:ln>
                          <a:noFill/>
                        </a:ln>
                        <a:solidFill>
                          <a:srgbClr val="FF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2×2ωρα μαθήματα τα οποία ενισχύουν 2 από τα 16 μαθήματα Κ.Κ.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3600" b="1" i="0" u="none" strike="noStrike" cap="none" normalizeH="0" baseline="0" dirty="0">
                          <a:ln>
                            <a:noFill/>
                          </a:ln>
                          <a:solidFill>
                            <a:srgbClr val="000000"/>
                          </a:solidFill>
                          <a:effectLst/>
                          <a:latin typeface="+mn-lt"/>
                          <a:cs typeface="Arial" panose="020B0604020202020204"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3600" b="0" i="0" u="none" strike="noStrike" cap="none" normalizeH="0" baseline="0" dirty="0">
                          <a:ln>
                            <a:noFill/>
                          </a:ln>
                          <a:solidFill>
                            <a:srgbClr val="000000"/>
                          </a:solidFill>
                          <a:effectLst/>
                          <a:latin typeface="+mn-lt"/>
                          <a:cs typeface="Arial" panose="020B0604020202020204"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extLst>
                  <a:ext uri="{0D108BD9-81ED-4DB2-BD59-A6C34878D82A}">
                    <a16:rowId xmlns:a16="http://schemas.microsoft.com/office/drawing/2014/main" val="10002"/>
                  </a:ext>
                </a:extLst>
              </a:tr>
              <a:tr h="103261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  Κατεύθυνσης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3600" b="0" i="0" u="none" strike="noStrike" cap="none" normalizeH="0" baseline="0" dirty="0">
                          <a:ln>
                            <a:noFill/>
                          </a:ln>
                          <a:solidFill>
                            <a:srgbClr val="000000"/>
                          </a:solidFill>
                          <a:effectLst/>
                          <a:latin typeface="+mn-lt"/>
                          <a:cs typeface="Arial" panose="020B0604020202020204"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16</a:t>
                      </a:r>
                      <a:r>
                        <a:rPr kumimoji="0" lang="el-GR" sz="2400" b="0" i="0" u="none" strike="noStrike" cap="none" normalizeH="0" baseline="0" dirty="0">
                          <a:ln>
                            <a:noFill/>
                          </a:ln>
                          <a:solidFill>
                            <a:srgbClr val="000000"/>
                          </a:solidFill>
                          <a:effectLst/>
                          <a:latin typeface="+mn-lt"/>
                          <a:cs typeface="Arial" panose="020B0604020202020204" pitchFamily="34" charset="0"/>
                        </a:rPr>
                        <a:t> περίοδοι</a:t>
                      </a: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4×4ωρα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Κατεύθυνσης</a:t>
                      </a:r>
                      <a:endParaRPr kumimoji="0" lang="el-GR" sz="1800" b="0" i="0" u="none" strike="noStrike" cap="none" normalizeH="0" baseline="0" dirty="0">
                        <a:ln>
                          <a:noFill/>
                        </a:ln>
                        <a:solidFill>
                          <a:srgbClr val="000000"/>
                        </a:solidFill>
                        <a:effectLst/>
                        <a:latin typeface="+mn-lt"/>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16 </a:t>
                      </a:r>
                      <a:r>
                        <a:rPr kumimoji="0" lang="el-GR" sz="2400" b="0" i="0" u="none" strike="noStrike" cap="none" normalizeH="0" baseline="0" dirty="0">
                          <a:ln>
                            <a:noFill/>
                          </a:ln>
                          <a:solidFill>
                            <a:srgbClr val="000000"/>
                          </a:solidFill>
                          <a:effectLst/>
                          <a:latin typeface="+mn-lt"/>
                          <a:cs typeface="Arial" panose="020B0604020202020204" pitchFamily="34" charset="0"/>
                        </a:rPr>
                        <a:t>περίοδοι</a:t>
                      </a: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4×4ωρα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a:ln>
                            <a:noFill/>
                          </a:ln>
                          <a:solidFill>
                            <a:srgbClr val="FF0000"/>
                          </a:solidFill>
                          <a:effectLst/>
                          <a:latin typeface="+mn-lt"/>
                          <a:cs typeface="Arial" panose="020B0604020202020204" pitchFamily="34" charset="0"/>
                        </a:rPr>
                        <a:t>Κατεύθυνσης</a:t>
                      </a:r>
                      <a:endParaRPr kumimoji="0" lang="el-GR" sz="1800" b="0" i="0" u="none" strike="noStrike" cap="none" normalizeH="0" baseline="0" dirty="0">
                        <a:ln>
                          <a:noFill/>
                        </a:ln>
                        <a:solidFill>
                          <a:srgbClr val="000000"/>
                        </a:solidFill>
                        <a:effectLst/>
                        <a:latin typeface="+mn-lt"/>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3"/>
                  </a:ext>
                </a:extLst>
              </a:tr>
              <a:tr h="103261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l-GR" sz="1800" b="1" i="0" u="none" strike="noStrike" cap="none" normalizeH="0" baseline="0" dirty="0">
                          <a:ln>
                            <a:noFill/>
                          </a:ln>
                          <a:solidFill>
                            <a:srgbClr val="000000"/>
                          </a:solidFill>
                          <a:effectLst/>
                          <a:latin typeface="+mn-lt"/>
                          <a:cs typeface="Arial" panose="020B0604020202020204" pitchFamily="34" charset="0"/>
                        </a:rPr>
                        <a:t>Σύνολο</a:t>
                      </a:r>
                      <a:r>
                        <a:rPr kumimoji="0" lang="el-GR" sz="1800" b="0" i="0" u="none" strike="noStrike" cap="none" normalizeH="0" baseline="0" dirty="0">
                          <a:ln>
                            <a:noFill/>
                          </a:ln>
                          <a:solidFill>
                            <a:srgbClr val="000000"/>
                          </a:solidFill>
                          <a:effectLst/>
                          <a:latin typeface="+mn-lt"/>
                          <a:cs typeface="Arial" panose="020B0604020202020204" pitchFamily="34" charset="0"/>
                        </a:rPr>
                        <a:t> </a:t>
                      </a:r>
                    </a:p>
                    <a:p>
                      <a:pPr marL="0" marR="0" lvl="0" indent="0" algn="r"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dirty="0">
                        <a:ln>
                          <a:noFill/>
                        </a:ln>
                        <a:solidFill>
                          <a:srgbClr val="000000"/>
                        </a:solidFill>
                        <a:effectLst/>
                        <a:latin typeface="+mn-lt"/>
                        <a:cs typeface="Arial" panose="020B0604020202020204" pitchFamily="34" charset="0"/>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el-GR" sz="1800" b="1" i="0" u="none" strike="noStrike" cap="none" normalizeH="0" baseline="0" dirty="0">
                          <a:ln>
                            <a:noFill/>
                          </a:ln>
                          <a:solidFill>
                            <a:srgbClr val="FF0000"/>
                          </a:solidFill>
                          <a:effectLst/>
                          <a:latin typeface="+mn-lt"/>
                          <a:cs typeface="Arial" panose="020B0604020202020204" pitchFamily="34" charset="0"/>
                        </a:rPr>
                        <a:t>Σύνολο</a:t>
                      </a:r>
                      <a:r>
                        <a:rPr kumimoji="0" lang="el-GR" sz="1800" b="0" i="0" u="none" strike="noStrike" cap="none" normalizeH="0" baseline="0" dirty="0">
                          <a:ln>
                            <a:noFill/>
                          </a:ln>
                          <a:solidFill>
                            <a:srgbClr val="FF0000"/>
                          </a:solidFill>
                          <a:effectLst/>
                          <a:latin typeface="+mn-lt"/>
                          <a:cs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37 </a:t>
                      </a:r>
                      <a:r>
                        <a:rPr kumimoji="0" lang="el-GR" sz="2400" b="0" i="0" u="none" strike="noStrike" cap="none" normalizeH="0" baseline="0" dirty="0">
                          <a:ln>
                            <a:noFill/>
                          </a:ln>
                          <a:solidFill>
                            <a:srgbClr val="000000"/>
                          </a:solidFill>
                          <a:effectLst/>
                          <a:latin typeface="+mn-lt"/>
                          <a:cs typeface="Arial" panose="020B0604020202020204" pitchFamily="34" charset="0"/>
                        </a:rPr>
                        <a:t>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2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l-GR" sz="1800" b="1" i="0" u="none" strike="noStrike" cap="none" normalizeH="0" baseline="0" dirty="0">
                          <a:ln>
                            <a:noFill/>
                          </a:ln>
                          <a:solidFill>
                            <a:srgbClr val="FF0000"/>
                          </a:solidFill>
                          <a:effectLst/>
                          <a:latin typeface="+mn-lt"/>
                          <a:cs typeface="Arial" panose="020B0604020202020204" pitchFamily="34" charset="0"/>
                        </a:rPr>
                        <a:t>16</a:t>
                      </a:r>
                      <a:r>
                        <a:rPr kumimoji="0" lang="el-GR" sz="1800" b="0" i="0" u="none" strike="noStrike" cap="none" normalizeH="0" baseline="0" dirty="0">
                          <a:ln>
                            <a:noFill/>
                          </a:ln>
                          <a:solidFill>
                            <a:srgbClr val="FF0000"/>
                          </a:solidFill>
                          <a:effectLst/>
                          <a:latin typeface="+mn-lt"/>
                          <a:cs typeface="Arial" panose="020B0604020202020204" pitchFamily="34" charset="0"/>
                        </a:rPr>
                        <a:t> </a:t>
                      </a:r>
                      <a:r>
                        <a:rPr kumimoji="0" lang="el-GR" sz="1800" b="1" i="0" u="none" strike="noStrike" cap="none" normalizeH="0" baseline="0" dirty="0">
                          <a:ln>
                            <a:noFill/>
                          </a:ln>
                          <a:solidFill>
                            <a:srgbClr val="FF0000"/>
                          </a:solidFill>
                          <a:effectLst/>
                          <a:latin typeface="+mn-lt"/>
                          <a:cs typeface="Arial" panose="020B0604020202020204" pitchFamily="34" charset="0"/>
                        </a:rPr>
                        <a:t>μαθήματα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37 </a:t>
                      </a:r>
                      <a:r>
                        <a:rPr kumimoji="0" lang="el-GR" sz="2400" b="0" i="0" u="none" strike="noStrike" cap="none" normalizeH="0" baseline="0" dirty="0">
                          <a:ln>
                            <a:noFill/>
                          </a:ln>
                          <a:solidFill>
                            <a:srgbClr val="000000"/>
                          </a:solidFill>
                          <a:effectLst/>
                          <a:latin typeface="+mn-lt"/>
                          <a:cs typeface="Arial" panose="020B0604020202020204" pitchFamily="34" charset="0"/>
                        </a:rPr>
                        <a:t>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2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600" b="0" i="0" u="none" strike="noStrike" cap="none" normalizeH="0" baseline="0" dirty="0">
                        <a:ln>
                          <a:noFill/>
                        </a:ln>
                        <a:solidFill>
                          <a:srgbClr val="FF0000"/>
                        </a:solidFill>
                        <a:effectLst/>
                        <a:latin typeface="+mn-lt"/>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l-GR" sz="2400" b="1" i="0" u="none" strike="noStrike" cap="none" normalizeH="0" baseline="0" dirty="0">
                          <a:ln>
                            <a:noFill/>
                          </a:ln>
                          <a:solidFill>
                            <a:srgbClr val="000000"/>
                          </a:solidFill>
                          <a:effectLst/>
                          <a:latin typeface="+mn-lt"/>
                          <a:cs typeface="Arial" panose="020B0604020202020204" pitchFamily="34" charset="0"/>
                        </a:rPr>
                        <a:t>37 </a:t>
                      </a:r>
                      <a:r>
                        <a:rPr kumimoji="0" lang="el-GR" sz="2400" b="0" i="0" u="none" strike="noStrike" cap="none" normalizeH="0" baseline="0" dirty="0">
                          <a:ln>
                            <a:noFill/>
                          </a:ln>
                          <a:solidFill>
                            <a:srgbClr val="000000"/>
                          </a:solidFill>
                          <a:effectLst/>
                          <a:latin typeface="+mn-lt"/>
                          <a:cs typeface="Arial" panose="020B0604020202020204" pitchFamily="34" charset="0"/>
                        </a:rPr>
                        <a:t>περίοδοι</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200" b="0" i="0" u="none" strike="noStrike" cap="none" normalizeH="0" baseline="0" dirty="0">
                        <a:ln>
                          <a:noFill/>
                        </a:ln>
                        <a:solidFill>
                          <a:srgbClr val="000000"/>
                        </a:solidFill>
                        <a:effectLst/>
                        <a:latin typeface="+mn-lt"/>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l-GR" sz="1600" b="0" i="0" u="none" strike="noStrike" cap="none" normalizeH="0" baseline="0" dirty="0">
                        <a:ln>
                          <a:noFill/>
                        </a:ln>
                        <a:solidFill>
                          <a:srgbClr val="FF0000"/>
                        </a:solidFill>
                        <a:effectLst/>
                        <a:latin typeface="+mn-lt"/>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AE571"/>
                    </a:solidFill>
                  </a:tcPr>
                </a:tc>
                <a:extLst>
                  <a:ext uri="{0D108BD9-81ED-4DB2-BD59-A6C34878D82A}">
                    <a16:rowId xmlns:a16="http://schemas.microsoft.com/office/drawing/2014/main" val="10004"/>
                  </a:ext>
                </a:extLst>
              </a:tr>
            </a:tbl>
          </a:graphicData>
        </a:graphic>
      </p:graphicFrame>
      <p:sp>
        <p:nvSpPr>
          <p:cNvPr id="2" name="Footer Placeholder 1">
            <a:extLst>
              <a:ext uri="{FF2B5EF4-FFF2-40B4-BE49-F238E27FC236}">
                <a16:creationId xmlns:a16="http://schemas.microsoft.com/office/drawing/2014/main" id="{3205C952-DE3C-6982-3BB9-19B3DFF133DB}"/>
              </a:ext>
            </a:extLst>
          </p:cNvPr>
          <p:cNvSpPr>
            <a:spLocks noGrp="1"/>
          </p:cNvSpPr>
          <p:nvPr>
            <p:ph type="ftr" sz="quarter" idx="11"/>
          </p:nvPr>
        </p:nvSpPr>
        <p:spPr>
          <a:xfrm>
            <a:off x="9057217" y="6401117"/>
            <a:ext cx="3134783" cy="365125"/>
          </a:xfrm>
        </p:spPr>
        <p:txBody>
          <a:bodyPr/>
          <a:lstStyle/>
          <a:p>
            <a:pPr>
              <a:defRPr/>
            </a:pPr>
            <a:r>
              <a:rPr lang="el-GR"/>
              <a:t>Υπηρεσία Συμβουλευτικής &amp; Επαγγελματικής Αγωγής, Οκτώβριος 2026</a:t>
            </a:r>
            <a:endParaRPr lang="el-GR" dirty="0"/>
          </a:p>
        </p:txBody>
      </p:sp>
    </p:spTree>
    <p:extLst>
      <p:ext uri="{BB962C8B-B14F-4D97-AF65-F5344CB8AC3E}">
        <p14:creationId xmlns:p14="http://schemas.microsoft.com/office/powerpoint/2010/main" val="3490563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AB91AAA-43D1-3D4F-4FC6-7D7EA455B7D5}"/>
              </a:ext>
            </a:extLst>
          </p:cNvPr>
          <p:cNvPicPr>
            <a:picLocks noChangeAspect="1"/>
          </p:cNvPicPr>
          <p:nvPr/>
        </p:nvPicPr>
        <p:blipFill>
          <a:blip r:embed="rId3"/>
          <a:stretch>
            <a:fillRect/>
          </a:stretch>
        </p:blipFill>
        <p:spPr>
          <a:xfrm>
            <a:off x="0" y="0"/>
            <a:ext cx="1326286" cy="1870063"/>
          </a:xfrm>
          <a:prstGeom prst="rect">
            <a:avLst/>
          </a:prstGeom>
        </p:spPr>
      </p:pic>
      <p:sp>
        <p:nvSpPr>
          <p:cNvPr id="16385" name="TextBox 5"/>
          <p:cNvSpPr txBox="1">
            <a:spLocks noChangeArrowheads="1"/>
          </p:cNvSpPr>
          <p:nvPr/>
        </p:nvSpPr>
        <p:spPr bwMode="auto">
          <a:xfrm>
            <a:off x="1693561" y="60845"/>
            <a:ext cx="9172153" cy="461665"/>
          </a:xfrm>
          <a:prstGeom prst="rect">
            <a:avLst/>
          </a:prstGeom>
          <a:noFill/>
          <a:ln w="9525">
            <a:noFill/>
            <a:miter lim="800000"/>
            <a:headEnd/>
            <a:tailEnd/>
          </a:ln>
        </p:spPr>
        <p:txBody>
          <a:bodyPr wrap="square">
            <a:spAutoFit/>
          </a:bodyPr>
          <a:lstStyle/>
          <a:p>
            <a:pPr algn="ctr"/>
            <a:r>
              <a:rPr lang="el-GR" sz="2400" b="1" u="sng" dirty="0">
                <a:solidFill>
                  <a:srgbClr val="002060"/>
                </a:solidFill>
                <a:latin typeface="Arial" panose="020B0604020202020204" pitchFamily="34" charset="0"/>
                <a:cs typeface="Arial" panose="020B0604020202020204" pitchFamily="34" charset="0"/>
              </a:rPr>
              <a:t>ΜΑΘΗΜΑΤΑ ΚΟΙΝΟΥ ΚΟΡΜΟΥ (Κ.Κ.)</a:t>
            </a:r>
            <a:r>
              <a:rPr lang="en-US" sz="2400" b="1" u="sng" dirty="0">
                <a:solidFill>
                  <a:srgbClr val="002060"/>
                </a:solidFill>
                <a:latin typeface="Arial" panose="020B0604020202020204" pitchFamily="34" charset="0"/>
                <a:cs typeface="Arial" panose="020B0604020202020204" pitchFamily="34" charset="0"/>
              </a:rPr>
              <a:t> </a:t>
            </a:r>
            <a:r>
              <a:rPr lang="el-GR" sz="2400" b="1" u="sng" dirty="0">
                <a:solidFill>
                  <a:srgbClr val="002060"/>
                </a:solidFill>
                <a:latin typeface="Arial" panose="020B0604020202020204" pitchFamily="34" charset="0"/>
                <a:cs typeface="Arial" panose="020B0604020202020204" pitchFamily="34" charset="0"/>
              </a:rPr>
              <a:t>ΑΝΑ ΤΑΞΗ ΣΤΟ ΛΥΚΕΙΟ</a:t>
            </a:r>
            <a:r>
              <a:rPr lang="el-GR" sz="2400" b="1" dirty="0">
                <a:solidFill>
                  <a:srgbClr val="002060"/>
                </a:solidFill>
                <a:latin typeface="Arial" panose="020B0604020202020204" pitchFamily="34" charset="0"/>
                <a:cs typeface="Arial" panose="020B0604020202020204" pitchFamily="34" charset="0"/>
              </a:rPr>
              <a:t> </a:t>
            </a:r>
          </a:p>
        </p:txBody>
      </p:sp>
      <p:graphicFrame>
        <p:nvGraphicFramePr>
          <p:cNvPr id="4" name="Table 3"/>
          <p:cNvGraphicFramePr>
            <a:graphicFrameLocks noGrp="1"/>
          </p:cNvGraphicFramePr>
          <p:nvPr>
            <p:extLst>
              <p:ext uri="{D42A27DB-BD31-4B8C-83A1-F6EECF244321}">
                <p14:modId xmlns:p14="http://schemas.microsoft.com/office/powerpoint/2010/main" val="3154333538"/>
              </p:ext>
            </p:extLst>
          </p:nvPr>
        </p:nvGraphicFramePr>
        <p:xfrm>
          <a:off x="783772" y="630002"/>
          <a:ext cx="11408228" cy="6237324"/>
        </p:xfrm>
        <a:graphic>
          <a:graphicData uri="http://schemas.openxmlformats.org/drawingml/2006/table">
            <a:tbl>
              <a:tblPr bandRow="1">
                <a:tableStyleId>{69CF1AB2-1976-4502-BF36-3FF5EA218861}</a:tableStyleId>
              </a:tblPr>
              <a:tblGrid>
                <a:gridCol w="884000">
                  <a:extLst>
                    <a:ext uri="{9D8B030D-6E8A-4147-A177-3AD203B41FA5}">
                      <a16:colId xmlns:a16="http://schemas.microsoft.com/office/drawing/2014/main" val="20000"/>
                    </a:ext>
                  </a:extLst>
                </a:gridCol>
                <a:gridCol w="5863917">
                  <a:extLst>
                    <a:ext uri="{9D8B030D-6E8A-4147-A177-3AD203B41FA5}">
                      <a16:colId xmlns:a16="http://schemas.microsoft.com/office/drawing/2014/main" val="20001"/>
                    </a:ext>
                  </a:extLst>
                </a:gridCol>
                <a:gridCol w="1553437">
                  <a:extLst>
                    <a:ext uri="{9D8B030D-6E8A-4147-A177-3AD203B41FA5}">
                      <a16:colId xmlns:a16="http://schemas.microsoft.com/office/drawing/2014/main" val="20002"/>
                    </a:ext>
                  </a:extLst>
                </a:gridCol>
                <a:gridCol w="1553437">
                  <a:extLst>
                    <a:ext uri="{9D8B030D-6E8A-4147-A177-3AD203B41FA5}">
                      <a16:colId xmlns:a16="http://schemas.microsoft.com/office/drawing/2014/main" val="20003"/>
                    </a:ext>
                  </a:extLst>
                </a:gridCol>
                <a:gridCol w="1553437">
                  <a:extLst>
                    <a:ext uri="{9D8B030D-6E8A-4147-A177-3AD203B41FA5}">
                      <a16:colId xmlns:a16="http://schemas.microsoft.com/office/drawing/2014/main" val="20004"/>
                    </a:ext>
                  </a:extLst>
                </a:gridCol>
              </a:tblGrid>
              <a:tr h="346518">
                <a:tc>
                  <a:txBody>
                    <a:bodyPr/>
                    <a:lstStyle/>
                    <a:p>
                      <a:pPr algn="ctr" fontAlgn="b"/>
                      <a:r>
                        <a:rPr lang="el-GR" sz="1800" u="none" strike="noStrike" dirty="0">
                          <a:solidFill>
                            <a:schemeClr val="tx1"/>
                          </a:solidFill>
                          <a:latin typeface="Arial" panose="020B0604020202020204" pitchFamily="34" charset="0"/>
                          <a:cs typeface="Arial" panose="020B0604020202020204" pitchFamily="34" charset="0"/>
                        </a:rPr>
                        <a:t>Α/Α </a:t>
                      </a:r>
                      <a:endParaRPr lang="el-GR" sz="18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b">
                    <a:solidFill>
                      <a:schemeClr val="bg1">
                        <a:lumMod val="65000"/>
                      </a:schemeClr>
                    </a:solidFill>
                  </a:tcPr>
                </a:tc>
                <a:tc>
                  <a:txBody>
                    <a:bodyPr/>
                    <a:lstStyle/>
                    <a:p>
                      <a:pPr algn="l" fontAlgn="b"/>
                      <a:r>
                        <a:rPr lang="en-US" sz="1800" u="none" strike="noStrike" dirty="0">
                          <a:solidFill>
                            <a:schemeClr val="tx1"/>
                          </a:solidFill>
                          <a:latin typeface="Arial" panose="020B0604020202020204" pitchFamily="34" charset="0"/>
                          <a:cs typeface="Arial" panose="020B0604020202020204" pitchFamily="34" charset="0"/>
                        </a:rPr>
                        <a:t> </a:t>
                      </a:r>
                      <a:r>
                        <a:rPr lang="el-GR" sz="1800" u="none" strike="noStrike" dirty="0">
                          <a:solidFill>
                            <a:schemeClr val="tx1"/>
                          </a:solidFill>
                          <a:latin typeface="Arial" panose="020B0604020202020204" pitchFamily="34" charset="0"/>
                          <a:cs typeface="Arial" panose="020B0604020202020204" pitchFamily="34" charset="0"/>
                        </a:rPr>
                        <a:t>ΜΑΘΗΜΑΤΑ</a:t>
                      </a:r>
                      <a:endParaRPr lang="el-GR" sz="18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b">
                    <a:solidFill>
                      <a:schemeClr val="bg1">
                        <a:lumMod val="65000"/>
                      </a:schemeClr>
                    </a:solidFill>
                  </a:tcPr>
                </a:tc>
                <a:tc>
                  <a:txBody>
                    <a:bodyPr/>
                    <a:lstStyle/>
                    <a:p>
                      <a:pPr algn="ctr" fontAlgn="b"/>
                      <a:r>
                        <a:rPr lang="el-GR" sz="2000" b="1" u="none" strike="noStrike" dirty="0">
                          <a:solidFill>
                            <a:schemeClr val="tx1"/>
                          </a:solidFill>
                          <a:latin typeface="Arial" panose="020B0604020202020204" pitchFamily="34" charset="0"/>
                          <a:cs typeface="Arial" panose="020B0604020202020204" pitchFamily="34" charset="0"/>
                        </a:rPr>
                        <a:t>Α’</a:t>
                      </a:r>
                      <a:endParaRPr lang="el-GR" sz="20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b">
                    <a:solidFill>
                      <a:schemeClr val="bg1"/>
                    </a:solidFill>
                  </a:tcPr>
                </a:tc>
                <a:tc>
                  <a:txBody>
                    <a:bodyPr/>
                    <a:lstStyle/>
                    <a:p>
                      <a:pPr algn="ctr" fontAlgn="ctr"/>
                      <a:r>
                        <a:rPr lang="el-GR" sz="2000" b="1" u="none" strike="noStrike" dirty="0">
                          <a:solidFill>
                            <a:schemeClr val="tx1"/>
                          </a:solidFill>
                          <a:latin typeface="Arial" panose="020B0604020202020204" pitchFamily="34" charset="0"/>
                          <a:cs typeface="Arial" panose="020B0604020202020204" pitchFamily="34" charset="0"/>
                        </a:rPr>
                        <a:t>Β’</a:t>
                      </a:r>
                      <a:endParaRPr lang="el-GR" sz="20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2000" b="1" u="none" strike="noStrike" dirty="0">
                          <a:solidFill>
                            <a:schemeClr val="tx1"/>
                          </a:solidFill>
                          <a:latin typeface="Arial" panose="020B0604020202020204" pitchFamily="34" charset="0"/>
                          <a:cs typeface="Arial" panose="020B0604020202020204" pitchFamily="34" charset="0"/>
                        </a:rPr>
                        <a:t>Γ’</a:t>
                      </a:r>
                      <a:endParaRPr lang="el-GR" sz="20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0"/>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Νέα Ελληνικά/ Αγωγή του Πολίτη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6</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6</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1"/>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Αρχαία Ελληνικά / Αρχαιογνωσία</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1.5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2"/>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3</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Μαθηματικά</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4</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3</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3</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3"/>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4</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Φυσική</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4"/>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Χημεία</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a:latin typeface="Arial" panose="020B0604020202020204" pitchFamily="34" charset="0"/>
                          <a:cs typeface="Arial" panose="020B0604020202020204" pitchFamily="34" charset="0"/>
                        </a:rPr>
                        <a:t> </a:t>
                      </a:r>
                      <a:endParaRPr lang="el-GR" sz="1800" b="0" i="0" u="none" strike="noStrike">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5"/>
                  </a:ext>
                </a:extLst>
              </a:tr>
              <a:tr h="346518">
                <a:tc>
                  <a:txBody>
                    <a:bodyPr/>
                    <a:lstStyle/>
                    <a:p>
                      <a:pPr algn="ctr" fontAlgn="ctr"/>
                      <a:r>
                        <a:rPr lang="el-GR" sz="1800" u="none" strike="noStrike">
                          <a:latin typeface="Arial" panose="020B0604020202020204" pitchFamily="34" charset="0"/>
                          <a:cs typeface="Arial" panose="020B0604020202020204" pitchFamily="34" charset="0"/>
                        </a:rPr>
                        <a:t>6</a:t>
                      </a:r>
                      <a:endParaRPr lang="el-GR" sz="1800" b="0" i="0" u="none" strike="noStrike">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Βιολογία</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6"/>
                  </a:ext>
                </a:extLst>
              </a:tr>
              <a:tr h="346518">
                <a:tc>
                  <a:txBody>
                    <a:bodyPr/>
                    <a:lstStyle/>
                    <a:p>
                      <a:pPr algn="ctr" fontAlgn="ctr"/>
                      <a:r>
                        <a:rPr lang="en-US" sz="1800" u="none" strike="noStrike" dirty="0">
                          <a:latin typeface="Arial" panose="020B0604020202020204" pitchFamily="34" charset="0"/>
                          <a:cs typeface="Arial" panose="020B0604020202020204" pitchFamily="34" charset="0"/>
                        </a:rPr>
                        <a:t>7</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Ιστορία / Ιστορία της Κύπρου</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3</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7"/>
                  </a:ext>
                </a:extLst>
              </a:tr>
              <a:tr h="346518">
                <a:tc>
                  <a:txBody>
                    <a:bodyPr/>
                    <a:lstStyle/>
                    <a:p>
                      <a:pPr algn="ctr" fontAlgn="ctr"/>
                      <a:r>
                        <a:rPr lang="en-US" sz="1800" b="0" i="0" u="none" strike="noStrike" dirty="0">
                          <a:solidFill>
                            <a:schemeClr val="dk1"/>
                          </a:solidFill>
                          <a:latin typeface="Arial" panose="020B0604020202020204" pitchFamily="34" charset="0"/>
                          <a:cs typeface="Arial" panose="020B0604020202020204" pitchFamily="34" charset="0"/>
                        </a:rPr>
                        <a:t>8</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Αγγλικά</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a:latin typeface="Arial" panose="020B0604020202020204" pitchFamily="34" charset="0"/>
                          <a:cs typeface="Arial" panose="020B0604020202020204" pitchFamily="34" charset="0"/>
                        </a:rPr>
                        <a:t>2</a:t>
                      </a:r>
                      <a:endParaRPr lang="el-GR" sz="1800" b="0" i="0" u="none" strike="noStrike">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8"/>
                  </a:ext>
                </a:extLst>
              </a:tr>
              <a:tr h="346518">
                <a:tc>
                  <a:txBody>
                    <a:bodyPr/>
                    <a:lstStyle/>
                    <a:p>
                      <a:pPr algn="ctr" fontAlgn="ctr"/>
                      <a:r>
                        <a:rPr lang="en-US" sz="1800" b="0" i="0" u="none" strike="noStrike" dirty="0">
                          <a:solidFill>
                            <a:schemeClr val="dk1"/>
                          </a:solidFill>
                          <a:latin typeface="Arial" panose="020B0604020202020204" pitchFamily="34" charset="0"/>
                          <a:cs typeface="Arial" panose="020B0604020202020204" pitchFamily="34" charset="0"/>
                        </a:rPr>
                        <a:t>9</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Γαλλικά</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n-US" sz="1800" u="none" strike="noStrike" dirty="0">
                          <a:latin typeface="Arial" panose="020B0604020202020204" pitchFamily="34" charset="0"/>
                          <a:cs typeface="Arial" panose="020B0604020202020204" pitchFamily="34" charset="0"/>
                        </a:rPr>
                        <a:t>2</a:t>
                      </a: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r>
                        <a:rPr lang="en-US"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09"/>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0</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Πληροφορική</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0"/>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Τέχνη</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1"/>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Μουσική</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2"/>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3</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Φυσική Αγωγή</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1.5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2.5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3"/>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4</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Θρησκευτικά</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1.5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4"/>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5</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Σχεδιασμός και Τεχνολογία</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2</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5"/>
                  </a:ext>
                </a:extLst>
              </a:tr>
              <a:tr h="346518">
                <a:tc>
                  <a:txBody>
                    <a:bodyPr/>
                    <a:lstStyle/>
                    <a:p>
                      <a:pPr algn="ctr" fontAlgn="ctr"/>
                      <a:r>
                        <a:rPr lang="el-GR" sz="1800" u="none" strike="noStrike" dirty="0">
                          <a:latin typeface="Arial" panose="020B0604020202020204" pitchFamily="34" charset="0"/>
                          <a:cs typeface="Arial" panose="020B0604020202020204" pitchFamily="34" charset="0"/>
                        </a:rPr>
                        <a:t>1</a:t>
                      </a:r>
                      <a:r>
                        <a:rPr lang="en-US" sz="1800" u="none" strike="noStrike" dirty="0">
                          <a:latin typeface="Arial" panose="020B0604020202020204" pitchFamily="34" charset="0"/>
                          <a:cs typeface="Arial" panose="020B0604020202020204" pitchFamily="34" charset="0"/>
                        </a:rPr>
                        <a:t>6</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l" fontAlgn="ctr"/>
                      <a:r>
                        <a:rPr lang="en-US" sz="1800" u="none" strike="noStrike" dirty="0">
                          <a:latin typeface="Arial" panose="020B0604020202020204" pitchFamily="34" charset="0"/>
                          <a:cs typeface="Arial" panose="020B0604020202020204" pitchFamily="34" charset="0"/>
                        </a:rPr>
                        <a:t> </a:t>
                      </a:r>
                      <a:r>
                        <a:rPr lang="el-GR" sz="1800" u="none" strike="noStrike" dirty="0">
                          <a:latin typeface="Arial" panose="020B0604020202020204" pitchFamily="34" charset="0"/>
                          <a:cs typeface="Arial" panose="020B0604020202020204" pitchFamily="34" charset="0"/>
                        </a:rPr>
                        <a:t>Οικονομικά</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a:txBody>
                    <a:bodyPr/>
                    <a:lstStyle/>
                    <a:p>
                      <a:pPr algn="ctr" fontAlgn="ctr"/>
                      <a:r>
                        <a:rPr lang="el-GR" sz="1800" u="none" strike="noStrike" dirty="0">
                          <a:latin typeface="Arial" panose="020B0604020202020204" pitchFamily="34" charset="0"/>
                          <a:cs typeface="Arial" panose="020B0604020202020204" pitchFamily="34" charset="0"/>
                        </a:rPr>
                        <a:t>1</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l-GR" sz="1800" u="none" strike="noStrike" dirty="0">
                          <a:latin typeface="Arial" panose="020B0604020202020204" pitchFamily="34" charset="0"/>
                          <a:cs typeface="Arial" panose="020B0604020202020204" pitchFamily="34" charset="0"/>
                        </a:rPr>
                        <a:t> </a:t>
                      </a:r>
                      <a:endParaRPr lang="el-GR" sz="1800" b="0"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6"/>
                  </a:ext>
                </a:extLst>
              </a:tr>
              <a:tr h="346518">
                <a:tc gridSpan="2">
                  <a:txBody>
                    <a:bodyPr/>
                    <a:lstStyle/>
                    <a:p>
                      <a:pPr algn="ctr" fontAlgn="ctr"/>
                      <a:r>
                        <a:rPr lang="el-GR" sz="1800" b="1" u="none" strike="noStrike" dirty="0">
                          <a:latin typeface="Arial" panose="020B0604020202020204" pitchFamily="34" charset="0"/>
                          <a:cs typeface="Arial" panose="020B0604020202020204" pitchFamily="34" charset="0"/>
                        </a:rPr>
                        <a:t>ΣΥΝΟΛΟ</a:t>
                      </a:r>
                      <a:r>
                        <a:rPr lang="el-GR" sz="1800" u="none" strike="noStrike" dirty="0">
                          <a:latin typeface="Arial" panose="020B0604020202020204" pitchFamily="34" charset="0"/>
                          <a:cs typeface="Arial" panose="020B0604020202020204" pitchFamily="34" charset="0"/>
                        </a:rPr>
                        <a:t> </a:t>
                      </a:r>
                      <a:r>
                        <a:rPr lang="el-GR" sz="1800" b="1" u="none" strike="noStrike" dirty="0">
                          <a:latin typeface="Arial" panose="020B0604020202020204" pitchFamily="34" charset="0"/>
                          <a:cs typeface="Arial" panose="020B0604020202020204" pitchFamily="34" charset="0"/>
                        </a:rPr>
                        <a:t>ΠΕΡΙΟΔΩΝ</a:t>
                      </a:r>
                      <a:r>
                        <a:rPr lang="el-GR" sz="1800" u="none" strike="noStrike" dirty="0">
                          <a:latin typeface="Arial" panose="020B0604020202020204" pitchFamily="34" charset="0"/>
                          <a:cs typeface="Arial" panose="020B0604020202020204" pitchFamily="34" charset="0"/>
                        </a:rPr>
                        <a:t> </a:t>
                      </a:r>
                      <a:r>
                        <a:rPr lang="el-GR" sz="1800" b="1" u="none" strike="noStrike" dirty="0">
                          <a:latin typeface="Arial" panose="020B0604020202020204" pitchFamily="34" charset="0"/>
                          <a:cs typeface="Arial" panose="020B0604020202020204" pitchFamily="34" charset="0"/>
                        </a:rPr>
                        <a:t>ΔΙΔΑΣΚΑΛΙΑΣ</a:t>
                      </a:r>
                      <a:endParaRPr lang="el-GR" sz="1800" b="1" i="0" u="none" strike="noStrike" dirty="0">
                        <a:solidFill>
                          <a:srgbClr val="000000"/>
                        </a:solidFill>
                        <a:latin typeface="Arial" panose="020B0604020202020204" pitchFamily="34" charset="0"/>
                        <a:cs typeface="Arial" panose="020B0604020202020204" pitchFamily="34" charset="0"/>
                      </a:endParaRPr>
                    </a:p>
                  </a:txBody>
                  <a:tcPr marL="6370" marR="6370" marT="6370" marB="0" anchor="ctr"/>
                </a:tc>
                <a:tc hMerge="1">
                  <a:txBody>
                    <a:bodyPr/>
                    <a:lstStyle/>
                    <a:p>
                      <a:endParaRPr lang="el-GR"/>
                    </a:p>
                  </a:txBody>
                  <a:tcPr/>
                </a:tc>
                <a:tc>
                  <a:txBody>
                    <a:bodyPr/>
                    <a:lstStyle/>
                    <a:p>
                      <a:pPr algn="ctr" fontAlgn="ctr"/>
                      <a:r>
                        <a:rPr lang="el-GR" sz="1800" b="1" u="none" strike="noStrike" dirty="0">
                          <a:solidFill>
                            <a:schemeClr val="tx1"/>
                          </a:solidFill>
                          <a:latin typeface="Arial" panose="020B0604020202020204" pitchFamily="34" charset="0"/>
                          <a:cs typeface="Arial" panose="020B0604020202020204" pitchFamily="34" charset="0"/>
                        </a:rPr>
                        <a:t>33</a:t>
                      </a:r>
                      <a:endParaRPr lang="el-GR" sz="18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ctr">
                    <a:solidFill>
                      <a:schemeClr val="bg1"/>
                    </a:solidFill>
                  </a:tcPr>
                </a:tc>
                <a:tc>
                  <a:txBody>
                    <a:bodyPr/>
                    <a:lstStyle/>
                    <a:p>
                      <a:pPr algn="ctr" fontAlgn="ctr"/>
                      <a:r>
                        <a:rPr lang="en-US" sz="1800" b="1" u="none" strike="noStrike" dirty="0">
                          <a:solidFill>
                            <a:schemeClr val="tx1"/>
                          </a:solidFill>
                          <a:latin typeface="Arial" panose="020B0604020202020204" pitchFamily="34" charset="0"/>
                          <a:cs typeface="Arial" panose="020B0604020202020204" pitchFamily="34" charset="0"/>
                        </a:rPr>
                        <a:t>21</a:t>
                      </a:r>
                      <a:endParaRPr lang="el-GR" sz="18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ctr">
                    <a:solidFill>
                      <a:schemeClr val="bg1">
                        <a:lumMod val="75000"/>
                      </a:schemeClr>
                    </a:solidFill>
                  </a:tcPr>
                </a:tc>
                <a:tc>
                  <a:txBody>
                    <a:bodyPr/>
                    <a:lstStyle/>
                    <a:p>
                      <a:pPr algn="ctr" fontAlgn="ctr"/>
                      <a:r>
                        <a:rPr lang="en-US" sz="1800" b="1" u="none" strike="noStrike" dirty="0">
                          <a:solidFill>
                            <a:schemeClr val="tx1"/>
                          </a:solidFill>
                          <a:latin typeface="Arial" panose="020B0604020202020204" pitchFamily="34" charset="0"/>
                          <a:cs typeface="Arial" panose="020B0604020202020204" pitchFamily="34" charset="0"/>
                        </a:rPr>
                        <a:t>21</a:t>
                      </a:r>
                      <a:endParaRPr lang="el-GR" sz="1800" b="1" i="0" u="none" strike="noStrike" dirty="0">
                        <a:solidFill>
                          <a:schemeClr val="tx1"/>
                        </a:solidFill>
                        <a:latin typeface="Arial" panose="020B0604020202020204" pitchFamily="34" charset="0"/>
                        <a:cs typeface="Arial" panose="020B0604020202020204" pitchFamily="34" charset="0"/>
                      </a:endParaRPr>
                    </a:p>
                  </a:txBody>
                  <a:tcPr marL="6370" marR="6370" marT="6370" marB="0" anchor="ctr">
                    <a:solidFill>
                      <a:srgbClr val="99FF66"/>
                    </a:solidFill>
                  </a:tcPr>
                </a:tc>
                <a:extLst>
                  <a:ext uri="{0D108BD9-81ED-4DB2-BD59-A6C34878D82A}">
                    <a16:rowId xmlns:a16="http://schemas.microsoft.com/office/drawing/2014/main" val="10017"/>
                  </a:ext>
                </a:extLst>
              </a:tr>
            </a:tbl>
          </a:graphicData>
        </a:graphic>
      </p:graphicFrame>
      <p:sp>
        <p:nvSpPr>
          <p:cNvPr id="5" name="Footer Placeholder 4"/>
          <p:cNvSpPr>
            <a:spLocks noGrp="1"/>
          </p:cNvSpPr>
          <p:nvPr>
            <p:ph type="ftr" sz="quarter" idx="11"/>
          </p:nvPr>
        </p:nvSpPr>
        <p:spPr>
          <a:xfrm rot="16200000">
            <a:off x="-1765043" y="4436201"/>
            <a:ext cx="4114800" cy="365125"/>
          </a:xfrm>
        </p:spPr>
        <p:txBody>
          <a:bodyPr/>
          <a:lstStyle/>
          <a:p>
            <a:r>
              <a:rPr lang="el-GR" dirty="0"/>
              <a:t>Υπηρεσία Συμβουλευτικής &amp; Επαγγελματικής Αγωγής, Οκτώβριος 2026</a:t>
            </a:r>
            <a:endParaRPr lang="en-GB" dirty="0"/>
          </a:p>
        </p:txBody>
      </p:sp>
    </p:spTree>
    <p:extLst>
      <p:ext uri="{BB962C8B-B14F-4D97-AF65-F5344CB8AC3E}">
        <p14:creationId xmlns:p14="http://schemas.microsoft.com/office/powerpoint/2010/main" val="2422414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AF41842-CCDB-9D8E-BD3B-115132FC9534}"/>
              </a:ext>
            </a:extLst>
          </p:cNvPr>
          <p:cNvPicPr>
            <a:picLocks noChangeAspect="1"/>
          </p:cNvPicPr>
          <p:nvPr/>
        </p:nvPicPr>
        <p:blipFill>
          <a:blip r:embed="rId3"/>
          <a:stretch>
            <a:fillRect/>
          </a:stretch>
        </p:blipFill>
        <p:spPr>
          <a:xfrm>
            <a:off x="0" y="0"/>
            <a:ext cx="1184627" cy="1670323"/>
          </a:xfrm>
          <a:prstGeom prst="rect">
            <a:avLst/>
          </a:prstGeom>
        </p:spPr>
      </p:pic>
      <p:sp>
        <p:nvSpPr>
          <p:cNvPr id="5" name="Title 4">
            <a:extLst>
              <a:ext uri="{FF2B5EF4-FFF2-40B4-BE49-F238E27FC236}">
                <a16:creationId xmlns:a16="http://schemas.microsoft.com/office/drawing/2014/main" id="{7ECAF5BF-8154-464D-AF99-151CC6D52024}"/>
              </a:ext>
            </a:extLst>
          </p:cNvPr>
          <p:cNvSpPr>
            <a:spLocks noGrp="1"/>
          </p:cNvSpPr>
          <p:nvPr>
            <p:ph type="title"/>
          </p:nvPr>
        </p:nvSpPr>
        <p:spPr>
          <a:xfrm>
            <a:off x="1277811" y="341645"/>
            <a:ext cx="10741152" cy="1132258"/>
          </a:xfrm>
        </p:spPr>
        <p:txBody>
          <a:bodyPr anchor="b">
            <a:normAutofit/>
          </a:bodyPr>
          <a:lstStyle/>
          <a:p>
            <a:r>
              <a:rPr lang="el-GR" sz="3200" b="1" dirty="0"/>
              <a:t>Ο.Μ.Π. και Κατευθύνσεις Β’ και Γ’ </a:t>
            </a:r>
            <a:r>
              <a:rPr lang="el-GR" sz="3200" b="1" dirty="0" err="1"/>
              <a:t>Λυκειου</a:t>
            </a:r>
            <a:endParaRPr lang="en-US" sz="3200" b="1" dirty="0"/>
          </a:p>
        </p:txBody>
      </p:sp>
      <p:sp>
        <p:nvSpPr>
          <p:cNvPr id="22" name="Footer Placeholder 2">
            <a:extLst>
              <a:ext uri="{FF2B5EF4-FFF2-40B4-BE49-F238E27FC236}">
                <a16:creationId xmlns:a16="http://schemas.microsoft.com/office/drawing/2014/main" id="{4A527AA6-06E3-67F2-55F2-85D6CDAB1FA6}"/>
              </a:ext>
            </a:extLst>
          </p:cNvPr>
          <p:cNvSpPr>
            <a:spLocks noGrp="1"/>
          </p:cNvSpPr>
          <p:nvPr>
            <p:ph type="ftr" sz="quarter" idx="11"/>
          </p:nvPr>
        </p:nvSpPr>
        <p:spPr>
          <a:xfrm rot="16200000">
            <a:off x="-1303688" y="5188677"/>
            <a:ext cx="2973522" cy="365125"/>
          </a:xfrm>
        </p:spPr>
        <p:txBody>
          <a:bodyPr/>
          <a:lstStyle/>
          <a:p>
            <a:pPr>
              <a:spcAft>
                <a:spcPts val="600"/>
              </a:spcAft>
            </a:pPr>
            <a:r>
              <a:rPr lang="el-GR" dirty="0"/>
              <a:t>Υπηρεσία Συμβουλευτικής &amp; Επαγγελματικής Αγωγής, Οκτώβριος 2026</a:t>
            </a:r>
            <a:endParaRPr lang="en-US" dirty="0"/>
          </a:p>
        </p:txBody>
      </p:sp>
      <p:pic>
        <p:nvPicPr>
          <p:cNvPr id="15" name="Picture 14">
            <a:extLst>
              <a:ext uri="{FF2B5EF4-FFF2-40B4-BE49-F238E27FC236}">
                <a16:creationId xmlns:a16="http://schemas.microsoft.com/office/drawing/2014/main" id="{6CC8D790-2BF9-17AD-66FB-0394641A54B4}"/>
              </a:ext>
            </a:extLst>
          </p:cNvPr>
          <p:cNvPicPr>
            <a:picLocks noChangeAspect="1"/>
          </p:cNvPicPr>
          <p:nvPr/>
        </p:nvPicPr>
        <p:blipFill>
          <a:blip r:embed="rId4"/>
          <a:stretch>
            <a:fillRect/>
          </a:stretch>
        </p:blipFill>
        <p:spPr>
          <a:xfrm>
            <a:off x="1096397" y="1658679"/>
            <a:ext cx="10051022" cy="4925000"/>
          </a:xfrm>
          <a:prstGeom prst="rect">
            <a:avLst/>
          </a:prstGeom>
          <a:noFill/>
        </p:spPr>
      </p:pic>
      <p:pic>
        <p:nvPicPr>
          <p:cNvPr id="2" name="Picture 1">
            <a:extLst>
              <a:ext uri="{FF2B5EF4-FFF2-40B4-BE49-F238E27FC236}">
                <a16:creationId xmlns:a16="http://schemas.microsoft.com/office/drawing/2014/main" id="{6C425042-207B-0FE5-388B-AED6833BB386}"/>
              </a:ext>
            </a:extLst>
          </p:cNvPr>
          <p:cNvPicPr>
            <a:picLocks noChangeAspect="1"/>
          </p:cNvPicPr>
          <p:nvPr/>
        </p:nvPicPr>
        <p:blipFill>
          <a:blip r:embed="rId5"/>
          <a:stretch>
            <a:fillRect/>
          </a:stretch>
        </p:blipFill>
        <p:spPr>
          <a:xfrm>
            <a:off x="11239500" y="0"/>
            <a:ext cx="952500" cy="1362075"/>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l-GR"/>
              <a:t>Υπηρεσία Συμβουλευτικής &amp; Επαγγελματικής Αγωγής, Οκτώβριος 2026</a:t>
            </a:r>
            <a:endParaRPr lang="en-GB" dirty="0"/>
          </a:p>
        </p:txBody>
      </p:sp>
      <p:sp>
        <p:nvSpPr>
          <p:cNvPr id="3" name="Title 2"/>
          <p:cNvSpPr>
            <a:spLocks noGrp="1"/>
          </p:cNvSpPr>
          <p:nvPr>
            <p:ph type="title" idx="4294967295"/>
          </p:nvPr>
        </p:nvSpPr>
        <p:spPr>
          <a:xfrm>
            <a:off x="0" y="168275"/>
            <a:ext cx="8229600" cy="546100"/>
          </a:xfrm>
        </p:spPr>
        <p:txBody>
          <a:bodyPr>
            <a:noAutofit/>
          </a:bodyPr>
          <a:lstStyle/>
          <a:p>
            <a:pPr algn="ctr">
              <a:defRPr/>
            </a:pPr>
            <a:r>
              <a:rPr lang="el-GR" sz="2800" b="1" dirty="0">
                <a:latin typeface="Arial" panose="020B0604020202020204" pitchFamily="34" charset="0"/>
                <a:cs typeface="Arial" panose="020B0604020202020204" pitchFamily="34" charset="0"/>
              </a:rPr>
              <a:t>Εξεταζόμενα Μαθήματα Α’ Λυκείου</a:t>
            </a:r>
          </a:p>
        </p:txBody>
      </p:sp>
      <p:pic>
        <p:nvPicPr>
          <p:cNvPr id="10" name="Content Placeholder 9">
            <a:extLst>
              <a:ext uri="{FF2B5EF4-FFF2-40B4-BE49-F238E27FC236}">
                <a16:creationId xmlns:a16="http://schemas.microsoft.com/office/drawing/2014/main" id="{91FC092F-2C32-AEEF-848F-2B402B71ADF7}"/>
              </a:ext>
            </a:extLst>
          </p:cNvPr>
          <p:cNvPicPr>
            <a:picLocks noGrp="1" noChangeAspect="1"/>
          </p:cNvPicPr>
          <p:nvPr>
            <p:ph idx="4294967295"/>
          </p:nvPr>
        </p:nvPicPr>
        <p:blipFill>
          <a:blip r:embed="rId3"/>
          <a:stretch>
            <a:fillRect/>
          </a:stretch>
        </p:blipFill>
        <p:spPr>
          <a:xfrm>
            <a:off x="624694" y="893142"/>
            <a:ext cx="9509848" cy="3240320"/>
          </a:xfrm>
          <a:prstGeom prst="rect">
            <a:avLst/>
          </a:prstGeom>
          <a:ln w="19050">
            <a:solidFill>
              <a:schemeClr val="tx1"/>
            </a:solidFill>
          </a:ln>
        </p:spPr>
      </p:pic>
      <p:sp>
        <p:nvSpPr>
          <p:cNvPr id="12" name="TextBox 11">
            <a:extLst>
              <a:ext uri="{FF2B5EF4-FFF2-40B4-BE49-F238E27FC236}">
                <a16:creationId xmlns:a16="http://schemas.microsoft.com/office/drawing/2014/main" id="{319E0C70-965B-6EB9-0C74-2D7854102EC8}"/>
              </a:ext>
            </a:extLst>
          </p:cNvPr>
          <p:cNvSpPr txBox="1"/>
          <p:nvPr/>
        </p:nvSpPr>
        <p:spPr>
          <a:xfrm>
            <a:off x="7613779" y="4381401"/>
            <a:ext cx="3685592" cy="2062103"/>
          </a:xfrm>
          <a:prstGeom prst="rect">
            <a:avLst/>
          </a:prstGeom>
          <a:noFill/>
          <a:ln>
            <a:solidFill>
              <a:schemeClr val="tx1"/>
            </a:solidFill>
          </a:ln>
        </p:spPr>
        <p:txBody>
          <a:bodyPr wrap="square">
            <a:spAutoFit/>
          </a:bodyPr>
          <a:lstStyle/>
          <a:p>
            <a:pPr algn="just"/>
            <a:r>
              <a:rPr lang="el-GR" sz="1600" b="1" i="1" u="none" strike="noStrike" baseline="0" dirty="0">
                <a:solidFill>
                  <a:srgbClr val="000000"/>
                </a:solidFill>
                <a:latin typeface="CF HelveticaCond-Regular"/>
              </a:rPr>
              <a:t>* </a:t>
            </a:r>
            <a:r>
              <a:rPr lang="el-GR" sz="1600" b="1" i="1" dirty="0">
                <a:solidFill>
                  <a:srgbClr val="000000"/>
                </a:solidFill>
                <a:latin typeface="CF HelveticaCond-Regular"/>
              </a:rPr>
              <a:t>Οι μαθητές/</a:t>
            </a:r>
            <a:r>
              <a:rPr lang="el-GR" sz="1600" b="1" i="1" dirty="0" err="1">
                <a:solidFill>
                  <a:srgbClr val="000000"/>
                </a:solidFill>
                <a:latin typeface="CF HelveticaCond-Regular"/>
              </a:rPr>
              <a:t>ριες</a:t>
            </a:r>
            <a:r>
              <a:rPr lang="el-GR" sz="1600" b="1" i="1" u="none" strike="noStrike" baseline="0" dirty="0">
                <a:solidFill>
                  <a:srgbClr val="000000"/>
                </a:solidFill>
                <a:latin typeface="CF HelveticaCond-Regular"/>
              </a:rPr>
              <a:t> που είναι ενταγμένοι στο Πρόγραμμα της Ειδικής Αγωγής και φοιτούν στην 4η ΟΜΠ, έχουν το δικαίωμα στην Α΄ Λυκείου να </a:t>
            </a:r>
            <a:r>
              <a:rPr lang="el-GR" sz="1600" b="1" i="1" u="none" strike="noStrike" baseline="0" dirty="0" err="1">
                <a:solidFill>
                  <a:srgbClr val="000000"/>
                </a:solidFill>
                <a:latin typeface="CF HelveticaCond-Regular"/>
              </a:rPr>
              <a:t>παρακαθ</a:t>
            </a:r>
            <a:r>
              <a:rPr lang="el-CY" sz="1600" b="1" i="1" dirty="0">
                <a:solidFill>
                  <a:srgbClr val="000000"/>
                </a:solidFill>
                <a:latin typeface="CF HelveticaCond-Regular"/>
              </a:rPr>
              <a:t>ί</a:t>
            </a:r>
            <a:r>
              <a:rPr lang="el-GR" sz="1600" b="1" i="1" u="none" strike="noStrike" baseline="0" dirty="0" err="1">
                <a:solidFill>
                  <a:srgbClr val="000000"/>
                </a:solidFill>
                <a:latin typeface="CF HelveticaCond-Regular"/>
              </a:rPr>
              <a:t>σουν</a:t>
            </a:r>
            <a:r>
              <a:rPr lang="el-GR" sz="1600" b="1" i="1" u="none" strike="noStrike" baseline="0" dirty="0">
                <a:solidFill>
                  <a:srgbClr val="000000"/>
                </a:solidFill>
                <a:latin typeface="CF HelveticaCond-Regular"/>
              </a:rPr>
              <a:t> σε εξέταση στο μάθημα της Ιστορίας Κοινού Κορμού, αντί στο μάθημα των Αγγλικών Προσανατολισμού. </a:t>
            </a:r>
            <a:endParaRPr lang="en-US" sz="1600" b="1" i="1" dirty="0"/>
          </a:p>
        </p:txBody>
      </p:sp>
      <p:pic>
        <p:nvPicPr>
          <p:cNvPr id="14" name="Picture 13">
            <a:extLst>
              <a:ext uri="{FF2B5EF4-FFF2-40B4-BE49-F238E27FC236}">
                <a16:creationId xmlns:a16="http://schemas.microsoft.com/office/drawing/2014/main" id="{337C0B75-C932-7D0E-372D-F7DDD9EA72AF}"/>
              </a:ext>
            </a:extLst>
          </p:cNvPr>
          <p:cNvPicPr>
            <a:picLocks noChangeAspect="1"/>
          </p:cNvPicPr>
          <p:nvPr/>
        </p:nvPicPr>
        <p:blipFill>
          <a:blip r:embed="rId4"/>
          <a:stretch>
            <a:fillRect/>
          </a:stretch>
        </p:blipFill>
        <p:spPr>
          <a:xfrm>
            <a:off x="0" y="5042451"/>
            <a:ext cx="1287624" cy="181554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59643A9-C0AA-537F-3F36-CD84C8CA8E9A}"/>
              </a:ext>
            </a:extLst>
          </p:cNvPr>
          <p:cNvSpPr>
            <a:spLocks noGrp="1"/>
          </p:cNvSpPr>
          <p:nvPr>
            <p:ph type="ftr" sz="quarter" idx="11"/>
          </p:nvPr>
        </p:nvSpPr>
        <p:spPr>
          <a:xfrm>
            <a:off x="5421086" y="6492875"/>
            <a:ext cx="4114800" cy="365125"/>
          </a:xfrm>
        </p:spPr>
        <p:txBody>
          <a:bodyPr/>
          <a:lstStyle/>
          <a:p>
            <a:r>
              <a:rPr lang="el-GR" dirty="0"/>
              <a:t>Υπηρεσία Συμβουλευτικής &amp; Επαγγελματικής Αγωγής, Οκτώβριος 2026</a:t>
            </a:r>
            <a:endParaRPr lang="en-US" dirty="0"/>
          </a:p>
        </p:txBody>
      </p:sp>
      <p:sp>
        <p:nvSpPr>
          <p:cNvPr id="2" name="Title 1">
            <a:extLst>
              <a:ext uri="{FF2B5EF4-FFF2-40B4-BE49-F238E27FC236}">
                <a16:creationId xmlns:a16="http://schemas.microsoft.com/office/drawing/2014/main" id="{F56A2DBE-9F16-7C18-810B-2145954BB955}"/>
              </a:ext>
            </a:extLst>
          </p:cNvPr>
          <p:cNvSpPr>
            <a:spLocks noGrp="1"/>
          </p:cNvSpPr>
          <p:nvPr>
            <p:ph type="title" idx="4294967295"/>
          </p:nvPr>
        </p:nvSpPr>
        <p:spPr>
          <a:xfrm>
            <a:off x="0" y="136525"/>
            <a:ext cx="10515600" cy="390525"/>
          </a:xfrm>
        </p:spPr>
        <p:txBody>
          <a:bodyPr>
            <a:normAutofit fontScale="90000"/>
          </a:bodyPr>
          <a:lstStyle/>
          <a:p>
            <a:pPr marL="0" marR="0" lvl="0" indent="0" algn="ctr" defTabSz="914400" rtl="0" eaLnBrk="1" fontAlgn="auto" latinLnBrk="0" hangingPunct="1">
              <a:lnSpc>
                <a:spcPct val="107000"/>
              </a:lnSpc>
              <a:spcBef>
                <a:spcPts val="0"/>
              </a:spcBef>
              <a:spcAft>
                <a:spcPts val="800"/>
              </a:spcAft>
              <a:tabLst/>
              <a:defRPr/>
            </a:pPr>
            <a:endParaRPr lang="en-CY" dirty="0"/>
          </a:p>
        </p:txBody>
      </p:sp>
      <p:pic>
        <p:nvPicPr>
          <p:cNvPr id="7" name="Content Placeholder 11">
            <a:extLst>
              <a:ext uri="{FF2B5EF4-FFF2-40B4-BE49-F238E27FC236}">
                <a16:creationId xmlns:a16="http://schemas.microsoft.com/office/drawing/2014/main" id="{60981441-EE73-4C1C-8158-8554E1A72B28}"/>
              </a:ext>
            </a:extLst>
          </p:cNvPr>
          <p:cNvPicPr>
            <a:picLocks noGrp="1" noChangeAspect="1"/>
          </p:cNvPicPr>
          <p:nvPr>
            <p:ph idx="4294967295"/>
          </p:nvPr>
        </p:nvPicPr>
        <p:blipFill>
          <a:blip r:embed="rId2"/>
          <a:stretch>
            <a:fillRect/>
          </a:stretch>
        </p:blipFill>
        <p:spPr>
          <a:xfrm>
            <a:off x="0" y="3724275"/>
            <a:ext cx="3067050" cy="790575"/>
          </a:xfrm>
        </p:spPr>
      </p:pic>
      <p:pic>
        <p:nvPicPr>
          <p:cNvPr id="8" name="Picture 7">
            <a:extLst>
              <a:ext uri="{FF2B5EF4-FFF2-40B4-BE49-F238E27FC236}">
                <a16:creationId xmlns:a16="http://schemas.microsoft.com/office/drawing/2014/main" id="{2CD58EC1-60F6-FBB1-1249-FB2A02281D92}"/>
              </a:ext>
            </a:extLst>
          </p:cNvPr>
          <p:cNvPicPr>
            <a:picLocks noChangeAspect="1"/>
          </p:cNvPicPr>
          <p:nvPr/>
        </p:nvPicPr>
        <p:blipFill>
          <a:blip r:embed="rId3"/>
          <a:stretch>
            <a:fillRect/>
          </a:stretch>
        </p:blipFill>
        <p:spPr>
          <a:xfrm>
            <a:off x="11239500" y="5540615"/>
            <a:ext cx="952500" cy="1343025"/>
          </a:xfrm>
          <a:prstGeom prst="rect">
            <a:avLst/>
          </a:prstGeom>
        </p:spPr>
      </p:pic>
      <p:sp>
        <p:nvSpPr>
          <p:cNvPr id="3" name="TextBox 2">
            <a:extLst>
              <a:ext uri="{FF2B5EF4-FFF2-40B4-BE49-F238E27FC236}">
                <a16:creationId xmlns:a16="http://schemas.microsoft.com/office/drawing/2014/main" id="{86FB1B0F-17F4-6E60-BBC4-90B2D1418030}"/>
              </a:ext>
            </a:extLst>
          </p:cNvPr>
          <p:cNvSpPr txBox="1"/>
          <p:nvPr/>
        </p:nvSpPr>
        <p:spPr>
          <a:xfrm>
            <a:off x="8469087" y="0"/>
            <a:ext cx="3722913" cy="1569660"/>
          </a:xfrm>
          <a:prstGeom prst="rect">
            <a:avLst/>
          </a:prstGeom>
          <a:solidFill>
            <a:schemeClr val="tx1"/>
          </a:solidFill>
          <a:ln w="38100">
            <a:solidFill>
              <a:schemeClr val="accent1"/>
            </a:solidFill>
          </a:ln>
        </p:spPr>
        <p:txBody>
          <a:bodyPr wrap="square" rtlCol="0">
            <a:spAutoFit/>
          </a:bodyPr>
          <a:lstStyle/>
          <a:p>
            <a:r>
              <a:rPr lang="el-GR" sz="2400" b="1" dirty="0">
                <a:solidFill>
                  <a:schemeClr val="bg1"/>
                </a:solidFill>
                <a:effectLst>
                  <a:outerShdw blurRad="38100" dist="38100" dir="2700000" algn="tl">
                    <a:srgbClr val="000000">
                      <a:alpha val="43137"/>
                    </a:srgbClr>
                  </a:outerShdw>
                </a:effectLst>
              </a:rPr>
              <a:t>Κατευθύνσεις </a:t>
            </a:r>
          </a:p>
          <a:p>
            <a:r>
              <a:rPr lang="el-GR" sz="2400" b="1" dirty="0">
                <a:solidFill>
                  <a:schemeClr val="bg1"/>
                </a:solidFill>
                <a:effectLst>
                  <a:outerShdw blurRad="38100" dist="38100" dir="2700000" algn="tl">
                    <a:srgbClr val="000000">
                      <a:alpha val="43137"/>
                    </a:srgbClr>
                  </a:outerShdw>
                </a:effectLst>
              </a:rPr>
              <a:t>Β΄&amp; Γ΄ Λυκείου:</a:t>
            </a:r>
          </a:p>
          <a:p>
            <a:r>
              <a:rPr lang="el-GR" sz="2400" b="1" dirty="0">
                <a:solidFill>
                  <a:schemeClr val="bg1"/>
                </a:solidFill>
                <a:effectLst>
                  <a:outerShdw blurRad="38100" dist="38100" dir="2700000" algn="tl">
                    <a:srgbClr val="000000">
                      <a:alpha val="43137"/>
                    </a:srgbClr>
                  </a:outerShdw>
                </a:effectLst>
              </a:rPr>
              <a:t>Υποχρεωτικά &amp; Επιλεγόμενα Μαθήματα</a:t>
            </a:r>
            <a:endParaRPr lang="en-US" sz="2400" b="1" dirty="0">
              <a:solidFill>
                <a:schemeClr val="bg1"/>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7365971A-46C6-2070-E380-004017A7FFE5}"/>
              </a:ext>
            </a:extLst>
          </p:cNvPr>
          <p:cNvSpPr txBox="1"/>
          <p:nvPr/>
        </p:nvSpPr>
        <p:spPr>
          <a:xfrm>
            <a:off x="5421086" y="4720754"/>
            <a:ext cx="3875100" cy="369332"/>
          </a:xfrm>
          <a:prstGeom prst="rect">
            <a:avLst/>
          </a:prstGeom>
          <a:solidFill>
            <a:schemeClr val="accent6">
              <a:lumMod val="40000"/>
              <a:lumOff val="60000"/>
            </a:schemeClr>
          </a:solidFill>
          <a:ln>
            <a:solidFill>
              <a:schemeClr val="tx1"/>
            </a:solidFill>
          </a:ln>
        </p:spPr>
        <p:txBody>
          <a:bodyPr wrap="none" rtlCol="0">
            <a:spAutoFit/>
          </a:bodyPr>
          <a:lstStyle/>
          <a:p>
            <a:r>
              <a:rPr lang="el-GR" dirty="0"/>
              <a:t>! Κατεύθυνση 5β: Πιλοτικά σε 6 Λύκεια</a:t>
            </a:r>
            <a:endParaRPr lang="en-US" dirty="0"/>
          </a:p>
        </p:txBody>
      </p:sp>
      <p:pic>
        <p:nvPicPr>
          <p:cNvPr id="9" name="Content Placeholder 11">
            <a:extLst>
              <a:ext uri="{FF2B5EF4-FFF2-40B4-BE49-F238E27FC236}">
                <a16:creationId xmlns:a16="http://schemas.microsoft.com/office/drawing/2014/main" id="{9DD67840-12F9-24A6-B874-839BB684CB41}"/>
              </a:ext>
            </a:extLst>
          </p:cNvPr>
          <p:cNvPicPr>
            <a:picLocks noChangeAspect="1"/>
          </p:cNvPicPr>
          <p:nvPr/>
        </p:nvPicPr>
        <p:blipFill>
          <a:blip r:embed="rId2"/>
          <a:stretch>
            <a:fillRect/>
          </a:stretch>
        </p:blipFill>
        <p:spPr>
          <a:xfrm>
            <a:off x="5523989" y="5763364"/>
            <a:ext cx="4246662" cy="1094636"/>
          </a:xfrm>
          <a:prstGeom prst="rect">
            <a:avLst/>
          </a:prstGeom>
        </p:spPr>
      </p:pic>
      <p:pic>
        <p:nvPicPr>
          <p:cNvPr id="11" name="Picture 10">
            <a:extLst>
              <a:ext uri="{FF2B5EF4-FFF2-40B4-BE49-F238E27FC236}">
                <a16:creationId xmlns:a16="http://schemas.microsoft.com/office/drawing/2014/main" id="{CAC2D3C9-47A8-8E3A-A52F-7C22E1694336}"/>
              </a:ext>
            </a:extLst>
          </p:cNvPr>
          <p:cNvPicPr>
            <a:picLocks noChangeAspect="1"/>
          </p:cNvPicPr>
          <p:nvPr/>
        </p:nvPicPr>
        <p:blipFill>
          <a:blip r:embed="rId4"/>
          <a:stretch>
            <a:fillRect/>
          </a:stretch>
        </p:blipFill>
        <p:spPr>
          <a:xfrm>
            <a:off x="0" y="-11670"/>
            <a:ext cx="5421086" cy="6869670"/>
          </a:xfrm>
          <a:prstGeom prst="rect">
            <a:avLst/>
          </a:prstGeom>
        </p:spPr>
      </p:pic>
      <p:pic>
        <p:nvPicPr>
          <p:cNvPr id="6" name="Picture 5">
            <a:extLst>
              <a:ext uri="{FF2B5EF4-FFF2-40B4-BE49-F238E27FC236}">
                <a16:creationId xmlns:a16="http://schemas.microsoft.com/office/drawing/2014/main" id="{3DCFB41A-65A5-9CFB-FA84-64E4C4796463}"/>
              </a:ext>
            </a:extLst>
          </p:cNvPr>
          <p:cNvPicPr>
            <a:picLocks noChangeAspect="1"/>
          </p:cNvPicPr>
          <p:nvPr/>
        </p:nvPicPr>
        <p:blipFill>
          <a:blip r:embed="rId5"/>
          <a:stretch>
            <a:fillRect/>
          </a:stretch>
        </p:blipFill>
        <p:spPr>
          <a:xfrm>
            <a:off x="11239500" y="4119562"/>
            <a:ext cx="952500" cy="1362075"/>
          </a:xfrm>
          <a:prstGeom prst="rect">
            <a:avLst/>
          </a:prstGeom>
        </p:spPr>
      </p:pic>
    </p:spTree>
    <p:extLst>
      <p:ext uri="{BB962C8B-B14F-4D97-AF65-F5344CB8AC3E}">
        <p14:creationId xmlns:p14="http://schemas.microsoft.com/office/powerpoint/2010/main" val="2852140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0F5BC3-6FB8-229C-B7CE-2F20F8DC2578}"/>
              </a:ext>
            </a:extLst>
          </p:cNvPr>
          <p:cNvPicPr>
            <a:picLocks noChangeAspect="1"/>
          </p:cNvPicPr>
          <p:nvPr/>
        </p:nvPicPr>
        <p:blipFill>
          <a:blip r:embed="rId2"/>
          <a:stretch>
            <a:fillRect/>
          </a:stretch>
        </p:blipFill>
        <p:spPr>
          <a:xfrm>
            <a:off x="10904376" y="0"/>
            <a:ext cx="1287624" cy="1815549"/>
          </a:xfrm>
          <a:prstGeom prst="rect">
            <a:avLst/>
          </a:prstGeom>
        </p:spPr>
      </p:pic>
      <p:sp>
        <p:nvSpPr>
          <p:cNvPr id="21506" name="Title 2"/>
          <p:cNvSpPr>
            <a:spLocks noGrp="1"/>
          </p:cNvSpPr>
          <p:nvPr>
            <p:ph type="title" idx="4294967295"/>
          </p:nvPr>
        </p:nvSpPr>
        <p:spPr>
          <a:xfrm>
            <a:off x="186612" y="144186"/>
            <a:ext cx="8596313" cy="1527175"/>
          </a:xfrm>
        </p:spPr>
        <p:txBody>
          <a:bodyPr>
            <a:normAutofit fontScale="90000"/>
          </a:bodyPr>
          <a:lstStyle/>
          <a:p>
            <a:pPr eaLnBrk="1" hangingPunct="1">
              <a:defRPr/>
            </a:pPr>
            <a:r>
              <a:rPr lang="en-US" altLang="en-US" sz="2700" b="1" dirty="0">
                <a:solidFill>
                  <a:schemeClr val="accent2"/>
                </a:solidFill>
              </a:rPr>
              <a:t/>
            </a:r>
            <a:br>
              <a:rPr lang="en-US" altLang="en-US" sz="2700" b="1" dirty="0">
                <a:solidFill>
                  <a:schemeClr val="accent2"/>
                </a:solidFill>
              </a:rPr>
            </a:br>
            <a:r>
              <a:rPr lang="el-GR" altLang="en-US" sz="2700" b="1" dirty="0">
                <a:solidFill>
                  <a:schemeClr val="accent2"/>
                </a:solidFill>
              </a:rPr>
              <a:t/>
            </a:r>
            <a:br>
              <a:rPr lang="el-GR" altLang="en-US" sz="2700" b="1" dirty="0">
                <a:solidFill>
                  <a:schemeClr val="accent2"/>
                </a:solidFill>
              </a:rPr>
            </a:br>
            <a:r>
              <a:rPr lang="el-GR" altLang="en-US" sz="2700" b="1" i="1" dirty="0">
                <a:solidFill>
                  <a:schemeClr val="accent1">
                    <a:lumMod val="50000"/>
                  </a:schemeClr>
                </a:solidFill>
              </a:rPr>
              <a:t>Από ΟΜΠ 1 (Αρχαία/Αρχαιογνωσία &amp; Ιστορία)</a:t>
            </a:r>
            <a:r>
              <a:rPr lang="el-GR" altLang="en-US" sz="2700" b="1" dirty="0">
                <a:solidFill>
                  <a:schemeClr val="accent1">
                    <a:lumMod val="50000"/>
                  </a:schemeClr>
                </a:solidFill>
              </a:rPr>
              <a:t> -</a:t>
            </a:r>
            <a:r>
              <a:rPr lang="el-GR" altLang="en-US" sz="2700" b="1" dirty="0">
                <a:solidFill>
                  <a:schemeClr val="accent2"/>
                </a:solidFill>
              </a:rPr>
              <a:t/>
            </a:r>
            <a:br>
              <a:rPr lang="el-GR" altLang="en-US" sz="2700" b="1" dirty="0">
                <a:solidFill>
                  <a:schemeClr val="accent2"/>
                </a:solidFill>
              </a:rPr>
            </a:br>
            <a:r>
              <a:rPr lang="el-GR" altLang="en-US" sz="2700" dirty="0">
                <a:solidFill>
                  <a:schemeClr val="accent2"/>
                </a:solidFill>
              </a:rPr>
              <a:t/>
            </a:r>
            <a:br>
              <a:rPr lang="el-GR" altLang="en-US" sz="2700" dirty="0">
                <a:solidFill>
                  <a:schemeClr val="accent2"/>
                </a:solidFill>
              </a:rPr>
            </a:br>
            <a:r>
              <a:rPr lang="el-GR" altLang="en-US" sz="3200" b="1" dirty="0"/>
              <a:t>Κατεύθυνση 1: </a:t>
            </a:r>
            <a:br>
              <a:rPr lang="el-GR" altLang="en-US" sz="3200" b="1" dirty="0"/>
            </a:br>
            <a:r>
              <a:rPr lang="el-GR" altLang="en-US" sz="3200" b="1" dirty="0"/>
              <a:t>Κλασικών και Ανθρωπιστικών Σπουδών </a:t>
            </a:r>
            <a:endParaRPr lang="en-US" altLang="en-US" sz="3200" dirty="0"/>
          </a:p>
        </p:txBody>
      </p:sp>
      <p:graphicFrame>
        <p:nvGraphicFramePr>
          <p:cNvPr id="4" name="Content Placeholder 7"/>
          <p:cNvGraphicFramePr>
            <a:graphicFrameLocks noGrp="1"/>
          </p:cNvGraphicFramePr>
          <p:nvPr>
            <p:ph idx="4294967295"/>
          </p:nvPr>
        </p:nvGraphicFramePr>
        <p:xfrm>
          <a:off x="380352" y="1964677"/>
          <a:ext cx="11233150" cy="46085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oter Placeholder 1">
            <a:extLst>
              <a:ext uri="{FF2B5EF4-FFF2-40B4-BE49-F238E27FC236}">
                <a16:creationId xmlns:a16="http://schemas.microsoft.com/office/drawing/2014/main" id="{87A8DE7E-D5A6-D7EF-FD01-959DE5F75127}"/>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4105329453"/>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idx="4294967295"/>
          </p:nvPr>
        </p:nvSpPr>
        <p:spPr>
          <a:xfrm>
            <a:off x="622300" y="348327"/>
            <a:ext cx="11569700" cy="1320800"/>
          </a:xfrm>
        </p:spPr>
        <p:txBody>
          <a:bodyPr>
            <a:normAutofit fontScale="90000"/>
          </a:bodyPr>
          <a:lstStyle/>
          <a:p>
            <a:pPr eaLnBrk="1" hangingPunct="1">
              <a:defRPr/>
            </a:pPr>
            <a:r>
              <a:rPr lang="en-US" altLang="en-US" sz="2700" b="1" dirty="0">
                <a:solidFill>
                  <a:schemeClr val="accent2"/>
                </a:solidFill>
              </a:rPr>
              <a:t/>
            </a:r>
            <a:br>
              <a:rPr lang="en-US" altLang="en-US" sz="2700" b="1" dirty="0">
                <a:solidFill>
                  <a:schemeClr val="accent2"/>
                </a:solidFill>
              </a:rPr>
            </a:br>
            <a:r>
              <a:rPr lang="el-GR" altLang="en-US" sz="2700" b="1" i="1" dirty="0">
                <a:solidFill>
                  <a:schemeClr val="accent1">
                    <a:lumMod val="50000"/>
                  </a:schemeClr>
                </a:solidFill>
                <a:cs typeface="Arial" panose="020B0604020202020204" pitchFamily="34" charset="0"/>
              </a:rPr>
              <a:t>Από ΟΜΠ 1 (</a:t>
            </a:r>
            <a:r>
              <a:rPr lang="el-GR" altLang="en-US" sz="2700" b="1" i="1" dirty="0" err="1">
                <a:solidFill>
                  <a:schemeClr val="accent1">
                    <a:lumMod val="50000"/>
                  </a:schemeClr>
                </a:solidFill>
                <a:cs typeface="Arial" panose="020B0604020202020204" pitchFamily="34" charset="0"/>
              </a:rPr>
              <a:t>Αρχα</a:t>
            </a:r>
            <a:r>
              <a:rPr lang="en-US" altLang="en-US" sz="2700" b="1" i="1" dirty="0" err="1">
                <a:solidFill>
                  <a:schemeClr val="accent1">
                    <a:lumMod val="50000"/>
                  </a:schemeClr>
                </a:solidFill>
                <a:cs typeface="Arial" panose="020B0604020202020204" pitchFamily="34" charset="0"/>
              </a:rPr>
              <a:t>ia</a:t>
            </a:r>
            <a:r>
              <a:rPr lang="el-GR" altLang="en-US" sz="2700" b="1" i="1" dirty="0">
                <a:solidFill>
                  <a:schemeClr val="accent1">
                    <a:lumMod val="50000"/>
                  </a:schemeClr>
                </a:solidFill>
                <a:cs typeface="Arial" panose="020B0604020202020204" pitchFamily="34" charset="0"/>
              </a:rPr>
              <a:t>/Αρχαιογνωσία &amp; Ιστορία) </a:t>
            </a:r>
            <a:r>
              <a:rPr lang="el-GR" altLang="en-US" sz="2700" i="1" dirty="0">
                <a:solidFill>
                  <a:schemeClr val="accent2"/>
                </a:solidFill>
                <a:cs typeface="Arial" panose="020B0604020202020204" pitchFamily="34" charset="0"/>
              </a:rPr>
              <a:t/>
            </a:r>
            <a:br>
              <a:rPr lang="el-GR" altLang="en-US" sz="2700" i="1" dirty="0">
                <a:solidFill>
                  <a:schemeClr val="accent2"/>
                </a:solidFill>
                <a:cs typeface="Arial" panose="020B0604020202020204" pitchFamily="34" charset="0"/>
              </a:rPr>
            </a:br>
            <a:r>
              <a:rPr lang="el-GR" altLang="en-US" sz="2700" dirty="0">
                <a:solidFill>
                  <a:schemeClr val="accent2"/>
                </a:solidFill>
                <a:cs typeface="Arial" panose="020B0604020202020204" pitchFamily="34" charset="0"/>
              </a:rPr>
              <a:t/>
            </a:r>
            <a:br>
              <a:rPr lang="el-GR" altLang="en-US" sz="2700" dirty="0">
                <a:solidFill>
                  <a:schemeClr val="accent2"/>
                </a:solidFill>
                <a:cs typeface="Arial" panose="020B0604020202020204" pitchFamily="34" charset="0"/>
              </a:rPr>
            </a:br>
            <a:r>
              <a:rPr lang="el-GR" altLang="en-US" sz="3100" b="1" dirty="0">
                <a:latin typeface="Arial" panose="020B0604020202020204" pitchFamily="34" charset="0"/>
                <a:ea typeface="Arial Unicode MS" pitchFamily="34" charset="-128"/>
                <a:cs typeface="Arial" panose="020B0604020202020204" pitchFamily="34" charset="0"/>
              </a:rPr>
              <a:t>Κατεύθυνση 2:</a:t>
            </a:r>
            <a:br>
              <a:rPr lang="el-GR" altLang="en-US" sz="3100" b="1" dirty="0">
                <a:latin typeface="Arial" panose="020B0604020202020204" pitchFamily="34" charset="0"/>
                <a:ea typeface="Arial Unicode MS" pitchFamily="34" charset="-128"/>
                <a:cs typeface="Arial" panose="020B0604020202020204" pitchFamily="34" charset="0"/>
              </a:rPr>
            </a:br>
            <a:r>
              <a:rPr lang="el-GR" altLang="en-US" sz="3100" b="1" dirty="0">
                <a:latin typeface="Arial" panose="020B0604020202020204" pitchFamily="34" charset="0"/>
                <a:ea typeface="Arial Unicode MS" pitchFamily="34" charset="-128"/>
                <a:cs typeface="Arial" panose="020B0604020202020204" pitchFamily="34" charset="0"/>
              </a:rPr>
              <a:t>Ξένων Γλωσσών και Ευρωπαϊκών Σπουδών </a:t>
            </a:r>
            <a:endParaRPr lang="en-US" altLang="en-US" sz="3100" dirty="0">
              <a:latin typeface="Arial" panose="020B0604020202020204" pitchFamily="34" charset="0"/>
              <a:ea typeface="Arial Unicode MS" pitchFamily="34" charset="-128"/>
              <a:cs typeface="Arial" panose="020B0604020202020204" pitchFamily="34" charset="0"/>
            </a:endParaRPr>
          </a:p>
        </p:txBody>
      </p:sp>
      <p:graphicFrame>
        <p:nvGraphicFramePr>
          <p:cNvPr id="4" name="Content Placeholder 7"/>
          <p:cNvGraphicFramePr>
            <a:graphicFrameLocks noGrp="1"/>
          </p:cNvGraphicFramePr>
          <p:nvPr>
            <p:ph idx="4294967295"/>
          </p:nvPr>
        </p:nvGraphicFramePr>
        <p:xfrm>
          <a:off x="792464" y="2017454"/>
          <a:ext cx="9879012"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64F4E73D-4BC3-2BA3-6F97-9963C9EC068D}"/>
              </a:ext>
            </a:extLst>
          </p:cNvPr>
          <p:cNvPicPr>
            <a:picLocks noChangeAspect="1"/>
          </p:cNvPicPr>
          <p:nvPr/>
        </p:nvPicPr>
        <p:blipFill>
          <a:blip r:embed="rId7"/>
          <a:stretch>
            <a:fillRect/>
          </a:stretch>
        </p:blipFill>
        <p:spPr>
          <a:xfrm>
            <a:off x="10904376" y="0"/>
            <a:ext cx="1287624" cy="1815549"/>
          </a:xfrm>
          <a:prstGeom prst="rect">
            <a:avLst/>
          </a:prstGeom>
        </p:spPr>
      </p:pic>
      <p:sp>
        <p:nvSpPr>
          <p:cNvPr id="2" name="Footer Placeholder 1">
            <a:extLst>
              <a:ext uri="{FF2B5EF4-FFF2-40B4-BE49-F238E27FC236}">
                <a16:creationId xmlns:a16="http://schemas.microsoft.com/office/drawing/2014/main" id="{BF96206B-5735-C955-11D3-35B0B7F3DE62}"/>
              </a:ext>
            </a:extLst>
          </p:cNvPr>
          <p:cNvSpPr>
            <a:spLocks noGrp="1"/>
          </p:cNvSpPr>
          <p:nvPr>
            <p:ph type="ftr" sz="quarter" idx="11"/>
          </p:nvPr>
        </p:nvSpPr>
        <p:spPr>
          <a:xfrm>
            <a:off x="4038600" y="6443403"/>
            <a:ext cx="4114800" cy="365125"/>
          </a:xfrm>
        </p:spPr>
        <p:txBody>
          <a:bodyPr/>
          <a:lstStyle/>
          <a:p>
            <a:r>
              <a:rPr lang="el-GR" dirty="0"/>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4000252844"/>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0F18D9-4121-8D9A-7A00-AB0FDE7023C9}"/>
              </a:ext>
            </a:extLst>
          </p:cNvPr>
          <p:cNvPicPr>
            <a:picLocks noChangeAspect="1"/>
          </p:cNvPicPr>
          <p:nvPr/>
        </p:nvPicPr>
        <p:blipFill>
          <a:blip r:embed="rId3"/>
          <a:stretch>
            <a:fillRect/>
          </a:stretch>
        </p:blipFill>
        <p:spPr>
          <a:xfrm>
            <a:off x="10919644" y="0"/>
            <a:ext cx="1272356" cy="1819469"/>
          </a:xfrm>
          <a:prstGeom prst="rect">
            <a:avLst/>
          </a:prstGeom>
        </p:spPr>
      </p:pic>
      <p:pic>
        <p:nvPicPr>
          <p:cNvPr id="7" name="Picture 6">
            <a:extLst>
              <a:ext uri="{FF2B5EF4-FFF2-40B4-BE49-F238E27FC236}">
                <a16:creationId xmlns:a16="http://schemas.microsoft.com/office/drawing/2014/main" id="{00A6FC3F-0C12-894A-4E26-ABAE96F3C963}"/>
              </a:ext>
            </a:extLst>
          </p:cNvPr>
          <p:cNvPicPr>
            <a:picLocks noChangeAspect="1"/>
          </p:cNvPicPr>
          <p:nvPr/>
        </p:nvPicPr>
        <p:blipFill>
          <a:blip r:embed="rId4"/>
          <a:stretch>
            <a:fillRect/>
          </a:stretch>
        </p:blipFill>
        <p:spPr>
          <a:xfrm>
            <a:off x="0" y="0"/>
            <a:ext cx="1287624" cy="1815549"/>
          </a:xfrm>
          <a:prstGeom prst="rect">
            <a:avLst/>
          </a:prstGeom>
        </p:spPr>
      </p:pic>
      <p:sp>
        <p:nvSpPr>
          <p:cNvPr id="25602" name="Title 1"/>
          <p:cNvSpPr>
            <a:spLocks noGrp="1"/>
          </p:cNvSpPr>
          <p:nvPr>
            <p:ph type="title"/>
          </p:nvPr>
        </p:nvSpPr>
        <p:spPr>
          <a:xfrm>
            <a:off x="395785" y="260353"/>
            <a:ext cx="10508776" cy="936625"/>
          </a:xfrm>
        </p:spPr>
        <p:txBody>
          <a:bodyPr>
            <a:noAutofit/>
          </a:bodyPr>
          <a:lstStyle/>
          <a:p>
            <a:pPr algn="ctr" eaLnBrk="1" hangingPunct="1"/>
            <a:r>
              <a:rPr kumimoji="0" lang="el-GR" altLang="el-GR" sz="3200" b="1" i="0" u="none" strike="noStrike" kern="1200" cap="all" spc="0" normalizeH="0" noProof="0" dirty="0">
                <a:ln>
                  <a:noFill/>
                </a:ln>
                <a:solidFill>
                  <a:prstClr val="black"/>
                </a:solidFill>
                <a:effectLst/>
                <a:uLnTx/>
                <a:uFillTx/>
                <a:latin typeface="Calibri" panose="020F0502020204030204"/>
                <a:ea typeface="+mj-ea"/>
                <a:cs typeface="Arial" panose="020B0604020202020204" pitchFamily="34" charset="0"/>
              </a:rPr>
              <a:t>ΚΑΤΕΥΘΥΝΣΕΙΣ</a:t>
            </a:r>
            <a:r>
              <a:rPr kumimoji="0" lang="el-GR" altLang="el-GR" sz="3200" b="1" i="0"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 ΚΑΙ ΕΝΔΕΙΚΤΙΚΕΣ ΣΠΟΥΔΕΣ </a:t>
            </a:r>
            <a:r>
              <a:rPr kumimoji="0" lang="el-GR" altLang="el-GR" sz="3200" b="0" i="0"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
            </a:r>
            <a:br>
              <a:rPr kumimoji="0" lang="el-GR" altLang="el-GR" sz="3200" b="0" i="0"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br>
            <a:r>
              <a:rPr kumimoji="0" lang="el-GR" altLang="el-GR" sz="2800" b="0" i="1"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(ΑΠΟ ΟΜΠ 1: ΑΡΧΑΙΑ &amp; ΙΣΤΟΡΙΑ)</a:t>
            </a:r>
            <a:endParaRPr lang="en-GB" altLang="el-GR" sz="2800" b="1" i="1" dirty="0">
              <a:solidFill>
                <a:srgbClr val="002060"/>
              </a:solidFill>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1"/>
          </p:nvPr>
        </p:nvGraphicFramePr>
        <p:xfrm>
          <a:off x="253999" y="1314715"/>
          <a:ext cx="11751734" cy="5508622"/>
        </p:xfrm>
        <a:graphic>
          <a:graphicData uri="http://schemas.openxmlformats.org/drawingml/2006/table">
            <a:tbl>
              <a:tblPr firstRow="1" bandRow="1">
                <a:tableStyleId>{5C22544A-7EE6-4342-B048-85BDC9FD1C3A}</a:tableStyleId>
              </a:tblPr>
              <a:tblGrid>
                <a:gridCol w="5875867">
                  <a:extLst>
                    <a:ext uri="{9D8B030D-6E8A-4147-A177-3AD203B41FA5}">
                      <a16:colId xmlns:a16="http://schemas.microsoft.com/office/drawing/2014/main" val="20000"/>
                    </a:ext>
                  </a:extLst>
                </a:gridCol>
                <a:gridCol w="5875867">
                  <a:extLst>
                    <a:ext uri="{9D8B030D-6E8A-4147-A177-3AD203B41FA5}">
                      <a16:colId xmlns:a16="http://schemas.microsoft.com/office/drawing/2014/main" val="20001"/>
                    </a:ext>
                  </a:extLst>
                </a:gridCol>
              </a:tblGrid>
              <a:tr h="2188714">
                <a:tc>
                  <a:txBody>
                    <a:bodyPr/>
                    <a:lstStyle/>
                    <a:p>
                      <a:pPr algn="ctr">
                        <a:lnSpc>
                          <a:spcPct val="115000"/>
                        </a:lnSpc>
                        <a:spcAft>
                          <a:spcPts val="0"/>
                        </a:spcAft>
                      </a:pPr>
                      <a:r>
                        <a:rPr lang="el-GR" sz="2800" b="1" dirty="0">
                          <a:solidFill>
                            <a:schemeClr val="tx1"/>
                          </a:solidFill>
                          <a:effectLst/>
                          <a:latin typeface="+mn-lt"/>
                          <a:ea typeface="Calibri" panose="020F0502020204030204" pitchFamily="34" charset="0"/>
                          <a:cs typeface="Times New Roman" panose="02020603050405020304" pitchFamily="18" charset="0"/>
                        </a:rPr>
                        <a:t>ΚΑΤΕΥΘΥΝΣΗ 1: </a:t>
                      </a:r>
                    </a:p>
                    <a:p>
                      <a:pPr algn="ctr">
                        <a:lnSpc>
                          <a:spcPct val="115000"/>
                        </a:lnSpc>
                        <a:spcAft>
                          <a:spcPts val="0"/>
                        </a:spcAft>
                      </a:pPr>
                      <a:r>
                        <a:rPr lang="el-GR" sz="2400" b="1" dirty="0">
                          <a:solidFill>
                            <a:schemeClr val="tx1"/>
                          </a:solidFill>
                          <a:effectLst/>
                          <a:latin typeface="+mn-lt"/>
                          <a:ea typeface="Calibri" panose="020F0502020204030204" pitchFamily="34" charset="0"/>
                          <a:cs typeface="Times New Roman" panose="02020603050405020304" pitchFamily="18" charset="0"/>
                        </a:rPr>
                        <a:t>ΚΛΑΣΙΚΩΝ ΚΑΙ ΑΝΘΡΩΠΙΣΤΙΚΩΝ ΣΠΟΥΔΩΝ</a:t>
                      </a:r>
                      <a:endParaRPr lang="en-GB" sz="2400" dirty="0">
                        <a:solidFill>
                          <a:schemeClr val="tx1"/>
                        </a:solidFill>
                        <a:effectLst/>
                        <a:latin typeface="+mn-lt"/>
                        <a:ea typeface="Calibri" panose="020F0502020204030204" pitchFamily="34" charset="0"/>
                        <a:cs typeface="Times New Roman" panose="02020603050405020304" pitchFamily="18" charset="0"/>
                      </a:endParaRPr>
                    </a:p>
                  </a:txBody>
                  <a:tcPr marL="38581" marR="38581" marT="0" marB="0">
                    <a:solidFill>
                      <a:srgbClr val="00B0F0"/>
                    </a:solidFill>
                  </a:tcPr>
                </a:tc>
                <a:tc>
                  <a:txBody>
                    <a:bodyPr/>
                    <a:lstStyle/>
                    <a:p>
                      <a:pPr algn="ctr">
                        <a:lnSpc>
                          <a:spcPct val="115000"/>
                        </a:lnSpc>
                        <a:spcAft>
                          <a:spcPts val="0"/>
                        </a:spcAft>
                      </a:pPr>
                      <a:r>
                        <a:rPr lang="el-GR" sz="2800" b="1" dirty="0">
                          <a:solidFill>
                            <a:schemeClr val="tx1"/>
                          </a:solidFill>
                          <a:effectLst/>
                          <a:latin typeface="+mn-lt"/>
                          <a:ea typeface="Calibri" panose="020F0502020204030204" pitchFamily="34" charset="0"/>
                          <a:cs typeface="Times New Roman" panose="02020603050405020304" pitchFamily="18" charset="0"/>
                        </a:rPr>
                        <a:t>ΚΑΤΕΥΘΥΝΣΗ 2</a:t>
                      </a:r>
                    </a:p>
                    <a:p>
                      <a:pPr algn="ctr">
                        <a:lnSpc>
                          <a:spcPct val="115000"/>
                        </a:lnSpc>
                        <a:spcAft>
                          <a:spcPts val="0"/>
                        </a:spcAft>
                      </a:pPr>
                      <a:r>
                        <a:rPr lang="el-GR" sz="2400" b="1" dirty="0">
                          <a:solidFill>
                            <a:schemeClr val="tx1"/>
                          </a:solidFill>
                          <a:effectLst/>
                          <a:latin typeface="+mn-lt"/>
                          <a:ea typeface="Calibri" panose="020F0502020204030204" pitchFamily="34" charset="0"/>
                          <a:cs typeface="Times New Roman" panose="02020603050405020304" pitchFamily="18" charset="0"/>
                        </a:rPr>
                        <a:t>ΞΕΝΩΝ ΓΛΩΣΣΩΝ ΚΑΙ ΕΥΡΩΠΑΙΚΩΝ ΣΠΟΥΔΩΝ</a:t>
                      </a:r>
                      <a:endParaRPr lang="en-GB" sz="2400" dirty="0">
                        <a:solidFill>
                          <a:schemeClr val="tx1"/>
                        </a:solidFill>
                        <a:effectLst/>
                        <a:latin typeface="+mn-lt"/>
                        <a:ea typeface="Calibri" panose="020F0502020204030204" pitchFamily="34" charset="0"/>
                        <a:cs typeface="Times New Roman" panose="02020603050405020304" pitchFamily="18" charset="0"/>
                      </a:endParaRPr>
                    </a:p>
                  </a:txBody>
                  <a:tcPr marL="38581" marR="38581" marT="0" marB="0">
                    <a:solidFill>
                      <a:srgbClr val="63A4F7"/>
                    </a:solidFill>
                  </a:tcPr>
                </a:tc>
                <a:extLst>
                  <a:ext uri="{0D108BD9-81ED-4DB2-BD59-A6C34878D82A}">
                    <a16:rowId xmlns:a16="http://schemas.microsoft.com/office/drawing/2014/main" val="10000"/>
                  </a:ext>
                </a:extLst>
              </a:tr>
              <a:tr h="3319908">
                <a:tc gridSpan="2">
                  <a:txBody>
                    <a:bodyPr/>
                    <a:lstStyle/>
                    <a:p>
                      <a:pPr algn="ctr"/>
                      <a:endParaRPr lang="en-GB" sz="2800" b="1" dirty="0">
                        <a:solidFill>
                          <a:schemeClr val="accent2">
                            <a:lumMod val="50000"/>
                          </a:schemeClr>
                        </a:solidFill>
                        <a:latin typeface="+mn-lt"/>
                      </a:endParaRPr>
                    </a:p>
                  </a:txBody>
                  <a:tcPr marL="51441" marR="51441" marT="34283" marB="34283"/>
                </a:tc>
                <a:tc h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Footer Placeholder 2">
            <a:extLst>
              <a:ext uri="{FF2B5EF4-FFF2-40B4-BE49-F238E27FC236}">
                <a16:creationId xmlns:a16="http://schemas.microsoft.com/office/drawing/2014/main" id="{FB8EBA72-E080-8B9D-118A-5CA39537B383}"/>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CY" dirty="0"/>
          </a:p>
        </p:txBody>
      </p:sp>
      <p:graphicFrame>
        <p:nvGraphicFramePr>
          <p:cNvPr id="2" name="Table 1"/>
          <p:cNvGraphicFramePr>
            <a:graphicFrameLocks noGrp="1"/>
          </p:cNvGraphicFramePr>
          <p:nvPr/>
        </p:nvGraphicFramePr>
        <p:xfrm>
          <a:off x="253999" y="2786742"/>
          <a:ext cx="11717868" cy="3918857"/>
        </p:xfrm>
        <a:graphic>
          <a:graphicData uri="http://schemas.openxmlformats.org/drawingml/2006/table">
            <a:tbl>
              <a:tblPr firstRow="1" bandRow="1">
                <a:tableStyleId>{5C22544A-7EE6-4342-B048-85BDC9FD1C3A}</a:tableStyleId>
              </a:tblPr>
              <a:tblGrid>
                <a:gridCol w="5858934">
                  <a:extLst>
                    <a:ext uri="{9D8B030D-6E8A-4147-A177-3AD203B41FA5}">
                      <a16:colId xmlns:a16="http://schemas.microsoft.com/office/drawing/2014/main" val="1199553964"/>
                    </a:ext>
                  </a:extLst>
                </a:gridCol>
                <a:gridCol w="5858934">
                  <a:extLst>
                    <a:ext uri="{9D8B030D-6E8A-4147-A177-3AD203B41FA5}">
                      <a16:colId xmlns:a16="http://schemas.microsoft.com/office/drawing/2014/main" val="3585309612"/>
                    </a:ext>
                  </a:extLst>
                </a:gridCol>
              </a:tblGrid>
              <a:tr h="39188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l-GR" sz="2400" b="1" i="0" u="none" strike="noStrike" kern="1200" baseline="0" dirty="0">
                          <a:solidFill>
                            <a:schemeClr val="tx1"/>
                          </a:solidFill>
                          <a:latin typeface="+mn-lt"/>
                          <a:ea typeface="+mn-ea"/>
                          <a:cs typeface="+mn-cs"/>
                        </a:rPr>
                        <a:t>Νομική, Ελληνική Φιλολογία, Νεοελληνικές Σπουδές, Κλασικές Σπουδές, Φιλοσοφία, Ιστορία - Αρχαιολογία, Ξένες Φιλολογίες, Ψυχολογία, Παιδαγωγικά, </a:t>
                      </a:r>
                      <a:r>
                        <a:rPr lang="el-GR" sz="2400" b="1" i="0" u="none" strike="noStrike" kern="1200" baseline="0" dirty="0" err="1">
                          <a:solidFill>
                            <a:schemeClr val="tx1"/>
                          </a:solidFill>
                          <a:latin typeface="+mn-lt"/>
                          <a:ea typeface="+mn-ea"/>
                          <a:cs typeface="+mn-cs"/>
                        </a:rPr>
                        <a:t>Λογοθεραπεία</a:t>
                      </a:r>
                      <a:r>
                        <a:rPr lang="el-GR" sz="2400" b="1" i="0" u="none" strike="noStrike" kern="1200" baseline="0" dirty="0">
                          <a:solidFill>
                            <a:schemeClr val="tx1"/>
                          </a:solidFill>
                          <a:latin typeface="+mn-lt"/>
                          <a:ea typeface="+mn-ea"/>
                          <a:cs typeface="+mn-cs"/>
                        </a:rPr>
                        <a:t>, Θεολογία, Πολιτικές Επιστήμες, Δημοσιογραφία, Κοινωνιολογία, Τουρκικές Σπουδές, Σχολές Μονίμων Υπαξιωματικών, Διοίκηση Τουρισμού και Φιλοξενίας κ.ά. </a:t>
                      </a:r>
                      <a:r>
                        <a:rPr lang="el-GR" sz="2400" b="0" i="0" u="none" strike="noStrike" kern="1200" baseline="0" dirty="0">
                          <a:solidFill>
                            <a:schemeClr val="lt1"/>
                          </a:solidFill>
                          <a:latin typeface="+mn-lt"/>
                          <a:ea typeface="+mn-ea"/>
                          <a:cs typeface="+mn-cs"/>
                        </a:rPr>
                        <a:t>	</a:t>
                      </a:r>
                    </a:p>
                    <a:p>
                      <a:pPr algn="ctr"/>
                      <a:endParaRPr lang="en-GB" dirty="0">
                        <a:solidFill>
                          <a:srgbClr val="360B04"/>
                        </a:solidFill>
                        <a:latin typeface="+mn-lt"/>
                      </a:endParaRPr>
                    </a:p>
                  </a:txBody>
                  <a:tcPr marL="68580" marR="68580">
                    <a:solidFill>
                      <a:srgbClr val="DBE8FF"/>
                    </a:solidFill>
                  </a:tcPr>
                </a:tc>
                <a:tc>
                  <a:txBody>
                    <a:bodyPr/>
                    <a:lstStyle/>
                    <a:p>
                      <a:pPr>
                        <a:lnSpc>
                          <a:spcPts val="3000"/>
                        </a:lnSpc>
                      </a:pPr>
                      <a:r>
                        <a:rPr lang="el-GR" sz="2400" b="1" kern="1200" dirty="0">
                          <a:solidFill>
                            <a:srgbClr val="360B04"/>
                          </a:solidFill>
                          <a:effectLst/>
                          <a:latin typeface="+mn-lt"/>
                          <a:ea typeface="+mn-ea"/>
                          <a:cs typeface="Arial" panose="020B0604020202020204" pitchFamily="34" charset="0"/>
                        </a:rPr>
                        <a:t>    Ξένες Φιλολογίες</a:t>
                      </a:r>
                      <a:r>
                        <a:rPr lang="en-US" sz="2400" b="1" kern="1200" dirty="0">
                          <a:solidFill>
                            <a:srgbClr val="360B04"/>
                          </a:solidFill>
                          <a:effectLst/>
                          <a:latin typeface="+mn-lt"/>
                          <a:ea typeface="+mn-ea"/>
                          <a:cs typeface="Arial" panose="020B0604020202020204" pitchFamily="34" charset="0"/>
                        </a:rPr>
                        <a:t>,</a:t>
                      </a:r>
                      <a:r>
                        <a:rPr lang="el-GR" sz="2400" b="1" kern="1200" dirty="0">
                          <a:solidFill>
                            <a:srgbClr val="360B04"/>
                          </a:solidFill>
                          <a:effectLst/>
                          <a:latin typeface="+mn-lt"/>
                          <a:ea typeface="+mn-ea"/>
                          <a:cs typeface="Arial" panose="020B0604020202020204" pitchFamily="34" charset="0"/>
                        </a:rPr>
                        <a:t> Μετάφραση-     </a:t>
                      </a:r>
                    </a:p>
                    <a:p>
                      <a:pPr>
                        <a:lnSpc>
                          <a:spcPts val="3000"/>
                        </a:lnSpc>
                      </a:pPr>
                      <a:r>
                        <a:rPr lang="el-GR" sz="2400" b="1" kern="1200" dirty="0">
                          <a:solidFill>
                            <a:srgbClr val="360B04"/>
                          </a:solidFill>
                          <a:effectLst/>
                          <a:latin typeface="+mn-lt"/>
                          <a:ea typeface="+mn-ea"/>
                          <a:cs typeface="Arial" panose="020B0604020202020204" pitchFamily="34" charset="0"/>
                        </a:rPr>
                        <a:t>    Διερμηνεία, Πολιτικές Επιστήμες, </a:t>
                      </a:r>
                    </a:p>
                    <a:p>
                      <a:pPr marL="0" marR="0" indent="0" algn="l" defTabSz="457200" rtl="0" eaLnBrk="1" fontAlgn="auto" latinLnBrk="0" hangingPunct="1">
                        <a:lnSpc>
                          <a:spcPts val="3000"/>
                        </a:lnSpc>
                        <a:spcBef>
                          <a:spcPts val="0"/>
                        </a:spcBef>
                        <a:spcAft>
                          <a:spcPts val="0"/>
                        </a:spcAft>
                        <a:buClrTx/>
                        <a:buSzTx/>
                        <a:buFontTx/>
                        <a:buNone/>
                        <a:tabLst/>
                        <a:defRPr/>
                      </a:pPr>
                      <a:r>
                        <a:rPr lang="el-GR" sz="2400" b="1" kern="1200" dirty="0">
                          <a:solidFill>
                            <a:srgbClr val="360B04"/>
                          </a:solidFill>
                          <a:effectLst/>
                          <a:latin typeface="+mn-lt"/>
                          <a:ea typeface="+mn-ea"/>
                          <a:cs typeface="Arial" panose="020B0604020202020204" pitchFamily="34" charset="0"/>
                        </a:rPr>
                        <a:t>    Δημοσιογραφία, Κοινωνιολογία, </a:t>
                      </a:r>
                    </a:p>
                    <a:p>
                      <a:pPr marL="0" marR="0" indent="0" algn="l" defTabSz="457200" rtl="0" eaLnBrk="1" fontAlgn="auto" latinLnBrk="0" hangingPunct="1">
                        <a:lnSpc>
                          <a:spcPts val="3000"/>
                        </a:lnSpc>
                        <a:spcBef>
                          <a:spcPts val="0"/>
                        </a:spcBef>
                        <a:spcAft>
                          <a:spcPts val="0"/>
                        </a:spcAft>
                        <a:buClrTx/>
                        <a:buSzTx/>
                        <a:buFontTx/>
                        <a:buNone/>
                        <a:tabLst/>
                        <a:defRPr/>
                      </a:pPr>
                      <a:r>
                        <a:rPr lang="el-GR" sz="2400" b="1" kern="1200" dirty="0">
                          <a:solidFill>
                            <a:srgbClr val="360B04"/>
                          </a:solidFill>
                          <a:effectLst/>
                          <a:latin typeface="+mn-lt"/>
                          <a:ea typeface="+mn-ea"/>
                          <a:cs typeface="Arial" panose="020B0604020202020204" pitchFamily="34" charset="0"/>
                        </a:rPr>
                        <a:t>    Γαλλικές και Ευρωπαϊκές Σπουδές,   </a:t>
                      </a:r>
                    </a:p>
                    <a:p>
                      <a:pPr marL="0" marR="0" indent="0" algn="l" defTabSz="457200" rtl="0" eaLnBrk="1" fontAlgn="auto" latinLnBrk="0" hangingPunct="1">
                        <a:lnSpc>
                          <a:spcPts val="3000"/>
                        </a:lnSpc>
                        <a:spcBef>
                          <a:spcPts val="0"/>
                        </a:spcBef>
                        <a:spcAft>
                          <a:spcPts val="0"/>
                        </a:spcAft>
                        <a:buClrTx/>
                        <a:buSzTx/>
                        <a:buFontTx/>
                        <a:buNone/>
                        <a:tabLst/>
                        <a:defRPr/>
                      </a:pPr>
                      <a:r>
                        <a:rPr lang="el-GR" sz="2400" b="1" kern="1200" dirty="0">
                          <a:solidFill>
                            <a:srgbClr val="360B04"/>
                          </a:solidFill>
                          <a:effectLst/>
                          <a:latin typeface="+mn-lt"/>
                          <a:ea typeface="+mn-ea"/>
                          <a:cs typeface="Arial" panose="020B0604020202020204" pitchFamily="34" charset="0"/>
                        </a:rPr>
                        <a:t>    Τουρκικές Σπουδές, Ψυχολογία,  </a:t>
                      </a:r>
                    </a:p>
                    <a:p>
                      <a:pPr marL="0" marR="0" indent="0" algn="l" defTabSz="457200" rtl="0" eaLnBrk="1" fontAlgn="auto" latinLnBrk="0" hangingPunct="1">
                        <a:lnSpc>
                          <a:spcPts val="3000"/>
                        </a:lnSpc>
                        <a:spcBef>
                          <a:spcPts val="0"/>
                        </a:spcBef>
                        <a:spcAft>
                          <a:spcPts val="0"/>
                        </a:spcAft>
                        <a:buClrTx/>
                        <a:buSzTx/>
                        <a:buFontTx/>
                        <a:buNone/>
                        <a:tabLst/>
                        <a:defRPr/>
                      </a:pPr>
                      <a:r>
                        <a:rPr lang="el-GR" sz="2400" b="1" kern="1200" dirty="0">
                          <a:solidFill>
                            <a:srgbClr val="360B04"/>
                          </a:solidFill>
                          <a:effectLst/>
                          <a:latin typeface="+mn-lt"/>
                          <a:ea typeface="+mn-ea"/>
                          <a:cs typeface="Arial" panose="020B0604020202020204" pitchFamily="34" charset="0"/>
                        </a:rPr>
                        <a:t>    Παιδαγωγικά, </a:t>
                      </a:r>
                      <a:r>
                        <a:rPr lang="el-GR" sz="2400" b="1" kern="1200" dirty="0" err="1">
                          <a:solidFill>
                            <a:srgbClr val="360B04"/>
                          </a:solidFill>
                          <a:effectLst/>
                          <a:latin typeface="+mn-lt"/>
                          <a:ea typeface="+mn-ea"/>
                          <a:cs typeface="Arial" panose="020B0604020202020204" pitchFamily="34" charset="0"/>
                        </a:rPr>
                        <a:t>Λογοθεραπεία</a:t>
                      </a:r>
                      <a:r>
                        <a:rPr lang="el-GR" sz="2400" b="1" kern="1200" dirty="0">
                          <a:solidFill>
                            <a:srgbClr val="360B04"/>
                          </a:solidFill>
                          <a:effectLst/>
                          <a:latin typeface="+mn-lt"/>
                          <a:ea typeface="+mn-ea"/>
                          <a:cs typeface="Arial" panose="020B0604020202020204" pitchFamily="34" charset="0"/>
                        </a:rPr>
                        <a:t>, Σχολές </a:t>
                      </a:r>
                    </a:p>
                    <a:p>
                      <a:pPr marL="0" marR="0" indent="0" algn="l" defTabSz="457200" rtl="0" eaLnBrk="1" fontAlgn="auto" latinLnBrk="0" hangingPunct="1">
                        <a:lnSpc>
                          <a:spcPts val="3000"/>
                        </a:lnSpc>
                        <a:spcBef>
                          <a:spcPts val="0"/>
                        </a:spcBef>
                        <a:spcAft>
                          <a:spcPts val="0"/>
                        </a:spcAft>
                        <a:buClrTx/>
                        <a:buSzTx/>
                        <a:buFontTx/>
                        <a:buNone/>
                        <a:tabLst/>
                        <a:defRPr/>
                      </a:pPr>
                      <a:r>
                        <a:rPr lang="el-GR" sz="2400" b="1" kern="1200" dirty="0">
                          <a:solidFill>
                            <a:srgbClr val="360B04"/>
                          </a:solidFill>
                          <a:effectLst/>
                          <a:latin typeface="+mn-lt"/>
                          <a:ea typeface="+mn-ea"/>
                          <a:cs typeface="Arial" panose="020B0604020202020204" pitchFamily="34" charset="0"/>
                        </a:rPr>
                        <a:t>    Υπαξιωματικών, Διοίκηση Τουρισμού     και Φιλοξενίας κ.ά.</a:t>
                      </a:r>
                      <a:endParaRPr lang="en-GB" sz="2400" b="1" dirty="0">
                        <a:solidFill>
                          <a:srgbClr val="360B04"/>
                        </a:solidFill>
                        <a:latin typeface="+mn-lt"/>
                        <a:cs typeface="Arial" panose="020B0604020202020204" pitchFamily="34" charset="0"/>
                      </a:endParaRPr>
                    </a:p>
                    <a:p>
                      <a:endParaRPr lang="en-GB" dirty="0">
                        <a:solidFill>
                          <a:srgbClr val="360B04"/>
                        </a:solidFill>
                        <a:latin typeface="+mn-lt"/>
                      </a:endParaRPr>
                    </a:p>
                  </a:txBody>
                  <a:tcPr marL="68580" marR="68580">
                    <a:solidFill>
                      <a:srgbClr val="DBE8FF"/>
                    </a:solidFill>
                  </a:tcPr>
                </a:tc>
                <a:extLst>
                  <a:ext uri="{0D108BD9-81ED-4DB2-BD59-A6C34878D82A}">
                    <a16:rowId xmlns:a16="http://schemas.microsoft.com/office/drawing/2014/main" val="4133665572"/>
                  </a:ext>
                </a:extLst>
              </a:tr>
            </a:tbl>
          </a:graphicData>
        </a:graphic>
      </p:graphicFrame>
    </p:spTree>
    <p:extLst>
      <p:ext uri="{BB962C8B-B14F-4D97-AF65-F5344CB8AC3E}">
        <p14:creationId xmlns:p14="http://schemas.microsoft.com/office/powerpoint/2010/main" val="7914267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idx="4294967295"/>
          </p:nvPr>
        </p:nvSpPr>
        <p:spPr>
          <a:xfrm>
            <a:off x="205274" y="-192087"/>
            <a:ext cx="12192000" cy="1454150"/>
          </a:xfrm>
        </p:spPr>
        <p:txBody>
          <a:bodyPr>
            <a:normAutofit fontScale="90000"/>
          </a:bodyPr>
          <a:lstStyle/>
          <a:p>
            <a:pPr eaLnBrk="1" hangingPunct="1">
              <a:defRPr/>
            </a:pPr>
            <a:r>
              <a:rPr lang="el-GR" altLang="en-US" sz="2700" b="1" dirty="0"/>
              <a:t/>
            </a:r>
            <a:br>
              <a:rPr lang="el-GR" altLang="en-US" sz="2700" b="1" dirty="0"/>
            </a:br>
            <a:r>
              <a:rPr lang="el-GR" altLang="en-US" sz="2700" b="1" dirty="0"/>
              <a:t/>
            </a:r>
            <a:br>
              <a:rPr lang="el-GR" altLang="en-US" sz="2700" b="1" dirty="0"/>
            </a:br>
            <a:r>
              <a:rPr lang="el-GR" altLang="en-US" sz="2700" b="1" dirty="0"/>
              <a:t/>
            </a:r>
            <a:br>
              <a:rPr lang="el-GR" altLang="en-US" sz="2700" b="1" dirty="0"/>
            </a:br>
            <a:r>
              <a:rPr lang="el-GR" altLang="en-US" sz="2700" b="1" i="1" dirty="0"/>
              <a:t>Από ΟΜΠ 2 (Μαθηματικά &amp; Φυσική) </a:t>
            </a:r>
            <a:r>
              <a:rPr lang="el-GR" altLang="en-US" sz="2700" dirty="0"/>
              <a:t/>
            </a:r>
            <a:br>
              <a:rPr lang="el-GR" altLang="en-US" sz="2700" dirty="0"/>
            </a:br>
            <a:r>
              <a:rPr lang="el-GR" altLang="en-US" sz="2700" dirty="0"/>
              <a:t/>
            </a:r>
            <a:br>
              <a:rPr lang="el-GR" altLang="en-US" sz="2700" dirty="0"/>
            </a:br>
            <a:r>
              <a:rPr lang="el-GR" altLang="en-US" sz="2700" b="1" dirty="0">
                <a:latin typeface="Arial Unicode MS" pitchFamily="34" charset="-128"/>
                <a:ea typeface="Arial Unicode MS" pitchFamily="34" charset="-128"/>
                <a:cs typeface="Arial Unicode MS" pitchFamily="34" charset="-128"/>
              </a:rPr>
              <a:t>Κατεύθυνση 3:</a:t>
            </a:r>
            <a:br>
              <a:rPr lang="el-GR" altLang="en-US" sz="2700" b="1" dirty="0">
                <a:latin typeface="Arial Unicode MS" pitchFamily="34" charset="-128"/>
                <a:ea typeface="Arial Unicode MS" pitchFamily="34" charset="-128"/>
                <a:cs typeface="Arial Unicode MS" pitchFamily="34" charset="-128"/>
              </a:rPr>
            </a:br>
            <a:r>
              <a:rPr lang="el-GR" altLang="en-US" sz="2700" b="1" dirty="0">
                <a:latin typeface="Arial Unicode MS" pitchFamily="34" charset="-128"/>
                <a:ea typeface="Arial Unicode MS" pitchFamily="34" charset="-128"/>
                <a:cs typeface="Arial Unicode MS" pitchFamily="34" charset="-128"/>
              </a:rPr>
              <a:t>Θετικών Επιστημών / </a:t>
            </a:r>
            <a:r>
              <a:rPr lang="el-GR" altLang="en-US" sz="2700" b="1" dirty="0" err="1">
                <a:latin typeface="Arial Unicode MS" pitchFamily="34" charset="-128"/>
                <a:ea typeface="Arial Unicode MS" pitchFamily="34" charset="-128"/>
                <a:cs typeface="Arial Unicode MS" pitchFamily="34" charset="-128"/>
              </a:rPr>
              <a:t>Βιοεπιστημών</a:t>
            </a:r>
            <a:r>
              <a:rPr lang="el-GR" altLang="en-US" sz="2700" b="1" dirty="0">
                <a:latin typeface="Arial Unicode MS" pitchFamily="34" charset="-128"/>
                <a:ea typeface="Arial Unicode MS" pitchFamily="34" charset="-128"/>
                <a:cs typeface="Arial Unicode MS" pitchFamily="34" charset="-128"/>
              </a:rPr>
              <a:t> / Πληροφορικής / </a:t>
            </a:r>
            <a:br>
              <a:rPr lang="el-GR" altLang="en-US" sz="2700" b="1" dirty="0">
                <a:latin typeface="Arial Unicode MS" pitchFamily="34" charset="-128"/>
                <a:ea typeface="Arial Unicode MS" pitchFamily="34" charset="-128"/>
                <a:cs typeface="Arial Unicode MS" pitchFamily="34" charset="-128"/>
              </a:rPr>
            </a:br>
            <a:r>
              <a:rPr lang="el-GR" altLang="en-US" sz="2700" b="1" dirty="0">
                <a:latin typeface="Arial Unicode MS" pitchFamily="34" charset="-128"/>
                <a:ea typeface="Arial Unicode MS" pitchFamily="34" charset="-128"/>
                <a:cs typeface="Arial Unicode MS" pitchFamily="34" charset="-128"/>
              </a:rPr>
              <a:t>Τεχνολογίας</a:t>
            </a:r>
            <a:endParaRPr lang="en-US" altLang="en-US" sz="2700" b="1" dirty="0">
              <a:latin typeface="Arial Unicode MS" pitchFamily="34" charset="-128"/>
              <a:ea typeface="Arial Unicode MS" pitchFamily="34" charset="-128"/>
              <a:cs typeface="Arial Unicode MS" pitchFamily="34" charset="-128"/>
            </a:endParaRPr>
          </a:p>
        </p:txBody>
      </p:sp>
      <p:grpSp>
        <p:nvGrpSpPr>
          <p:cNvPr id="60419" name="Group 1"/>
          <p:cNvGrpSpPr>
            <a:grpSpLocks/>
          </p:cNvGrpSpPr>
          <p:nvPr/>
        </p:nvGrpSpPr>
        <p:grpSpPr bwMode="auto">
          <a:xfrm>
            <a:off x="833438" y="2022475"/>
            <a:ext cx="9952037" cy="4425950"/>
            <a:chOff x="1087570" y="1700529"/>
            <a:chExt cx="9951242" cy="4425635"/>
          </a:xfrm>
        </p:grpSpPr>
        <p:sp>
          <p:nvSpPr>
            <p:cNvPr id="5" name="Freeform 4"/>
            <p:cNvSpPr/>
            <p:nvPr/>
          </p:nvSpPr>
          <p:spPr>
            <a:xfrm>
              <a:off x="4643286" y="2022769"/>
              <a:ext cx="6395526" cy="709561"/>
            </a:xfrm>
            <a:custGeom>
              <a:avLst/>
              <a:gdLst>
                <a:gd name="connsiteX0" fmla="*/ 118301 w 709789"/>
                <a:gd name="connsiteY0" fmla="*/ 0 h 6395190"/>
                <a:gd name="connsiteX1" fmla="*/ 591488 w 709789"/>
                <a:gd name="connsiteY1" fmla="*/ 0 h 6395190"/>
                <a:gd name="connsiteX2" fmla="*/ 709789 w 709789"/>
                <a:gd name="connsiteY2" fmla="*/ 118301 h 6395190"/>
                <a:gd name="connsiteX3" fmla="*/ 709789 w 709789"/>
                <a:gd name="connsiteY3" fmla="*/ 6395190 h 6395190"/>
                <a:gd name="connsiteX4" fmla="*/ 709789 w 709789"/>
                <a:gd name="connsiteY4" fmla="*/ 6395190 h 6395190"/>
                <a:gd name="connsiteX5" fmla="*/ 0 w 709789"/>
                <a:gd name="connsiteY5" fmla="*/ 6395190 h 6395190"/>
                <a:gd name="connsiteX6" fmla="*/ 0 w 709789"/>
                <a:gd name="connsiteY6" fmla="*/ 6395190 h 6395190"/>
                <a:gd name="connsiteX7" fmla="*/ 0 w 709789"/>
                <a:gd name="connsiteY7" fmla="*/ 118301 h 6395190"/>
                <a:gd name="connsiteX8" fmla="*/ 118301 w 709789"/>
                <a:gd name="connsiteY8" fmla="*/ 0 h 6395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9789" h="6395190">
                  <a:moveTo>
                    <a:pt x="709789" y="1065894"/>
                  </a:moveTo>
                  <a:lnTo>
                    <a:pt x="709789" y="5329296"/>
                  </a:lnTo>
                  <a:cubicBezTo>
                    <a:pt x="709789" y="5917972"/>
                    <a:pt x="703910" y="6395185"/>
                    <a:pt x="696659" y="6395185"/>
                  </a:cubicBezTo>
                  <a:lnTo>
                    <a:pt x="0" y="6395185"/>
                  </a:lnTo>
                  <a:lnTo>
                    <a:pt x="0" y="6395185"/>
                  </a:lnTo>
                  <a:lnTo>
                    <a:pt x="0" y="5"/>
                  </a:lnTo>
                  <a:lnTo>
                    <a:pt x="0" y="5"/>
                  </a:lnTo>
                  <a:lnTo>
                    <a:pt x="696659" y="5"/>
                  </a:lnTo>
                  <a:cubicBezTo>
                    <a:pt x="703910" y="5"/>
                    <a:pt x="709789" y="477218"/>
                    <a:pt x="709789" y="1065894"/>
                  </a:cubicBezTo>
                  <a:close/>
                </a:path>
              </a:pathLst>
            </a:custGeom>
            <a:solidFill>
              <a:schemeClr val="accent2">
                <a:lumMod val="60000"/>
                <a:lumOff val="4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1" tIns="158474" rIns="282299" bIns="158475" spcCol="1270" anchor="ctr"/>
            <a:lstStyle/>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Μαθηματικά</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Φυσική</a:t>
              </a:r>
            </a:p>
          </p:txBody>
        </p:sp>
        <p:sp>
          <p:nvSpPr>
            <p:cNvPr id="6" name="Freeform 5"/>
            <p:cNvSpPr/>
            <p:nvPr/>
          </p:nvSpPr>
          <p:spPr>
            <a:xfrm>
              <a:off x="1087570" y="1700529"/>
              <a:ext cx="3555716" cy="1355629"/>
            </a:xfrm>
            <a:custGeom>
              <a:avLst/>
              <a:gdLst>
                <a:gd name="connsiteX0" fmla="*/ 0 w 3479849"/>
                <a:gd name="connsiteY0" fmla="*/ 225840 h 1355014"/>
                <a:gd name="connsiteX1" fmla="*/ 225840 w 3479849"/>
                <a:gd name="connsiteY1" fmla="*/ 0 h 1355014"/>
                <a:gd name="connsiteX2" fmla="*/ 3254009 w 3479849"/>
                <a:gd name="connsiteY2" fmla="*/ 0 h 1355014"/>
                <a:gd name="connsiteX3" fmla="*/ 3479849 w 3479849"/>
                <a:gd name="connsiteY3" fmla="*/ 225840 h 1355014"/>
                <a:gd name="connsiteX4" fmla="*/ 3479849 w 3479849"/>
                <a:gd name="connsiteY4" fmla="*/ 1129174 h 1355014"/>
                <a:gd name="connsiteX5" fmla="*/ 3254009 w 3479849"/>
                <a:gd name="connsiteY5" fmla="*/ 1355014 h 1355014"/>
                <a:gd name="connsiteX6" fmla="*/ 225840 w 3479849"/>
                <a:gd name="connsiteY6" fmla="*/ 1355014 h 1355014"/>
                <a:gd name="connsiteX7" fmla="*/ 0 w 3479849"/>
                <a:gd name="connsiteY7" fmla="*/ 1129174 h 1355014"/>
                <a:gd name="connsiteX8" fmla="*/ 0 w 3479849"/>
                <a:gd name="connsiteY8" fmla="*/ 225840 h 1355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9849" h="1355014">
                  <a:moveTo>
                    <a:pt x="0" y="225840"/>
                  </a:moveTo>
                  <a:cubicBezTo>
                    <a:pt x="0" y="101112"/>
                    <a:pt x="101112" y="0"/>
                    <a:pt x="225840" y="0"/>
                  </a:cubicBezTo>
                  <a:lnTo>
                    <a:pt x="3254009" y="0"/>
                  </a:lnTo>
                  <a:cubicBezTo>
                    <a:pt x="3378737" y="0"/>
                    <a:pt x="3479849" y="101112"/>
                    <a:pt x="3479849" y="225840"/>
                  </a:cubicBezTo>
                  <a:lnTo>
                    <a:pt x="3479849" y="1129174"/>
                  </a:lnTo>
                  <a:cubicBezTo>
                    <a:pt x="3479849" y="1253902"/>
                    <a:pt x="3378737" y="1355014"/>
                    <a:pt x="3254009" y="1355014"/>
                  </a:cubicBezTo>
                  <a:lnTo>
                    <a:pt x="225840" y="1355014"/>
                  </a:lnTo>
                  <a:cubicBezTo>
                    <a:pt x="101112" y="1355014"/>
                    <a:pt x="0" y="1253902"/>
                    <a:pt x="0" y="1129174"/>
                  </a:cubicBezTo>
                  <a:lnTo>
                    <a:pt x="0" y="225840"/>
                  </a:lnTo>
                  <a:close/>
                </a:path>
              </a:pathLst>
            </a:custGeom>
            <a:solidFill>
              <a:schemeClr val="accent2">
                <a:lumMod val="60000"/>
                <a:lumOff val="40000"/>
              </a:schemeClr>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72826" tIns="119486" rIns="172826" bIns="119486" spcCol="1270" anchor="ctr"/>
            <a:lstStyle/>
            <a:p>
              <a:pPr algn="ctr" defTabSz="1244600" fontAlgn="auto">
                <a:lnSpc>
                  <a:spcPct val="90000"/>
                </a:lnSpc>
                <a:spcAft>
                  <a:spcPct val="35000"/>
                </a:spcAft>
                <a:defRPr/>
              </a:pPr>
              <a:r>
                <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Υποχρεωτικά Μαθήματα (</a:t>
              </a:r>
              <a:r>
                <a:rPr lang="en-US"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2x4</a:t>
              </a:r>
              <a:r>
                <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=8)</a:t>
              </a:r>
              <a:endPar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7" name="Freeform 6"/>
            <p:cNvSpPr/>
            <p:nvPr/>
          </p:nvSpPr>
          <p:spPr>
            <a:xfrm>
              <a:off x="4644873" y="3122828"/>
              <a:ext cx="6316158" cy="3003336"/>
            </a:xfrm>
            <a:custGeom>
              <a:avLst/>
              <a:gdLst>
                <a:gd name="connsiteX0" fmla="*/ 500435 w 3002550"/>
                <a:gd name="connsiteY0" fmla="*/ 0 h 6316055"/>
                <a:gd name="connsiteX1" fmla="*/ 2502115 w 3002550"/>
                <a:gd name="connsiteY1" fmla="*/ 0 h 6316055"/>
                <a:gd name="connsiteX2" fmla="*/ 3002550 w 3002550"/>
                <a:gd name="connsiteY2" fmla="*/ 500435 h 6316055"/>
                <a:gd name="connsiteX3" fmla="*/ 3002550 w 3002550"/>
                <a:gd name="connsiteY3" fmla="*/ 6316055 h 6316055"/>
                <a:gd name="connsiteX4" fmla="*/ 3002550 w 3002550"/>
                <a:gd name="connsiteY4" fmla="*/ 6316055 h 6316055"/>
                <a:gd name="connsiteX5" fmla="*/ 0 w 3002550"/>
                <a:gd name="connsiteY5" fmla="*/ 6316055 h 6316055"/>
                <a:gd name="connsiteX6" fmla="*/ 0 w 3002550"/>
                <a:gd name="connsiteY6" fmla="*/ 6316055 h 6316055"/>
                <a:gd name="connsiteX7" fmla="*/ 0 w 3002550"/>
                <a:gd name="connsiteY7" fmla="*/ 500435 h 6316055"/>
                <a:gd name="connsiteX8" fmla="*/ 500435 w 3002550"/>
                <a:gd name="connsiteY8" fmla="*/ 0 h 6316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02550" h="6316055">
                  <a:moveTo>
                    <a:pt x="3002550" y="1052698"/>
                  </a:moveTo>
                  <a:lnTo>
                    <a:pt x="3002550" y="5263357"/>
                  </a:lnTo>
                  <a:cubicBezTo>
                    <a:pt x="3002550" y="5844746"/>
                    <a:pt x="2896039" y="6316054"/>
                    <a:pt x="2764651" y="6316054"/>
                  </a:cubicBezTo>
                  <a:lnTo>
                    <a:pt x="0" y="6316054"/>
                  </a:lnTo>
                  <a:lnTo>
                    <a:pt x="0" y="6316054"/>
                  </a:lnTo>
                  <a:lnTo>
                    <a:pt x="0" y="1"/>
                  </a:lnTo>
                  <a:lnTo>
                    <a:pt x="0" y="1"/>
                  </a:lnTo>
                  <a:lnTo>
                    <a:pt x="2764651" y="1"/>
                  </a:lnTo>
                  <a:cubicBezTo>
                    <a:pt x="2896039" y="1"/>
                    <a:pt x="3002550" y="471309"/>
                    <a:pt x="3002550" y="1052698"/>
                  </a:cubicBezTo>
                  <a:close/>
                </a:path>
              </a:pathLst>
            </a:custGeom>
            <a:solidFill>
              <a:schemeClr val="accent2">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1" tIns="270397" rIns="394222" bIns="270398" spcCol="1270" anchor="ctr"/>
            <a:lstStyle/>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Χημεία</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Βιολογία</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Αγγλικά ή Γαλλικά ή άλλη ξένη γλώσσα</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Δίκτυα </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Πληροφορική</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Σχεδιασμός και Τεχνολογία</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Ελεύθερο Προοπτικό  Σχέδιο</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Αρχιτεκτονικό - Τεχνικό</a:t>
              </a:r>
              <a:r>
                <a:rPr lang="en-US"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Σχέδιο</a:t>
              </a:r>
            </a:p>
            <a:p>
              <a:pPr marL="228600" lvl="1" indent="-228600" defTabSz="889000" fontAlgn="auto">
                <a:lnSpc>
                  <a:spcPct val="90000"/>
                </a:lnSpc>
                <a:spcAft>
                  <a:spcPct val="15000"/>
                </a:spcAft>
                <a:buFontTx/>
                <a:buChar char="••"/>
                <a:defRPr/>
              </a:pPr>
              <a:r>
                <a:rPr lang="el-GR" sz="20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Γραφικές Τέχνες</a:t>
              </a:r>
            </a:p>
          </p:txBody>
        </p:sp>
        <p:sp>
          <p:nvSpPr>
            <p:cNvPr id="8" name="Freeform 7"/>
            <p:cNvSpPr/>
            <p:nvPr/>
          </p:nvSpPr>
          <p:spPr>
            <a:xfrm>
              <a:off x="1087570" y="3946682"/>
              <a:ext cx="3552541" cy="1355629"/>
            </a:xfrm>
            <a:custGeom>
              <a:avLst/>
              <a:gdLst>
                <a:gd name="connsiteX0" fmla="*/ 0 w 3552780"/>
                <a:gd name="connsiteY0" fmla="*/ 225840 h 1355014"/>
                <a:gd name="connsiteX1" fmla="*/ 225840 w 3552780"/>
                <a:gd name="connsiteY1" fmla="*/ 0 h 1355014"/>
                <a:gd name="connsiteX2" fmla="*/ 3326940 w 3552780"/>
                <a:gd name="connsiteY2" fmla="*/ 0 h 1355014"/>
                <a:gd name="connsiteX3" fmla="*/ 3552780 w 3552780"/>
                <a:gd name="connsiteY3" fmla="*/ 225840 h 1355014"/>
                <a:gd name="connsiteX4" fmla="*/ 3552780 w 3552780"/>
                <a:gd name="connsiteY4" fmla="*/ 1129174 h 1355014"/>
                <a:gd name="connsiteX5" fmla="*/ 3326940 w 3552780"/>
                <a:gd name="connsiteY5" fmla="*/ 1355014 h 1355014"/>
                <a:gd name="connsiteX6" fmla="*/ 225840 w 3552780"/>
                <a:gd name="connsiteY6" fmla="*/ 1355014 h 1355014"/>
                <a:gd name="connsiteX7" fmla="*/ 0 w 3552780"/>
                <a:gd name="connsiteY7" fmla="*/ 1129174 h 1355014"/>
                <a:gd name="connsiteX8" fmla="*/ 0 w 3552780"/>
                <a:gd name="connsiteY8" fmla="*/ 225840 h 1355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2780" h="1355014">
                  <a:moveTo>
                    <a:pt x="0" y="225840"/>
                  </a:moveTo>
                  <a:cubicBezTo>
                    <a:pt x="0" y="101112"/>
                    <a:pt x="101112" y="0"/>
                    <a:pt x="225840" y="0"/>
                  </a:cubicBezTo>
                  <a:lnTo>
                    <a:pt x="3326940" y="0"/>
                  </a:lnTo>
                  <a:cubicBezTo>
                    <a:pt x="3451668" y="0"/>
                    <a:pt x="3552780" y="101112"/>
                    <a:pt x="3552780" y="225840"/>
                  </a:cubicBezTo>
                  <a:lnTo>
                    <a:pt x="3552780" y="1129174"/>
                  </a:lnTo>
                  <a:cubicBezTo>
                    <a:pt x="3552780" y="1253902"/>
                    <a:pt x="3451668" y="1355014"/>
                    <a:pt x="3326940" y="1355014"/>
                  </a:cubicBezTo>
                  <a:lnTo>
                    <a:pt x="225840" y="1355014"/>
                  </a:lnTo>
                  <a:cubicBezTo>
                    <a:pt x="101112" y="1355014"/>
                    <a:pt x="0" y="1253902"/>
                    <a:pt x="0" y="1129174"/>
                  </a:cubicBezTo>
                  <a:lnTo>
                    <a:pt x="0" y="225840"/>
                  </a:lnTo>
                  <a:close/>
                </a:path>
              </a:pathLst>
            </a:custGeom>
            <a:solidFill>
              <a:schemeClr val="accent2">
                <a:lumMod val="40000"/>
                <a:lumOff val="6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72826" tIns="119486" rIns="172826" bIns="119486" spcCol="1270" anchor="ctr"/>
            <a:lstStyle/>
            <a:p>
              <a:pPr algn="ctr" defTabSz="1244600" fontAlgn="auto">
                <a:lnSpc>
                  <a:spcPct val="90000"/>
                </a:lnSpc>
                <a:spcAft>
                  <a:spcPct val="35000"/>
                </a:spcAft>
                <a:defRPr/>
              </a:pPr>
              <a:r>
                <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Επιλεγόμενα Μαθήματα</a:t>
              </a:r>
              <a:r>
                <a:rPr lang="en-US"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2x4</a:t>
              </a:r>
              <a:r>
                <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περιόδους</a:t>
              </a:r>
              <a:r>
                <a:rPr lang="en-US"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rPr>
                <a:t>=8)</a:t>
              </a:r>
              <a:endParaRPr lang="el-GR" sz="2800" dirty="0">
                <a:solidFill>
                  <a:schemeClr val="tx2"/>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pic>
        <p:nvPicPr>
          <p:cNvPr id="4" name="Picture 3">
            <a:extLst>
              <a:ext uri="{FF2B5EF4-FFF2-40B4-BE49-F238E27FC236}">
                <a16:creationId xmlns:a16="http://schemas.microsoft.com/office/drawing/2014/main" id="{83E62A53-B672-4F04-0955-1BAAEA8EE9DC}"/>
              </a:ext>
            </a:extLst>
          </p:cNvPr>
          <p:cNvPicPr>
            <a:picLocks noChangeAspect="1"/>
          </p:cNvPicPr>
          <p:nvPr/>
        </p:nvPicPr>
        <p:blipFill>
          <a:blip r:embed="rId3"/>
          <a:stretch>
            <a:fillRect/>
          </a:stretch>
        </p:blipFill>
        <p:spPr>
          <a:xfrm>
            <a:off x="10904376" y="0"/>
            <a:ext cx="1287624" cy="1815549"/>
          </a:xfrm>
          <a:prstGeom prst="rect">
            <a:avLst/>
          </a:prstGeom>
        </p:spPr>
      </p:pic>
      <p:sp>
        <p:nvSpPr>
          <p:cNvPr id="2" name="Footer Placeholder 1">
            <a:extLst>
              <a:ext uri="{FF2B5EF4-FFF2-40B4-BE49-F238E27FC236}">
                <a16:creationId xmlns:a16="http://schemas.microsoft.com/office/drawing/2014/main" id="{229F574A-7D45-2D40-C935-CB281BAD16CA}"/>
              </a:ext>
            </a:extLst>
          </p:cNvPr>
          <p:cNvSpPr>
            <a:spLocks noGrp="1"/>
          </p:cNvSpPr>
          <p:nvPr>
            <p:ph type="ftr" sz="quarter" idx="11"/>
          </p:nvPr>
        </p:nvSpPr>
        <p:spPr>
          <a:xfrm>
            <a:off x="4038600" y="6448425"/>
            <a:ext cx="4114800" cy="365125"/>
          </a:xfrm>
        </p:spPr>
        <p:txBody>
          <a:bodyPr/>
          <a:lstStyle/>
          <a:p>
            <a:r>
              <a:rPr lang="el-GR" dirty="0"/>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2730201682"/>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C12A391-A02D-786B-ACA7-9D29905A4B9A}"/>
              </a:ext>
            </a:extLst>
          </p:cNvPr>
          <p:cNvPicPr>
            <a:picLocks noChangeAspect="1"/>
          </p:cNvPicPr>
          <p:nvPr/>
        </p:nvPicPr>
        <p:blipFill>
          <a:blip r:embed="rId3"/>
          <a:stretch>
            <a:fillRect/>
          </a:stretch>
        </p:blipFill>
        <p:spPr>
          <a:xfrm>
            <a:off x="0" y="0"/>
            <a:ext cx="1287624" cy="1815549"/>
          </a:xfrm>
          <a:prstGeom prst="rect">
            <a:avLst/>
          </a:prstGeom>
        </p:spPr>
      </p:pic>
      <p:pic>
        <p:nvPicPr>
          <p:cNvPr id="4" name="Picture 3">
            <a:extLst>
              <a:ext uri="{FF2B5EF4-FFF2-40B4-BE49-F238E27FC236}">
                <a16:creationId xmlns:a16="http://schemas.microsoft.com/office/drawing/2014/main" id="{8E25950B-3086-DDCD-12F7-7EE0E46C37DF}"/>
              </a:ext>
            </a:extLst>
          </p:cNvPr>
          <p:cNvPicPr>
            <a:picLocks noChangeAspect="1"/>
          </p:cNvPicPr>
          <p:nvPr/>
        </p:nvPicPr>
        <p:blipFill>
          <a:blip r:embed="rId4"/>
          <a:stretch>
            <a:fillRect/>
          </a:stretch>
        </p:blipFill>
        <p:spPr>
          <a:xfrm>
            <a:off x="10601827" y="0"/>
            <a:ext cx="1590173" cy="2271675"/>
          </a:xfrm>
          <a:prstGeom prst="rect">
            <a:avLst/>
          </a:prstGeom>
        </p:spPr>
      </p:pic>
      <p:sp>
        <p:nvSpPr>
          <p:cNvPr id="2" name="Footer Placeholder 1"/>
          <p:cNvSpPr>
            <a:spLocks noGrp="1"/>
          </p:cNvSpPr>
          <p:nvPr>
            <p:ph type="ftr" sz="quarter" idx="11"/>
          </p:nvPr>
        </p:nvSpPr>
        <p:spPr/>
        <p:txBody>
          <a:bodyPr/>
          <a:lstStyle/>
          <a:p>
            <a:r>
              <a:rPr lang="el-GR"/>
              <a:t>Υπηρεσία Συμβουλευτικής &amp; Επαγγελματικής Αγωγής, Οκτώβριος 2026</a:t>
            </a:r>
            <a:endParaRPr lang="en-GB" dirty="0"/>
          </a:p>
        </p:txBody>
      </p:sp>
      <p:sp>
        <p:nvSpPr>
          <p:cNvPr id="26626" name="Title 1"/>
          <p:cNvSpPr>
            <a:spLocks noGrp="1"/>
          </p:cNvSpPr>
          <p:nvPr>
            <p:ph type="title" idx="4294967295"/>
          </p:nvPr>
        </p:nvSpPr>
        <p:spPr>
          <a:xfrm>
            <a:off x="0" y="246063"/>
            <a:ext cx="10234613" cy="727075"/>
          </a:xfrm>
        </p:spPr>
        <p:txBody>
          <a:bodyPr>
            <a:noAutofit/>
          </a:bodyPr>
          <a:lstStyle/>
          <a:p>
            <a:pPr algn="ctr"/>
            <a:r>
              <a:rPr kumimoji="0" lang="el-GR" altLang="el-GR" sz="3200" b="1" i="0"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ΚΑΤΕΥΘΥΝΣΗ ΚΑΙ ΕΝΔΕΙΚΤΙΚΕΣ ΣΠΟΥΔΕΣ </a:t>
            </a:r>
            <a:r>
              <a:rPr kumimoji="0" lang="el-GR" altLang="el-GR" sz="3200" b="0" i="0"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
            </a:r>
            <a:br>
              <a:rPr kumimoji="0" lang="el-GR" altLang="el-GR" sz="3200" b="0" i="0"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br>
            <a:r>
              <a:rPr kumimoji="0" lang="el-GR" altLang="el-GR" sz="2800" b="0" i="1"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a:t>
            </a:r>
            <a:r>
              <a:rPr kumimoji="0" lang="el-GR" altLang="el-GR" sz="2800" b="0" i="1" u="none" strike="noStrike" kern="1200" cap="all" spc="0" normalizeH="0" baseline="0" noProof="0" dirty="0" err="1">
                <a:ln>
                  <a:noFill/>
                </a:ln>
                <a:solidFill>
                  <a:prstClr val="black"/>
                </a:solidFill>
                <a:effectLst/>
                <a:uLnTx/>
                <a:uFillTx/>
                <a:latin typeface="Calibri" panose="020F0502020204030204"/>
                <a:ea typeface="+mj-ea"/>
                <a:cs typeface="Arial" panose="020B0604020202020204" pitchFamily="34" charset="0"/>
              </a:rPr>
              <a:t>ΑΠο</a:t>
            </a:r>
            <a:r>
              <a:rPr kumimoji="0" lang="el-GR" altLang="el-GR" sz="2800" b="0" i="1"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 ΟΜΠ 2: </a:t>
            </a:r>
            <a:r>
              <a:rPr kumimoji="0" lang="el-GR" altLang="el-GR" sz="2800" b="0" i="1" u="none" strike="noStrike" kern="1200" cap="all" spc="0" normalizeH="0" baseline="0" noProof="0" dirty="0" err="1">
                <a:ln>
                  <a:noFill/>
                </a:ln>
                <a:solidFill>
                  <a:prstClr val="black"/>
                </a:solidFill>
                <a:effectLst/>
                <a:uLnTx/>
                <a:uFillTx/>
                <a:latin typeface="Calibri" panose="020F0502020204030204"/>
                <a:ea typeface="+mj-ea"/>
                <a:cs typeface="Arial" panose="020B0604020202020204" pitchFamily="34" charset="0"/>
              </a:rPr>
              <a:t>ΜΑΘΗΜατικα</a:t>
            </a:r>
            <a:r>
              <a:rPr kumimoji="0" lang="el-GR" altLang="el-GR" sz="2800" b="0" i="1"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 &amp; </a:t>
            </a:r>
            <a:r>
              <a:rPr kumimoji="0" lang="el-GR" altLang="el-GR" sz="2800" b="0" i="1" u="none" strike="noStrike" kern="1200" cap="all" spc="0" normalizeH="0" baseline="0" noProof="0" dirty="0" err="1">
                <a:ln>
                  <a:noFill/>
                </a:ln>
                <a:solidFill>
                  <a:prstClr val="black"/>
                </a:solidFill>
                <a:effectLst/>
                <a:uLnTx/>
                <a:uFillTx/>
                <a:latin typeface="Calibri" panose="020F0502020204030204"/>
                <a:ea typeface="+mj-ea"/>
                <a:cs typeface="Arial" panose="020B0604020202020204" pitchFamily="34" charset="0"/>
              </a:rPr>
              <a:t>φυσικη</a:t>
            </a:r>
            <a:r>
              <a:rPr kumimoji="0" lang="el-GR" altLang="el-GR" sz="2800" b="0" i="1" u="none" strike="noStrike" kern="1200" cap="all" spc="0" normalizeH="0" baseline="0" noProof="0" dirty="0">
                <a:ln>
                  <a:noFill/>
                </a:ln>
                <a:solidFill>
                  <a:prstClr val="black"/>
                </a:solidFill>
                <a:effectLst/>
                <a:uLnTx/>
                <a:uFillTx/>
                <a:latin typeface="Calibri" panose="020F0502020204030204"/>
                <a:ea typeface="+mj-ea"/>
                <a:cs typeface="Arial" panose="020B0604020202020204" pitchFamily="34" charset="0"/>
              </a:rPr>
              <a:t>)</a:t>
            </a:r>
            <a:endParaRPr lang="en-GB" altLang="el-GR" sz="2800" b="1" i="1" dirty="0">
              <a:solidFill>
                <a:srgbClr val="002060"/>
              </a:solidFill>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4294967295"/>
          </p:nvPr>
        </p:nvGraphicFramePr>
        <p:xfrm>
          <a:off x="0" y="1199378"/>
          <a:ext cx="12192000" cy="5694321"/>
        </p:xfrm>
        <a:graphic>
          <a:graphicData uri="http://schemas.openxmlformats.org/drawingml/2006/table">
            <a:tbl>
              <a:tblPr firstRow="1" bandRow="1">
                <a:tableStyleId>{5C22544A-7EE6-4342-B048-85BDC9FD1C3A}</a:tableStyleId>
              </a:tblPr>
              <a:tblGrid>
                <a:gridCol w="12192000">
                  <a:extLst>
                    <a:ext uri="{9D8B030D-6E8A-4147-A177-3AD203B41FA5}">
                      <a16:colId xmlns:a16="http://schemas.microsoft.com/office/drawing/2014/main" val="20000"/>
                    </a:ext>
                  </a:extLst>
                </a:gridCol>
              </a:tblGrid>
              <a:tr h="1125592">
                <a:tc>
                  <a:txBody>
                    <a:bodyPr/>
                    <a:lstStyle/>
                    <a:p>
                      <a:pPr marL="0" algn="ctr" defTabSz="914400" rtl="0" eaLnBrk="1" latinLnBrk="0" hangingPunct="1">
                        <a:lnSpc>
                          <a:spcPct val="115000"/>
                        </a:lnSpc>
                        <a:spcAft>
                          <a:spcPts val="0"/>
                        </a:spcAft>
                      </a:pPr>
                      <a:r>
                        <a:rPr lang="el-GR" sz="2400" b="1" kern="1200" dirty="0">
                          <a:solidFill>
                            <a:schemeClr val="tx1"/>
                          </a:solidFill>
                          <a:effectLst/>
                          <a:latin typeface="+mn-lt"/>
                          <a:ea typeface="Calibri" panose="020F0502020204030204" pitchFamily="34" charset="0"/>
                          <a:cs typeface="Times New Roman" panose="02020603050405020304" pitchFamily="18" charset="0"/>
                        </a:rPr>
                        <a:t>ΚΑΤΕΥΘΥΝΣΗ 3: </a:t>
                      </a:r>
                    </a:p>
                    <a:p>
                      <a:pPr marL="0" algn="ctr" defTabSz="914400" rtl="0" eaLnBrk="1" latinLnBrk="0" hangingPunct="1">
                        <a:lnSpc>
                          <a:spcPct val="115000"/>
                        </a:lnSpc>
                        <a:spcAft>
                          <a:spcPts val="0"/>
                        </a:spcAft>
                      </a:pPr>
                      <a:r>
                        <a:rPr lang="el-GR" sz="2400" b="1" kern="1200" dirty="0">
                          <a:solidFill>
                            <a:schemeClr val="tx1"/>
                          </a:solidFill>
                          <a:effectLst/>
                          <a:latin typeface="+mn-lt"/>
                          <a:ea typeface="Calibri" panose="020F0502020204030204" pitchFamily="34" charset="0"/>
                          <a:cs typeface="Times New Roman" panose="02020603050405020304" pitchFamily="18" charset="0"/>
                        </a:rPr>
                        <a:t>ΘΕΤΙΚΩΝ ΕΠΙΣΤΗΜΩΝ - ΒΙΟΕΠΙΣΤΗΜΩΝ –</a:t>
                      </a:r>
                      <a:r>
                        <a:rPr lang="el-GR" sz="2400" b="1" kern="1200" baseline="0" dirty="0">
                          <a:solidFill>
                            <a:schemeClr val="tx1"/>
                          </a:solidFill>
                          <a:effectLst/>
                          <a:latin typeface="+mn-lt"/>
                          <a:ea typeface="Calibri" panose="020F0502020204030204" pitchFamily="34" charset="0"/>
                          <a:cs typeface="Times New Roman" panose="02020603050405020304" pitchFamily="18" charset="0"/>
                        </a:rPr>
                        <a:t> </a:t>
                      </a:r>
                    </a:p>
                    <a:p>
                      <a:pPr marL="0" algn="ctr" defTabSz="914400" rtl="0" eaLnBrk="1" latinLnBrk="0" hangingPunct="1">
                        <a:lnSpc>
                          <a:spcPct val="115000"/>
                        </a:lnSpc>
                        <a:spcAft>
                          <a:spcPts val="0"/>
                        </a:spcAft>
                      </a:pPr>
                      <a:r>
                        <a:rPr lang="el-GR" sz="2400" b="1" kern="1200" dirty="0">
                          <a:solidFill>
                            <a:schemeClr val="tx1"/>
                          </a:solidFill>
                          <a:effectLst/>
                          <a:latin typeface="+mn-lt"/>
                          <a:ea typeface="Calibri" panose="020F0502020204030204" pitchFamily="34" charset="0"/>
                          <a:cs typeface="Times New Roman" panose="02020603050405020304" pitchFamily="18" charset="0"/>
                        </a:rPr>
                        <a:t>ΠΛΗΡΟΦΟΡΙΚΗΣ - ΤΕΧΝΟΛΟΓΙΑΣ</a:t>
                      </a:r>
                      <a:endParaRPr lang="en-GB" sz="2400" b="1" kern="1200" dirty="0">
                        <a:solidFill>
                          <a:schemeClr val="tx1"/>
                        </a:solidFill>
                        <a:effectLst/>
                        <a:latin typeface="+mn-lt"/>
                        <a:ea typeface="Calibri" panose="020F0502020204030204" pitchFamily="34" charset="0"/>
                        <a:cs typeface="Times New Roman" panose="02020603050405020304" pitchFamily="18" charset="0"/>
                      </a:endParaRPr>
                    </a:p>
                  </a:txBody>
                  <a:tcPr marL="51440" marR="51440" marT="34290" marB="34290">
                    <a:solidFill>
                      <a:schemeClr val="accent2">
                        <a:lumMod val="60000"/>
                        <a:lumOff val="40000"/>
                      </a:schemeClr>
                    </a:solidFill>
                  </a:tcPr>
                </a:tc>
                <a:extLst>
                  <a:ext uri="{0D108BD9-81ED-4DB2-BD59-A6C34878D82A}">
                    <a16:rowId xmlns:a16="http://schemas.microsoft.com/office/drawing/2014/main" val="10000"/>
                  </a:ext>
                </a:extLst>
              </a:tr>
              <a:tr h="4388570">
                <a:tc>
                  <a:txBody>
                    <a:bodyPr/>
                    <a:lstStyle/>
                    <a:p>
                      <a:pPr algn="just">
                        <a:lnSpc>
                          <a:spcPts val="3600"/>
                        </a:lnSpc>
                      </a:pPr>
                      <a:r>
                        <a:rPr lang="el-GR" sz="2400" b="1" kern="1200" dirty="0">
                          <a:solidFill>
                            <a:srgbClr val="002060"/>
                          </a:solidFill>
                          <a:latin typeface="+mn-lt"/>
                          <a:ea typeface="+mn-ea"/>
                          <a:cs typeface="Arial" panose="020B0604020202020204" pitchFamily="34" charset="0"/>
                        </a:rPr>
                        <a:t>Ιατρική, Οδοντιατρική, Κτηνιατρική, Φαρμακευτική, Βιολογικές Επιστήμες, Μαθηματικά, Φυσική, Χημεία, Χημική Μηχανική, Πληροφορική,</a:t>
                      </a:r>
                      <a:r>
                        <a:rPr lang="en-US" sz="2400" b="1" kern="1200" dirty="0">
                          <a:solidFill>
                            <a:srgbClr val="002060"/>
                          </a:solidFill>
                          <a:latin typeface="+mn-lt"/>
                          <a:ea typeface="+mn-ea"/>
                          <a:cs typeface="Arial" panose="020B0604020202020204" pitchFamily="34" charset="0"/>
                        </a:rPr>
                        <a:t>  </a:t>
                      </a:r>
                      <a:r>
                        <a:rPr lang="el-GR" sz="2400" b="1" kern="1200" dirty="0">
                          <a:solidFill>
                            <a:srgbClr val="002060"/>
                          </a:solidFill>
                          <a:latin typeface="+mn-lt"/>
                          <a:ea typeface="+mn-ea"/>
                          <a:cs typeface="Arial" panose="020B0604020202020204" pitchFamily="34" charset="0"/>
                        </a:rPr>
                        <a:t>Αρχιτεκτονική, Ηλεκτρολογία Μηχανική, Μηχανολογία Μηχανική, Πολιτική Μηχανική, Μηχανική Περιβάλλοντος, Αεροναυπηγική Μηχανική, Ναυπηγική Μηχανική,  Αγρονομία/Τοπογραφία, Γεωπονικές Επιστήμες, Περιβαλλοντικές Σπουδές, Γεωλογία, Διαιτολόγια/Διατροφολογία, Φυσικοθεραπεία, Εργοθεραπεία, Νοσηλευτική, Φυσική Αγωγή Στρατιωτικές Σχολές Αξιωματικών/ Υπαξιωματικών, Ψυχολογία, Παιδαγωγικά, Λογοθεραπεία, Διοίκηση Επιχειρήσεων, Διοίκηση Τουρισμού και Φιλοξενίας, Επιστήμη Δεδομένων κ.ά.</a:t>
                      </a:r>
                      <a:endParaRPr lang="en-GB" sz="2400" b="1" kern="1200" dirty="0">
                        <a:solidFill>
                          <a:srgbClr val="002060"/>
                        </a:solidFill>
                        <a:latin typeface="+mn-lt"/>
                        <a:ea typeface="+mn-ea"/>
                        <a:cs typeface="Arial" panose="020B0604020202020204" pitchFamily="34" charset="0"/>
                      </a:endParaRPr>
                    </a:p>
                  </a:txBody>
                  <a:tcPr marL="51440" marR="51440" marT="34290" marB="34290">
                    <a:solidFill>
                      <a:schemeClr val="accent2">
                        <a:lumMod val="40000"/>
                        <a:lumOff val="6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28692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idx="4294967295"/>
          </p:nvPr>
        </p:nvSpPr>
        <p:spPr>
          <a:xfrm>
            <a:off x="242596" y="-413026"/>
            <a:ext cx="8596313" cy="1320800"/>
          </a:xfrm>
        </p:spPr>
        <p:txBody>
          <a:bodyPr>
            <a:normAutofit fontScale="90000"/>
          </a:bodyPr>
          <a:lstStyle/>
          <a:p>
            <a:pPr eaLnBrk="1" hangingPunct="1">
              <a:defRPr/>
            </a:pPr>
            <a:r>
              <a:rPr lang="en-US" altLang="en-US" sz="2700" b="1" dirty="0">
                <a:solidFill>
                  <a:schemeClr val="accent1">
                    <a:lumMod val="50000"/>
                  </a:schemeClr>
                </a:solidFill>
              </a:rPr>
              <a:t/>
            </a:r>
            <a:br>
              <a:rPr lang="en-US" altLang="en-US" sz="2700" b="1" dirty="0">
                <a:solidFill>
                  <a:schemeClr val="accent1">
                    <a:lumMod val="50000"/>
                  </a:schemeClr>
                </a:solidFill>
              </a:rPr>
            </a:br>
            <a:r>
              <a:rPr lang="el-GR" altLang="en-US" sz="2700" b="1" dirty="0">
                <a:solidFill>
                  <a:schemeClr val="accent1">
                    <a:lumMod val="50000"/>
                  </a:schemeClr>
                </a:solidFill>
              </a:rPr>
              <a:t/>
            </a:r>
            <a:br>
              <a:rPr lang="el-GR" altLang="en-US" sz="2700" b="1" dirty="0">
                <a:solidFill>
                  <a:schemeClr val="accent1">
                    <a:lumMod val="50000"/>
                  </a:schemeClr>
                </a:solidFill>
              </a:rPr>
            </a:br>
            <a:r>
              <a:rPr lang="el-GR" altLang="en-US" sz="2700" b="1" dirty="0">
                <a:solidFill>
                  <a:schemeClr val="accent1">
                    <a:lumMod val="50000"/>
                  </a:schemeClr>
                </a:solidFill>
              </a:rPr>
              <a:t/>
            </a:r>
            <a:br>
              <a:rPr lang="el-GR" altLang="en-US" sz="2700" b="1" dirty="0">
                <a:solidFill>
                  <a:schemeClr val="accent1">
                    <a:lumMod val="50000"/>
                  </a:schemeClr>
                </a:solidFill>
              </a:rPr>
            </a:br>
            <a:r>
              <a:rPr lang="el-GR" altLang="en-US" sz="2700" b="1" dirty="0">
                <a:solidFill>
                  <a:schemeClr val="accent1">
                    <a:lumMod val="50000"/>
                  </a:schemeClr>
                </a:solidFill>
              </a:rPr>
              <a:t/>
            </a:r>
            <a:br>
              <a:rPr lang="el-GR" altLang="en-US" sz="2700" b="1" dirty="0">
                <a:solidFill>
                  <a:schemeClr val="accent1">
                    <a:lumMod val="50000"/>
                  </a:schemeClr>
                </a:solidFill>
              </a:rPr>
            </a:br>
            <a:r>
              <a:rPr lang="el-GR" altLang="en-US" sz="2700" b="1" i="1" dirty="0">
                <a:solidFill>
                  <a:schemeClr val="accent1">
                    <a:lumMod val="50000"/>
                  </a:schemeClr>
                </a:solidFill>
              </a:rPr>
              <a:t>Από ΟΜΠ 3 (Μαθηματικά &amp; Οικονομικά) </a:t>
            </a:r>
            <a:r>
              <a:rPr lang="el-GR" altLang="en-US" sz="2700" b="1" dirty="0">
                <a:solidFill>
                  <a:schemeClr val="accent1">
                    <a:lumMod val="50000"/>
                  </a:schemeClr>
                </a:solidFill>
              </a:rPr>
              <a:t> </a:t>
            </a:r>
            <a:r>
              <a:rPr lang="el-GR" altLang="en-US" sz="2700" b="1" dirty="0">
                <a:solidFill>
                  <a:schemeClr val="accent2"/>
                </a:solidFill>
              </a:rPr>
              <a:t/>
            </a:r>
            <a:br>
              <a:rPr lang="el-GR" altLang="en-US" sz="2700" b="1" dirty="0">
                <a:solidFill>
                  <a:schemeClr val="accent2"/>
                </a:solidFill>
              </a:rPr>
            </a:br>
            <a:r>
              <a:rPr lang="el-GR" altLang="en-US" sz="2700" b="1" dirty="0">
                <a:solidFill>
                  <a:schemeClr val="accent2"/>
                </a:solidFill>
              </a:rPr>
              <a:t/>
            </a:r>
            <a:br>
              <a:rPr lang="el-GR" altLang="en-US" sz="2700" b="1" dirty="0">
                <a:solidFill>
                  <a:schemeClr val="accent2"/>
                </a:solidFill>
              </a:rPr>
            </a:br>
            <a:r>
              <a:rPr lang="el-GR" altLang="en-US" sz="3600" b="1" dirty="0">
                <a:latin typeface="Arial Unicode MS" pitchFamily="34" charset="-128"/>
                <a:ea typeface="Arial Unicode MS" pitchFamily="34" charset="-128"/>
                <a:cs typeface="Arial Unicode MS" pitchFamily="34" charset="-128"/>
              </a:rPr>
              <a:t>Κατεύθυνση 4:</a:t>
            </a:r>
            <a:br>
              <a:rPr lang="el-GR" altLang="en-US" sz="3600" b="1" dirty="0">
                <a:latin typeface="Arial Unicode MS" pitchFamily="34" charset="-128"/>
                <a:ea typeface="Arial Unicode MS" pitchFamily="34" charset="-128"/>
                <a:cs typeface="Arial Unicode MS" pitchFamily="34" charset="-128"/>
              </a:rPr>
            </a:br>
            <a:r>
              <a:rPr lang="el-GR" altLang="en-US" sz="3600" b="1" dirty="0" err="1">
                <a:latin typeface="Arial Unicode MS" pitchFamily="34" charset="-128"/>
                <a:ea typeface="Arial Unicode MS" pitchFamily="34" charset="-128"/>
                <a:cs typeface="Arial Unicode MS" pitchFamily="34" charset="-128"/>
              </a:rPr>
              <a:t>Οικονομικων</a:t>
            </a:r>
            <a:r>
              <a:rPr lang="el-GR" altLang="en-US" sz="3600" b="1" dirty="0">
                <a:latin typeface="Arial Unicode MS" pitchFamily="34" charset="-128"/>
                <a:ea typeface="Arial Unicode MS" pitchFamily="34" charset="-128"/>
                <a:cs typeface="Arial Unicode MS" pitchFamily="34" charset="-128"/>
              </a:rPr>
              <a:t> Επιστημών</a:t>
            </a:r>
            <a:endParaRPr lang="en-US" altLang="en-US" sz="3600" dirty="0">
              <a:latin typeface="Arial Unicode MS" pitchFamily="34" charset="-128"/>
              <a:ea typeface="Arial Unicode MS" pitchFamily="34" charset="-128"/>
              <a:cs typeface="Arial Unicode MS" pitchFamily="34" charset="-128"/>
            </a:endParaRPr>
          </a:p>
        </p:txBody>
      </p:sp>
      <p:graphicFrame>
        <p:nvGraphicFramePr>
          <p:cNvPr id="4" name="Content Placeholder 7"/>
          <p:cNvGraphicFramePr>
            <a:graphicFrameLocks noGrp="1"/>
          </p:cNvGraphicFramePr>
          <p:nvPr>
            <p:ph idx="4294967295"/>
          </p:nvPr>
        </p:nvGraphicFramePr>
        <p:xfrm>
          <a:off x="1439863" y="1916113"/>
          <a:ext cx="10752137" cy="4465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A1838140-B3A6-FF90-37B4-35EDB31FD4F7}"/>
              </a:ext>
            </a:extLst>
          </p:cNvPr>
          <p:cNvPicPr>
            <a:picLocks noChangeAspect="1"/>
          </p:cNvPicPr>
          <p:nvPr/>
        </p:nvPicPr>
        <p:blipFill>
          <a:blip r:embed="rId7"/>
          <a:stretch>
            <a:fillRect/>
          </a:stretch>
        </p:blipFill>
        <p:spPr>
          <a:xfrm>
            <a:off x="10904376" y="0"/>
            <a:ext cx="1287624" cy="1815549"/>
          </a:xfrm>
          <a:prstGeom prst="rect">
            <a:avLst/>
          </a:prstGeom>
        </p:spPr>
      </p:pic>
      <p:sp>
        <p:nvSpPr>
          <p:cNvPr id="2" name="Footer Placeholder 1">
            <a:extLst>
              <a:ext uri="{FF2B5EF4-FFF2-40B4-BE49-F238E27FC236}">
                <a16:creationId xmlns:a16="http://schemas.microsoft.com/office/drawing/2014/main" id="{994644AB-C896-47AC-B06F-2A13DFC32E6C}"/>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2228610778"/>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C7226EA-3E2F-BE0B-B5AE-9EA41729D8E0}"/>
              </a:ext>
            </a:extLst>
          </p:cNvPr>
          <p:cNvPicPr>
            <a:picLocks noChangeAspect="1"/>
          </p:cNvPicPr>
          <p:nvPr/>
        </p:nvPicPr>
        <p:blipFill>
          <a:blip r:embed="rId2"/>
          <a:stretch>
            <a:fillRect/>
          </a:stretch>
        </p:blipFill>
        <p:spPr>
          <a:xfrm>
            <a:off x="0" y="-40029"/>
            <a:ext cx="1218294" cy="1717794"/>
          </a:xfrm>
          <a:prstGeom prst="rect">
            <a:avLst/>
          </a:prstGeom>
        </p:spPr>
      </p:pic>
      <p:pic>
        <p:nvPicPr>
          <p:cNvPr id="3" name="Picture 2">
            <a:extLst>
              <a:ext uri="{FF2B5EF4-FFF2-40B4-BE49-F238E27FC236}">
                <a16:creationId xmlns:a16="http://schemas.microsoft.com/office/drawing/2014/main" id="{1DC46344-9DD6-846B-4010-B4C9FFA3C982}"/>
              </a:ext>
            </a:extLst>
          </p:cNvPr>
          <p:cNvPicPr>
            <a:picLocks noChangeAspect="1"/>
          </p:cNvPicPr>
          <p:nvPr/>
        </p:nvPicPr>
        <p:blipFill>
          <a:blip r:embed="rId3"/>
          <a:stretch>
            <a:fillRect/>
          </a:stretch>
        </p:blipFill>
        <p:spPr>
          <a:xfrm>
            <a:off x="10973706" y="1"/>
            <a:ext cx="1218294" cy="1742160"/>
          </a:xfrm>
          <a:prstGeom prst="rect">
            <a:avLst/>
          </a:prstGeom>
        </p:spPr>
      </p:pic>
      <p:sp>
        <p:nvSpPr>
          <p:cNvPr id="2" name="Footer Placeholder 1">
            <a:extLst>
              <a:ext uri="{FF2B5EF4-FFF2-40B4-BE49-F238E27FC236}">
                <a16:creationId xmlns:a16="http://schemas.microsoft.com/office/drawing/2014/main" id="{4D0A17F2-AD11-E41A-5FC8-B906AC2596CB}"/>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CY" dirty="0"/>
          </a:p>
        </p:txBody>
      </p:sp>
      <p:sp>
        <p:nvSpPr>
          <p:cNvPr id="27650" name="Title 1"/>
          <p:cNvSpPr>
            <a:spLocks noGrp="1"/>
          </p:cNvSpPr>
          <p:nvPr>
            <p:ph type="title" idx="4294967295"/>
          </p:nvPr>
        </p:nvSpPr>
        <p:spPr>
          <a:xfrm>
            <a:off x="865938" y="359763"/>
            <a:ext cx="10406063" cy="973138"/>
          </a:xfrm>
        </p:spPr>
        <p:txBody>
          <a:bodyPr>
            <a:normAutofit/>
          </a:bodyPr>
          <a:lstStyle/>
          <a:p>
            <a:pPr algn="ctr"/>
            <a:r>
              <a:rPr lang="el-GR" altLang="el-GR" sz="3200" b="1" dirty="0">
                <a:latin typeface="+mn-lt"/>
                <a:cs typeface="Arial" panose="020B0604020202020204" pitchFamily="34" charset="0"/>
              </a:rPr>
              <a:t>ΚΑΤΕΥΘΥΝΣΗ ΚΑΙ ΕΝΔΕΙΚΤΙΚΕΣ ΣΠΟΥΔΕΣ </a:t>
            </a:r>
            <a:r>
              <a:rPr lang="el-GR" altLang="el-GR" sz="3200" dirty="0">
                <a:latin typeface="+mn-lt"/>
                <a:cs typeface="Arial" panose="020B0604020202020204" pitchFamily="34" charset="0"/>
              </a:rPr>
              <a:t/>
            </a:r>
            <a:br>
              <a:rPr lang="el-GR" altLang="el-GR" sz="3200" dirty="0">
                <a:latin typeface="+mn-lt"/>
                <a:cs typeface="Arial" panose="020B0604020202020204" pitchFamily="34" charset="0"/>
              </a:rPr>
            </a:br>
            <a:r>
              <a:rPr lang="el-GR" altLang="el-GR" sz="2800" i="1" dirty="0">
                <a:latin typeface="+mn-lt"/>
                <a:cs typeface="Arial" panose="020B0604020202020204" pitchFamily="34" charset="0"/>
              </a:rPr>
              <a:t>(Από ΟΜΠ 3: Μαθηματικά &amp; Οικονομικά)</a:t>
            </a:r>
            <a:endParaRPr lang="en-GB" altLang="el-GR" sz="2800" i="1" dirty="0">
              <a:latin typeface="+mn-lt"/>
              <a:cs typeface="Arial" panose="020B0604020202020204" pitchFamily="34" charset="0"/>
            </a:endParaRPr>
          </a:p>
        </p:txBody>
      </p:sp>
      <p:graphicFrame>
        <p:nvGraphicFramePr>
          <p:cNvPr id="4" name="Content Placeholder 3"/>
          <p:cNvGraphicFramePr>
            <a:graphicFrameLocks noGrp="1"/>
          </p:cNvGraphicFramePr>
          <p:nvPr>
            <p:ph idx="4294967295"/>
          </p:nvPr>
        </p:nvGraphicFramePr>
        <p:xfrm>
          <a:off x="538163" y="1677764"/>
          <a:ext cx="11219543" cy="5180236"/>
        </p:xfrm>
        <a:graphic>
          <a:graphicData uri="http://schemas.openxmlformats.org/drawingml/2006/table">
            <a:tbl>
              <a:tblPr firstRow="1" bandRow="1">
                <a:tableStyleId>{5C22544A-7EE6-4342-B048-85BDC9FD1C3A}</a:tableStyleId>
              </a:tblPr>
              <a:tblGrid>
                <a:gridCol w="11219543">
                  <a:extLst>
                    <a:ext uri="{9D8B030D-6E8A-4147-A177-3AD203B41FA5}">
                      <a16:colId xmlns:a16="http://schemas.microsoft.com/office/drawing/2014/main" val="20000"/>
                    </a:ext>
                  </a:extLst>
                </a:gridCol>
              </a:tblGrid>
              <a:tr h="732716">
                <a:tc>
                  <a:txBody>
                    <a:bodyPr/>
                    <a:lstStyle/>
                    <a:p>
                      <a:pPr algn="ctr"/>
                      <a:r>
                        <a:rPr lang="el-GR" sz="2800" b="1" kern="1200" dirty="0">
                          <a:solidFill>
                            <a:schemeClr val="lt1"/>
                          </a:solidFill>
                          <a:effectLst/>
                          <a:latin typeface="+mn-lt"/>
                          <a:ea typeface="+mn-ea"/>
                          <a:cs typeface="Arial" panose="020B0604020202020204" pitchFamily="34" charset="0"/>
                        </a:rPr>
                        <a:t>ΚΑΤΕΥΘΥΝΣΗ 4: ΟΙΚΟΝΟΜΙΚΩΝ ΕΠΙΣΤΗΜΩΝ</a:t>
                      </a:r>
                      <a:endParaRPr lang="en-GB" sz="2800" dirty="0">
                        <a:latin typeface="+mn-lt"/>
                        <a:cs typeface="Arial" panose="020B0604020202020204" pitchFamily="34" charset="0"/>
                      </a:endParaRPr>
                    </a:p>
                  </a:txBody>
                  <a:tcPr marL="51443" marR="51443" marT="34295" marB="34295">
                    <a:solidFill>
                      <a:srgbClr val="FFC000"/>
                    </a:solidFill>
                  </a:tcPr>
                </a:tc>
                <a:extLst>
                  <a:ext uri="{0D108BD9-81ED-4DB2-BD59-A6C34878D82A}">
                    <a16:rowId xmlns:a16="http://schemas.microsoft.com/office/drawing/2014/main" val="10000"/>
                  </a:ext>
                </a:extLst>
              </a:tr>
              <a:tr h="4447520">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l-GR" sz="2400" b="1" i="0" u="none" strike="noStrike" kern="1200" baseline="0" dirty="0">
                          <a:solidFill>
                            <a:schemeClr val="dk1"/>
                          </a:solidFill>
                          <a:latin typeface="+mn-lt"/>
                          <a:ea typeface="+mn-ea"/>
                          <a:cs typeface="+mn-cs"/>
                        </a:rPr>
                        <a:t>Οικονομικά, Λογιστική, Χρηματοοικονομικά, Διοίκηση Επιχειρήσεων, Μάρκετινγκ, Διεθνείς-Ευρωπαϊκές Σπουδές, Στατιστική, Ασφαλιστικές Επιστήμες, Ναυτιλιακές Σπουδές, Πληροφορική, Διοικητικής Επιστήμης και Τεχνολογίας, Διοίκηση Τουρισμού και Φιλοξενίας, Σχολές Υπαξιωματικών, Ψυχολογία, Παιδαγωγικά, </a:t>
                      </a:r>
                      <a:r>
                        <a:rPr lang="el-GR" sz="2400" b="1" i="0" u="none" strike="noStrike" kern="1200" baseline="0" dirty="0" err="1">
                          <a:solidFill>
                            <a:schemeClr val="dk1"/>
                          </a:solidFill>
                          <a:latin typeface="+mn-lt"/>
                          <a:ea typeface="+mn-ea"/>
                          <a:cs typeface="+mn-cs"/>
                        </a:rPr>
                        <a:t>Λογοθεραπεία</a:t>
                      </a:r>
                      <a:r>
                        <a:rPr lang="el-GR" sz="2400" b="1" i="0" u="none" strike="noStrike" kern="1200" baseline="0" dirty="0">
                          <a:solidFill>
                            <a:schemeClr val="dk1"/>
                          </a:solidFill>
                          <a:latin typeface="+mn-lt"/>
                          <a:ea typeface="+mn-ea"/>
                          <a:cs typeface="+mn-cs"/>
                        </a:rPr>
                        <a:t>, Επιστήμη Δεδομένων για Οικονομικά και Διοίκηση κ.ά. </a:t>
                      </a:r>
                      <a:r>
                        <a:rPr lang="el-GR" sz="1800" b="0" i="0" u="none" strike="noStrike" kern="1200" baseline="0" dirty="0">
                          <a:solidFill>
                            <a:schemeClr val="dk1"/>
                          </a:solidFill>
                          <a:latin typeface="+mn-lt"/>
                          <a:ea typeface="+mn-ea"/>
                          <a:cs typeface="+mn-cs"/>
                        </a:rPr>
                        <a:t>	</a:t>
                      </a:r>
                    </a:p>
                    <a:p>
                      <a:pPr marL="0" algn="just" defTabSz="914400" rtl="0" eaLnBrk="1" latinLnBrk="0" hangingPunct="1">
                        <a:lnSpc>
                          <a:spcPct val="150000"/>
                        </a:lnSpc>
                      </a:pPr>
                      <a:endParaRPr lang="en-GB" sz="2800" b="1" kern="1200" dirty="0">
                        <a:solidFill>
                          <a:srgbClr val="002060"/>
                        </a:solidFill>
                        <a:latin typeface="+mn-lt"/>
                        <a:ea typeface="+mn-ea"/>
                        <a:cs typeface="Arial" panose="020B0604020202020204" pitchFamily="34" charset="0"/>
                      </a:endParaRPr>
                    </a:p>
                  </a:txBody>
                  <a:tcPr marL="51443" marR="51443" marT="34295" marB="34295">
                    <a:solidFill>
                      <a:srgbClr val="FFF989"/>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48231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idx="4294967295"/>
          </p:nvPr>
        </p:nvSpPr>
        <p:spPr>
          <a:xfrm>
            <a:off x="140906" y="56115"/>
            <a:ext cx="12192000" cy="1119188"/>
          </a:xfrm>
        </p:spPr>
        <p:txBody>
          <a:bodyPr>
            <a:normAutofit fontScale="90000"/>
          </a:bodyPr>
          <a:lstStyle/>
          <a:p>
            <a:pPr eaLnBrk="1" hangingPunct="1">
              <a:defRPr/>
            </a:pPr>
            <a:r>
              <a:rPr lang="el-GR" altLang="en-US" sz="2700" b="1" dirty="0">
                <a:solidFill>
                  <a:schemeClr val="accent2">
                    <a:lumMod val="75000"/>
                  </a:schemeClr>
                </a:solidFill>
              </a:rPr>
              <a:t/>
            </a:r>
            <a:br>
              <a:rPr lang="el-GR" altLang="en-US" sz="2700" b="1" dirty="0">
                <a:solidFill>
                  <a:schemeClr val="accent2">
                    <a:lumMod val="75000"/>
                  </a:schemeClr>
                </a:solidFill>
              </a:rPr>
            </a:br>
            <a:r>
              <a:rPr lang="el-GR" altLang="en-US" sz="2700" b="1" dirty="0">
                <a:solidFill>
                  <a:schemeClr val="accent2">
                    <a:lumMod val="75000"/>
                  </a:schemeClr>
                </a:solidFill>
              </a:rPr>
              <a:t/>
            </a:r>
            <a:br>
              <a:rPr lang="el-GR" altLang="en-US" sz="2700" b="1" dirty="0">
                <a:solidFill>
                  <a:schemeClr val="accent2">
                    <a:lumMod val="75000"/>
                  </a:schemeClr>
                </a:solidFill>
              </a:rPr>
            </a:br>
            <a:r>
              <a:rPr lang="el-GR" altLang="en-US" sz="2700" b="1" i="1" dirty="0"/>
              <a:t>ΑΠΟ ΟΜΠ 4 (Αγγλικά &amp; Οικονομικά) </a:t>
            </a:r>
            <a:r>
              <a:rPr lang="el-GR" altLang="en-US" sz="3600" b="1" dirty="0"/>
              <a:t> </a:t>
            </a:r>
            <a:br>
              <a:rPr lang="el-GR" altLang="en-US" sz="3600" b="1" dirty="0"/>
            </a:br>
            <a:r>
              <a:rPr lang="el-GR" altLang="en-US" sz="3600" b="1" dirty="0"/>
              <a:t/>
            </a:r>
            <a:br>
              <a:rPr lang="el-GR" altLang="en-US" sz="3600" b="1" dirty="0"/>
            </a:br>
            <a:r>
              <a:rPr lang="el-GR" altLang="en-US" sz="3100" b="1" dirty="0">
                <a:latin typeface="Arial Unicode MS" pitchFamily="34" charset="-128"/>
                <a:ea typeface="Arial Unicode MS" pitchFamily="34" charset="-128"/>
                <a:cs typeface="Arial Unicode MS" pitchFamily="34" charset="-128"/>
              </a:rPr>
              <a:t>Κατεύθυνση 5:</a:t>
            </a:r>
            <a:br>
              <a:rPr lang="el-GR" altLang="en-US" sz="3100" b="1" dirty="0">
                <a:latin typeface="Arial Unicode MS" pitchFamily="34" charset="-128"/>
                <a:ea typeface="Arial Unicode MS" pitchFamily="34" charset="-128"/>
                <a:cs typeface="Arial Unicode MS" pitchFamily="34" charset="-128"/>
              </a:rPr>
            </a:br>
            <a:r>
              <a:rPr lang="el-GR" altLang="en-US" sz="3100" b="1" dirty="0">
                <a:latin typeface="Arial Unicode MS" pitchFamily="34" charset="-128"/>
                <a:ea typeface="Arial Unicode MS" pitchFamily="34" charset="-128"/>
                <a:cs typeface="Arial Unicode MS" pitchFamily="34" charset="-128"/>
              </a:rPr>
              <a:t>Εμπορίου και Υπηρεσιών</a:t>
            </a:r>
            <a:endParaRPr lang="en-US" altLang="en-US" sz="3100" dirty="0">
              <a:latin typeface="Arial Unicode MS" pitchFamily="34" charset="-128"/>
              <a:ea typeface="Arial Unicode MS" pitchFamily="34" charset="-128"/>
              <a:cs typeface="Arial Unicode MS" pitchFamily="34" charset="-128"/>
            </a:endParaRPr>
          </a:p>
        </p:txBody>
      </p:sp>
      <p:graphicFrame>
        <p:nvGraphicFramePr>
          <p:cNvPr id="4" name="Content Placeholder 7"/>
          <p:cNvGraphicFramePr>
            <a:graphicFrameLocks/>
          </p:cNvGraphicFramePr>
          <p:nvPr>
            <p:extLst>
              <p:ext uri="{D42A27DB-BD31-4B8C-83A1-F6EECF244321}">
                <p14:modId xmlns:p14="http://schemas.microsoft.com/office/powerpoint/2010/main" val="1362913291"/>
              </p:ext>
            </p:extLst>
          </p:nvPr>
        </p:nvGraphicFramePr>
        <p:xfrm>
          <a:off x="437736" y="1862733"/>
          <a:ext cx="11041227"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769B1CFA-D7C8-9F9E-9D20-D2A5148F38EC}"/>
              </a:ext>
            </a:extLst>
          </p:cNvPr>
          <p:cNvPicPr>
            <a:picLocks noChangeAspect="1"/>
          </p:cNvPicPr>
          <p:nvPr/>
        </p:nvPicPr>
        <p:blipFill>
          <a:blip r:embed="rId8"/>
          <a:stretch>
            <a:fillRect/>
          </a:stretch>
        </p:blipFill>
        <p:spPr>
          <a:xfrm>
            <a:off x="10973706" y="0"/>
            <a:ext cx="1218294" cy="1717794"/>
          </a:xfrm>
          <a:prstGeom prst="rect">
            <a:avLst/>
          </a:prstGeom>
        </p:spPr>
      </p:pic>
      <p:sp>
        <p:nvSpPr>
          <p:cNvPr id="2" name="Footer Placeholder 1">
            <a:extLst>
              <a:ext uri="{FF2B5EF4-FFF2-40B4-BE49-F238E27FC236}">
                <a16:creationId xmlns:a16="http://schemas.microsoft.com/office/drawing/2014/main" id="{9075E113-94F9-ED12-1FB6-71E8A1405F13}"/>
              </a:ext>
            </a:extLst>
          </p:cNvPr>
          <p:cNvSpPr>
            <a:spLocks noGrp="1"/>
          </p:cNvSpPr>
          <p:nvPr>
            <p:ph type="ftr" sz="quarter" idx="11"/>
          </p:nvPr>
        </p:nvSpPr>
        <p:spPr>
          <a:xfrm>
            <a:off x="4038600" y="6467083"/>
            <a:ext cx="4114800" cy="365125"/>
          </a:xfrm>
        </p:spPr>
        <p:txBody>
          <a:bodyPr/>
          <a:lstStyle/>
          <a:p>
            <a:r>
              <a:rPr lang="el-GR" dirty="0"/>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1505220927"/>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BD2030C-2AE1-08BC-A525-0E156E8ECE02}"/>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CY" dirty="0"/>
          </a:p>
        </p:txBody>
      </p:sp>
      <p:sp>
        <p:nvSpPr>
          <p:cNvPr id="27650" name="Title 1"/>
          <p:cNvSpPr>
            <a:spLocks noGrp="1"/>
          </p:cNvSpPr>
          <p:nvPr>
            <p:ph type="title" idx="4294967295"/>
          </p:nvPr>
        </p:nvSpPr>
        <p:spPr>
          <a:xfrm>
            <a:off x="538163" y="536146"/>
            <a:ext cx="10580688" cy="914400"/>
          </a:xfrm>
        </p:spPr>
        <p:txBody>
          <a:bodyPr>
            <a:normAutofit/>
          </a:bodyPr>
          <a:lstStyle/>
          <a:p>
            <a:pPr algn="ctr"/>
            <a:r>
              <a:rPr lang="el-GR" altLang="el-GR" sz="3200" b="1" dirty="0">
                <a:latin typeface="+mn-lt"/>
                <a:cs typeface="Arial" panose="020B0604020202020204" pitchFamily="34" charset="0"/>
              </a:rPr>
              <a:t>ΚΑΤΕΥΘΥΝΣΗ ΚΑΙ ΕΝΔΕΙΚΤΙΚΕΣ ΣΠΟΥΔΕΣ </a:t>
            </a:r>
            <a:r>
              <a:rPr lang="el-GR" altLang="el-GR" sz="3200" dirty="0">
                <a:latin typeface="+mn-lt"/>
                <a:cs typeface="Arial" panose="020B0604020202020204" pitchFamily="34" charset="0"/>
              </a:rPr>
              <a:t/>
            </a:r>
            <a:br>
              <a:rPr lang="el-GR" altLang="el-GR" sz="3200" dirty="0">
                <a:latin typeface="+mn-lt"/>
                <a:cs typeface="Arial" panose="020B0604020202020204" pitchFamily="34" charset="0"/>
              </a:rPr>
            </a:br>
            <a:r>
              <a:rPr lang="el-GR" altLang="el-GR" sz="2700" i="1" dirty="0">
                <a:latin typeface="+mn-lt"/>
                <a:cs typeface="Arial" panose="020B0604020202020204" pitchFamily="34" charset="0"/>
              </a:rPr>
              <a:t>(ΟΜΠ 4: Οικονομικά &amp; Αγγλικά)</a:t>
            </a:r>
            <a:endParaRPr lang="en-GB" altLang="el-GR" sz="2700" i="1" dirty="0">
              <a:latin typeface="+mn-lt"/>
              <a:cs typeface="Arial" panose="020B0604020202020204" pitchFamily="34" charset="0"/>
            </a:endParaRPr>
          </a:p>
        </p:txBody>
      </p:sp>
      <p:sp>
        <p:nvSpPr>
          <p:cNvPr id="7" name="Content Placeholder 6">
            <a:extLst>
              <a:ext uri="{FF2B5EF4-FFF2-40B4-BE49-F238E27FC236}">
                <a16:creationId xmlns:a16="http://schemas.microsoft.com/office/drawing/2014/main" id="{1A53CB0F-7924-D849-EB2F-52D278A26484}"/>
              </a:ext>
            </a:extLst>
          </p:cNvPr>
          <p:cNvSpPr>
            <a:spLocks noGrp="1"/>
          </p:cNvSpPr>
          <p:nvPr>
            <p:ph idx="4294967295"/>
          </p:nvPr>
        </p:nvSpPr>
        <p:spPr>
          <a:xfrm>
            <a:off x="709127" y="2202121"/>
            <a:ext cx="10517673" cy="4394621"/>
          </a:xfrm>
          <a:solidFill>
            <a:srgbClr val="92D050"/>
          </a:solidFill>
        </p:spPr>
        <p:txBody>
          <a:bodyPr>
            <a:normAutofit/>
          </a:bodyPr>
          <a:lstStyle/>
          <a:p>
            <a:pPr marL="0" algn="ctr" rtl="0" eaLnBrk="1" fontAlgn="t" latinLnBrk="0" hangingPunct="1">
              <a:buNone/>
            </a:pPr>
            <a:r>
              <a:rPr lang="el-GR" sz="2400" b="1" i="0" u="none" strike="noStrike" kern="1200" dirty="0">
                <a:solidFill>
                  <a:srgbClr val="FFFFFF"/>
                </a:solidFill>
                <a:effectLst/>
                <a:highlight>
                  <a:srgbClr val="008000"/>
                </a:highlight>
                <a:latin typeface="Calibri" panose="020F0502020204030204" pitchFamily="34" charset="0"/>
                <a:cs typeface="Arial" panose="020B0604020202020204" pitchFamily="34" charset="0"/>
              </a:rPr>
              <a:t>ΚΑΤΕΥΘΥΝΣΗ </a:t>
            </a:r>
            <a:r>
              <a:rPr lang="en-US" sz="2400" b="1" i="0" u="none" strike="noStrike" kern="1200" dirty="0">
                <a:solidFill>
                  <a:srgbClr val="FFFFFF"/>
                </a:solidFill>
                <a:effectLst/>
                <a:highlight>
                  <a:srgbClr val="008000"/>
                </a:highlight>
                <a:latin typeface="Calibri" panose="020F0502020204030204" pitchFamily="34" charset="0"/>
                <a:cs typeface="Arial" panose="020B0604020202020204" pitchFamily="34" charset="0"/>
              </a:rPr>
              <a:t>5</a:t>
            </a:r>
            <a:r>
              <a:rPr lang="el-GR" sz="2400" b="1" i="0" u="none" strike="noStrike" kern="1200" dirty="0">
                <a:solidFill>
                  <a:srgbClr val="FFFFFF"/>
                </a:solidFill>
                <a:effectLst/>
                <a:highlight>
                  <a:srgbClr val="008000"/>
                </a:highlight>
                <a:latin typeface="Calibri" panose="020F0502020204030204" pitchFamily="34" charset="0"/>
                <a:cs typeface="Arial" panose="020B0604020202020204" pitchFamily="34" charset="0"/>
              </a:rPr>
              <a:t>: ΕΜΠΟΡΙΟΥ ΚΑΙ ΥΠΗΡΕΣΙΩΝ</a:t>
            </a:r>
            <a:endParaRPr lang="en-US" sz="1600" b="0" i="0" u="none" strike="noStrike" dirty="0">
              <a:effectLst/>
              <a:highlight>
                <a:srgbClr val="008000"/>
              </a:highlight>
              <a:latin typeface="Arial" panose="020B0604020202020204" pitchFamily="34" charset="0"/>
            </a:endParaRPr>
          </a:p>
          <a:p>
            <a:pPr marL="0" indent="0">
              <a:buNone/>
            </a:pPr>
            <a:endParaRPr lang="el-GR" b="1" dirty="0"/>
          </a:p>
          <a:p>
            <a:pPr marL="0" indent="0">
              <a:buNone/>
            </a:pPr>
            <a:r>
              <a:rPr lang="el-GR" sz="2400" b="1" dirty="0"/>
              <a:t>Φυσική Αγωγή, Σχολές Μονίμων Υπαξιωματικών, Φυσικοθεραπεία, </a:t>
            </a:r>
            <a:r>
              <a:rPr lang="el-GR" sz="2400" b="1" dirty="0" err="1"/>
              <a:t>Εργοθεραπεία</a:t>
            </a:r>
            <a:r>
              <a:rPr lang="el-GR" sz="2400" b="1" dirty="0"/>
              <a:t>, Μαγειρικές Τέχνες, Ξενοδοχειακά (ΑΞΙΚ), Επικοινωνία και Σπουδές Διαδικτύου, Πολυμέσα και Γραφικές Τέχνες, Νοσηλευτική, Επικοινωνία και ΜΜΕ, Διοίκηση Τουρισμού και Φιλοξενίας, Εσωτερική Αρχιτεκτονική, Κινηματογράφος, Τουρισμός, Δημιουργικός Σχεδιασμός και Ένδυση, Τεχνών Ήχου και Εικόνας, Διοίκηση Οργανισμών-Μάρκετινγκ και Τουρισμού, Ολοκληρωμένη Επικοινωνία και Μάρκετινγκ, Ψυχολογία, Παιδαγωγικά, </a:t>
            </a:r>
            <a:r>
              <a:rPr lang="el-GR" sz="2400" b="1" dirty="0" err="1"/>
              <a:t>Λογοθεραπεία</a:t>
            </a:r>
            <a:r>
              <a:rPr lang="el-GR" sz="2400" b="1" dirty="0"/>
              <a:t> κ.ά. 	</a:t>
            </a:r>
          </a:p>
          <a:p>
            <a:pPr marL="0" indent="0">
              <a:buNone/>
            </a:pPr>
            <a:endParaRPr lang="en-US" dirty="0"/>
          </a:p>
        </p:txBody>
      </p:sp>
      <p:pic>
        <p:nvPicPr>
          <p:cNvPr id="4" name="Picture 3">
            <a:extLst>
              <a:ext uri="{FF2B5EF4-FFF2-40B4-BE49-F238E27FC236}">
                <a16:creationId xmlns:a16="http://schemas.microsoft.com/office/drawing/2014/main" id="{0792AC38-7EFB-BC1A-BD7B-00900CBA0E05}"/>
              </a:ext>
            </a:extLst>
          </p:cNvPr>
          <p:cNvPicPr>
            <a:picLocks noChangeAspect="1"/>
          </p:cNvPicPr>
          <p:nvPr/>
        </p:nvPicPr>
        <p:blipFill>
          <a:blip r:embed="rId2"/>
          <a:stretch>
            <a:fillRect/>
          </a:stretch>
        </p:blipFill>
        <p:spPr>
          <a:xfrm>
            <a:off x="0" y="-40029"/>
            <a:ext cx="1218294" cy="1717794"/>
          </a:xfrm>
          <a:prstGeom prst="rect">
            <a:avLst/>
          </a:prstGeom>
        </p:spPr>
      </p:pic>
      <p:pic>
        <p:nvPicPr>
          <p:cNvPr id="8" name="Picture 7">
            <a:extLst>
              <a:ext uri="{FF2B5EF4-FFF2-40B4-BE49-F238E27FC236}">
                <a16:creationId xmlns:a16="http://schemas.microsoft.com/office/drawing/2014/main" id="{DB028930-8171-9953-9B0A-86882799CD6A}"/>
              </a:ext>
            </a:extLst>
          </p:cNvPr>
          <p:cNvPicPr>
            <a:picLocks noChangeAspect="1"/>
          </p:cNvPicPr>
          <p:nvPr/>
        </p:nvPicPr>
        <p:blipFill>
          <a:blip r:embed="rId3"/>
          <a:stretch>
            <a:fillRect/>
          </a:stretch>
        </p:blipFill>
        <p:spPr>
          <a:xfrm>
            <a:off x="10973706" y="1"/>
            <a:ext cx="1218294" cy="1742160"/>
          </a:xfrm>
          <a:prstGeom prst="rect">
            <a:avLst/>
          </a:prstGeom>
        </p:spPr>
      </p:pic>
      <p:graphicFrame>
        <p:nvGraphicFramePr>
          <p:cNvPr id="6" name="Table 5">
            <a:extLst>
              <a:ext uri="{FF2B5EF4-FFF2-40B4-BE49-F238E27FC236}">
                <a16:creationId xmlns:a16="http://schemas.microsoft.com/office/drawing/2014/main" id="{D0E83CAE-A750-6806-6274-DBA5F418FE8B}"/>
              </a:ext>
            </a:extLst>
          </p:cNvPr>
          <p:cNvGraphicFramePr>
            <a:graphicFrameLocks noGrp="1"/>
          </p:cNvGraphicFramePr>
          <p:nvPr/>
        </p:nvGraphicFramePr>
        <p:xfrm>
          <a:off x="709127" y="2220686"/>
          <a:ext cx="10515600" cy="582852"/>
        </p:xfrm>
        <a:graphic>
          <a:graphicData uri="http://schemas.openxmlformats.org/drawingml/2006/table">
            <a:tbl>
              <a:tblPr/>
              <a:tblGrid>
                <a:gridCol w="10515600">
                  <a:extLst>
                    <a:ext uri="{9D8B030D-6E8A-4147-A177-3AD203B41FA5}">
                      <a16:colId xmlns:a16="http://schemas.microsoft.com/office/drawing/2014/main" val="1839117797"/>
                    </a:ext>
                  </a:extLst>
                </a:gridCol>
              </a:tblGrid>
              <a:tr h="582852">
                <a:tc>
                  <a:txBody>
                    <a:bodyPr/>
                    <a:lstStyle/>
                    <a:p>
                      <a:pPr algn="ctr"/>
                      <a:r>
                        <a:rPr lang="el-GR" sz="2800" b="1" dirty="0">
                          <a:solidFill>
                            <a:schemeClr val="bg1"/>
                          </a:solidFill>
                        </a:rPr>
                        <a:t>     Κατεύθυνση 5: Εμπορίου &amp; Υπηρεσιών</a:t>
                      </a:r>
                      <a:endParaRPr lang="en-US" sz="2800" b="1" dirty="0">
                        <a:solidFill>
                          <a:schemeClr val="bg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60A500"/>
                    </a:solidFill>
                  </a:tcPr>
                </a:tc>
                <a:extLst>
                  <a:ext uri="{0D108BD9-81ED-4DB2-BD59-A6C34878D82A}">
                    <a16:rowId xmlns:a16="http://schemas.microsoft.com/office/drawing/2014/main" val="95092679"/>
                  </a:ext>
                </a:extLst>
              </a:tr>
            </a:tbl>
          </a:graphicData>
        </a:graphic>
      </p:graphicFrame>
    </p:spTree>
    <p:extLst>
      <p:ext uri="{BB962C8B-B14F-4D97-AF65-F5344CB8AC3E}">
        <p14:creationId xmlns:p14="http://schemas.microsoft.com/office/powerpoint/2010/main" val="4104504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135A563-F1B1-539B-4293-3F7C774C74A7}"/>
              </a:ext>
            </a:extLst>
          </p:cNvPr>
          <p:cNvPicPr>
            <a:picLocks noChangeAspect="1"/>
          </p:cNvPicPr>
          <p:nvPr/>
        </p:nvPicPr>
        <p:blipFill>
          <a:blip r:embed="rId2"/>
          <a:stretch>
            <a:fillRect/>
          </a:stretch>
        </p:blipFill>
        <p:spPr>
          <a:xfrm>
            <a:off x="11036412" y="0"/>
            <a:ext cx="1218294" cy="1717794"/>
          </a:xfrm>
          <a:prstGeom prst="rect">
            <a:avLst/>
          </a:prstGeom>
        </p:spPr>
      </p:pic>
      <p:sp>
        <p:nvSpPr>
          <p:cNvPr id="2" name="Footer Placeholder 1"/>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3" name="Title 2"/>
          <p:cNvSpPr>
            <a:spLocks noGrp="1"/>
          </p:cNvSpPr>
          <p:nvPr>
            <p:ph type="title" idx="4294967295"/>
          </p:nvPr>
        </p:nvSpPr>
        <p:spPr>
          <a:xfrm>
            <a:off x="0" y="160338"/>
            <a:ext cx="12192000" cy="827087"/>
          </a:xfrm>
        </p:spPr>
        <p:txBody>
          <a:bodyPr>
            <a:noAutofit/>
          </a:bodyPr>
          <a:lstStyle/>
          <a:p>
            <a:pPr algn="ctr">
              <a:defRPr/>
            </a:pPr>
            <a:r>
              <a:rPr lang="el-GR" altLang="en-US" sz="2000" i="1" dirty="0">
                <a:latin typeface="Arial Unicode MS" pitchFamily="34" charset="-128"/>
                <a:ea typeface="Arial Unicode MS" pitchFamily="34" charset="-128"/>
                <a:cs typeface="Arial Unicode MS" pitchFamily="34" charset="-128"/>
              </a:rPr>
              <a:t>(ΑΠΟ ΟΛΕΣ ΤΙΣ ΟΜΠ) </a:t>
            </a:r>
            <a:br>
              <a:rPr lang="el-GR" altLang="en-US" sz="2000" i="1" dirty="0">
                <a:latin typeface="Arial Unicode MS" pitchFamily="34" charset="-128"/>
                <a:ea typeface="Arial Unicode MS" pitchFamily="34" charset="-128"/>
                <a:cs typeface="Arial Unicode MS" pitchFamily="34" charset="-128"/>
              </a:rPr>
            </a:br>
            <a:r>
              <a:rPr lang="el-GR" altLang="en-US" sz="2000" b="1" dirty="0">
                <a:latin typeface="Arial Unicode MS" pitchFamily="34" charset="-128"/>
                <a:ea typeface="Arial Unicode MS" pitchFamily="34" charset="-128"/>
                <a:cs typeface="Arial Unicode MS" pitchFamily="34" charset="-128"/>
              </a:rPr>
              <a:t/>
            </a:r>
            <a:br>
              <a:rPr lang="el-GR" altLang="en-US" sz="2000" b="1" dirty="0">
                <a:latin typeface="Arial Unicode MS" pitchFamily="34" charset="-128"/>
                <a:ea typeface="Arial Unicode MS" pitchFamily="34" charset="-128"/>
                <a:cs typeface="Arial Unicode MS" pitchFamily="34" charset="-128"/>
              </a:rPr>
            </a:br>
            <a:r>
              <a:rPr lang="el-GR" altLang="en-US" sz="2400" b="1" dirty="0">
                <a:latin typeface="Arial Unicode MS" pitchFamily="34" charset="-128"/>
                <a:ea typeface="Arial Unicode MS" pitchFamily="34" charset="-128"/>
                <a:cs typeface="Arial Unicode MS" pitchFamily="34" charset="-128"/>
              </a:rPr>
              <a:t>Κατεύθυνση 6: Καλών Τεχνών</a:t>
            </a:r>
            <a:endParaRPr lang="el-GR" sz="2400" dirty="0">
              <a:latin typeface="+mn-lt"/>
              <a:cs typeface="Arial" panose="020B0604020202020204" pitchFamily="34" charset="0"/>
            </a:endParaRPr>
          </a:p>
        </p:txBody>
      </p:sp>
      <p:graphicFrame>
        <p:nvGraphicFramePr>
          <p:cNvPr id="4" name="Content Placeholder 7"/>
          <p:cNvGraphicFramePr>
            <a:graphicFrameLocks noGrp="1"/>
          </p:cNvGraphicFramePr>
          <p:nvPr>
            <p:ph idx="4294967295"/>
          </p:nvPr>
        </p:nvGraphicFramePr>
        <p:xfrm>
          <a:off x="663575" y="1154113"/>
          <a:ext cx="10864850" cy="5391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53B94E4-73ED-2E2B-ED18-642346A6604C}"/>
              </a:ext>
            </a:extLst>
          </p:cNvPr>
          <p:cNvPicPr>
            <a:picLocks noChangeAspect="1"/>
          </p:cNvPicPr>
          <p:nvPr/>
        </p:nvPicPr>
        <p:blipFill>
          <a:blip r:embed="rId3"/>
          <a:stretch>
            <a:fillRect/>
          </a:stretch>
        </p:blipFill>
        <p:spPr>
          <a:xfrm>
            <a:off x="10973706" y="1"/>
            <a:ext cx="1146759" cy="1639865"/>
          </a:xfrm>
          <a:prstGeom prst="rect">
            <a:avLst/>
          </a:prstGeom>
        </p:spPr>
      </p:pic>
      <p:pic>
        <p:nvPicPr>
          <p:cNvPr id="5" name="Picture 4">
            <a:extLst>
              <a:ext uri="{FF2B5EF4-FFF2-40B4-BE49-F238E27FC236}">
                <a16:creationId xmlns:a16="http://schemas.microsoft.com/office/drawing/2014/main" id="{009A1BE7-D242-4318-600C-CC250465C354}"/>
              </a:ext>
            </a:extLst>
          </p:cNvPr>
          <p:cNvPicPr>
            <a:picLocks noChangeAspect="1"/>
          </p:cNvPicPr>
          <p:nvPr/>
        </p:nvPicPr>
        <p:blipFill>
          <a:blip r:embed="rId4"/>
          <a:stretch>
            <a:fillRect/>
          </a:stretch>
        </p:blipFill>
        <p:spPr>
          <a:xfrm>
            <a:off x="0" y="-40029"/>
            <a:ext cx="1218294" cy="1717794"/>
          </a:xfrm>
          <a:prstGeom prst="rect">
            <a:avLst/>
          </a:prstGeom>
        </p:spPr>
      </p:pic>
      <p:sp>
        <p:nvSpPr>
          <p:cNvPr id="2" name="Footer Placeholder 1"/>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27650" name="Title 1"/>
          <p:cNvSpPr>
            <a:spLocks noGrp="1"/>
          </p:cNvSpPr>
          <p:nvPr>
            <p:ph type="title" idx="4294967295"/>
          </p:nvPr>
        </p:nvSpPr>
        <p:spPr>
          <a:xfrm>
            <a:off x="681134" y="188913"/>
            <a:ext cx="10188575" cy="669925"/>
          </a:xfrm>
        </p:spPr>
        <p:txBody>
          <a:bodyPr>
            <a:normAutofit/>
          </a:bodyPr>
          <a:lstStyle/>
          <a:p>
            <a:pPr algn="ctr"/>
            <a:r>
              <a:rPr lang="en-US" altLang="el-GR" sz="3200" i="1" dirty="0">
                <a:latin typeface="+mn-lt"/>
                <a:cs typeface="Arial" panose="020B0604020202020204" pitchFamily="34" charset="0"/>
              </a:rPr>
              <a:t>(</a:t>
            </a:r>
            <a:r>
              <a:rPr lang="el-GR" altLang="el-GR" sz="3200" i="1" dirty="0">
                <a:latin typeface="+mn-lt"/>
                <a:cs typeface="Arial" panose="020B0604020202020204" pitchFamily="34" charset="0"/>
              </a:rPr>
              <a:t>ΑΠΟ ΟΛΕΣ ΤΙΣ ΟΜΠ)</a:t>
            </a:r>
            <a:endParaRPr lang="en-GB" altLang="el-GR" sz="3200" i="1" dirty="0">
              <a:latin typeface="+mn-lt"/>
              <a:cs typeface="Arial" panose="020B0604020202020204" pitchFamily="34" charset="0"/>
            </a:endParaRPr>
          </a:p>
        </p:txBody>
      </p:sp>
      <p:graphicFrame>
        <p:nvGraphicFramePr>
          <p:cNvPr id="4" name="Content Placeholder 3"/>
          <p:cNvGraphicFramePr>
            <a:graphicFrameLocks noGrp="1"/>
          </p:cNvGraphicFramePr>
          <p:nvPr>
            <p:ph idx="4294967295"/>
          </p:nvPr>
        </p:nvGraphicFramePr>
        <p:xfrm>
          <a:off x="348343" y="1057010"/>
          <a:ext cx="11495314" cy="5341256"/>
        </p:xfrm>
        <a:graphic>
          <a:graphicData uri="http://schemas.openxmlformats.org/drawingml/2006/table">
            <a:tbl>
              <a:tblPr firstRow="1" bandRow="1">
                <a:tableStyleId>{5C22544A-7EE6-4342-B048-85BDC9FD1C3A}</a:tableStyleId>
              </a:tblPr>
              <a:tblGrid>
                <a:gridCol w="11495314">
                  <a:extLst>
                    <a:ext uri="{9D8B030D-6E8A-4147-A177-3AD203B41FA5}">
                      <a16:colId xmlns:a16="http://schemas.microsoft.com/office/drawing/2014/main" val="20000"/>
                    </a:ext>
                  </a:extLst>
                </a:gridCol>
              </a:tblGrid>
              <a:tr h="758127">
                <a:tc>
                  <a:txBody>
                    <a:bodyPr/>
                    <a:lstStyle/>
                    <a:p>
                      <a:pPr algn="ctr"/>
                      <a:r>
                        <a:rPr lang="el-GR" sz="2800" b="1" kern="1200" dirty="0">
                          <a:solidFill>
                            <a:schemeClr val="lt1"/>
                          </a:solidFill>
                          <a:effectLst/>
                          <a:latin typeface="+mn-lt"/>
                          <a:ea typeface="+mn-ea"/>
                          <a:cs typeface="Arial" panose="020B0604020202020204" pitchFamily="34" charset="0"/>
                        </a:rPr>
                        <a:t>ΚΑΤΕΥΘΥΝΣΗ 6: ΚΑΛΩΝ ΤΕΧΝΩΝ</a:t>
                      </a:r>
                      <a:endParaRPr lang="en-GB" sz="2800" dirty="0">
                        <a:latin typeface="+mn-lt"/>
                        <a:cs typeface="Arial" panose="020B0604020202020204" pitchFamily="34" charset="0"/>
                      </a:endParaRPr>
                    </a:p>
                  </a:txBody>
                  <a:tcPr marL="51443" marR="51443" marT="34295" marB="34295">
                    <a:solidFill>
                      <a:srgbClr val="7030A0"/>
                    </a:solidFill>
                  </a:tcPr>
                </a:tc>
                <a:extLst>
                  <a:ext uri="{0D108BD9-81ED-4DB2-BD59-A6C34878D82A}">
                    <a16:rowId xmlns:a16="http://schemas.microsoft.com/office/drawing/2014/main" val="10000"/>
                  </a:ext>
                </a:extLst>
              </a:tr>
              <a:tr h="4583129">
                <a:tc>
                  <a:txBody>
                    <a:bodyPr/>
                    <a:lstStyle/>
                    <a:p>
                      <a:endParaRPr lang="en-US" sz="1800" b="0" i="0" u="none" strike="noStrike" kern="1200" baseline="0" dirty="0">
                        <a:solidFill>
                          <a:schemeClr val="dk1"/>
                        </a:solidFill>
                        <a:latin typeface="+mn-lt"/>
                        <a:ea typeface="+mn-ea"/>
                        <a:cs typeface="+mn-cs"/>
                      </a:endParaRPr>
                    </a:p>
                    <a:p>
                      <a:r>
                        <a:rPr lang="el-GR" sz="2400" b="1" i="0" u="none" strike="noStrike" kern="1200" baseline="0" dirty="0">
                          <a:solidFill>
                            <a:schemeClr val="dk1"/>
                          </a:solidFill>
                          <a:latin typeface="+mn-lt"/>
                          <a:ea typeface="+mn-ea"/>
                          <a:cs typeface="+mn-cs"/>
                        </a:rPr>
                        <a:t>Σχολές Υπαξιωματικών, Ψυχολογία, Παιδαγωγικά, </a:t>
                      </a:r>
                      <a:r>
                        <a:rPr lang="el-GR" sz="2400" b="1" i="0" u="none" strike="noStrike" kern="1200" baseline="0" dirty="0" err="1">
                          <a:solidFill>
                            <a:schemeClr val="dk1"/>
                          </a:solidFill>
                          <a:latin typeface="+mn-lt"/>
                          <a:ea typeface="+mn-ea"/>
                          <a:cs typeface="+mn-cs"/>
                        </a:rPr>
                        <a:t>Λογοθεραπεία</a:t>
                      </a:r>
                      <a:r>
                        <a:rPr lang="el-GR" sz="2400" b="1" i="0" u="none" strike="noStrike" kern="1200" baseline="0" dirty="0">
                          <a:solidFill>
                            <a:schemeClr val="dk1"/>
                          </a:solidFill>
                          <a:latin typeface="+mn-lt"/>
                          <a:ea typeface="+mn-ea"/>
                          <a:cs typeface="+mn-cs"/>
                        </a:rPr>
                        <a:t>, Διοίκηση Τουρισμού και Φιλοξενίας, Θέατρο, Πολυμέσα και Γραφικές Τέχνες, Μουσική, Τέχνες Ήχου και Εικόνας, Κινηματογράφος, Θεωρία και Ιστορία της Τέχνης, Ολοκληρωμένη Επικοινωνία και Μάρκετινγκ, Πολιτικές Επιστήμες, Κοινωνιολογία, Δημοσιογραφία, Επικοινωνία και ΜΜΕ, Επικοινωνία και Σπουδές Διαδικτύου, Τουρκικές και Μεσανατολικές Σπουδές, Ψηφιακές Τέχνες και Κινηματογράφος, Δημιουργικός Σχεδιασμός και Ένδυση κ.ά. </a:t>
                      </a:r>
                      <a:r>
                        <a:rPr lang="el-GR" sz="1800" b="0" i="0" u="none" strike="noStrike" kern="1200" baseline="0" dirty="0">
                          <a:solidFill>
                            <a:schemeClr val="dk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2000" b="1" kern="1200" dirty="0">
                        <a:solidFill>
                          <a:schemeClr val="accent2"/>
                        </a:solidFill>
                        <a:latin typeface="+mn-lt"/>
                        <a:ea typeface="+mn-ea"/>
                        <a:cs typeface="+mn-cs"/>
                      </a:endParaRPr>
                    </a:p>
                  </a:txBody>
                  <a:tcPr marL="51443" marR="51443" marT="34295" marB="34295">
                    <a:solidFill>
                      <a:schemeClr val="bg2">
                        <a:lumMod val="75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633933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C605075-62DB-F249-34FC-58B7C097CB0F}"/>
              </a:ext>
            </a:extLst>
          </p:cNvPr>
          <p:cNvPicPr>
            <a:picLocks noChangeAspect="1"/>
          </p:cNvPicPr>
          <p:nvPr/>
        </p:nvPicPr>
        <p:blipFill>
          <a:blip r:embed="rId2"/>
          <a:stretch>
            <a:fillRect/>
          </a:stretch>
        </p:blipFill>
        <p:spPr>
          <a:xfrm>
            <a:off x="10973706" y="1"/>
            <a:ext cx="1146759" cy="1639865"/>
          </a:xfrm>
          <a:prstGeom prst="rect">
            <a:avLst/>
          </a:prstGeom>
        </p:spPr>
      </p:pic>
      <p:pic>
        <p:nvPicPr>
          <p:cNvPr id="8" name="Picture 7">
            <a:extLst>
              <a:ext uri="{FF2B5EF4-FFF2-40B4-BE49-F238E27FC236}">
                <a16:creationId xmlns:a16="http://schemas.microsoft.com/office/drawing/2014/main" id="{4795BEBB-59A2-1609-3977-3F35E9E40B93}"/>
              </a:ext>
            </a:extLst>
          </p:cNvPr>
          <p:cNvPicPr>
            <a:picLocks noChangeAspect="1"/>
          </p:cNvPicPr>
          <p:nvPr/>
        </p:nvPicPr>
        <p:blipFill>
          <a:blip r:embed="rId3"/>
          <a:stretch>
            <a:fillRect/>
          </a:stretch>
        </p:blipFill>
        <p:spPr>
          <a:xfrm>
            <a:off x="0" y="-40029"/>
            <a:ext cx="1218294" cy="1717794"/>
          </a:xfrm>
          <a:prstGeom prst="rect">
            <a:avLst/>
          </a:prstGeom>
        </p:spPr>
      </p:pic>
      <p:sp>
        <p:nvSpPr>
          <p:cNvPr id="4" name="Footer Placeholder 3">
            <a:extLst>
              <a:ext uri="{FF2B5EF4-FFF2-40B4-BE49-F238E27FC236}">
                <a16:creationId xmlns:a16="http://schemas.microsoft.com/office/drawing/2014/main" id="{B1D6AE51-F610-C5E4-4C19-970125DD668E}"/>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2" name="Title 1">
            <a:extLst>
              <a:ext uri="{FF2B5EF4-FFF2-40B4-BE49-F238E27FC236}">
                <a16:creationId xmlns:a16="http://schemas.microsoft.com/office/drawing/2014/main" id="{A94856FA-9ACC-7C7B-E4A7-ABFE17DEEEFF}"/>
              </a:ext>
            </a:extLst>
          </p:cNvPr>
          <p:cNvSpPr>
            <a:spLocks noGrp="1"/>
          </p:cNvSpPr>
          <p:nvPr>
            <p:ph type="title" idx="4294967295"/>
          </p:nvPr>
        </p:nvSpPr>
        <p:spPr>
          <a:xfrm>
            <a:off x="1782147" y="1142933"/>
            <a:ext cx="8705462" cy="1265172"/>
          </a:xfrm>
          <a:gradFill>
            <a:gsLst>
              <a:gs pos="47000">
                <a:srgbClr val="A3DBFF"/>
              </a:gs>
              <a:gs pos="77000">
                <a:schemeClr val="accent1">
                  <a:lumMod val="45000"/>
                  <a:lumOff val="55000"/>
                </a:schemeClr>
              </a:gs>
              <a:gs pos="93000">
                <a:schemeClr val="accent1">
                  <a:lumMod val="45000"/>
                  <a:lumOff val="55000"/>
                </a:schemeClr>
              </a:gs>
              <a:gs pos="100000">
                <a:schemeClr val="accent1">
                  <a:lumMod val="30000"/>
                  <a:lumOff val="70000"/>
                </a:schemeClr>
              </a:gs>
            </a:gsLst>
            <a:lin ang="5400000" scaled="1"/>
          </a:gradFill>
          <a:ln>
            <a:solidFill>
              <a:schemeClr val="tx1"/>
            </a:solidFill>
          </a:ln>
        </p:spPr>
        <p:txBody>
          <a:bodyPr>
            <a:normAutofit fontScale="90000"/>
          </a:bodyPr>
          <a:lstStyle/>
          <a:p>
            <a:pPr algn="ctr"/>
            <a:r>
              <a:rPr kumimoji="0" lang="el-GR" altLang="el-GR" sz="3200" b="1" i="0" u="none" strike="noStrike" kern="1200" cap="none" spc="0" normalizeH="0" baseline="0" noProof="0" dirty="0">
                <a:ln>
                  <a:noFill/>
                </a:ln>
                <a:effectLst>
                  <a:outerShdw blurRad="38100" dist="38100" dir="2700000" algn="tl">
                    <a:srgbClr val="000000">
                      <a:alpha val="43137"/>
                    </a:srgbClr>
                  </a:outerShdw>
                </a:effectLst>
                <a:uLnTx/>
                <a:uFillTx/>
                <a:latin typeface="+mn-lt"/>
                <a:ea typeface="+mj-ea"/>
                <a:cs typeface="Arial" panose="020B0604020202020204" pitchFamily="34" charset="0"/>
              </a:rPr>
              <a:t>ΕΝΔΕΙΚΤΙΚΕΣ ΣΠΟΥΔΕΣ ΑΠΟ </a:t>
            </a:r>
            <a:r>
              <a:rPr lang="el-GR" altLang="el-GR" sz="3200" b="1" dirty="0">
                <a:effectLst>
                  <a:outerShdw blurRad="38100" dist="38100" dir="2700000" algn="tl">
                    <a:srgbClr val="000000">
                      <a:alpha val="43137"/>
                    </a:srgbClr>
                  </a:outerShdw>
                </a:effectLst>
                <a:latin typeface="+mn-lt"/>
                <a:cs typeface="Arial" panose="020B0604020202020204" pitchFamily="34" charset="0"/>
              </a:rPr>
              <a:t>Ο</a:t>
            </a:r>
            <a:r>
              <a:rPr kumimoji="0" lang="el-GR" altLang="el-GR" sz="3200" b="1" i="0" u="none" strike="noStrike" kern="1200" cap="none" spc="0" normalizeH="0" baseline="0" noProof="0" dirty="0">
                <a:ln>
                  <a:noFill/>
                </a:ln>
                <a:effectLst>
                  <a:outerShdw blurRad="38100" dist="38100" dir="2700000" algn="tl">
                    <a:srgbClr val="000000">
                      <a:alpha val="43137"/>
                    </a:srgbClr>
                  </a:outerShdw>
                </a:effectLst>
                <a:uLnTx/>
                <a:uFillTx/>
                <a:latin typeface="+mn-lt"/>
                <a:ea typeface="+mj-ea"/>
                <a:cs typeface="Arial" panose="020B0604020202020204" pitchFamily="34" charset="0"/>
              </a:rPr>
              <a:t>ΛΕΣ ΤΙΣ ΚΑΤΕΥΘΥΝΣΕΙΣ</a:t>
            </a:r>
            <a:r>
              <a:rPr kumimoji="0" lang="el-GR" altLang="el-GR" sz="3200" i="0" u="none" strike="noStrike" kern="1200" cap="none" spc="0" normalizeH="0" baseline="0" noProof="0" dirty="0">
                <a:ln>
                  <a:noFill/>
                </a:ln>
                <a:effectLst/>
                <a:uLnTx/>
                <a:uFillTx/>
                <a:latin typeface="+mn-lt"/>
                <a:ea typeface="+mj-ea"/>
                <a:cs typeface="Arial" panose="020B0604020202020204" pitchFamily="34" charset="0"/>
              </a:rPr>
              <a:t/>
            </a:r>
            <a:br>
              <a:rPr kumimoji="0" lang="el-GR" altLang="el-GR" sz="3200" i="0" u="none" strike="noStrike" kern="1200" cap="none" spc="0" normalizeH="0" baseline="0" noProof="0" dirty="0">
                <a:ln>
                  <a:noFill/>
                </a:ln>
                <a:effectLst/>
                <a:uLnTx/>
                <a:uFillTx/>
                <a:latin typeface="+mn-lt"/>
                <a:ea typeface="+mj-ea"/>
                <a:cs typeface="Arial" panose="020B0604020202020204" pitchFamily="34" charset="0"/>
              </a:rPr>
            </a:br>
            <a:r>
              <a:rPr kumimoji="0" lang="el-GR" altLang="el-GR" sz="2700" i="1" u="none" strike="noStrike" kern="1200" cap="none" spc="0" normalizeH="0" baseline="0" noProof="0" dirty="0">
                <a:ln>
                  <a:noFill/>
                </a:ln>
                <a:effectLst/>
                <a:uLnTx/>
                <a:uFillTx/>
                <a:latin typeface="+mn-lt"/>
                <a:ea typeface="+mj-ea"/>
                <a:cs typeface="Arial" panose="020B0604020202020204" pitchFamily="34" charset="0"/>
              </a:rPr>
              <a:t>(ανάλογα με τα μαθήματα επιλογής </a:t>
            </a:r>
            <a:br>
              <a:rPr kumimoji="0" lang="el-GR" altLang="el-GR" sz="2700" i="1" u="none" strike="noStrike" kern="1200" cap="none" spc="0" normalizeH="0" baseline="0" noProof="0" dirty="0">
                <a:ln>
                  <a:noFill/>
                </a:ln>
                <a:effectLst/>
                <a:uLnTx/>
                <a:uFillTx/>
                <a:latin typeface="+mn-lt"/>
                <a:ea typeface="+mj-ea"/>
                <a:cs typeface="Arial" panose="020B0604020202020204" pitchFamily="34" charset="0"/>
              </a:rPr>
            </a:br>
            <a:r>
              <a:rPr kumimoji="0" lang="el-GR" altLang="el-GR" sz="2700" i="1" u="none" strike="noStrike" kern="1200" cap="none" spc="0" normalizeH="0" baseline="0" noProof="0" dirty="0">
                <a:ln>
                  <a:noFill/>
                </a:ln>
                <a:effectLst/>
                <a:uLnTx/>
                <a:uFillTx/>
                <a:latin typeface="+mn-lt"/>
                <a:ea typeface="+mj-ea"/>
                <a:cs typeface="Arial" panose="020B0604020202020204" pitchFamily="34" charset="0"/>
              </a:rPr>
              <a:t>στη Β΄ και Γ΄ Λυκείου)</a:t>
            </a:r>
            <a:endParaRPr lang="en-CY" sz="2700" i="1" dirty="0">
              <a:latin typeface="+mn-lt"/>
            </a:endParaRPr>
          </a:p>
        </p:txBody>
      </p:sp>
      <p:sp>
        <p:nvSpPr>
          <p:cNvPr id="3" name="Content Placeholder 2">
            <a:extLst>
              <a:ext uri="{FF2B5EF4-FFF2-40B4-BE49-F238E27FC236}">
                <a16:creationId xmlns:a16="http://schemas.microsoft.com/office/drawing/2014/main" id="{248A3FBA-FB48-8C8B-B91B-1AA65A58D5E7}"/>
              </a:ext>
            </a:extLst>
          </p:cNvPr>
          <p:cNvSpPr>
            <a:spLocks noGrp="1"/>
          </p:cNvSpPr>
          <p:nvPr>
            <p:ph idx="4294967295"/>
          </p:nvPr>
        </p:nvSpPr>
        <p:spPr>
          <a:xfrm>
            <a:off x="838200" y="2860727"/>
            <a:ext cx="10515600" cy="2973523"/>
          </a:xfrm>
          <a:gradFill flip="none" rotWithShape="1">
            <a:gsLst>
              <a:gs pos="48000">
                <a:srgbClr val="A3DBFF"/>
              </a:gs>
              <a:gs pos="54000">
                <a:srgbClr val="76E3FF"/>
              </a:gs>
              <a:gs pos="83000">
                <a:schemeClr val="accent1">
                  <a:lumMod val="45000"/>
                  <a:lumOff val="55000"/>
                </a:schemeClr>
              </a:gs>
              <a:gs pos="100000">
                <a:schemeClr val="accent1">
                  <a:lumMod val="30000"/>
                  <a:lumOff val="70000"/>
                </a:schemeClr>
              </a:gs>
            </a:gsLst>
            <a:lin ang="16200000" scaled="1"/>
            <a:tileRect/>
          </a:gradFill>
          <a:ln>
            <a:solidFill>
              <a:schemeClr val="tx1"/>
            </a:solidFill>
          </a:ln>
        </p:spPr>
        <p:txBody>
          <a:bodyPr>
            <a:normAutofit/>
          </a:bodyPr>
          <a:lstStyle/>
          <a:p>
            <a:pPr marL="0" indent="0" algn="just">
              <a:buNone/>
            </a:pPr>
            <a:endParaRPr lang="el-GR" sz="2800" dirty="0">
              <a:cs typeface="Arial" panose="020B0604020202020204" pitchFamily="34" charset="0"/>
            </a:endParaRPr>
          </a:p>
          <a:p>
            <a:pPr marL="0" indent="0" algn="just">
              <a:buNone/>
            </a:pPr>
            <a:r>
              <a:rPr lang="el-GR" sz="2800" dirty="0">
                <a:cs typeface="Arial" panose="020B0604020202020204" pitchFamily="34" charset="0"/>
              </a:rPr>
              <a:t>Ψυχολογία, Παιδαγωγικά</a:t>
            </a:r>
            <a:r>
              <a:rPr lang="en-US" sz="2800" dirty="0">
                <a:cs typeface="Arial" panose="020B0604020202020204" pitchFamily="34" charset="0"/>
              </a:rPr>
              <a:t> </a:t>
            </a:r>
            <a:r>
              <a:rPr lang="el-GR" sz="2800" dirty="0">
                <a:cs typeface="Arial" panose="020B0604020202020204" pitchFamily="34" charset="0"/>
              </a:rPr>
              <a:t>(Δημοτική Εκπαίδευση, </a:t>
            </a:r>
            <a:r>
              <a:rPr lang="el-GR" sz="2800" dirty="0" err="1">
                <a:cs typeface="Arial" panose="020B0604020202020204" pitchFamily="34" charset="0"/>
              </a:rPr>
              <a:t>Προδημοτική</a:t>
            </a:r>
            <a:r>
              <a:rPr lang="el-GR" sz="2800" dirty="0">
                <a:cs typeface="Arial" panose="020B0604020202020204" pitchFamily="34" charset="0"/>
              </a:rPr>
              <a:t> Εκπαίδευση, Ειδική Αγωγή), Γεωγραφία, Λογοθεραπεία, Στρατιωτικές Σχολές Υπαξιωματικών, Μαγειρικές Τέχνες, Διοίκηση Τουρισμού και Φιλοξενίας, Ολοκληρωμένη Επικοινωνία και Μάρκετινγκ, Πολυμέσων και Γραφικών Τεχνών ΤΕΠΑΚ, Α.Σ.ΠΑΙ.Τ.Ε κ.ά.</a:t>
            </a:r>
          </a:p>
          <a:p>
            <a:endParaRPr lang="en-CY" dirty="0"/>
          </a:p>
        </p:txBody>
      </p:sp>
    </p:spTree>
    <p:extLst>
      <p:ext uri="{BB962C8B-B14F-4D97-AF65-F5344CB8AC3E}">
        <p14:creationId xmlns:p14="http://schemas.microsoft.com/office/powerpoint/2010/main" val="38042853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l-GR"/>
              <a:t>Υπηρεσία Συμβουλευτικής &amp; Επαγγελματικής Αγωγής, Οκτώβριος 2026</a:t>
            </a:r>
            <a:endParaRPr lang="el-GR" dirty="0"/>
          </a:p>
        </p:txBody>
      </p:sp>
      <p:sp>
        <p:nvSpPr>
          <p:cNvPr id="47106" name="Rectangle 2"/>
          <p:cNvSpPr>
            <a:spLocks noGrp="1"/>
          </p:cNvSpPr>
          <p:nvPr>
            <p:ph type="title" idx="4294967295"/>
          </p:nvPr>
        </p:nvSpPr>
        <p:spPr bwMode="auto">
          <a:xfrm>
            <a:off x="538163" y="632519"/>
            <a:ext cx="10972800" cy="1143000"/>
          </a:xfrm>
          <a:noFill/>
        </p:spPr>
        <p:txBody>
          <a:bodyPr vert="horz" wrap="square" lIns="91440" tIns="45720" rIns="91440" bIns="45720" numCol="1" rtlCol="0" anchor="ctr" anchorCtr="0" compatLnSpc="1">
            <a:prstTxWarp prst="textNoShape">
              <a:avLst/>
            </a:prstTxWarp>
            <a:noAutofit/>
          </a:bodyPr>
          <a:lstStyle/>
          <a:p>
            <a:pPr algn="ctr"/>
            <a:r>
              <a:rPr lang="el-GR" sz="3200" b="1" dirty="0">
                <a:latin typeface="Arial" panose="020B0604020202020204" pitchFamily="34" charset="0"/>
                <a:cs typeface="Arial" panose="020B0604020202020204" pitchFamily="34" charset="0"/>
              </a:rPr>
              <a:t>ΕΞΕΤΑΖΟΜΕΝΑ ΜΑΘΗΜΑΤΑ  Β΄ ΚΑΙ Γ΄ ΛΥΚΕΙΟΥ</a:t>
            </a:r>
            <a:r>
              <a:rPr lang="el-GR" altLang="el-GR" sz="3200" b="1" cap="none" dirty="0">
                <a:latin typeface="Arial Unicode MS" pitchFamily="34" charset="-128"/>
                <a:ea typeface="Arial Unicode MS" pitchFamily="34" charset="-128"/>
                <a:cs typeface="Arial Unicode MS" pitchFamily="34" charset="-128"/>
              </a:rPr>
              <a:t> </a:t>
            </a:r>
            <a:r>
              <a:rPr lang="el-GR" sz="3200" b="1" dirty="0">
                <a:latin typeface="Arial" panose="020B0604020202020204" pitchFamily="34" charset="0"/>
                <a:cs typeface="Arial" panose="020B0604020202020204" pitchFamily="34" charset="0"/>
              </a:rPr>
              <a:t> </a:t>
            </a:r>
            <a:r>
              <a:rPr lang="el-GR" sz="3200" b="1" dirty="0">
                <a:solidFill>
                  <a:srgbClr val="002060"/>
                </a:solidFill>
              </a:rPr>
              <a:t/>
            </a:r>
            <a:br>
              <a:rPr lang="el-GR" sz="3200" b="1" dirty="0">
                <a:solidFill>
                  <a:srgbClr val="002060"/>
                </a:solidFill>
              </a:rPr>
            </a:br>
            <a:endParaRPr lang="el-GR" sz="3200" b="1" dirty="0">
              <a:solidFill>
                <a:srgbClr val="002060"/>
              </a:solidFill>
            </a:endParaRPr>
          </a:p>
        </p:txBody>
      </p:sp>
      <p:graphicFrame>
        <p:nvGraphicFramePr>
          <p:cNvPr id="47125" name="Group 21"/>
          <p:cNvGraphicFramePr>
            <a:graphicFrameLocks noGrp="1"/>
          </p:cNvGraphicFramePr>
          <p:nvPr>
            <p:ph type="tbl" idx="4294967295"/>
            <p:extLst>
              <p:ext uri="{D42A27DB-BD31-4B8C-83A1-F6EECF244321}">
                <p14:modId xmlns:p14="http://schemas.microsoft.com/office/powerpoint/2010/main" val="332465620"/>
              </p:ext>
            </p:extLst>
          </p:nvPr>
        </p:nvGraphicFramePr>
        <p:xfrm>
          <a:off x="538163" y="2007409"/>
          <a:ext cx="10972800" cy="4428902"/>
        </p:xfrm>
        <a:graphic>
          <a:graphicData uri="http://schemas.openxmlformats.org/drawingml/2006/table">
            <a:tbl>
              <a:tblPr/>
              <a:tblGrid>
                <a:gridCol w="54864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tblGrid>
              <a:tr h="982863">
                <a:tc>
                  <a:txBody>
                    <a:bodyPr/>
                    <a:lstStyle/>
                    <a:p>
                      <a:pPr marL="109538"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el-GR"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109538"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l-GR" sz="3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Β΄ ΤΑΞΗ (τελικές)</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109538"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el-GR"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109538"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r>
                        <a:rPr kumimoji="0" lang="el-GR" sz="3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Γ΄ ΤΑΞΗ (απολυτήριο)</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446039">
                <a:tc>
                  <a:txBody>
                    <a:bodyPr/>
                    <a:lstStyle/>
                    <a:p>
                      <a:pPr marL="109538" marR="0" lvl="0" indent="0" algn="l" defTabSz="914400" rtl="0" eaLnBrk="1" fontAlgn="base" latinLnBrk="0" hangingPunct="1">
                        <a:lnSpc>
                          <a:spcPct val="100000"/>
                        </a:lnSpc>
                        <a:spcBef>
                          <a:spcPts val="400"/>
                        </a:spcBef>
                        <a:spcAft>
                          <a:spcPct val="0"/>
                        </a:spcAft>
                        <a:buClr>
                          <a:schemeClr val="accent1"/>
                        </a:buClr>
                        <a:buSzPct val="68000"/>
                        <a:buFont typeface="Wingdings" pitchFamily="2" charset="2"/>
                        <a:buNone/>
                        <a:tabLst/>
                      </a:pPr>
                      <a:endParaRPr kumimoji="0" lang="el-GR" sz="23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566738" marR="0" lvl="0" indent="-45720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Char char="•"/>
                        <a:tabLst/>
                      </a:pPr>
                      <a:r>
                        <a:rPr kumimoji="0" lang="el-G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Νέα Ελληνικά</a:t>
                      </a:r>
                    </a:p>
                    <a:p>
                      <a:pPr marL="109538" marR="0" lvl="0" indent="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None/>
                        <a:tabLst/>
                      </a:pPr>
                      <a:endParaRPr kumimoji="0" lang="el-GR"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566738" marR="0" lvl="0" indent="-45720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Char char="•"/>
                        <a:tabLst/>
                      </a:pPr>
                      <a:r>
                        <a:rPr kumimoji="0" lang="el-G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Τα τέσσερα (4) μαθήματα Κατεύθυνσης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109538" marR="0" lvl="0" indent="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None/>
                        <a:tabLst/>
                      </a:pPr>
                      <a:endParaRPr kumimoji="0" lang="el-GR" sz="23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566738" marR="0" lvl="0" indent="-45720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Char char="•"/>
                        <a:tabLst/>
                      </a:pPr>
                      <a:r>
                        <a:rPr kumimoji="0" lang="el-G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Νέα Ελληνικά</a:t>
                      </a:r>
                    </a:p>
                    <a:p>
                      <a:pPr marL="109538" marR="0" lvl="0" indent="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None/>
                        <a:tabLst/>
                      </a:pPr>
                      <a:endParaRPr kumimoji="0" lang="el-GR"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566738" marR="0" lvl="0" indent="-457200" algn="l" defTabSz="914400" rtl="0" eaLnBrk="1" fontAlgn="base" latinLnBrk="0" hangingPunct="1">
                        <a:lnSpc>
                          <a:spcPct val="100000"/>
                        </a:lnSpc>
                        <a:spcBef>
                          <a:spcPts val="400"/>
                        </a:spcBef>
                        <a:spcAft>
                          <a:spcPct val="0"/>
                        </a:spcAft>
                        <a:buClr>
                          <a:schemeClr val="accent1"/>
                        </a:buClr>
                        <a:buSzPct val="68000"/>
                        <a:buFont typeface="Arial" panose="020B0604020202020204" pitchFamily="34" charset="0"/>
                        <a:buChar char="•"/>
                        <a:tabLst/>
                      </a:pPr>
                      <a:r>
                        <a:rPr kumimoji="0" lang="el-G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Τα τέσσερα (4) μαθήματα Κατεύθυνσης </a:t>
                      </a:r>
                    </a:p>
                    <a:p>
                      <a:pPr marL="109538"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el-GR" sz="23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bl>
          </a:graphicData>
        </a:graphic>
      </p:graphicFrame>
      <p:pic>
        <p:nvPicPr>
          <p:cNvPr id="5" name="Picture 4">
            <a:extLst>
              <a:ext uri="{FF2B5EF4-FFF2-40B4-BE49-F238E27FC236}">
                <a16:creationId xmlns:a16="http://schemas.microsoft.com/office/drawing/2014/main" id="{A2CC8927-6019-CF84-8671-BE1F060354D2}"/>
              </a:ext>
            </a:extLst>
          </p:cNvPr>
          <p:cNvPicPr>
            <a:picLocks noChangeAspect="1"/>
          </p:cNvPicPr>
          <p:nvPr/>
        </p:nvPicPr>
        <p:blipFill>
          <a:blip r:embed="rId2"/>
          <a:stretch>
            <a:fillRect/>
          </a:stretch>
        </p:blipFill>
        <p:spPr>
          <a:xfrm>
            <a:off x="0" y="-40029"/>
            <a:ext cx="1147665" cy="1618207"/>
          </a:xfrm>
          <a:prstGeom prst="rect">
            <a:avLst/>
          </a:prstGeom>
        </p:spPr>
      </p:pic>
      <p:pic>
        <p:nvPicPr>
          <p:cNvPr id="3" name="Picture 2">
            <a:extLst>
              <a:ext uri="{FF2B5EF4-FFF2-40B4-BE49-F238E27FC236}">
                <a16:creationId xmlns:a16="http://schemas.microsoft.com/office/drawing/2014/main" id="{C1217F13-D17D-AD38-47EB-B31BBB538E0E}"/>
              </a:ext>
            </a:extLst>
          </p:cNvPr>
          <p:cNvPicPr>
            <a:picLocks noChangeAspect="1"/>
          </p:cNvPicPr>
          <p:nvPr/>
        </p:nvPicPr>
        <p:blipFill>
          <a:blip r:embed="rId3"/>
          <a:stretch>
            <a:fillRect/>
          </a:stretch>
        </p:blipFill>
        <p:spPr>
          <a:xfrm>
            <a:off x="11239500" y="0"/>
            <a:ext cx="952500" cy="136207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Footer Placeholder 3">
            <a:extLst>
              <a:ext uri="{FF2B5EF4-FFF2-40B4-BE49-F238E27FC236}">
                <a16:creationId xmlns:a16="http://schemas.microsoft.com/office/drawing/2014/main" id="{6046638B-7EB3-11EB-B484-11DA79ECCA82}"/>
              </a:ext>
            </a:extLst>
          </p:cNvPr>
          <p:cNvSpPr>
            <a:spLocks noGrp="1"/>
          </p:cNvSpPr>
          <p:nvPr>
            <p:ph type="ftr" sz="quarter" idx="11"/>
          </p:nvPr>
        </p:nvSpPr>
        <p:spPr>
          <a:xfrm>
            <a:off x="4038600" y="6356350"/>
            <a:ext cx="4114800" cy="365125"/>
          </a:xfrm>
        </p:spPr>
        <p:txBody>
          <a:bodyPr>
            <a:normAutofit/>
          </a:bodyPr>
          <a:lstStyle/>
          <a:p>
            <a:pPr>
              <a:lnSpc>
                <a:spcPct val="90000"/>
              </a:lnSpc>
              <a:spcAft>
                <a:spcPts val="600"/>
              </a:spcAft>
            </a:pPr>
            <a:r>
              <a:rPr lang="el-GR" sz="1000">
                <a:solidFill>
                  <a:srgbClr val="FFFFFF"/>
                </a:solidFill>
              </a:rPr>
              <a:t>Υπηρεσία Συμβουλευτικής &amp; Επαγγελματικής Αγωγής, Οκτώβριος 2026</a:t>
            </a:r>
            <a:endParaRPr lang="en-US" sz="1000">
              <a:solidFill>
                <a:srgbClr val="FFFFFF"/>
              </a:solidFill>
            </a:endParaRPr>
          </a:p>
        </p:txBody>
      </p:sp>
      <p:pic>
        <p:nvPicPr>
          <p:cNvPr id="8" name="Picture 7">
            <a:extLst>
              <a:ext uri="{FF2B5EF4-FFF2-40B4-BE49-F238E27FC236}">
                <a16:creationId xmlns:a16="http://schemas.microsoft.com/office/drawing/2014/main" id="{4A258F3C-B31D-B041-AE81-216BBB78BE9A}"/>
              </a:ext>
            </a:extLst>
          </p:cNvPr>
          <p:cNvPicPr>
            <a:picLocks noChangeAspect="1"/>
          </p:cNvPicPr>
          <p:nvPr/>
        </p:nvPicPr>
        <p:blipFill>
          <a:blip r:embed="rId2"/>
          <a:stretch>
            <a:fillRect/>
          </a:stretch>
        </p:blipFill>
        <p:spPr>
          <a:xfrm rot="5400000">
            <a:off x="2902924" y="-2933530"/>
            <a:ext cx="6824297" cy="12630153"/>
          </a:xfrm>
          <a:prstGeom prst="rect">
            <a:avLst/>
          </a:prstGeom>
        </p:spPr>
      </p:pic>
    </p:spTree>
    <p:extLst>
      <p:ext uri="{BB962C8B-B14F-4D97-AF65-F5344CB8AC3E}">
        <p14:creationId xmlns:p14="http://schemas.microsoft.com/office/powerpoint/2010/main" val="25985459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21506" name="Title 2"/>
          <p:cNvSpPr>
            <a:spLocks noGrp="1"/>
          </p:cNvSpPr>
          <p:nvPr>
            <p:ph type="title" idx="4294967295"/>
          </p:nvPr>
        </p:nvSpPr>
        <p:spPr>
          <a:xfrm>
            <a:off x="2369574" y="65314"/>
            <a:ext cx="8229600" cy="931863"/>
          </a:xfrm>
          <a:gradFill>
            <a:gsLst>
              <a:gs pos="67000">
                <a:schemeClr val="accent1">
                  <a:lumMod val="45000"/>
                  <a:lumOff val="55000"/>
                </a:schemeClr>
              </a:gs>
              <a:gs pos="8000">
                <a:schemeClr val="accent1">
                  <a:lumMod val="30000"/>
                  <a:lumOff val="70000"/>
                </a:schemeClr>
              </a:gs>
            </a:gsLst>
            <a:lin ang="5400000" scaled="1"/>
          </a:gradFill>
        </p:spPr>
        <p:txBody>
          <a:bodyPr>
            <a:normAutofit/>
          </a:bodyPr>
          <a:lstStyle/>
          <a:p>
            <a:pPr algn="ctr" eaLnBrk="1" hangingPunct="1"/>
            <a:r>
              <a:rPr lang="el-GR" altLang="en-US" b="1" dirty="0">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8"/>
                <a:cs typeface="Times New Roman" panose="02020603050405020304" pitchFamily="18" charset="0"/>
              </a:rPr>
              <a:t>Εξετάσεις Μετάταξης</a:t>
            </a:r>
          </a:p>
        </p:txBody>
      </p:sp>
      <p:sp>
        <p:nvSpPr>
          <p:cNvPr id="21507" name="Content Placeholder 1"/>
          <p:cNvSpPr>
            <a:spLocks noGrp="1"/>
          </p:cNvSpPr>
          <p:nvPr>
            <p:ph idx="4294967295"/>
          </p:nvPr>
        </p:nvSpPr>
        <p:spPr>
          <a:xfrm>
            <a:off x="1218293" y="2263725"/>
            <a:ext cx="10006433" cy="4392612"/>
          </a:xfrm>
        </p:spPr>
        <p:txBody>
          <a:bodyPr>
            <a:normAutofit/>
          </a:bodyPr>
          <a:lstStyle/>
          <a:p>
            <a:pPr algn="just">
              <a:buClr>
                <a:schemeClr val="accent2">
                  <a:lumMod val="75000"/>
                </a:schemeClr>
              </a:buClr>
            </a:pPr>
            <a:r>
              <a:rPr lang="el-GR" altLang="en-US" sz="2800" b="1" dirty="0">
                <a:solidFill>
                  <a:schemeClr val="accent5">
                    <a:lumMod val="50000"/>
                  </a:schemeClr>
                </a:solidFill>
                <a:latin typeface="Times New Roman" panose="02020603050405020304" pitchFamily="18" charset="0"/>
                <a:cs typeface="Times New Roman" panose="02020603050405020304" pitchFamily="18" charset="0"/>
              </a:rPr>
              <a:t>Αν ο μαθητής/</a:t>
            </a:r>
            <a:r>
              <a:rPr lang="el-GR" altLang="en-US" sz="2800" b="1" dirty="0" err="1">
                <a:solidFill>
                  <a:schemeClr val="accent5">
                    <a:lumMod val="50000"/>
                  </a:schemeClr>
                </a:solidFill>
                <a:latin typeface="Times New Roman" panose="02020603050405020304" pitchFamily="18" charset="0"/>
                <a:cs typeface="Times New Roman" panose="02020603050405020304" pitchFamily="18" charset="0"/>
              </a:rPr>
              <a:t>τρια</a:t>
            </a:r>
            <a:r>
              <a:rPr lang="el-GR" altLang="en-US" sz="2800" b="1" dirty="0">
                <a:solidFill>
                  <a:schemeClr val="accent5">
                    <a:lumMod val="50000"/>
                  </a:schemeClr>
                </a:solidFill>
                <a:latin typeface="Times New Roman" panose="02020603050405020304" pitchFamily="18" charset="0"/>
                <a:cs typeface="Times New Roman" panose="02020603050405020304" pitchFamily="18" charset="0"/>
              </a:rPr>
              <a:t> επιθυμεί: </a:t>
            </a:r>
          </a:p>
          <a:p>
            <a:pPr marL="0" indent="0" algn="just">
              <a:buClr>
                <a:schemeClr val="accent2">
                  <a:lumMod val="75000"/>
                </a:schemeClr>
              </a:buClr>
              <a:buNone/>
            </a:pPr>
            <a:r>
              <a:rPr lang="el-GR" altLang="en-US" sz="2800" b="1" dirty="0">
                <a:solidFill>
                  <a:schemeClr val="accent5">
                    <a:lumMod val="50000"/>
                  </a:schemeClr>
                </a:solidFill>
                <a:latin typeface="Times New Roman" panose="02020603050405020304" pitchFamily="18" charset="0"/>
                <a:cs typeface="Times New Roman" panose="02020603050405020304" pitchFamily="18" charset="0"/>
              </a:rPr>
              <a:t>(α)  Στη </a:t>
            </a:r>
            <a:r>
              <a:rPr lang="el-GR" altLang="en-US" sz="2800" b="1" dirty="0" err="1">
                <a:solidFill>
                  <a:schemeClr val="accent5">
                    <a:lumMod val="50000"/>
                  </a:schemeClr>
                </a:solidFill>
                <a:latin typeface="Times New Roman" panose="02020603050405020304" pitchFamily="18" charset="0"/>
                <a:cs typeface="Times New Roman" panose="02020603050405020304" pitchFamily="18" charset="0"/>
              </a:rPr>
              <a:t>Β΄Λυκείου</a:t>
            </a:r>
            <a:r>
              <a:rPr lang="el-GR" altLang="en-US" sz="2800" b="1" dirty="0">
                <a:solidFill>
                  <a:schemeClr val="accent5">
                    <a:lumMod val="50000"/>
                  </a:schemeClr>
                </a:solidFill>
                <a:latin typeface="Times New Roman" panose="02020603050405020304" pitchFamily="18" charset="0"/>
                <a:cs typeface="Times New Roman" panose="02020603050405020304" pitchFamily="18" charset="0"/>
              </a:rPr>
              <a:t> να ακολουθήσει διαφορετική Κατεύθυνση από την Κατεύθυνση που οδηγεί η Ο.Μ.Π. που είχε στην Α΄ Λυκείου  ή  </a:t>
            </a:r>
          </a:p>
          <a:p>
            <a:pPr marL="0" indent="0" algn="just">
              <a:buClr>
                <a:schemeClr val="accent2">
                  <a:lumMod val="75000"/>
                </a:schemeClr>
              </a:buClr>
              <a:buNone/>
            </a:pPr>
            <a:r>
              <a:rPr lang="el-GR" altLang="en-US" sz="2800" b="1" dirty="0">
                <a:solidFill>
                  <a:schemeClr val="accent5">
                    <a:lumMod val="50000"/>
                  </a:schemeClr>
                </a:solidFill>
                <a:latin typeface="Times New Roman" panose="02020603050405020304" pitchFamily="18" charset="0"/>
                <a:cs typeface="Times New Roman" panose="02020603050405020304" pitchFamily="18" charset="0"/>
              </a:rPr>
              <a:t>(β) Στη </a:t>
            </a:r>
            <a:r>
              <a:rPr lang="el-GR" altLang="en-US" sz="2800" b="1" dirty="0" err="1">
                <a:solidFill>
                  <a:schemeClr val="accent5">
                    <a:lumMod val="50000"/>
                  </a:schemeClr>
                </a:solidFill>
                <a:latin typeface="Times New Roman" panose="02020603050405020304" pitchFamily="18" charset="0"/>
                <a:cs typeface="Times New Roman" panose="02020603050405020304" pitchFamily="18" charset="0"/>
              </a:rPr>
              <a:t>Γ΄Λυκείου</a:t>
            </a:r>
            <a:r>
              <a:rPr lang="el-GR" altLang="en-US" sz="2800" b="1" dirty="0">
                <a:solidFill>
                  <a:schemeClr val="accent5">
                    <a:lumMod val="50000"/>
                  </a:schemeClr>
                </a:solidFill>
                <a:latin typeface="Times New Roman" panose="02020603050405020304" pitchFamily="18" charset="0"/>
                <a:cs typeface="Times New Roman" panose="02020603050405020304" pitchFamily="18" charset="0"/>
              </a:rPr>
              <a:t> να ακολουθήσει διαφορετική Κατεύθυνση από την Κατεύθυνση που είχε στη Β΄ Λυκείου ή</a:t>
            </a:r>
            <a:endParaRPr lang="el-GR" sz="2800" b="1"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Clr>
                <a:schemeClr val="accent2">
                  <a:lumMod val="75000"/>
                </a:schemeClr>
              </a:buClr>
              <a:buNone/>
            </a:pPr>
            <a:r>
              <a:rPr lang="el-GR" sz="2800" b="1" dirty="0">
                <a:solidFill>
                  <a:schemeClr val="accent5">
                    <a:lumMod val="50000"/>
                  </a:schemeClr>
                </a:solidFill>
                <a:latin typeface="Times New Roman" panose="02020603050405020304" pitchFamily="18" charset="0"/>
                <a:cs typeface="Times New Roman" panose="02020603050405020304" pitchFamily="18" charset="0"/>
              </a:rPr>
              <a:t>(γ) Στη </a:t>
            </a:r>
            <a:r>
              <a:rPr lang="el-GR" sz="2800" b="1" dirty="0" err="1">
                <a:solidFill>
                  <a:schemeClr val="accent5">
                    <a:lumMod val="50000"/>
                  </a:schemeClr>
                </a:solidFill>
                <a:latin typeface="Times New Roman" panose="02020603050405020304" pitchFamily="18" charset="0"/>
                <a:cs typeface="Times New Roman" panose="02020603050405020304" pitchFamily="18" charset="0"/>
              </a:rPr>
              <a:t>Γ΄Λυκείου</a:t>
            </a:r>
            <a:r>
              <a:rPr lang="el-GR" sz="2800" b="1" dirty="0">
                <a:solidFill>
                  <a:schemeClr val="accent5">
                    <a:lumMod val="50000"/>
                  </a:schemeClr>
                </a:solidFill>
                <a:latin typeface="Times New Roman" panose="02020603050405020304" pitchFamily="18" charset="0"/>
                <a:cs typeface="Times New Roman" panose="02020603050405020304" pitchFamily="18" charset="0"/>
              </a:rPr>
              <a:t> να αλλάξει ένα/δύο επιλεγόμενα μαθήματα κατεύθυνσης από αυτά που είχε στη </a:t>
            </a:r>
            <a:r>
              <a:rPr lang="el-GR" sz="2800" b="1" dirty="0" err="1">
                <a:solidFill>
                  <a:schemeClr val="accent5">
                    <a:lumMod val="50000"/>
                  </a:schemeClr>
                </a:solidFill>
                <a:latin typeface="Times New Roman" panose="02020603050405020304" pitchFamily="18" charset="0"/>
                <a:cs typeface="Times New Roman" panose="02020603050405020304" pitchFamily="18" charset="0"/>
              </a:rPr>
              <a:t>Β΄Λυκείου</a:t>
            </a:r>
            <a:endParaRPr lang="el-GR" sz="2800" b="1" dirty="0">
              <a:solidFill>
                <a:schemeClr val="accent5">
                  <a:lumMod val="50000"/>
                </a:schemeClr>
              </a:solidFill>
              <a:latin typeface="Times New Roman" panose="02020603050405020304" pitchFamily="18" charset="0"/>
              <a:cs typeface="Times New Roman" panose="02020603050405020304" pitchFamily="18" charset="0"/>
            </a:endParaRPr>
          </a:p>
          <a:p>
            <a:pPr algn="just">
              <a:buClr>
                <a:schemeClr val="accent2">
                  <a:lumMod val="75000"/>
                </a:schemeClr>
              </a:buClr>
            </a:pPr>
            <a:endParaRPr lang="el-GR" sz="2800" b="1" dirty="0">
              <a:solidFill>
                <a:schemeClr val="accent5">
                  <a:lumMod val="50000"/>
                </a:schemeClr>
              </a:solidFill>
              <a:latin typeface="Times New Roman" panose="02020603050405020304" pitchFamily="18" charset="0"/>
              <a:cs typeface="Times New Roman" panose="02020603050405020304" pitchFamily="18" charset="0"/>
            </a:endParaRPr>
          </a:p>
          <a:p>
            <a:pPr algn="just">
              <a:buClr>
                <a:schemeClr val="accent2">
                  <a:lumMod val="75000"/>
                </a:schemeClr>
              </a:buClr>
            </a:pPr>
            <a:endParaRPr lang="el-GR" altLang="en-US" sz="2800" b="1" dirty="0"/>
          </a:p>
        </p:txBody>
      </p:sp>
      <p:pic>
        <p:nvPicPr>
          <p:cNvPr id="5" name="Picture 4">
            <a:extLst>
              <a:ext uri="{FF2B5EF4-FFF2-40B4-BE49-F238E27FC236}">
                <a16:creationId xmlns:a16="http://schemas.microsoft.com/office/drawing/2014/main" id="{2D2FA7CE-5A7D-799D-CB9F-03332AAE174F}"/>
              </a:ext>
            </a:extLst>
          </p:cNvPr>
          <p:cNvPicPr>
            <a:picLocks noChangeAspect="1"/>
          </p:cNvPicPr>
          <p:nvPr/>
        </p:nvPicPr>
        <p:blipFill>
          <a:blip r:embed="rId2"/>
          <a:stretch>
            <a:fillRect/>
          </a:stretch>
        </p:blipFill>
        <p:spPr>
          <a:xfrm>
            <a:off x="1" y="-40029"/>
            <a:ext cx="1045028" cy="1473489"/>
          </a:xfrm>
          <a:prstGeom prst="rect">
            <a:avLst/>
          </a:prstGeom>
        </p:spPr>
      </p:pic>
      <p:sp>
        <p:nvSpPr>
          <p:cNvPr id="2" name="TextBox 1">
            <a:extLst>
              <a:ext uri="{FF2B5EF4-FFF2-40B4-BE49-F238E27FC236}">
                <a16:creationId xmlns:a16="http://schemas.microsoft.com/office/drawing/2014/main" id="{6B955A92-EA26-DB31-A919-4E4BDA7C783C}"/>
              </a:ext>
            </a:extLst>
          </p:cNvPr>
          <p:cNvSpPr txBox="1"/>
          <p:nvPr/>
        </p:nvSpPr>
        <p:spPr>
          <a:xfrm>
            <a:off x="3470988" y="1076453"/>
            <a:ext cx="6290120" cy="707886"/>
          </a:xfrm>
          <a:prstGeom prst="rect">
            <a:avLst/>
          </a:prstGeom>
          <a:noFill/>
          <a:ln>
            <a:solidFill>
              <a:schemeClr val="accent1"/>
            </a:solidFill>
          </a:ln>
        </p:spPr>
        <p:txBody>
          <a:bodyPr wrap="none" rtlCol="0">
            <a:spAutoFit/>
          </a:bodyPr>
          <a:lstStyle/>
          <a:p>
            <a:r>
              <a:rPr lang="el-GR" sz="2000" b="1" dirty="0">
                <a:effectLst>
                  <a:outerShdw blurRad="38100" dist="38100" dir="2700000" algn="tl">
                    <a:srgbClr val="000000">
                      <a:alpha val="43137"/>
                    </a:srgbClr>
                  </a:outerShdw>
                </a:effectLst>
              </a:rPr>
              <a:t>= αλλαγή κατεύθυνσης ή/και μαθημάτων επιλογής</a:t>
            </a:r>
          </a:p>
          <a:p>
            <a:r>
              <a:rPr lang="el-GR" sz="2000" b="1" dirty="0">
                <a:effectLst>
                  <a:outerShdw blurRad="38100" dist="38100" dir="2700000" algn="tl">
                    <a:srgbClr val="000000">
                      <a:alpha val="43137"/>
                    </a:srgbClr>
                  </a:outerShdw>
                </a:effectLst>
              </a:rPr>
              <a:t>= Μάιο - Ιούνιο</a:t>
            </a:r>
            <a:endParaRPr lang="en-US" sz="2000" b="1" dirty="0">
              <a:effectLst>
                <a:outerShdw blurRad="38100" dist="38100" dir="2700000" algn="tl">
                  <a:srgbClr val="000000">
                    <a:alpha val="43137"/>
                  </a:srgbClr>
                </a:outerShdw>
              </a:effectLst>
            </a:endParaRPr>
          </a:p>
        </p:txBody>
      </p:sp>
      <p:pic>
        <p:nvPicPr>
          <p:cNvPr id="3" name="Picture 2">
            <a:extLst>
              <a:ext uri="{FF2B5EF4-FFF2-40B4-BE49-F238E27FC236}">
                <a16:creationId xmlns:a16="http://schemas.microsoft.com/office/drawing/2014/main" id="{E8DD0C23-7040-512B-25C0-555D5C66638B}"/>
              </a:ext>
            </a:extLst>
          </p:cNvPr>
          <p:cNvPicPr>
            <a:picLocks noChangeAspect="1"/>
          </p:cNvPicPr>
          <p:nvPr/>
        </p:nvPicPr>
        <p:blipFill>
          <a:blip r:embed="rId3"/>
          <a:stretch>
            <a:fillRect/>
          </a:stretch>
        </p:blipFill>
        <p:spPr>
          <a:xfrm>
            <a:off x="11239500" y="0"/>
            <a:ext cx="952500" cy="1362075"/>
          </a:xfrm>
          <a:prstGeom prst="rect">
            <a:avLst/>
          </a:prstGeom>
        </p:spPr>
      </p:pic>
    </p:spTree>
    <p:extLst>
      <p:ext uri="{BB962C8B-B14F-4D97-AF65-F5344CB8AC3E}">
        <p14:creationId xmlns:p14="http://schemas.microsoft.com/office/powerpoint/2010/main" val="10614354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5952690" y="6639231"/>
            <a:ext cx="6239309" cy="365125"/>
          </a:xfrm>
        </p:spPr>
        <p:txBody>
          <a:bodyPr/>
          <a:lstStyle/>
          <a:p>
            <a:endParaRPr lang="en-US" dirty="0"/>
          </a:p>
        </p:txBody>
      </p:sp>
      <p:pic>
        <p:nvPicPr>
          <p:cNvPr id="6" name="Picture 5">
            <a:extLst>
              <a:ext uri="{FF2B5EF4-FFF2-40B4-BE49-F238E27FC236}">
                <a16:creationId xmlns:a16="http://schemas.microsoft.com/office/drawing/2014/main" id="{2127B84E-C139-8614-76F5-769A10B8274D}"/>
              </a:ext>
            </a:extLst>
          </p:cNvPr>
          <p:cNvPicPr>
            <a:picLocks noChangeAspect="1"/>
          </p:cNvPicPr>
          <p:nvPr/>
        </p:nvPicPr>
        <p:blipFill>
          <a:blip r:embed="rId2"/>
          <a:stretch>
            <a:fillRect/>
          </a:stretch>
        </p:blipFill>
        <p:spPr>
          <a:xfrm>
            <a:off x="0" y="0"/>
            <a:ext cx="1218294" cy="1717794"/>
          </a:xfrm>
          <a:prstGeom prst="rect">
            <a:avLst/>
          </a:prstGeom>
        </p:spPr>
      </p:pic>
      <p:pic>
        <p:nvPicPr>
          <p:cNvPr id="8" name="Picture 7">
            <a:extLst>
              <a:ext uri="{FF2B5EF4-FFF2-40B4-BE49-F238E27FC236}">
                <a16:creationId xmlns:a16="http://schemas.microsoft.com/office/drawing/2014/main" id="{5594D494-C64B-7996-208E-C191237E7166}"/>
              </a:ext>
            </a:extLst>
          </p:cNvPr>
          <p:cNvPicPr>
            <a:picLocks noChangeAspect="1"/>
          </p:cNvPicPr>
          <p:nvPr/>
        </p:nvPicPr>
        <p:blipFill>
          <a:blip r:embed="rId3"/>
          <a:stretch>
            <a:fillRect/>
          </a:stretch>
        </p:blipFill>
        <p:spPr>
          <a:xfrm>
            <a:off x="2114550" y="91985"/>
            <a:ext cx="7905750" cy="6784288"/>
          </a:xfrm>
          <a:prstGeom prst="rect">
            <a:avLst/>
          </a:prstGeom>
        </p:spPr>
      </p:pic>
    </p:spTree>
    <p:extLst>
      <p:ext uri="{BB962C8B-B14F-4D97-AF65-F5344CB8AC3E}">
        <p14:creationId xmlns:p14="http://schemas.microsoft.com/office/powerpoint/2010/main" val="9756259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7998" y="964075"/>
            <a:ext cx="4654297" cy="3739896"/>
          </a:xfrm>
        </p:spPr>
        <p:txBody>
          <a:bodyPr anchor="b">
            <a:normAutofit/>
          </a:bodyPr>
          <a:lstStyle/>
          <a:p>
            <a:r>
              <a:rPr lang="el-CY" altLang="en-US" sz="3700" b="1" dirty="0">
                <a:effectLst>
                  <a:outerShdw blurRad="38100" dist="38100" dir="2700000" algn="tl">
                    <a:srgbClr val="000000">
                      <a:alpha val="43137"/>
                    </a:srgbClr>
                  </a:outerShdw>
                </a:effectLst>
              </a:rPr>
              <a:t>ΕΝΟΤΗΤΑ</a:t>
            </a:r>
            <a:r>
              <a:rPr lang="el-CY" altLang="en-US" sz="3700" b="1" cap="none" dirty="0">
                <a:effectLst>
                  <a:outerShdw blurRad="38100" dist="38100" dir="2700000" algn="tl">
                    <a:srgbClr val="000000">
                      <a:alpha val="43137"/>
                    </a:srgbClr>
                  </a:outerShdw>
                </a:effectLst>
              </a:rPr>
              <a:t> 3</a:t>
            </a:r>
            <a:r>
              <a:rPr lang="el-CY" altLang="en-US" sz="3700" b="1" cap="none" dirty="0"/>
              <a:t/>
            </a:r>
            <a:br>
              <a:rPr lang="el-CY" altLang="en-US" sz="3700" b="1" cap="none" dirty="0"/>
            </a:br>
            <a:r>
              <a:rPr lang="el-CY" altLang="en-US" sz="3700" b="1" cap="none" dirty="0"/>
              <a:t/>
            </a:r>
            <a:br>
              <a:rPr lang="el-CY" altLang="en-US" sz="3700" b="1" cap="none" dirty="0"/>
            </a:br>
            <a:r>
              <a:rPr lang="el-CY" altLang="en-US" sz="3700" b="1" cap="none" dirty="0"/>
              <a:t/>
            </a:r>
            <a:br>
              <a:rPr lang="el-CY" altLang="en-US" sz="3700" b="1" cap="none" dirty="0"/>
            </a:br>
            <a:r>
              <a:rPr lang="el-GR" altLang="en-US" sz="3700" b="1" cap="none" dirty="0"/>
              <a:t>ΒΑΘΜΙΔΕΣ   ΕΚΠΑΙΔΕΥΣΗΣ  </a:t>
            </a:r>
            <a:r>
              <a:rPr lang="en-US" altLang="en-US" sz="3700" b="1" cap="none" dirty="0"/>
              <a:t/>
            </a:r>
            <a:br>
              <a:rPr lang="en-US" altLang="en-US" sz="3700" b="1" cap="none" dirty="0"/>
            </a:br>
            <a:r>
              <a:rPr lang="el-GR" altLang="en-US" sz="3700" b="1" cap="none" dirty="0"/>
              <a:t>&amp;</a:t>
            </a:r>
            <a:br>
              <a:rPr lang="el-GR" altLang="en-US" sz="3700" b="1" cap="none" dirty="0"/>
            </a:br>
            <a:r>
              <a:rPr lang="el-GR" altLang="en-US" sz="3700" b="1" cap="none" dirty="0"/>
              <a:t>ΤΡΟΠΟΣ ΠΡΟΣΒΑΣΗΣ  </a:t>
            </a:r>
            <a:endParaRPr lang="en-US" sz="3700" b="1" dirty="0"/>
          </a:p>
        </p:txBody>
      </p:sp>
      <p:sp>
        <p:nvSpPr>
          <p:cNvPr id="21" name="Subtitle 2">
            <a:extLst>
              <a:ext uri="{FF2B5EF4-FFF2-40B4-BE49-F238E27FC236}">
                <a16:creationId xmlns:a16="http://schemas.microsoft.com/office/drawing/2014/main" id="{DCDCFEE6-DC6E-61CC-55AC-78A62EEF064E}"/>
              </a:ext>
            </a:extLst>
          </p:cNvPr>
          <p:cNvSpPr>
            <a:spLocks noGrp="1"/>
          </p:cNvSpPr>
          <p:nvPr>
            <p:ph type="subTitle" idx="1"/>
          </p:nvPr>
        </p:nvSpPr>
        <p:spPr>
          <a:xfrm>
            <a:off x="6858000" y="4822842"/>
            <a:ext cx="4206240" cy="1380744"/>
          </a:xfrm>
        </p:spPr>
        <p:txBody>
          <a:bodyPr/>
          <a:lstStyle/>
          <a:p>
            <a:endParaRPr lang="en-US"/>
          </a:p>
        </p:txBody>
      </p:sp>
      <p:sp>
        <p:nvSpPr>
          <p:cNvPr id="23" name="Footer Placeholder 3">
            <a:extLst>
              <a:ext uri="{FF2B5EF4-FFF2-40B4-BE49-F238E27FC236}">
                <a16:creationId xmlns:a16="http://schemas.microsoft.com/office/drawing/2014/main" id="{E15DC5FD-393D-9CF4-E39E-5619178411D0}"/>
              </a:ext>
            </a:extLst>
          </p:cNvPr>
          <p:cNvSpPr>
            <a:spLocks noGrp="1"/>
          </p:cNvSpPr>
          <p:nvPr>
            <p:ph type="ftr" sz="quarter" idx="15"/>
          </p:nvPr>
        </p:nvSpPr>
        <p:spPr>
          <a:xfrm rot="16200000">
            <a:off x="-1033021" y="2608058"/>
            <a:ext cx="2973522" cy="451929"/>
          </a:xfrm>
        </p:spPr>
        <p:txBody>
          <a:bodyPr/>
          <a:lstStyle/>
          <a:p>
            <a:pPr>
              <a:spcAft>
                <a:spcPts val="600"/>
              </a:spcAft>
            </a:pPr>
            <a:r>
              <a:rPr lang="el-GR"/>
              <a:t>Υπηρεσία Συμβουλευτικής &amp; Επαγγελματικής Αγωγής, Οκτώβριος 2026</a:t>
            </a:r>
            <a:endParaRPr lang="en-US" dirty="0"/>
          </a:p>
        </p:txBody>
      </p:sp>
      <p:pic>
        <p:nvPicPr>
          <p:cNvPr id="5" name="Picture 4">
            <a:extLst>
              <a:ext uri="{FF2B5EF4-FFF2-40B4-BE49-F238E27FC236}">
                <a16:creationId xmlns:a16="http://schemas.microsoft.com/office/drawing/2014/main" id="{0C7F2DCC-3DA4-7B46-74E3-D9EEA5F31921}"/>
              </a:ext>
            </a:extLst>
          </p:cNvPr>
          <p:cNvPicPr>
            <a:picLocks noChangeAspect="1"/>
          </p:cNvPicPr>
          <p:nvPr/>
        </p:nvPicPr>
        <p:blipFill>
          <a:blip r:embed="rId3"/>
          <a:stretch>
            <a:fillRect/>
          </a:stretch>
        </p:blipFill>
        <p:spPr>
          <a:xfrm>
            <a:off x="1004128" y="1845645"/>
            <a:ext cx="4836835" cy="4357941"/>
          </a:xfrm>
          <a:prstGeom prst="rect">
            <a:avLst/>
          </a:prstGeom>
        </p:spPr>
      </p:pic>
    </p:spTree>
    <p:extLst>
      <p:ext uri="{BB962C8B-B14F-4D97-AF65-F5344CB8AC3E}">
        <p14:creationId xmlns:p14="http://schemas.microsoft.com/office/powerpoint/2010/main" val="841018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GB" sz="1400" dirty="0"/>
          </a:p>
        </p:txBody>
      </p:sp>
      <p:sp>
        <p:nvSpPr>
          <p:cNvPr id="2" name="Title 1"/>
          <p:cNvSpPr>
            <a:spLocks noGrp="1"/>
          </p:cNvSpPr>
          <p:nvPr>
            <p:ph type="title" idx="4294967295"/>
          </p:nvPr>
        </p:nvSpPr>
        <p:spPr>
          <a:xfrm>
            <a:off x="0" y="-141288"/>
            <a:ext cx="10237788" cy="823913"/>
          </a:xfrm>
        </p:spPr>
        <p:txBody>
          <a:bodyPr>
            <a:normAutofit/>
          </a:bodyPr>
          <a:lstStyle/>
          <a:p>
            <a:pPr algn="ctr"/>
            <a:endParaRPr lang="en-US" sz="2000" b="1" dirty="0">
              <a:solidFill>
                <a:schemeClr val="bg1"/>
              </a:solidFill>
            </a:endParaRPr>
          </a:p>
        </p:txBody>
      </p:sp>
      <p:sp>
        <p:nvSpPr>
          <p:cNvPr id="3" name="Content Placeholder 2"/>
          <p:cNvSpPr>
            <a:spLocks noGrp="1"/>
          </p:cNvSpPr>
          <p:nvPr>
            <p:ph idx="4294967295"/>
          </p:nvPr>
        </p:nvSpPr>
        <p:spPr>
          <a:xfrm>
            <a:off x="0" y="2062163"/>
            <a:ext cx="10515600" cy="4114800"/>
          </a:xfrm>
        </p:spPr>
        <p:txBody>
          <a:bodyPr/>
          <a:lstStyle/>
          <a:p>
            <a:pPr marL="0" indent="0">
              <a:buNone/>
            </a:pPr>
            <a:endParaRPr lang="el-GR" sz="1400" dirty="0"/>
          </a:p>
          <a:p>
            <a:pPr marL="0" indent="0">
              <a:buNone/>
            </a:pPr>
            <a:endParaRPr lang="el-GR" sz="1400" dirty="0"/>
          </a:p>
          <a:p>
            <a:pPr marL="0" indent="0">
              <a:buNone/>
            </a:pPr>
            <a:endParaRPr lang="el-GR" sz="1400" dirty="0"/>
          </a:p>
          <a:p>
            <a:pPr marL="0" indent="0">
              <a:buNone/>
            </a:pPr>
            <a:endParaRPr lang="en-US" sz="1400" dirty="0"/>
          </a:p>
        </p:txBody>
      </p:sp>
      <p:sp>
        <p:nvSpPr>
          <p:cNvPr id="34" name="Rectangle 33"/>
          <p:cNvSpPr/>
          <p:nvPr/>
        </p:nvSpPr>
        <p:spPr>
          <a:xfrm>
            <a:off x="2473025" y="343545"/>
            <a:ext cx="1955565" cy="1802852"/>
          </a:xfrm>
          <a:prstGeom prst="rect">
            <a:avLst/>
          </a:prstGeom>
          <a:solidFill>
            <a:srgbClr val="60A5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Γενική Εκπαίδευση, Λύκειο, </a:t>
            </a:r>
            <a:endParaRPr lang="en-US" sz="2000" dirty="0"/>
          </a:p>
          <a:p>
            <a:pPr algn="ctr"/>
            <a:r>
              <a:rPr lang="el-GR" sz="2000" dirty="0"/>
              <a:t>3 χρόνια, Απολυτήριο</a:t>
            </a:r>
            <a:endParaRPr lang="en-US" sz="2000" dirty="0"/>
          </a:p>
        </p:txBody>
      </p:sp>
      <p:sp>
        <p:nvSpPr>
          <p:cNvPr id="35" name="Rectangle 34"/>
          <p:cNvSpPr/>
          <p:nvPr/>
        </p:nvSpPr>
        <p:spPr>
          <a:xfrm>
            <a:off x="2439876" y="2508688"/>
            <a:ext cx="2002652" cy="213067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Τεχνική και Επαγγελματική</a:t>
            </a:r>
          </a:p>
          <a:p>
            <a:pPr algn="ctr"/>
            <a:r>
              <a:rPr lang="el-GR" sz="2000" dirty="0"/>
              <a:t>Εκπαίδευση,</a:t>
            </a:r>
          </a:p>
          <a:p>
            <a:pPr algn="ctr"/>
            <a:r>
              <a:rPr lang="el-GR" sz="2000" dirty="0"/>
              <a:t>ΤΕΣΕΚ, </a:t>
            </a:r>
            <a:endParaRPr lang="en-US" sz="2000" dirty="0"/>
          </a:p>
          <a:p>
            <a:pPr algn="ctr"/>
            <a:r>
              <a:rPr lang="el-GR" sz="2000" dirty="0"/>
              <a:t>3 χρόνια, Απολυτήριο </a:t>
            </a:r>
            <a:endParaRPr lang="en-US" sz="2000" dirty="0"/>
          </a:p>
        </p:txBody>
      </p:sp>
      <p:sp>
        <p:nvSpPr>
          <p:cNvPr id="48" name="Rectangle 47"/>
          <p:cNvSpPr/>
          <p:nvPr/>
        </p:nvSpPr>
        <p:spPr>
          <a:xfrm>
            <a:off x="5519160" y="44347"/>
            <a:ext cx="6672842" cy="222310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Δημόσια Ανώτερη</a:t>
            </a:r>
            <a:r>
              <a:rPr lang="el-CY" b="1" dirty="0">
                <a:solidFill>
                  <a:schemeClr val="tx1"/>
                </a:solidFill>
                <a:effectLst>
                  <a:outerShdw blurRad="38100" dist="38100" dir="2700000" algn="tl">
                    <a:srgbClr val="000000">
                      <a:alpha val="43137"/>
                    </a:srgbClr>
                  </a:outerShdw>
                </a:effectLst>
              </a:rPr>
              <a:t> </a:t>
            </a:r>
            <a:r>
              <a:rPr lang="el-GR" b="1" dirty="0">
                <a:solidFill>
                  <a:schemeClr val="tx1"/>
                </a:solidFill>
                <a:effectLst>
                  <a:outerShdw blurRad="38100" dist="38100" dir="2700000" algn="tl">
                    <a:srgbClr val="000000">
                      <a:alpha val="43137"/>
                    </a:srgbClr>
                  </a:outerShdw>
                </a:effectLst>
              </a:rPr>
              <a:t>Εκπαίδευση Κύπρου και Ελλάδας</a:t>
            </a:r>
            <a:r>
              <a:rPr lang="el-GR" dirty="0">
                <a:solidFill>
                  <a:schemeClr val="tx1"/>
                </a:solidFill>
              </a:rPr>
              <a:t> </a:t>
            </a:r>
            <a:r>
              <a:rPr lang="el-CY" dirty="0">
                <a:solidFill>
                  <a:schemeClr val="tx1"/>
                </a:solidFill>
              </a:rPr>
              <a:t>(</a:t>
            </a:r>
            <a:r>
              <a:rPr lang="el-GR" dirty="0">
                <a:solidFill>
                  <a:schemeClr val="tx1"/>
                </a:solidFill>
              </a:rPr>
              <a:t>Πανεπιστήμια, Πολυτεχνεία, Στρατιωτικές Σχολές, Εκκλησιαστικές Ακαδημίες, ΑΣΤΕ, Α.Σ.ΠΑΙ.Τ.Ε.</a:t>
            </a:r>
            <a:r>
              <a:rPr lang="el-CY" dirty="0">
                <a:solidFill>
                  <a:schemeClr val="tx1"/>
                </a:solidFill>
              </a:rPr>
              <a:t>)</a:t>
            </a:r>
            <a:endParaRPr lang="en-US" dirty="0">
              <a:solidFill>
                <a:schemeClr val="tx1"/>
              </a:solidFill>
            </a:endParaRP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Παγκύπριες Εξετάσεις</a:t>
            </a:r>
          </a:p>
          <a:p>
            <a:pPr marL="171450" indent="-1714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Δημόσια Τμήματα Καλών Τεχνών Κύπρου και Ελλάδας</a:t>
            </a:r>
          </a:p>
          <a:p>
            <a:r>
              <a:rPr lang="el-GR" b="1" dirty="0">
                <a:solidFill>
                  <a:schemeClr val="tx1"/>
                </a:solidFill>
                <a:effectLst>
                  <a:outerShdw blurRad="38100" dist="38100" dir="2700000" algn="tl">
                    <a:srgbClr val="000000">
                      <a:alpha val="43137"/>
                    </a:srgbClr>
                  </a:outerShdw>
                </a:effectLst>
              </a:rPr>
              <a:t>   &amp; Δημόσιες Δραματικές Σχολές Ελλάδας</a:t>
            </a: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a:t>
            </a:r>
            <a:r>
              <a:rPr lang="el-GR" b="1" dirty="0">
                <a:solidFill>
                  <a:schemeClr val="accent2">
                    <a:lumMod val="75000"/>
                  </a:schemeClr>
                </a:solidFill>
                <a:effectLst>
                  <a:outerShdw blurRad="38100" dist="38100" dir="2700000" algn="tl">
                    <a:srgbClr val="000000">
                      <a:alpha val="43137"/>
                    </a:srgbClr>
                  </a:outerShdw>
                </a:effectLst>
              </a:rPr>
              <a:t> </a:t>
            </a:r>
            <a:r>
              <a:rPr lang="en-GB" b="1" dirty="0">
                <a:solidFill>
                  <a:schemeClr val="accent2">
                    <a:lumMod val="75000"/>
                  </a:schemeClr>
                </a:solidFill>
                <a:effectLst>
                  <a:outerShdw blurRad="38100" dist="38100" dir="2700000" algn="tl">
                    <a:srgbClr val="000000">
                      <a:alpha val="43137"/>
                    </a:srgbClr>
                  </a:outerShdw>
                </a:effectLst>
              </a:rPr>
              <a:t>E</a:t>
            </a:r>
            <a:r>
              <a:rPr lang="el-GR" b="1" dirty="0">
                <a:solidFill>
                  <a:schemeClr val="accent2">
                    <a:lumMod val="75000"/>
                  </a:schemeClr>
                </a:solidFill>
                <a:effectLst>
                  <a:outerShdw blurRad="38100" dist="38100" dir="2700000" algn="tl">
                    <a:srgbClr val="000000">
                      <a:alpha val="43137"/>
                    </a:srgbClr>
                  </a:outerShdw>
                </a:effectLst>
              </a:rPr>
              <a:t>ιδικές </a:t>
            </a:r>
            <a:r>
              <a:rPr lang="en-GB"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endParaRPr lang="el-GR" b="1" dirty="0">
              <a:solidFill>
                <a:schemeClr val="accent2">
                  <a:lumMod val="75000"/>
                </a:schemeClr>
              </a:solidFill>
              <a:effectLst>
                <a:outerShdw blurRad="38100" dist="38100" dir="2700000" algn="tl">
                  <a:srgbClr val="000000">
                    <a:alpha val="43137"/>
                  </a:srgbClr>
                </a:outerShdw>
              </a:effectLst>
            </a:endParaRPr>
          </a:p>
        </p:txBody>
      </p:sp>
      <p:cxnSp>
        <p:nvCxnSpPr>
          <p:cNvPr id="53" name="Straight Connector 52"/>
          <p:cNvCxnSpPr/>
          <p:nvPr/>
        </p:nvCxnSpPr>
        <p:spPr>
          <a:xfrm>
            <a:off x="4463588" y="2011621"/>
            <a:ext cx="498865" cy="444386"/>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5512186" y="2679795"/>
            <a:ext cx="6679814" cy="1840179"/>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1400" dirty="0"/>
          </a:p>
          <a:p>
            <a:pPr algn="ctr"/>
            <a:endParaRPr lang="el-GR" sz="1400" dirty="0"/>
          </a:p>
          <a:p>
            <a:pPr algn="ctr"/>
            <a:endParaRPr lang="el-GR" sz="1400" dirty="0"/>
          </a:p>
          <a:p>
            <a:pPr marL="171450" indent="-1714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Ιδιωτική Ανώτερη Εκπαίδευση</a:t>
            </a:r>
            <a:r>
              <a:rPr lang="el-CY" b="1" dirty="0">
                <a:solidFill>
                  <a:schemeClr val="tx1"/>
                </a:solidFill>
              </a:rPr>
              <a:t> </a:t>
            </a:r>
            <a:r>
              <a:rPr lang="el-GR" b="1" dirty="0">
                <a:solidFill>
                  <a:schemeClr val="tx1"/>
                </a:solidFill>
                <a:effectLst>
                  <a:outerShdw blurRad="38100" dist="38100" dir="2700000" algn="tl">
                    <a:srgbClr val="000000">
                      <a:alpha val="43137"/>
                    </a:srgbClr>
                  </a:outerShdw>
                </a:effectLst>
              </a:rPr>
              <a:t>Κύπρου και Ελλάδας </a:t>
            </a:r>
            <a:r>
              <a:rPr lang="el-GR" dirty="0">
                <a:solidFill>
                  <a:schemeClr val="tx1"/>
                </a:solidFill>
              </a:rPr>
              <a:t>(Πανεπιστήμια, Κολέγια, άλλες </a:t>
            </a:r>
            <a:r>
              <a:rPr lang="el-CY" dirty="0">
                <a:solidFill>
                  <a:schemeClr val="tx1"/>
                </a:solidFill>
              </a:rPr>
              <a:t>Σ</a:t>
            </a:r>
            <a:r>
              <a:rPr lang="el-GR" dirty="0">
                <a:solidFill>
                  <a:schemeClr val="tx1"/>
                </a:solidFill>
              </a:rPr>
              <a:t>χολές) </a:t>
            </a:r>
            <a:endParaRPr lang="en-US" dirty="0">
              <a:solidFill>
                <a:schemeClr val="tx1"/>
              </a:solidFill>
            </a:endParaRP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Βαθμολογία Απολυτηρίου, πιθανή εξέταση </a:t>
            </a:r>
          </a:p>
          <a:p>
            <a:pPr algn="ctr"/>
            <a:r>
              <a:rPr lang="el-GR" b="1" dirty="0">
                <a:solidFill>
                  <a:schemeClr val="accent2">
                    <a:lumMod val="75000"/>
                  </a:schemeClr>
                </a:solidFill>
                <a:effectLst>
                  <a:outerShdw blurRad="38100" dist="38100" dir="2700000" algn="tl">
                    <a:srgbClr val="000000">
                      <a:alpha val="43137"/>
                    </a:srgbClr>
                  </a:outerShdw>
                </a:effectLst>
              </a:rPr>
              <a:t>ή/και άλλα προσόντα</a:t>
            </a:r>
            <a:endParaRPr lang="en-US" b="1" dirty="0">
              <a:solidFill>
                <a:schemeClr val="accent2">
                  <a:lumMod val="75000"/>
                </a:schemeClr>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Ιδιωτικές Δραματικές Σχολές Κύπρου</a:t>
            </a:r>
            <a:r>
              <a:rPr lang="en-GB" b="1" dirty="0">
                <a:solidFill>
                  <a:schemeClr val="tx1"/>
                </a:solidFill>
                <a:effectLst>
                  <a:outerShdw blurRad="38100" dist="38100" dir="2700000" algn="tl">
                    <a:srgbClr val="000000">
                      <a:alpha val="43137"/>
                    </a:srgbClr>
                  </a:outerShdw>
                </a:effectLst>
              </a:rPr>
              <a:t> </a:t>
            </a:r>
            <a:r>
              <a:rPr lang="el-GR" b="1" dirty="0">
                <a:solidFill>
                  <a:schemeClr val="tx1"/>
                </a:solidFill>
                <a:effectLst>
                  <a:outerShdw blurRad="38100" dist="38100" dir="2700000" algn="tl">
                    <a:srgbClr val="000000">
                      <a:alpha val="43137"/>
                    </a:srgbClr>
                  </a:outerShdw>
                </a:effectLst>
              </a:rPr>
              <a:t>και Ελλάδας </a:t>
            </a:r>
            <a:endParaRPr lang="en-US" b="1" dirty="0">
              <a:solidFill>
                <a:schemeClr val="tx1"/>
              </a:solidFill>
              <a:effectLst>
                <a:outerShdw blurRad="38100" dist="38100" dir="2700000" algn="tl">
                  <a:srgbClr val="000000">
                    <a:alpha val="43137"/>
                  </a:srgbClr>
                </a:outerShdw>
              </a:effectLst>
            </a:endParaRP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a:t>
            </a:r>
            <a:r>
              <a:rPr lang="el-GR" b="1" dirty="0">
                <a:solidFill>
                  <a:schemeClr val="accent2">
                    <a:lumMod val="75000"/>
                  </a:schemeClr>
                </a:solidFill>
                <a:effectLst>
                  <a:outerShdw blurRad="38100" dist="38100" dir="2700000" algn="tl">
                    <a:srgbClr val="000000">
                      <a:alpha val="43137"/>
                    </a:srgbClr>
                  </a:outerShdw>
                </a:effectLst>
              </a:rPr>
              <a:t> </a:t>
            </a:r>
            <a:r>
              <a:rPr lang="en-GB" b="1" dirty="0">
                <a:solidFill>
                  <a:schemeClr val="accent2">
                    <a:lumMod val="75000"/>
                  </a:schemeClr>
                </a:solidFill>
                <a:effectLst>
                  <a:outerShdw blurRad="38100" dist="38100" dir="2700000" algn="tl">
                    <a:srgbClr val="000000">
                      <a:alpha val="43137"/>
                    </a:srgbClr>
                  </a:outerShdw>
                </a:effectLst>
              </a:rPr>
              <a:t>E</a:t>
            </a:r>
            <a:r>
              <a:rPr lang="el-GR" b="1" dirty="0">
                <a:solidFill>
                  <a:schemeClr val="accent2">
                    <a:lumMod val="75000"/>
                  </a:schemeClr>
                </a:solidFill>
                <a:effectLst>
                  <a:outerShdw blurRad="38100" dist="38100" dir="2700000" algn="tl">
                    <a:srgbClr val="000000">
                      <a:alpha val="43137"/>
                    </a:srgbClr>
                  </a:outerShdw>
                </a:effectLst>
              </a:rPr>
              <a:t>ιδικές </a:t>
            </a:r>
            <a:r>
              <a:rPr lang="en-GB"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endParaRPr lang="el-GR" b="1" dirty="0">
              <a:solidFill>
                <a:schemeClr val="accent2">
                  <a:lumMod val="75000"/>
                </a:schemeClr>
              </a:solidFill>
              <a:effectLst>
                <a:outerShdw blurRad="38100" dist="38100" dir="2700000" algn="tl">
                  <a:srgbClr val="000000">
                    <a:alpha val="43137"/>
                  </a:srgbClr>
                </a:outerShdw>
              </a:effectLst>
            </a:endParaRPr>
          </a:p>
          <a:p>
            <a:pPr marL="285750" indent="-285750" algn="ctr">
              <a:buFont typeface="Arial" panose="020B0604020202020204" pitchFamily="34" charset="0"/>
              <a:buChar char="•"/>
            </a:pPr>
            <a:endParaRPr lang="el-GR" sz="1400" dirty="0"/>
          </a:p>
          <a:p>
            <a:pPr algn="ctr"/>
            <a:endParaRPr lang="en-US" sz="1400" dirty="0"/>
          </a:p>
        </p:txBody>
      </p:sp>
      <p:sp>
        <p:nvSpPr>
          <p:cNvPr id="74" name="Rectangle 73"/>
          <p:cNvSpPr/>
          <p:nvPr/>
        </p:nvSpPr>
        <p:spPr>
          <a:xfrm>
            <a:off x="5519160" y="4825900"/>
            <a:ext cx="6672840" cy="1987753"/>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l-CY" b="1" dirty="0">
              <a:solidFill>
                <a:schemeClr val="tx1"/>
              </a:solidFill>
              <a:effectLst>
                <a:outerShdw blurRad="38100" dist="38100" dir="2700000" algn="tl">
                  <a:srgbClr val="000000">
                    <a:alpha val="43137"/>
                  </a:srgbClr>
                </a:outerShdw>
              </a:effectLst>
            </a:endParaRPr>
          </a:p>
          <a:p>
            <a:r>
              <a:rPr lang="el-GR" b="1" dirty="0">
                <a:solidFill>
                  <a:schemeClr val="tx1"/>
                </a:solidFill>
                <a:effectLst>
                  <a:outerShdw blurRad="38100" dist="38100" dir="2700000" algn="tl">
                    <a:srgbClr val="000000">
                      <a:alpha val="43137"/>
                    </a:srgbClr>
                  </a:outerShdw>
                </a:effectLst>
              </a:rPr>
              <a:t>Δημόσιες Ανώτερες Σχολές Κύπρου</a:t>
            </a:r>
            <a:r>
              <a:rPr lang="en-US" b="1" dirty="0">
                <a:solidFill>
                  <a:schemeClr val="tx1"/>
                </a:solidFill>
                <a:effectLst>
                  <a:outerShdw blurRad="38100" dist="38100" dir="2700000" algn="tl">
                    <a:srgbClr val="000000">
                      <a:alpha val="43137"/>
                    </a:srgbClr>
                  </a:outerShdw>
                </a:effectLst>
              </a:rPr>
              <a:t>:</a:t>
            </a:r>
            <a:endParaRPr lang="el-CY" b="1" dirty="0">
              <a:solidFill>
                <a:schemeClr val="tx1"/>
              </a:solidFill>
              <a:effectLst>
                <a:outerShdw blurRad="38100" dist="38100" dir="2700000" algn="tl">
                  <a:srgbClr val="000000">
                    <a:alpha val="43137"/>
                  </a:srgbClr>
                </a:outerShdw>
              </a:effectLst>
            </a:endParaRPr>
          </a:p>
          <a:p>
            <a:endParaRPr lang="el-GR" b="1" dirty="0">
              <a:solidFill>
                <a:schemeClr val="tx1"/>
              </a:solidFill>
              <a:effectLst>
                <a:outerShdw blurRad="38100" dist="38100" dir="2700000" algn="tl">
                  <a:srgbClr val="000000">
                    <a:alpha val="43137"/>
                  </a:srgbClr>
                </a:outerShdw>
              </a:effectLst>
            </a:endParaRPr>
          </a:p>
          <a:p>
            <a:pPr marL="171450" indent="-171450">
              <a:buFont typeface="Arial" panose="020B0604020202020204" pitchFamily="34" charset="0"/>
              <a:buChar char="•"/>
            </a:pPr>
            <a:r>
              <a:rPr lang="el-GR" dirty="0">
                <a:solidFill>
                  <a:schemeClr val="tx1"/>
                </a:solidFill>
              </a:rPr>
              <a:t>Αστυνομική Ακαδημία</a:t>
            </a:r>
            <a:r>
              <a:rPr lang="en-US" dirty="0">
                <a:solidFill>
                  <a:schemeClr val="tx1"/>
                </a:solidFill>
              </a:rPr>
              <a:t> </a:t>
            </a:r>
            <a:r>
              <a:rPr lang="el-CY" dirty="0">
                <a:solidFill>
                  <a:schemeClr val="tx1"/>
                </a:solidFill>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E</a:t>
            </a:r>
            <a:r>
              <a:rPr lang="el-GR" b="1" dirty="0">
                <a:solidFill>
                  <a:schemeClr val="accent2">
                    <a:lumMod val="75000"/>
                  </a:schemeClr>
                </a:solidFill>
                <a:effectLst>
                  <a:outerShdw blurRad="38100" dist="38100" dir="2700000" algn="tl">
                    <a:srgbClr val="000000">
                      <a:alpha val="43137"/>
                    </a:srgbClr>
                  </a:outerShdw>
                </a:effectLst>
              </a:rPr>
              <a:t>ιδικές </a:t>
            </a:r>
            <a:r>
              <a:rPr lang="en-US"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endParaRPr lang="el-GR" b="1" dirty="0">
              <a:solidFill>
                <a:schemeClr val="accent2">
                  <a:lumMod val="75000"/>
                </a:schemeClr>
              </a:solidFill>
              <a:effectLst>
                <a:outerShdw blurRad="38100" dist="38100" dir="2700000" algn="tl">
                  <a:srgbClr val="000000">
                    <a:alpha val="43137"/>
                  </a:srgbClr>
                </a:outerShdw>
              </a:effectLst>
            </a:endParaRPr>
          </a:p>
          <a:p>
            <a:pPr marL="171450" indent="-171450">
              <a:buFont typeface="Arial" panose="020B0604020202020204" pitchFamily="34" charset="0"/>
              <a:buChar char="•"/>
            </a:pPr>
            <a:r>
              <a:rPr lang="el-GR" dirty="0">
                <a:solidFill>
                  <a:schemeClr val="tx1"/>
                </a:solidFill>
              </a:rPr>
              <a:t>Δασικό Κολέγιο </a:t>
            </a:r>
            <a:r>
              <a:rPr lang="el-CY" dirty="0">
                <a:solidFill>
                  <a:schemeClr val="tx1"/>
                </a:solidFill>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E</a:t>
            </a:r>
            <a:r>
              <a:rPr lang="el-GR" b="1" dirty="0">
                <a:solidFill>
                  <a:schemeClr val="accent2">
                    <a:lumMod val="75000"/>
                  </a:schemeClr>
                </a:solidFill>
                <a:effectLst>
                  <a:outerShdw blurRad="38100" dist="38100" dir="2700000" algn="tl">
                    <a:srgbClr val="000000">
                      <a:alpha val="43137"/>
                    </a:srgbClr>
                  </a:outerShdw>
                </a:effectLst>
              </a:rPr>
              <a:t>ιδικές </a:t>
            </a:r>
            <a:r>
              <a:rPr lang="en-US"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r>
              <a:rPr lang="el-GR" b="1" dirty="0">
                <a:solidFill>
                  <a:schemeClr val="accent2">
                    <a:lumMod val="50000"/>
                  </a:schemeClr>
                </a:solidFill>
                <a:effectLst>
                  <a:outerShdw blurRad="38100" dist="38100" dir="2700000" algn="tl">
                    <a:srgbClr val="000000">
                      <a:alpha val="43137"/>
                    </a:srgbClr>
                  </a:outerShdw>
                </a:effectLst>
              </a:rPr>
              <a:t> </a:t>
            </a:r>
          </a:p>
          <a:p>
            <a:pPr marL="171450" indent="-171450">
              <a:buFont typeface="Arial" panose="020B0604020202020204" pitchFamily="34" charset="0"/>
              <a:buChar char="•"/>
            </a:pPr>
            <a:r>
              <a:rPr lang="el-GR" dirty="0">
                <a:solidFill>
                  <a:schemeClr val="tx1"/>
                </a:solidFill>
              </a:rPr>
              <a:t>ΜΙΕΕΚ</a:t>
            </a:r>
            <a:r>
              <a:rPr lang="el-CY" dirty="0">
                <a:solidFill>
                  <a:schemeClr val="tx1"/>
                </a:solidFill>
              </a:rPr>
              <a:t> -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CY" b="1" dirty="0">
                <a:solidFill>
                  <a:schemeClr val="accent2">
                    <a:lumMod val="75000"/>
                  </a:schemeClr>
                </a:solidFill>
                <a:effectLst>
                  <a:outerShdw blurRad="38100" dist="38100" dir="2700000" algn="tl">
                    <a:srgbClr val="000000">
                      <a:alpha val="43137"/>
                    </a:srgbClr>
                  </a:outerShdw>
                </a:effectLst>
              </a:rPr>
              <a:t>Σ</a:t>
            </a:r>
            <a:r>
              <a:rPr lang="el-GR" b="1" dirty="0" err="1">
                <a:solidFill>
                  <a:schemeClr val="accent2">
                    <a:lumMod val="75000"/>
                  </a:schemeClr>
                </a:solidFill>
                <a:effectLst>
                  <a:outerShdw blurRad="38100" dist="38100" dir="2700000" algn="tl">
                    <a:srgbClr val="000000">
                      <a:alpha val="43137"/>
                    </a:srgbClr>
                  </a:outerShdw>
                </a:effectLst>
              </a:rPr>
              <a:t>υνεξέταση</a:t>
            </a:r>
            <a:r>
              <a:rPr lang="el-GR" b="1" dirty="0">
                <a:solidFill>
                  <a:schemeClr val="accent2">
                    <a:lumMod val="75000"/>
                  </a:schemeClr>
                </a:solidFill>
                <a:effectLst>
                  <a:outerShdw blurRad="38100" dist="38100" dir="2700000" algn="tl">
                    <a:srgbClr val="000000">
                      <a:alpha val="43137"/>
                    </a:srgbClr>
                  </a:outerShdw>
                </a:effectLst>
              </a:rPr>
              <a:t> </a:t>
            </a:r>
            <a:r>
              <a:rPr lang="el-CY" b="1" dirty="0">
                <a:solidFill>
                  <a:schemeClr val="accent2">
                    <a:lumMod val="75000"/>
                  </a:schemeClr>
                </a:solidFill>
                <a:effectLst>
                  <a:outerShdw blurRad="38100" dist="38100" dir="2700000" algn="tl">
                    <a:srgbClr val="000000">
                      <a:alpha val="43137"/>
                    </a:srgbClr>
                  </a:outerShdw>
                </a:effectLst>
              </a:rPr>
              <a:t>Π</a:t>
            </a:r>
            <a:r>
              <a:rPr lang="el-GR" b="1" dirty="0" err="1">
                <a:solidFill>
                  <a:schemeClr val="accent2">
                    <a:lumMod val="75000"/>
                  </a:schemeClr>
                </a:solidFill>
                <a:effectLst>
                  <a:outerShdw blurRad="38100" dist="38100" dir="2700000" algn="tl">
                    <a:srgbClr val="000000">
                      <a:alpha val="43137"/>
                    </a:srgbClr>
                  </a:outerShdw>
                </a:effectLst>
              </a:rPr>
              <a:t>ροϋποθέσεων</a:t>
            </a:r>
            <a:endParaRPr lang="el-CY" b="1" dirty="0">
              <a:solidFill>
                <a:schemeClr val="accent2">
                  <a:lumMod val="75000"/>
                </a:schemeClr>
              </a:solidFill>
              <a:effectLst>
                <a:outerShdw blurRad="38100" dist="38100" dir="2700000" algn="tl">
                  <a:srgbClr val="000000">
                    <a:alpha val="43137"/>
                  </a:srgbClr>
                </a:outerShdw>
              </a:effectLst>
            </a:endParaRPr>
          </a:p>
          <a:p>
            <a:pPr marL="171450" indent="-171450">
              <a:buFont typeface="Arial" panose="020B0604020202020204" pitchFamily="34" charset="0"/>
              <a:buChar char="•"/>
            </a:pPr>
            <a:r>
              <a:rPr lang="el-CY" dirty="0" err="1">
                <a:solidFill>
                  <a:schemeClr val="tx1"/>
                </a:solidFill>
              </a:rPr>
              <a:t>Μεσογει</a:t>
            </a:r>
            <a:r>
              <a:rPr lang="el-CY" dirty="0">
                <a:solidFill>
                  <a:schemeClr val="tx1"/>
                </a:solidFill>
              </a:rPr>
              <a:t>ακό Ινστιτούτο Διεύθυνσης </a:t>
            </a:r>
            <a:r>
              <a:rPr lang="el-CY"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CY" b="1" dirty="0">
                <a:solidFill>
                  <a:schemeClr val="accent2">
                    <a:lumMod val="75000"/>
                  </a:schemeClr>
                </a:solidFill>
                <a:effectLst>
                  <a:outerShdw blurRad="38100" dist="38100" dir="2700000" algn="tl">
                    <a:srgbClr val="000000">
                      <a:alpha val="43137"/>
                    </a:srgbClr>
                  </a:outerShdw>
                </a:effectLst>
              </a:rPr>
              <a:t>Σ</a:t>
            </a:r>
            <a:r>
              <a:rPr lang="el-GR" b="1" dirty="0" err="1">
                <a:solidFill>
                  <a:schemeClr val="accent2">
                    <a:lumMod val="75000"/>
                  </a:schemeClr>
                </a:solidFill>
                <a:effectLst>
                  <a:outerShdw blurRad="38100" dist="38100" dir="2700000" algn="tl">
                    <a:srgbClr val="000000">
                      <a:alpha val="43137"/>
                    </a:srgbClr>
                  </a:outerShdw>
                </a:effectLst>
              </a:rPr>
              <a:t>υνεξέταση</a:t>
            </a:r>
            <a:r>
              <a:rPr lang="el-GR" b="1" dirty="0">
                <a:solidFill>
                  <a:schemeClr val="accent2">
                    <a:lumMod val="75000"/>
                  </a:schemeClr>
                </a:solidFill>
                <a:effectLst>
                  <a:outerShdw blurRad="38100" dist="38100" dir="2700000" algn="tl">
                    <a:srgbClr val="000000">
                      <a:alpha val="43137"/>
                    </a:srgbClr>
                  </a:outerShdw>
                </a:effectLst>
              </a:rPr>
              <a:t> </a:t>
            </a:r>
            <a:r>
              <a:rPr lang="el-CY" b="1" dirty="0">
                <a:solidFill>
                  <a:schemeClr val="accent2">
                    <a:lumMod val="75000"/>
                  </a:schemeClr>
                </a:solidFill>
                <a:effectLst>
                  <a:outerShdw blurRad="38100" dist="38100" dir="2700000" algn="tl">
                    <a:srgbClr val="000000">
                      <a:alpha val="43137"/>
                    </a:srgbClr>
                  </a:outerShdw>
                </a:effectLst>
              </a:rPr>
              <a:t>Π</a:t>
            </a:r>
            <a:r>
              <a:rPr lang="el-GR" b="1" dirty="0" err="1">
                <a:solidFill>
                  <a:schemeClr val="accent2">
                    <a:lumMod val="75000"/>
                  </a:schemeClr>
                </a:solidFill>
                <a:effectLst>
                  <a:outerShdw blurRad="38100" dist="38100" dir="2700000" algn="tl">
                    <a:srgbClr val="000000">
                      <a:alpha val="43137"/>
                    </a:srgbClr>
                  </a:outerShdw>
                </a:effectLst>
              </a:rPr>
              <a:t>ροϋποθέσεων</a:t>
            </a:r>
            <a:endParaRPr lang="el-GR" b="1" dirty="0">
              <a:solidFill>
                <a:schemeClr val="tx1"/>
              </a:solidFill>
              <a:effectLst>
                <a:outerShdw blurRad="38100" dist="38100" dir="2700000" algn="tl">
                  <a:srgbClr val="000000">
                    <a:alpha val="43137"/>
                  </a:srgbClr>
                </a:outerShdw>
              </a:effectLst>
            </a:endParaRPr>
          </a:p>
          <a:p>
            <a:pPr algn="ctr"/>
            <a:endParaRPr lang="en-US" sz="1400" dirty="0"/>
          </a:p>
        </p:txBody>
      </p:sp>
      <p:cxnSp>
        <p:nvCxnSpPr>
          <p:cNvPr id="84" name="Straight Connector 83"/>
          <p:cNvCxnSpPr/>
          <p:nvPr/>
        </p:nvCxnSpPr>
        <p:spPr>
          <a:xfrm>
            <a:off x="4951455" y="2457730"/>
            <a:ext cx="21009" cy="236817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flipV="1">
            <a:off x="4941784" y="1985672"/>
            <a:ext cx="10148" cy="28910"/>
          </a:xfrm>
          <a:prstGeom prst="line">
            <a:avLst/>
          </a:prstGeom>
        </p:spPr>
        <p:style>
          <a:lnRef idx="1">
            <a:schemeClr val="accent1"/>
          </a:lnRef>
          <a:fillRef idx="0">
            <a:schemeClr val="accent1"/>
          </a:fillRef>
          <a:effectRef idx="0">
            <a:schemeClr val="accent1"/>
          </a:effectRef>
          <a:fontRef idx="minor">
            <a:schemeClr val="tx1"/>
          </a:fontRef>
        </p:style>
      </p:cxnSp>
      <p:sp>
        <p:nvSpPr>
          <p:cNvPr id="116" name="Rectangle 115"/>
          <p:cNvSpPr/>
          <p:nvPr/>
        </p:nvSpPr>
        <p:spPr>
          <a:xfrm>
            <a:off x="2460653" y="5001653"/>
            <a:ext cx="2002652" cy="1785895"/>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Εσπερινά Σχολεία / Εσπερινές Τεχνικές Σχολές</a:t>
            </a:r>
            <a:endParaRPr lang="en-US" sz="2000" dirty="0"/>
          </a:p>
        </p:txBody>
      </p:sp>
      <p:cxnSp>
        <p:nvCxnSpPr>
          <p:cNvPr id="135" name="Straight Connector 134"/>
          <p:cNvCxnSpPr>
            <a:cxnSpLocks/>
          </p:cNvCxnSpPr>
          <p:nvPr/>
        </p:nvCxnSpPr>
        <p:spPr>
          <a:xfrm flipV="1">
            <a:off x="4442528" y="4818820"/>
            <a:ext cx="508927" cy="484791"/>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cxnSpLocks/>
          </p:cNvCxnSpPr>
          <p:nvPr/>
        </p:nvCxnSpPr>
        <p:spPr>
          <a:xfrm flipV="1">
            <a:off x="4952578" y="2040531"/>
            <a:ext cx="507753" cy="428929"/>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961959" y="3605221"/>
            <a:ext cx="487822" cy="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cxnSpLocks/>
          </p:cNvCxnSpPr>
          <p:nvPr/>
        </p:nvCxnSpPr>
        <p:spPr>
          <a:xfrm>
            <a:off x="4967676" y="4807940"/>
            <a:ext cx="460110" cy="559056"/>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AB6019A-EAA9-E24F-B8A3-56880410CA71}"/>
              </a:ext>
            </a:extLst>
          </p:cNvPr>
          <p:cNvPicPr>
            <a:picLocks noChangeAspect="1"/>
          </p:cNvPicPr>
          <p:nvPr/>
        </p:nvPicPr>
        <p:blipFill>
          <a:blip r:embed="rId3"/>
          <a:stretch>
            <a:fillRect/>
          </a:stretch>
        </p:blipFill>
        <p:spPr>
          <a:xfrm>
            <a:off x="0" y="-14952"/>
            <a:ext cx="952500" cy="1362075"/>
          </a:xfrm>
          <a:prstGeom prst="rect">
            <a:avLst/>
          </a:prstGeom>
        </p:spPr>
      </p:pic>
    </p:spTree>
    <p:extLst>
      <p:ext uri="{BB962C8B-B14F-4D97-AF65-F5344CB8AC3E}">
        <p14:creationId xmlns:p14="http://schemas.microsoft.com/office/powerpoint/2010/main" val="291095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8">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l-GR" sz="2000" dirty="0"/>
              <a:t> </a:t>
            </a:r>
            <a:endParaRPr lang="en-GB" sz="2000" dirty="0"/>
          </a:p>
        </p:txBody>
      </p:sp>
      <p:sp>
        <p:nvSpPr>
          <p:cNvPr id="2" name="Title 1"/>
          <p:cNvSpPr>
            <a:spLocks noGrp="1"/>
          </p:cNvSpPr>
          <p:nvPr>
            <p:ph type="title" idx="4294967295"/>
          </p:nvPr>
        </p:nvSpPr>
        <p:spPr>
          <a:xfrm>
            <a:off x="0" y="-166688"/>
            <a:ext cx="10237788" cy="823913"/>
          </a:xfrm>
        </p:spPr>
        <p:txBody>
          <a:bodyPr>
            <a:normAutofit/>
          </a:bodyPr>
          <a:lstStyle/>
          <a:p>
            <a:pPr algn="ctr"/>
            <a:endParaRPr lang="en-US" sz="2000" b="1" dirty="0">
              <a:solidFill>
                <a:schemeClr val="bg1"/>
              </a:solidFill>
            </a:endParaRPr>
          </a:p>
        </p:txBody>
      </p:sp>
      <p:sp>
        <p:nvSpPr>
          <p:cNvPr id="3" name="Content Placeholder 2"/>
          <p:cNvSpPr>
            <a:spLocks noGrp="1"/>
          </p:cNvSpPr>
          <p:nvPr>
            <p:ph idx="4294967295"/>
          </p:nvPr>
        </p:nvSpPr>
        <p:spPr>
          <a:xfrm>
            <a:off x="0" y="2062163"/>
            <a:ext cx="10515600" cy="4114800"/>
          </a:xfrm>
        </p:spPr>
        <p:txBody>
          <a:bodyPr/>
          <a:lstStyle/>
          <a:p>
            <a:pPr marL="0" indent="0">
              <a:buNone/>
            </a:pPr>
            <a:endParaRPr lang="el-GR" sz="2000" dirty="0"/>
          </a:p>
          <a:p>
            <a:pPr marL="0" indent="0">
              <a:buNone/>
            </a:pPr>
            <a:endParaRPr lang="el-GR" sz="2000" dirty="0"/>
          </a:p>
          <a:p>
            <a:pPr marL="0" indent="0">
              <a:buNone/>
            </a:pPr>
            <a:endParaRPr lang="el-GR" sz="2000" dirty="0"/>
          </a:p>
          <a:p>
            <a:pPr marL="0" indent="0">
              <a:buNone/>
            </a:pPr>
            <a:endParaRPr lang="en-US" sz="2000" dirty="0"/>
          </a:p>
        </p:txBody>
      </p:sp>
      <p:sp>
        <p:nvSpPr>
          <p:cNvPr id="34" name="Rectangle 33"/>
          <p:cNvSpPr/>
          <p:nvPr/>
        </p:nvSpPr>
        <p:spPr>
          <a:xfrm>
            <a:off x="2461487" y="345984"/>
            <a:ext cx="1887420" cy="1972043"/>
          </a:xfrm>
          <a:prstGeom prst="rect">
            <a:avLst/>
          </a:prstGeom>
          <a:solidFill>
            <a:srgbClr val="60A5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Γενική Εκπαίδευση, Λύκειο, </a:t>
            </a:r>
            <a:endParaRPr lang="en-US" sz="2000" dirty="0"/>
          </a:p>
          <a:p>
            <a:pPr algn="ctr"/>
            <a:r>
              <a:rPr lang="el-GR" sz="2000" dirty="0"/>
              <a:t>3 χρόνια, Απολυτήριο</a:t>
            </a:r>
            <a:endParaRPr lang="en-US" sz="2000" dirty="0"/>
          </a:p>
        </p:txBody>
      </p:sp>
      <p:sp>
        <p:nvSpPr>
          <p:cNvPr id="35" name="Rectangle 34"/>
          <p:cNvSpPr/>
          <p:nvPr/>
        </p:nvSpPr>
        <p:spPr>
          <a:xfrm>
            <a:off x="2441905" y="2555082"/>
            <a:ext cx="1907002" cy="207860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Τεχνική και Επαγγελματική</a:t>
            </a:r>
          </a:p>
          <a:p>
            <a:pPr algn="ctr"/>
            <a:r>
              <a:rPr lang="el-GR" sz="2000" dirty="0"/>
              <a:t>Εκπαίδευση,</a:t>
            </a:r>
          </a:p>
          <a:p>
            <a:pPr algn="ctr"/>
            <a:r>
              <a:rPr lang="el-GR" sz="2000" dirty="0"/>
              <a:t>ΤΕΣΕΚ, </a:t>
            </a:r>
            <a:endParaRPr lang="en-US" sz="2000" dirty="0"/>
          </a:p>
          <a:p>
            <a:pPr algn="ctr"/>
            <a:r>
              <a:rPr lang="el-GR" sz="2000" dirty="0"/>
              <a:t>3 χρόνια, Απολυτήριο </a:t>
            </a:r>
            <a:endParaRPr lang="en-US" sz="2000" dirty="0"/>
          </a:p>
        </p:txBody>
      </p:sp>
      <p:cxnSp>
        <p:nvCxnSpPr>
          <p:cNvPr id="53" name="Straight Connector 52"/>
          <p:cNvCxnSpPr>
            <a:cxnSpLocks/>
          </p:cNvCxnSpPr>
          <p:nvPr/>
        </p:nvCxnSpPr>
        <p:spPr>
          <a:xfrm>
            <a:off x="4348907" y="2072631"/>
            <a:ext cx="611303" cy="374953"/>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cxnSpLocks/>
          </p:cNvCxnSpPr>
          <p:nvPr/>
        </p:nvCxnSpPr>
        <p:spPr>
          <a:xfrm>
            <a:off x="4364875" y="3429000"/>
            <a:ext cx="595335" cy="1"/>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a:cxnSpLocks/>
          </p:cNvCxnSpPr>
          <p:nvPr/>
        </p:nvCxnSpPr>
        <p:spPr>
          <a:xfrm>
            <a:off x="4960210" y="2435215"/>
            <a:ext cx="15968" cy="1975202"/>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16" name="Rectangle 115"/>
          <p:cNvSpPr/>
          <p:nvPr/>
        </p:nvSpPr>
        <p:spPr>
          <a:xfrm>
            <a:off x="2425937" y="4870741"/>
            <a:ext cx="1931215" cy="1619269"/>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Εσπερινά Σχολεία / Εσπερινές Τεχνικές Σχολές</a:t>
            </a:r>
            <a:endParaRPr lang="en-US" sz="2000" dirty="0"/>
          </a:p>
        </p:txBody>
      </p:sp>
      <p:cxnSp>
        <p:nvCxnSpPr>
          <p:cNvPr id="135" name="Straight Connector 134"/>
          <p:cNvCxnSpPr>
            <a:cxnSpLocks/>
          </p:cNvCxnSpPr>
          <p:nvPr/>
        </p:nvCxnSpPr>
        <p:spPr>
          <a:xfrm flipV="1">
            <a:off x="4363913" y="4420413"/>
            <a:ext cx="612265" cy="618138"/>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4968194" y="2155290"/>
            <a:ext cx="517376" cy="279925"/>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cxnSpLocks/>
          </p:cNvCxnSpPr>
          <p:nvPr/>
        </p:nvCxnSpPr>
        <p:spPr>
          <a:xfrm>
            <a:off x="4982690" y="4393903"/>
            <a:ext cx="480158" cy="335579"/>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5575966" y="3422530"/>
            <a:ext cx="6616033" cy="329050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ctr">
              <a:buFont typeface="Arial" panose="020B0604020202020204" pitchFamily="34" charset="0"/>
              <a:buChar char="•"/>
            </a:pPr>
            <a:endParaRPr lang="el-GR" sz="2000" dirty="0"/>
          </a:p>
          <a:p>
            <a:pPr algn="ctr"/>
            <a:r>
              <a:rPr lang="el-GR" sz="2000" b="1" dirty="0">
                <a:solidFill>
                  <a:schemeClr val="tx1"/>
                </a:solidFill>
                <a:effectLst>
                  <a:outerShdw blurRad="38100" dist="38100" dir="2700000" algn="tl">
                    <a:srgbClr val="000000">
                      <a:alpha val="43137"/>
                    </a:srgbClr>
                  </a:outerShdw>
                </a:effectLst>
              </a:rPr>
              <a:t>Αδιαβάθμητη Εκπαίδευση</a:t>
            </a:r>
            <a:r>
              <a:rPr lang="en-US" sz="2000" b="1" dirty="0">
                <a:solidFill>
                  <a:schemeClr val="tx1"/>
                </a:solidFill>
                <a:effectLst>
                  <a:outerShdw blurRad="38100" dist="38100" dir="2700000" algn="tl">
                    <a:srgbClr val="000000">
                      <a:alpha val="43137"/>
                    </a:srgbClr>
                  </a:outerShdw>
                </a:effectLst>
              </a:rPr>
              <a:t>: </a:t>
            </a:r>
            <a:r>
              <a:rPr lang="el-GR" sz="2000" b="1" dirty="0">
                <a:solidFill>
                  <a:schemeClr val="tx1"/>
                </a:solidFill>
                <a:effectLst>
                  <a:outerShdw blurRad="38100" dist="38100" dir="2700000" algn="tl">
                    <a:srgbClr val="000000">
                      <a:alpha val="43137"/>
                    </a:srgbClr>
                  </a:outerShdw>
                </a:effectLst>
              </a:rPr>
              <a:t>Δημόσια και Ιδιωτική </a:t>
            </a:r>
            <a:endParaRPr lang="el-CY" sz="2000" b="1" dirty="0">
              <a:solidFill>
                <a:schemeClr val="tx1"/>
              </a:solidFill>
              <a:effectLst>
                <a:outerShdw blurRad="38100" dist="38100" dir="2700000" algn="tl">
                  <a:srgbClr val="000000">
                    <a:alpha val="43137"/>
                  </a:srgbClr>
                </a:outerShdw>
              </a:effectLst>
            </a:endParaRPr>
          </a:p>
          <a:p>
            <a:pPr algn="ctr"/>
            <a:endParaRPr lang="el-GR" sz="2000" b="1" dirty="0">
              <a:solidFill>
                <a:schemeClr val="tx1"/>
              </a:solidFill>
              <a:effectLst>
                <a:outerShdw blurRad="38100" dist="38100" dir="2700000" algn="tl">
                  <a:srgbClr val="000000">
                    <a:alpha val="43137"/>
                  </a:srgbClr>
                </a:outerShdw>
              </a:effectLst>
            </a:endParaRPr>
          </a:p>
          <a:p>
            <a:pPr marL="342900" indent="-342900" algn="ctr">
              <a:buFont typeface="Arial" panose="020B0604020202020204" pitchFamily="34" charset="0"/>
              <a:buChar char="•"/>
            </a:pPr>
            <a:r>
              <a:rPr lang="el-GR" sz="2000" dirty="0">
                <a:solidFill>
                  <a:schemeClr val="tx1"/>
                </a:solidFill>
              </a:rPr>
              <a:t>Σ.Α.Ε.Κ. – Δημόσιες και Ιδιωτικές Σχολές Ανώτερης Επαγγελματικής Κατάρτισης Ελλάδας</a:t>
            </a:r>
          </a:p>
          <a:p>
            <a:pPr algn="ctr"/>
            <a:r>
              <a:rPr lang="el-GR" sz="2000" b="1" dirty="0">
                <a:solidFill>
                  <a:schemeClr val="accent2">
                    <a:lumMod val="75000"/>
                  </a:schemeClr>
                </a:solidFill>
                <a:effectLst>
                  <a:outerShdw blurRad="38100" dist="38100" dir="2700000" algn="tl">
                    <a:srgbClr val="000000">
                      <a:alpha val="43137"/>
                    </a:srgbClr>
                  </a:outerShdw>
                </a:effectLst>
              </a:rPr>
              <a:t>Πρόσβαση</a:t>
            </a:r>
            <a:r>
              <a:rPr lang="en-US" sz="2000" b="1" dirty="0">
                <a:solidFill>
                  <a:schemeClr val="accent2">
                    <a:lumMod val="75000"/>
                  </a:schemeClr>
                </a:solidFill>
                <a:effectLst>
                  <a:outerShdw blurRad="38100" dist="38100" dir="2700000" algn="tl">
                    <a:srgbClr val="000000">
                      <a:alpha val="43137"/>
                    </a:srgbClr>
                  </a:outerShdw>
                </a:effectLst>
              </a:rPr>
              <a:t>: </a:t>
            </a:r>
            <a:r>
              <a:rPr lang="el-GR" sz="2000" b="1" dirty="0">
                <a:solidFill>
                  <a:schemeClr val="accent2">
                    <a:lumMod val="75000"/>
                  </a:schemeClr>
                </a:solidFill>
                <a:effectLst>
                  <a:outerShdw blurRad="38100" dist="38100" dir="2700000" algn="tl">
                    <a:srgbClr val="000000">
                      <a:alpha val="43137"/>
                    </a:srgbClr>
                  </a:outerShdw>
                </a:effectLst>
              </a:rPr>
              <a:t>Συνεξέταση προϋποθέσεων</a:t>
            </a:r>
            <a:endParaRPr lang="el-CY" sz="2000" b="1" dirty="0">
              <a:solidFill>
                <a:schemeClr val="accent2">
                  <a:lumMod val="75000"/>
                </a:schemeClr>
              </a:solidFill>
              <a:effectLst>
                <a:outerShdw blurRad="38100" dist="38100" dir="2700000" algn="tl">
                  <a:srgbClr val="000000">
                    <a:alpha val="43137"/>
                  </a:srgbClr>
                </a:outerShdw>
              </a:effectLst>
            </a:endParaRPr>
          </a:p>
          <a:p>
            <a:pPr algn="ctr"/>
            <a:endParaRPr lang="el-CY" sz="2000" b="1" dirty="0">
              <a:solidFill>
                <a:schemeClr val="accent2">
                  <a:lumMod val="75000"/>
                </a:schemeClr>
              </a:solidFill>
              <a:effectLst>
                <a:outerShdw blurRad="38100" dist="38100" dir="2700000" algn="tl">
                  <a:srgbClr val="000000">
                    <a:alpha val="43137"/>
                  </a:srgbClr>
                </a:outerShdw>
              </a:effectLst>
            </a:endParaRPr>
          </a:p>
          <a:p>
            <a:pPr marL="342900" indent="-342900" algn="ctr">
              <a:buFont typeface="Arial" panose="020B0604020202020204" pitchFamily="34" charset="0"/>
              <a:buChar char="•"/>
            </a:pPr>
            <a:r>
              <a:rPr lang="el-GR" sz="2000" dirty="0">
                <a:solidFill>
                  <a:schemeClr val="tx1"/>
                </a:solidFill>
              </a:rPr>
              <a:t>Διά Βίου Εκπαίδευση</a:t>
            </a:r>
            <a:r>
              <a:rPr lang="en-US" sz="2000" dirty="0">
                <a:solidFill>
                  <a:schemeClr val="tx1"/>
                </a:solidFill>
              </a:rPr>
              <a:t>: </a:t>
            </a:r>
            <a:r>
              <a:rPr lang="el-GR" sz="2000" dirty="0">
                <a:solidFill>
                  <a:schemeClr val="tx1"/>
                </a:solidFill>
              </a:rPr>
              <a:t>Σεμινάρια μακράς διαρκείας, Προγράμματα Κατάρτισης (</a:t>
            </a:r>
            <a:r>
              <a:rPr lang="el-GR" sz="2000" dirty="0" err="1">
                <a:solidFill>
                  <a:schemeClr val="tx1"/>
                </a:solidFill>
              </a:rPr>
              <a:t>ΑνΑΔ</a:t>
            </a:r>
            <a:r>
              <a:rPr lang="el-GR" sz="2000" dirty="0">
                <a:solidFill>
                  <a:schemeClr val="tx1"/>
                </a:solidFill>
              </a:rPr>
              <a:t>, ΚΕΒΕ, ΚΕΠΑ, ΟΕΒ)</a:t>
            </a:r>
          </a:p>
          <a:p>
            <a:pPr algn="ctr"/>
            <a:endParaRPr lang="el-GR" sz="2000" dirty="0">
              <a:solidFill>
                <a:schemeClr val="accent2">
                  <a:lumMod val="75000"/>
                </a:schemeClr>
              </a:solidFill>
            </a:endParaRPr>
          </a:p>
          <a:p>
            <a:pPr algn="ctr"/>
            <a:endParaRPr lang="el-GR" sz="2000" dirty="0"/>
          </a:p>
          <a:p>
            <a:pPr algn="ctr"/>
            <a:endParaRPr lang="en-US" sz="2000" dirty="0"/>
          </a:p>
        </p:txBody>
      </p:sp>
      <p:sp>
        <p:nvSpPr>
          <p:cNvPr id="26" name="Rectangle 25"/>
          <p:cNvSpPr/>
          <p:nvPr/>
        </p:nvSpPr>
        <p:spPr>
          <a:xfrm>
            <a:off x="5554958" y="376146"/>
            <a:ext cx="6637041" cy="2510313"/>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ctr">
              <a:buFont typeface="Arial" panose="020B0604020202020204" pitchFamily="34" charset="0"/>
              <a:buChar char="•"/>
            </a:pPr>
            <a:endParaRPr lang="el-GR" sz="2000" dirty="0"/>
          </a:p>
          <a:p>
            <a:pPr marL="171450" indent="-171450" algn="ctr">
              <a:buFont typeface="Arial" panose="020B0604020202020204" pitchFamily="34" charset="0"/>
              <a:buChar char="•"/>
            </a:pPr>
            <a:endParaRPr lang="el-GR" sz="2000" dirty="0"/>
          </a:p>
          <a:p>
            <a:pPr marL="171450" indent="-171450" algn="ctr">
              <a:buFont typeface="Arial" panose="020B0604020202020204" pitchFamily="34" charset="0"/>
              <a:buChar char="•"/>
            </a:pPr>
            <a:endParaRPr lang="el-GR" sz="2000" dirty="0"/>
          </a:p>
          <a:p>
            <a:pPr algn="ctr"/>
            <a:endParaRPr lang="en-US" sz="2000" dirty="0"/>
          </a:p>
          <a:p>
            <a:pPr algn="ctr"/>
            <a:r>
              <a:rPr lang="el-GR" sz="2000" b="1" dirty="0">
                <a:solidFill>
                  <a:schemeClr val="tx1"/>
                </a:solidFill>
                <a:effectLst>
                  <a:outerShdw blurRad="38100" dist="38100" dir="2700000" algn="tl">
                    <a:srgbClr val="000000">
                      <a:alpha val="43137"/>
                    </a:srgbClr>
                  </a:outerShdw>
                </a:effectLst>
              </a:rPr>
              <a:t>Τριτοβάθμια Εκπαίδευση Ανώτατης και Ανώτερης Εκπαίδευσης σε άλλες χώρες</a:t>
            </a:r>
            <a:endParaRPr lang="el-CY" sz="2000" b="1" dirty="0">
              <a:solidFill>
                <a:schemeClr val="tx1"/>
              </a:solidFill>
              <a:effectLst>
                <a:outerShdw blurRad="38100" dist="38100" dir="2700000" algn="tl">
                  <a:srgbClr val="000000">
                    <a:alpha val="43137"/>
                  </a:srgbClr>
                </a:outerShdw>
              </a:effectLst>
            </a:endParaRPr>
          </a:p>
          <a:p>
            <a:pPr algn="ctr"/>
            <a:endParaRPr lang="en-US" sz="2000" b="1" dirty="0">
              <a:solidFill>
                <a:schemeClr val="tx1"/>
              </a:solidFill>
              <a:effectLst>
                <a:outerShdw blurRad="38100" dist="38100" dir="2700000" algn="tl">
                  <a:srgbClr val="000000">
                    <a:alpha val="43137"/>
                  </a:srgbClr>
                </a:outerShdw>
              </a:effectLst>
            </a:endParaRPr>
          </a:p>
          <a:p>
            <a:pPr algn="ctr"/>
            <a:r>
              <a:rPr lang="el-GR" sz="2000" b="1" dirty="0">
                <a:solidFill>
                  <a:schemeClr val="accent2">
                    <a:lumMod val="75000"/>
                  </a:schemeClr>
                </a:solidFill>
                <a:effectLst>
                  <a:outerShdw blurRad="38100" dist="38100" dir="2700000" algn="tl">
                    <a:srgbClr val="000000">
                      <a:alpha val="43137"/>
                    </a:srgbClr>
                  </a:outerShdw>
                </a:effectLst>
              </a:rPr>
              <a:t>Πρόσβαση</a:t>
            </a:r>
            <a:r>
              <a:rPr lang="en-US" sz="2000" b="1" dirty="0">
                <a:solidFill>
                  <a:schemeClr val="accent2">
                    <a:lumMod val="75000"/>
                  </a:schemeClr>
                </a:solidFill>
                <a:effectLst>
                  <a:outerShdw blurRad="38100" dist="38100" dir="2700000" algn="tl">
                    <a:srgbClr val="000000">
                      <a:alpha val="43137"/>
                    </a:srgbClr>
                  </a:outerShdw>
                </a:effectLst>
              </a:rPr>
              <a:t>: </a:t>
            </a:r>
            <a:r>
              <a:rPr lang="el-GR" sz="2000" b="1" dirty="0">
                <a:solidFill>
                  <a:schemeClr val="accent2">
                    <a:lumMod val="75000"/>
                  </a:schemeClr>
                </a:solidFill>
                <a:effectLst>
                  <a:outerShdw blurRad="38100" dist="38100" dir="2700000" algn="tl">
                    <a:srgbClr val="000000">
                      <a:alpha val="43137"/>
                    </a:srgbClr>
                  </a:outerShdw>
                </a:effectLst>
              </a:rPr>
              <a:t>Συνεξέταση προσόντων/παραγόντων </a:t>
            </a:r>
            <a:r>
              <a:rPr lang="el-GR" sz="2000" dirty="0">
                <a:solidFill>
                  <a:schemeClr val="accent2">
                    <a:lumMod val="75000"/>
                  </a:schemeClr>
                </a:solidFill>
              </a:rPr>
              <a:t>(Βαθμολογία Απολυτηρίου, βαθμών σε συγκεκριμένα μαθήματα, πιθανές εξετάσεις, γνώση ξένης γλώσσας, </a:t>
            </a:r>
            <a:r>
              <a:rPr lang="en-US" sz="2000" dirty="0">
                <a:solidFill>
                  <a:schemeClr val="accent2">
                    <a:lumMod val="75000"/>
                  </a:schemeClr>
                </a:solidFill>
              </a:rPr>
              <a:t>portfolio</a:t>
            </a:r>
            <a:r>
              <a:rPr lang="en-GB" sz="2000" dirty="0">
                <a:solidFill>
                  <a:schemeClr val="accent2">
                    <a:lumMod val="75000"/>
                  </a:schemeClr>
                </a:solidFill>
              </a:rPr>
              <a:t> </a:t>
            </a:r>
            <a:r>
              <a:rPr lang="el-GR" sz="2000" dirty="0">
                <a:solidFill>
                  <a:schemeClr val="accent2">
                    <a:lumMod val="75000"/>
                  </a:schemeClr>
                </a:solidFill>
              </a:rPr>
              <a:t>κ.λπ.)</a:t>
            </a:r>
          </a:p>
          <a:p>
            <a:pPr algn="ctr"/>
            <a:endParaRPr lang="el-GR" sz="2000" dirty="0"/>
          </a:p>
          <a:p>
            <a:pPr marL="171450" indent="-171450" algn="ctr">
              <a:buFont typeface="Arial" panose="020B0604020202020204" pitchFamily="34" charset="0"/>
              <a:buChar char="•"/>
            </a:pPr>
            <a:endParaRPr lang="el-GR" sz="2000" dirty="0"/>
          </a:p>
          <a:p>
            <a:pPr algn="ctr"/>
            <a:endParaRPr lang="el-GR" sz="2000" dirty="0"/>
          </a:p>
          <a:p>
            <a:pPr algn="ctr"/>
            <a:endParaRPr lang="en-US" sz="2000" dirty="0"/>
          </a:p>
        </p:txBody>
      </p:sp>
      <p:pic>
        <p:nvPicPr>
          <p:cNvPr id="6" name="Picture 5">
            <a:extLst>
              <a:ext uri="{FF2B5EF4-FFF2-40B4-BE49-F238E27FC236}">
                <a16:creationId xmlns:a16="http://schemas.microsoft.com/office/drawing/2014/main" id="{6FA45B57-A3DF-895F-32A7-20E015E687DE}"/>
              </a:ext>
            </a:extLst>
          </p:cNvPr>
          <p:cNvPicPr>
            <a:picLocks noChangeAspect="1"/>
          </p:cNvPicPr>
          <p:nvPr/>
        </p:nvPicPr>
        <p:blipFill>
          <a:blip r:embed="rId2"/>
          <a:stretch>
            <a:fillRect/>
          </a:stretch>
        </p:blipFill>
        <p:spPr>
          <a:xfrm>
            <a:off x="0" y="-23813"/>
            <a:ext cx="952500" cy="1362075"/>
          </a:xfrm>
          <a:prstGeom prst="rect">
            <a:avLst/>
          </a:prstGeom>
        </p:spPr>
      </p:pic>
    </p:spTree>
    <p:extLst>
      <p:ext uri="{BB962C8B-B14F-4D97-AF65-F5344CB8AC3E}">
        <p14:creationId xmlns:p14="http://schemas.microsoft.com/office/powerpoint/2010/main" val="29334269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90E00-9930-49CE-ADFE-6D9F8F98F4DF}"/>
              </a:ext>
            </a:extLst>
          </p:cNvPr>
          <p:cNvSpPr>
            <a:spLocks noGrp="1"/>
          </p:cNvSpPr>
          <p:nvPr>
            <p:ph type="title"/>
          </p:nvPr>
        </p:nvSpPr>
        <p:spPr>
          <a:xfrm>
            <a:off x="6857998" y="964075"/>
            <a:ext cx="4654297" cy="3739896"/>
          </a:xfrm>
        </p:spPr>
        <p:txBody>
          <a:bodyPr anchor="b">
            <a:normAutofit/>
          </a:bodyPr>
          <a:lstStyle/>
          <a:p>
            <a:r>
              <a:rPr lang="el-GR" altLang="en-US" sz="3100" b="1" cap="none" dirty="0"/>
              <a:t>ΔΗΜΟΣΙΑ  ΤΡΙΤΟΒΑΘΜΙΑ   ΕΚΠΑΙΔΕΥΣΗ </a:t>
            </a:r>
            <a:br>
              <a:rPr lang="el-GR" altLang="en-US" sz="3100" b="1" cap="none" dirty="0"/>
            </a:br>
            <a:r>
              <a:rPr lang="el-GR" altLang="en-US" sz="3100" b="1" cap="none" dirty="0"/>
              <a:t>ΚΥΠΡΟΥ  ΚΑΙ  ΕΛΛΑΔΑΣ </a:t>
            </a:r>
            <a:br>
              <a:rPr lang="el-GR" altLang="en-US" sz="3100" b="1" cap="none" dirty="0"/>
            </a:br>
            <a:r>
              <a:rPr lang="el-GR" altLang="en-US" sz="3100" b="1" cap="none" dirty="0"/>
              <a:t/>
            </a:r>
            <a:br>
              <a:rPr lang="el-GR" altLang="en-US" sz="3100" b="1" cap="none" dirty="0"/>
            </a:br>
            <a:r>
              <a:rPr lang="el-GR" altLang="en-US" sz="3100" b="1" dirty="0"/>
              <a:t>ΠΑΓΚΥΠΡΙΕΣ ΕΞΕΤΑΣΕΙΣ </a:t>
            </a:r>
            <a:r>
              <a:rPr lang="el-GR" altLang="en-US" sz="3100" b="1" cap="none" dirty="0"/>
              <a:t>ΠΡΟΣΒΑΣΗΣ  (2027)</a:t>
            </a:r>
            <a:endParaRPr lang="el-GR" sz="3100" b="1" dirty="0"/>
          </a:p>
        </p:txBody>
      </p:sp>
      <p:sp>
        <p:nvSpPr>
          <p:cNvPr id="11" name="Subtitle 2">
            <a:extLst>
              <a:ext uri="{FF2B5EF4-FFF2-40B4-BE49-F238E27FC236}">
                <a16:creationId xmlns:a16="http://schemas.microsoft.com/office/drawing/2014/main" id="{1A316262-4401-AB7B-4FDC-F17D790989BB}"/>
              </a:ext>
            </a:extLst>
          </p:cNvPr>
          <p:cNvSpPr>
            <a:spLocks noGrp="1"/>
          </p:cNvSpPr>
          <p:nvPr>
            <p:ph type="subTitle" idx="1"/>
          </p:nvPr>
        </p:nvSpPr>
        <p:spPr>
          <a:xfrm>
            <a:off x="6858000" y="4822842"/>
            <a:ext cx="4206240" cy="1380744"/>
          </a:xfrm>
        </p:spPr>
        <p:txBody>
          <a:bodyPr/>
          <a:lstStyle/>
          <a:p>
            <a:endParaRPr lang="en-US"/>
          </a:p>
        </p:txBody>
      </p:sp>
      <p:sp>
        <p:nvSpPr>
          <p:cNvPr id="13" name="Footer Placeholder 3">
            <a:extLst>
              <a:ext uri="{FF2B5EF4-FFF2-40B4-BE49-F238E27FC236}">
                <a16:creationId xmlns:a16="http://schemas.microsoft.com/office/drawing/2014/main" id="{24D63A40-6B69-3725-38A0-9DEF60805E2B}"/>
              </a:ext>
            </a:extLst>
          </p:cNvPr>
          <p:cNvSpPr>
            <a:spLocks noGrp="1"/>
          </p:cNvSpPr>
          <p:nvPr>
            <p:ph type="ftr" sz="quarter" idx="15"/>
          </p:nvPr>
        </p:nvSpPr>
        <p:spPr>
          <a:xfrm rot="16200000">
            <a:off x="-1131161" y="1592957"/>
            <a:ext cx="2973522" cy="365125"/>
          </a:xfrm>
        </p:spPr>
        <p:txBody>
          <a:bodyPr/>
          <a:lstStyle/>
          <a:p>
            <a:pPr>
              <a:spcAft>
                <a:spcPts val="600"/>
              </a:spcAft>
            </a:pPr>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DA642E8F-239A-4F52-764F-0B9BD376670F}"/>
              </a:ext>
            </a:extLst>
          </p:cNvPr>
          <p:cNvPicPr>
            <a:picLocks noChangeAspect="1"/>
          </p:cNvPicPr>
          <p:nvPr/>
        </p:nvPicPr>
        <p:blipFill>
          <a:blip r:embed="rId3"/>
          <a:srcRect t="2672" r="-1" b="-1"/>
          <a:stretch>
            <a:fillRect/>
          </a:stretch>
        </p:blipFill>
        <p:spPr>
          <a:xfrm>
            <a:off x="841248" y="964074"/>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noFill/>
          <a:ln w="6350">
            <a:noFill/>
          </a:ln>
        </p:spPr>
      </p:pic>
      <p:sp>
        <p:nvSpPr>
          <p:cNvPr id="5" name="Title 1">
            <a:extLst>
              <a:ext uri="{FF2B5EF4-FFF2-40B4-BE49-F238E27FC236}">
                <a16:creationId xmlns:a16="http://schemas.microsoft.com/office/drawing/2014/main" id="{18EBB7A6-CC12-40F9-A6BE-D32386D81A49}"/>
              </a:ext>
            </a:extLst>
          </p:cNvPr>
          <p:cNvSpPr txBox="1">
            <a:spLocks/>
          </p:cNvSpPr>
          <p:nvPr/>
        </p:nvSpPr>
        <p:spPr>
          <a:xfrm>
            <a:off x="1876425" y="2162175"/>
            <a:ext cx="8753476" cy="134778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pPr algn="ctr" latinLnBrk="1">
              <a:lnSpc>
                <a:spcPct val="100000"/>
              </a:lnSpc>
            </a:pPr>
            <a:endParaRPr lang="en-GB" dirty="0"/>
          </a:p>
        </p:txBody>
      </p:sp>
    </p:spTree>
    <p:extLst>
      <p:ext uri="{BB962C8B-B14F-4D97-AF65-F5344CB8AC3E}">
        <p14:creationId xmlns:p14="http://schemas.microsoft.com/office/powerpoint/2010/main" val="24670696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2114BD6-4993-2DCA-BD1C-AE8B33E6F2E3}"/>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4" name="Content Placeholder 3">
            <a:extLst>
              <a:ext uri="{FF2B5EF4-FFF2-40B4-BE49-F238E27FC236}">
                <a16:creationId xmlns:a16="http://schemas.microsoft.com/office/drawing/2014/main" id="{364F9AAA-C7E1-EC51-26A3-0D5A4BD768F8}"/>
              </a:ext>
            </a:extLst>
          </p:cNvPr>
          <p:cNvSpPr>
            <a:spLocks noGrp="1"/>
          </p:cNvSpPr>
          <p:nvPr>
            <p:ph sz="quarter" idx="15"/>
          </p:nvPr>
        </p:nvSpPr>
        <p:spPr>
          <a:xfrm>
            <a:off x="731838" y="1968406"/>
            <a:ext cx="5181600" cy="4351337"/>
          </a:xfrm>
          <a:ln>
            <a:solidFill>
              <a:schemeClr val="tx1"/>
            </a:solidFill>
          </a:ln>
        </p:spPr>
        <p:txBody>
          <a:bodyPr/>
          <a:lstStyle/>
          <a:p>
            <a:pPr marL="0" indent="0" algn="ctr">
              <a:buNone/>
            </a:pPr>
            <a:r>
              <a:rPr lang="el-GR" sz="2400" b="1" dirty="0">
                <a:ea typeface="Arial" panose="020B0604020202020204" pitchFamily="34" charset="0"/>
                <a:cs typeface="Times New Roman" panose="02020603050405020304" pitchFamily="18" charset="0"/>
              </a:rPr>
              <a:t>1. Απόλυσης </a:t>
            </a:r>
          </a:p>
          <a:p>
            <a:r>
              <a:rPr lang="el-GR" sz="2000" b="1" dirty="0">
                <a:ea typeface="Arial" panose="020B0604020202020204" pitchFamily="34" charset="0"/>
                <a:cs typeface="Times New Roman" panose="02020603050405020304" pitchFamily="18" charset="0"/>
              </a:rPr>
              <a:t>Στοχεύουν στην απόκτηση </a:t>
            </a:r>
            <a:r>
              <a:rPr lang="el-GR" sz="2000" b="1" dirty="0">
                <a:ea typeface="Calibri" panose="020F0502020204030204" pitchFamily="34" charset="0"/>
                <a:cs typeface="Times New Roman" panose="02020603050405020304" pitchFamily="18" charset="0"/>
              </a:rPr>
              <a:t>Απολυτηρίου Δευτεροβάθμιας Εκπαίδευσης από την Κυπριακή Δημοκρατία.</a:t>
            </a:r>
          </a:p>
          <a:p>
            <a:endParaRPr lang="en-US" dirty="0"/>
          </a:p>
        </p:txBody>
      </p:sp>
      <p:sp>
        <p:nvSpPr>
          <p:cNvPr id="5" name="Content Placeholder 4">
            <a:extLst>
              <a:ext uri="{FF2B5EF4-FFF2-40B4-BE49-F238E27FC236}">
                <a16:creationId xmlns:a16="http://schemas.microsoft.com/office/drawing/2014/main" id="{7B99860D-98B6-17DC-6919-F9D25716F05B}"/>
              </a:ext>
            </a:extLst>
          </p:cNvPr>
          <p:cNvSpPr>
            <a:spLocks noGrp="1"/>
          </p:cNvSpPr>
          <p:nvPr>
            <p:ph sz="quarter" idx="16"/>
          </p:nvPr>
        </p:nvSpPr>
        <p:spPr>
          <a:xfrm>
            <a:off x="6284947" y="1968406"/>
            <a:ext cx="5181600" cy="4351337"/>
          </a:xfrm>
          <a:ln>
            <a:solidFill>
              <a:schemeClr val="tx1"/>
            </a:solidFill>
          </a:ln>
        </p:spPr>
        <p:txBody>
          <a:bodyPr>
            <a:normAutofit/>
          </a:bodyPr>
          <a:lstStyle/>
          <a:p>
            <a:pPr marL="0" marR="151130" indent="0" algn="ctr">
              <a:lnSpc>
                <a:spcPct val="125000"/>
              </a:lnSpc>
              <a:spcAft>
                <a:spcPts val="0"/>
              </a:spcAft>
              <a:buNone/>
            </a:pPr>
            <a:r>
              <a:rPr lang="el-GR" sz="2400" b="1" dirty="0">
                <a:ea typeface="Arial" panose="020B0604020202020204" pitchFamily="34" charset="0"/>
                <a:cs typeface="Times New Roman" panose="02020603050405020304" pitchFamily="18" charset="0"/>
              </a:rPr>
              <a:t>2. Πρόσβασης </a:t>
            </a:r>
          </a:p>
          <a:p>
            <a:pPr marL="0" marR="151130" indent="0" algn="just">
              <a:lnSpc>
                <a:spcPct val="125000"/>
              </a:lnSpc>
              <a:spcAft>
                <a:spcPts val="0"/>
              </a:spcAft>
              <a:buNone/>
            </a:pPr>
            <a:r>
              <a:rPr lang="el-GR" sz="1800" b="1" dirty="0">
                <a:cs typeface="Times New Roman" panose="02020603050405020304" pitchFamily="18" charset="0"/>
              </a:rPr>
              <a:t>Σ</a:t>
            </a:r>
            <a:r>
              <a:rPr lang="el-GR" sz="1800" b="1" dirty="0"/>
              <a:t>κοπό έχουν</a:t>
            </a:r>
            <a:r>
              <a:rPr lang="en-US" sz="1800" b="1" dirty="0"/>
              <a:t>:</a:t>
            </a:r>
            <a:endParaRPr lang="el-GR" sz="1800" b="1" dirty="0"/>
          </a:p>
          <a:p>
            <a:pPr marL="0" marR="151130" indent="0" algn="just">
              <a:lnSpc>
                <a:spcPct val="125000"/>
              </a:lnSpc>
              <a:spcAft>
                <a:spcPts val="0"/>
              </a:spcAft>
              <a:buNone/>
            </a:pPr>
            <a:r>
              <a:rPr lang="el-GR" sz="1800" b="1" dirty="0"/>
              <a:t>α) τη χορήγηση του βαθμού κατάταξης ανά Πλαίσιο Πρόσβασης και του πιστοποιητικού πρόσβασης στους υποψηφίους,</a:t>
            </a:r>
            <a:endParaRPr lang="en-US" sz="1800" b="1" dirty="0"/>
          </a:p>
          <a:p>
            <a:pPr marL="0" marR="151130" indent="0" algn="just">
              <a:lnSpc>
                <a:spcPct val="125000"/>
              </a:lnSpc>
              <a:spcAft>
                <a:spcPts val="0"/>
              </a:spcAft>
              <a:buNone/>
            </a:pPr>
            <a:r>
              <a:rPr lang="el-GR" sz="1800" b="1" dirty="0"/>
              <a:t>β) την κατανομή των θέσεων στα Δημόσια ΑΑΕΙ της Κύπρου &amp; Ελλάδας.</a:t>
            </a:r>
            <a:endParaRPr lang="el-GR" sz="1800" b="1" dirty="0">
              <a:ea typeface="Calibri" panose="020F0502020204030204" pitchFamily="34" charset="0"/>
              <a:cs typeface="Times New Roman" panose="02020603050405020304" pitchFamily="18" charset="0"/>
            </a:endParaRPr>
          </a:p>
          <a:p>
            <a:endParaRPr lang="en-US" dirty="0"/>
          </a:p>
        </p:txBody>
      </p:sp>
      <p:sp>
        <p:nvSpPr>
          <p:cNvPr id="7" name="Title 6">
            <a:extLst>
              <a:ext uri="{FF2B5EF4-FFF2-40B4-BE49-F238E27FC236}">
                <a16:creationId xmlns:a16="http://schemas.microsoft.com/office/drawing/2014/main" id="{608E802D-DB02-A02D-65FE-CE1585D90E9C}"/>
              </a:ext>
            </a:extLst>
          </p:cNvPr>
          <p:cNvSpPr>
            <a:spLocks noGrp="1"/>
          </p:cNvSpPr>
          <p:nvPr>
            <p:ph type="title"/>
          </p:nvPr>
        </p:nvSpPr>
        <p:spPr>
          <a:xfrm>
            <a:off x="0" y="630088"/>
            <a:ext cx="12120465" cy="867930"/>
          </a:xfrm>
          <a:prstGeom prst="rect">
            <a:avLst/>
          </a:prstGeom>
          <a:solidFill>
            <a:srgbClr val="0070C0"/>
          </a:solidFill>
        </p:spPr>
        <p:txBody>
          <a:bodyPr wrap="square">
            <a:spAutoFit/>
          </a:bodyPr>
          <a:lstStyle/>
          <a:p>
            <a:pPr algn="ctr"/>
            <a:r>
              <a:rPr lang="el-GR" sz="3200" b="1" dirty="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ΠΑΓΚΥΠΡΙΕΣ ΕΞΕΤΑΣΕΙΣ </a:t>
            </a:r>
            <a:r>
              <a:rPr lang="el-GR" sz="3200" b="1" dirty="0">
                <a:ln w="11430"/>
                <a:solidFill>
                  <a:schemeClr val="bg2"/>
                </a:solidFill>
                <a:effectLst>
                  <a:outerShdw blurRad="50800" dist="39000" dir="5460000" algn="tl">
                    <a:srgbClr val="000000">
                      <a:alpha val="38000"/>
                    </a:srgbClr>
                  </a:outerShdw>
                </a:effectLst>
                <a:latin typeface="Arial" panose="020B0604020202020204" pitchFamily="34" charset="0"/>
                <a:cs typeface="Arial" panose="020B0604020202020204" pitchFamily="34" charset="0"/>
              </a:rPr>
              <a:t> </a:t>
            </a:r>
            <a:br>
              <a:rPr lang="el-GR" sz="3200" b="1" dirty="0">
                <a:ln w="11430"/>
                <a:solidFill>
                  <a:schemeClr val="bg2"/>
                </a:solidFill>
                <a:effectLst>
                  <a:outerShdw blurRad="50800" dist="39000" dir="5460000" algn="tl">
                    <a:srgbClr val="000000">
                      <a:alpha val="38000"/>
                    </a:srgbClr>
                  </a:outerShdw>
                </a:effectLst>
                <a:latin typeface="Arial" panose="020B0604020202020204" pitchFamily="34" charset="0"/>
                <a:cs typeface="Arial" panose="020B0604020202020204" pitchFamily="34" charset="0"/>
              </a:rPr>
            </a:br>
            <a:r>
              <a:rPr lang="el-GR" sz="2400" dirty="0">
                <a:ln w="11430"/>
                <a:solidFill>
                  <a:schemeClr val="bg2"/>
                </a:solidFill>
                <a:latin typeface="Arial" panose="020B0604020202020204" pitchFamily="34" charset="0"/>
                <a:cs typeface="Arial" panose="020B0604020202020204" pitchFamily="34" charset="0"/>
              </a:rPr>
              <a:t>(ΔΙΑΧΩΡΙΣΤΗΚΑΝ από το 2022)</a:t>
            </a:r>
            <a:endParaRPr lang="en-US" sz="2400" dirty="0">
              <a:solidFill>
                <a:schemeClr val="bg2"/>
              </a:solidFill>
            </a:endParaRPr>
          </a:p>
        </p:txBody>
      </p:sp>
      <p:pic>
        <p:nvPicPr>
          <p:cNvPr id="8" name="Picture 7" descr="&lt;b&gt;University of Athens&lt;/b&gt; - PANORAMASTREETLINE">
            <a:extLst>
              <a:ext uri="{FF2B5EF4-FFF2-40B4-BE49-F238E27FC236}">
                <a16:creationId xmlns:a16="http://schemas.microsoft.com/office/drawing/2014/main" id="{5FEC7893-D7D8-3C09-D8AE-87CB78856A7A}"/>
              </a:ext>
            </a:extLst>
          </p:cNvPr>
          <p:cNvPicPr>
            <a:picLocks noChangeAspect="1"/>
          </p:cNvPicPr>
          <p:nvPr/>
        </p:nvPicPr>
        <p:blipFill>
          <a:blip r:embed="rId2"/>
          <a:stretch>
            <a:fillRect/>
          </a:stretch>
        </p:blipFill>
        <p:spPr>
          <a:xfrm>
            <a:off x="9610531" y="4982597"/>
            <a:ext cx="1856016" cy="1338829"/>
          </a:xfrm>
          <a:prstGeom prst="rect">
            <a:avLst/>
          </a:prstGeom>
        </p:spPr>
      </p:pic>
      <p:pic>
        <p:nvPicPr>
          <p:cNvPr id="9" name="Picture 8" descr="Νέο Λύκειο: Τι αλλάζει και πώς θα λειτουργεί">
            <a:extLst>
              <a:ext uri="{FF2B5EF4-FFF2-40B4-BE49-F238E27FC236}">
                <a16:creationId xmlns:a16="http://schemas.microsoft.com/office/drawing/2014/main" id="{B81BDC12-D412-26CE-A8FF-D398B8A85138}"/>
              </a:ext>
            </a:extLst>
          </p:cNvPr>
          <p:cNvPicPr>
            <a:picLocks noChangeAspect="1"/>
          </p:cNvPicPr>
          <p:nvPr/>
        </p:nvPicPr>
        <p:blipFill>
          <a:blip r:embed="rId3"/>
          <a:stretch>
            <a:fillRect/>
          </a:stretch>
        </p:blipFill>
        <p:spPr>
          <a:xfrm>
            <a:off x="3604696" y="4959799"/>
            <a:ext cx="2308742" cy="1359944"/>
          </a:xfrm>
          <a:prstGeom prst="rect">
            <a:avLst/>
          </a:prstGeom>
        </p:spPr>
      </p:pic>
      <p:pic>
        <p:nvPicPr>
          <p:cNvPr id="10" name="Picture 9" descr="Κουτάκια Καπέλα Αποφοίτησης - WOW gifts and more">
            <a:extLst>
              <a:ext uri="{FF2B5EF4-FFF2-40B4-BE49-F238E27FC236}">
                <a16:creationId xmlns:a16="http://schemas.microsoft.com/office/drawing/2014/main" id="{8A112A15-5644-2F76-5BDC-375950257870}"/>
              </a:ext>
            </a:extLst>
          </p:cNvPr>
          <p:cNvPicPr>
            <a:picLocks noChangeAspect="1"/>
          </p:cNvPicPr>
          <p:nvPr/>
        </p:nvPicPr>
        <p:blipFill>
          <a:blip r:embed="rId4"/>
          <a:stretch>
            <a:fillRect/>
          </a:stretch>
        </p:blipFill>
        <p:spPr>
          <a:xfrm>
            <a:off x="6284947" y="4975438"/>
            <a:ext cx="1992998" cy="1328665"/>
          </a:xfrm>
          <a:prstGeom prst="rect">
            <a:avLst/>
          </a:prstGeom>
        </p:spPr>
      </p:pic>
      <p:pic>
        <p:nvPicPr>
          <p:cNvPr id="13" name="Picture 12">
            <a:extLst>
              <a:ext uri="{FF2B5EF4-FFF2-40B4-BE49-F238E27FC236}">
                <a16:creationId xmlns:a16="http://schemas.microsoft.com/office/drawing/2014/main" id="{377EA94C-2B0A-AAE9-9E4F-017194673629}"/>
              </a:ext>
            </a:extLst>
          </p:cNvPr>
          <p:cNvPicPr>
            <a:picLocks noChangeAspect="1"/>
          </p:cNvPicPr>
          <p:nvPr/>
        </p:nvPicPr>
        <p:blipFill>
          <a:blip r:embed="rId5"/>
          <a:stretch>
            <a:fillRect/>
          </a:stretch>
        </p:blipFill>
        <p:spPr>
          <a:xfrm>
            <a:off x="782057" y="4767944"/>
            <a:ext cx="1386210" cy="1551799"/>
          </a:xfrm>
          <a:prstGeom prst="rect">
            <a:avLst/>
          </a:prstGeom>
        </p:spPr>
      </p:pic>
      <p:pic>
        <p:nvPicPr>
          <p:cNvPr id="15" name="Picture 14">
            <a:extLst>
              <a:ext uri="{FF2B5EF4-FFF2-40B4-BE49-F238E27FC236}">
                <a16:creationId xmlns:a16="http://schemas.microsoft.com/office/drawing/2014/main" id="{BBB5A15F-0F39-A4E1-0C7C-5BA69D8BA20F}"/>
              </a:ext>
            </a:extLst>
          </p:cNvPr>
          <p:cNvPicPr>
            <a:picLocks noChangeAspect="1"/>
          </p:cNvPicPr>
          <p:nvPr/>
        </p:nvPicPr>
        <p:blipFill>
          <a:blip r:embed="rId6"/>
          <a:stretch>
            <a:fillRect/>
          </a:stretch>
        </p:blipFill>
        <p:spPr>
          <a:xfrm>
            <a:off x="0" y="0"/>
            <a:ext cx="1121350" cy="1603530"/>
          </a:xfrm>
          <a:prstGeom prst="rect">
            <a:avLst/>
          </a:prstGeom>
        </p:spPr>
      </p:pic>
    </p:spTree>
    <p:extLst>
      <p:ext uri="{BB962C8B-B14F-4D97-AF65-F5344CB8AC3E}">
        <p14:creationId xmlns:p14="http://schemas.microsoft.com/office/powerpoint/2010/main" val="14404682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D8525-7856-7841-A80A-8BC2E8A801F5}"/>
              </a:ext>
            </a:extLst>
          </p:cNvPr>
          <p:cNvSpPr>
            <a:spLocks noGrp="1"/>
          </p:cNvSpPr>
          <p:nvPr>
            <p:ph type="title"/>
          </p:nvPr>
        </p:nvSpPr>
        <p:spPr/>
        <p:txBody>
          <a:bodyPr>
            <a:normAutofit fontScale="90000"/>
          </a:bodyPr>
          <a:lstStyle/>
          <a:p>
            <a:pPr algn="ctr"/>
            <a:r>
              <a:rPr lang="el-GR" sz="3600" dirty="0">
                <a:latin typeface="+mn-lt"/>
              </a:rPr>
              <a:t>ΔΙΑΔΙΚΑΣΙΑ ΠΡΟΣΒΑΣΗΣ </a:t>
            </a:r>
            <a:br>
              <a:rPr lang="el-GR" sz="3600" dirty="0">
                <a:latin typeface="+mn-lt"/>
              </a:rPr>
            </a:br>
            <a:r>
              <a:rPr lang="el-GR" sz="3600" dirty="0">
                <a:latin typeface="+mn-lt"/>
              </a:rPr>
              <a:t>ΠΑΓΚΥΠΡΙΕΣ ΕΞΕΤΑΣΕΙΣ 202</a:t>
            </a:r>
            <a:r>
              <a:rPr lang="el-CY" sz="3600" dirty="0">
                <a:latin typeface="+mn-lt"/>
              </a:rPr>
              <a:t>7</a:t>
            </a:r>
            <a:r>
              <a:rPr lang="el-GR" sz="3600" dirty="0">
                <a:latin typeface="+mn-lt"/>
              </a:rPr>
              <a:t> </a:t>
            </a:r>
            <a:r>
              <a:rPr lang="el-GR" dirty="0"/>
              <a:t/>
            </a:r>
            <a:br>
              <a:rPr lang="el-GR" dirty="0"/>
            </a:br>
            <a:endParaRPr lang="en-CY" dirty="0"/>
          </a:p>
        </p:txBody>
      </p:sp>
      <p:sp>
        <p:nvSpPr>
          <p:cNvPr id="3" name="Content Placeholder 2">
            <a:extLst>
              <a:ext uri="{FF2B5EF4-FFF2-40B4-BE49-F238E27FC236}">
                <a16:creationId xmlns:a16="http://schemas.microsoft.com/office/drawing/2014/main" id="{F388B133-3DD3-E959-D768-3503BE519987}"/>
              </a:ext>
            </a:extLst>
          </p:cNvPr>
          <p:cNvSpPr>
            <a:spLocks noGrp="1"/>
          </p:cNvSpPr>
          <p:nvPr>
            <p:ph idx="1"/>
          </p:nvPr>
        </p:nvSpPr>
        <p:spPr>
          <a:xfrm>
            <a:off x="565639" y="1394801"/>
            <a:ext cx="10515600" cy="4794983"/>
          </a:xfrm>
        </p:spPr>
        <p:txBody>
          <a:bodyPr>
            <a:normAutofit fontScale="25000" lnSpcReduction="20000"/>
          </a:bodyPr>
          <a:lstStyle/>
          <a:p>
            <a:pPr marL="0" indent="0">
              <a:buNone/>
            </a:pPr>
            <a:r>
              <a:rPr lang="el-GR" sz="6400" b="1" u="sng" dirty="0">
                <a:cs typeface="Arial" panose="020B0604020202020204" pitchFamily="34" charset="0"/>
              </a:rPr>
              <a:t>Όσοι επιθυμούν πρόσβαση σε:</a:t>
            </a:r>
          </a:p>
          <a:p>
            <a:pPr marL="0" indent="0">
              <a:buNone/>
            </a:pPr>
            <a:r>
              <a:rPr lang="el-GR" sz="7200" b="1" u="sng" dirty="0">
                <a:solidFill>
                  <a:schemeClr val="accent2"/>
                </a:solidFill>
                <a:cs typeface="Arial" panose="020B0604020202020204" pitchFamily="34" charset="0"/>
              </a:rPr>
              <a:t>ΚΥΠΡΟ: </a:t>
            </a:r>
          </a:p>
          <a:p>
            <a:pPr marL="342900" indent="-342900">
              <a:lnSpc>
                <a:spcPct val="150000"/>
              </a:lnSpc>
              <a:buFont typeface="Arial" panose="020B0604020202020204" pitchFamily="34" charset="0"/>
              <a:buChar char="•"/>
            </a:pPr>
            <a:r>
              <a:rPr lang="el-GR" sz="6400" b="1" dirty="0">
                <a:cs typeface="Arial" panose="020B0604020202020204" pitchFamily="34" charset="0"/>
              </a:rPr>
              <a:t>ΠΑΝΕΠΙΣΤΗΜΙΟ ΚΥΠΡΟΥ</a:t>
            </a:r>
          </a:p>
          <a:p>
            <a:pPr marL="342900" indent="-342900">
              <a:lnSpc>
                <a:spcPct val="150000"/>
              </a:lnSpc>
              <a:buFont typeface="Arial" panose="020B0604020202020204" pitchFamily="34" charset="0"/>
              <a:buChar char="•"/>
            </a:pPr>
            <a:r>
              <a:rPr lang="el-GR" sz="6400" b="1" dirty="0">
                <a:cs typeface="Arial" panose="020B0604020202020204" pitchFamily="34" charset="0"/>
              </a:rPr>
              <a:t>ΤΕΧΝΟΛΟΓΙΚΟ ΠΑΝΕΠΙΣΤΗΜΙΟ ΚΥΠΡΟΥ (ΤΕΠΑΚ)</a:t>
            </a:r>
          </a:p>
          <a:p>
            <a:pPr marL="0" indent="0">
              <a:lnSpc>
                <a:spcPct val="150000"/>
              </a:lnSpc>
              <a:buNone/>
            </a:pPr>
            <a:r>
              <a:rPr lang="el-GR" sz="7200" b="1" u="sng" dirty="0">
                <a:solidFill>
                  <a:srgbClr val="00B0F0"/>
                </a:solidFill>
                <a:cs typeface="Arial" panose="020B0604020202020204" pitchFamily="34" charset="0"/>
              </a:rPr>
              <a:t>ΕΛΛΑΔΑ:</a:t>
            </a:r>
          </a:p>
          <a:p>
            <a:pPr marL="285750" indent="-285750">
              <a:lnSpc>
                <a:spcPct val="150000"/>
              </a:lnSpc>
              <a:buFont typeface="Arial" panose="020B0604020202020204" pitchFamily="34" charset="0"/>
              <a:buChar char="•"/>
            </a:pPr>
            <a:r>
              <a:rPr lang="el-GR" sz="6400" b="1" dirty="0">
                <a:cs typeface="Arial" panose="020B0604020202020204" pitchFamily="34" charset="0"/>
              </a:rPr>
              <a:t>ΠΑΝΕΠΙΣΤΗΜΙΑ</a:t>
            </a:r>
          </a:p>
          <a:p>
            <a:pPr marL="285750" indent="-285750">
              <a:lnSpc>
                <a:spcPct val="150000"/>
              </a:lnSpc>
              <a:buFont typeface="Arial" panose="020B0604020202020204" pitchFamily="34" charset="0"/>
              <a:buChar char="•"/>
            </a:pPr>
            <a:r>
              <a:rPr lang="el-GR" sz="6400" b="1" dirty="0">
                <a:cs typeface="Arial" panose="020B0604020202020204" pitchFamily="34" charset="0"/>
              </a:rPr>
              <a:t>ΠΟΛΥΤΕΧΝΕΙΑ</a:t>
            </a:r>
          </a:p>
          <a:p>
            <a:pPr marL="285750" indent="-285750">
              <a:lnSpc>
                <a:spcPct val="150000"/>
              </a:lnSpc>
              <a:buFont typeface="Arial" panose="020B0604020202020204" pitchFamily="34" charset="0"/>
              <a:buChar char="•"/>
            </a:pPr>
            <a:r>
              <a:rPr lang="el-GR" sz="6400" b="1" dirty="0">
                <a:cs typeface="Arial" panose="020B0604020202020204" pitchFamily="34" charset="0"/>
              </a:rPr>
              <a:t>ΣΤΡΑΤΙΩΤΙΚΕΣ ΣΧΟΛΕΣ</a:t>
            </a:r>
          </a:p>
          <a:p>
            <a:pPr marL="285750" indent="-285750">
              <a:lnSpc>
                <a:spcPct val="150000"/>
              </a:lnSpc>
              <a:buFont typeface="Arial" panose="020B0604020202020204" pitchFamily="34" charset="0"/>
              <a:buChar char="•"/>
            </a:pPr>
            <a:r>
              <a:rPr lang="el-GR" sz="6400" b="1" dirty="0">
                <a:cs typeface="Arial" panose="020B0604020202020204" pitchFamily="34" charset="0"/>
              </a:rPr>
              <a:t>ΑΝΩΤΑΤΕΣ ΕΚΚΛΗΣΙΑΣΤΙΚΕΣ ΑΚΑΔΗΜΙΕΣ (Α.Ε.Α.)</a:t>
            </a:r>
          </a:p>
          <a:p>
            <a:pPr marL="285750" indent="-285750">
              <a:lnSpc>
                <a:spcPct val="150000"/>
              </a:lnSpc>
              <a:buFont typeface="Arial" panose="020B0604020202020204" pitchFamily="34" charset="0"/>
              <a:buChar char="•"/>
            </a:pPr>
            <a:r>
              <a:rPr lang="el-GR" sz="6400" b="1" dirty="0">
                <a:cs typeface="Arial" panose="020B0604020202020204" pitchFamily="34" charset="0"/>
              </a:rPr>
              <a:t>ΑΝΩΤΕΡΕΣ ΣΧΟΛΕΣ ΤΟΥΡΙΣΤΙΚΗΣ ΕΚΠΑΙΔΕΥΣΗΣ</a:t>
            </a:r>
            <a:r>
              <a:rPr lang="el-GR" sz="6400" dirty="0">
                <a:cs typeface="Arial" panose="020B0604020202020204" pitchFamily="34" charset="0"/>
              </a:rPr>
              <a:t> </a:t>
            </a:r>
            <a:r>
              <a:rPr lang="el-GR" sz="6400" b="1" dirty="0">
                <a:cs typeface="Arial" panose="020B0604020202020204" pitchFamily="34" charset="0"/>
              </a:rPr>
              <a:t>(Α.Σ.Τ.Ε.)</a:t>
            </a:r>
            <a:endParaRPr lang="en-US" sz="6400" b="1" dirty="0">
              <a:cs typeface="Arial" panose="020B0604020202020204" pitchFamily="34" charset="0"/>
            </a:endParaRPr>
          </a:p>
          <a:p>
            <a:endParaRPr lang="en-CY" dirty="0"/>
          </a:p>
        </p:txBody>
      </p:sp>
      <p:sp>
        <p:nvSpPr>
          <p:cNvPr id="4" name="Footer Placeholder 3">
            <a:extLst>
              <a:ext uri="{FF2B5EF4-FFF2-40B4-BE49-F238E27FC236}">
                <a16:creationId xmlns:a16="http://schemas.microsoft.com/office/drawing/2014/main" id="{8B1AC73E-73F4-75BE-1661-4924E685B7FC}"/>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5" name="Picture 4">
            <a:extLst>
              <a:ext uri="{FF2B5EF4-FFF2-40B4-BE49-F238E27FC236}">
                <a16:creationId xmlns:a16="http://schemas.microsoft.com/office/drawing/2014/main" id="{CF0BA737-23E5-CAFC-CB11-5A5B7A12F6B9}"/>
              </a:ext>
            </a:extLst>
          </p:cNvPr>
          <p:cNvPicPr>
            <a:picLocks noChangeAspect="1"/>
          </p:cNvPicPr>
          <p:nvPr/>
        </p:nvPicPr>
        <p:blipFill>
          <a:blip r:embed="rId2"/>
          <a:stretch>
            <a:fillRect/>
          </a:stretch>
        </p:blipFill>
        <p:spPr>
          <a:xfrm>
            <a:off x="6620053" y="1658109"/>
            <a:ext cx="1889924" cy="1243692"/>
          </a:xfrm>
          <a:prstGeom prst="rect">
            <a:avLst/>
          </a:prstGeom>
        </p:spPr>
      </p:pic>
      <p:pic>
        <p:nvPicPr>
          <p:cNvPr id="6" name="Picture 5">
            <a:extLst>
              <a:ext uri="{FF2B5EF4-FFF2-40B4-BE49-F238E27FC236}">
                <a16:creationId xmlns:a16="http://schemas.microsoft.com/office/drawing/2014/main" id="{E1063AC0-A852-75F5-A0C3-13EBAD18066A}"/>
              </a:ext>
            </a:extLst>
          </p:cNvPr>
          <p:cNvPicPr>
            <a:picLocks noChangeAspect="1"/>
          </p:cNvPicPr>
          <p:nvPr/>
        </p:nvPicPr>
        <p:blipFill>
          <a:blip r:embed="rId3"/>
          <a:stretch>
            <a:fillRect/>
          </a:stretch>
        </p:blipFill>
        <p:spPr>
          <a:xfrm>
            <a:off x="6856894" y="3852360"/>
            <a:ext cx="1633870" cy="993734"/>
          </a:xfrm>
          <a:prstGeom prst="rect">
            <a:avLst/>
          </a:prstGeom>
        </p:spPr>
      </p:pic>
      <p:pic>
        <p:nvPicPr>
          <p:cNvPr id="8" name="Picture 7">
            <a:extLst>
              <a:ext uri="{FF2B5EF4-FFF2-40B4-BE49-F238E27FC236}">
                <a16:creationId xmlns:a16="http://schemas.microsoft.com/office/drawing/2014/main" id="{FD14F350-B072-BDAB-E667-FBCACD708918}"/>
              </a:ext>
            </a:extLst>
          </p:cNvPr>
          <p:cNvPicPr>
            <a:picLocks noChangeAspect="1"/>
          </p:cNvPicPr>
          <p:nvPr/>
        </p:nvPicPr>
        <p:blipFill>
          <a:blip r:embed="rId4"/>
          <a:stretch>
            <a:fillRect/>
          </a:stretch>
        </p:blipFill>
        <p:spPr>
          <a:xfrm>
            <a:off x="0" y="0"/>
            <a:ext cx="942975" cy="1348454"/>
          </a:xfrm>
          <a:prstGeom prst="rect">
            <a:avLst/>
          </a:prstGeom>
        </p:spPr>
      </p:pic>
    </p:spTree>
    <p:extLst>
      <p:ext uri="{BB962C8B-B14F-4D97-AF65-F5344CB8AC3E}">
        <p14:creationId xmlns:p14="http://schemas.microsoft.com/office/powerpoint/2010/main" val="19752545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1BBD4-4DC3-791E-220E-2F7C0669453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F7B450FE-6F0C-867A-BDAB-151856B36BE3}"/>
              </a:ext>
            </a:extLst>
          </p:cNvPr>
          <p:cNvPicPr>
            <a:picLocks noChangeAspect="1"/>
          </p:cNvPicPr>
          <p:nvPr/>
        </p:nvPicPr>
        <p:blipFill>
          <a:blip r:embed="rId2"/>
          <a:stretch>
            <a:fillRect/>
          </a:stretch>
        </p:blipFill>
        <p:spPr>
          <a:xfrm>
            <a:off x="1439088" y="724619"/>
            <a:ext cx="1778681" cy="2543514"/>
          </a:xfrm>
          <a:prstGeom prst="rect">
            <a:avLst/>
          </a:prstGeom>
        </p:spPr>
      </p:pic>
      <p:pic>
        <p:nvPicPr>
          <p:cNvPr id="7" name="Picture 6">
            <a:extLst>
              <a:ext uri="{FF2B5EF4-FFF2-40B4-BE49-F238E27FC236}">
                <a16:creationId xmlns:a16="http://schemas.microsoft.com/office/drawing/2014/main" id="{3BC3633F-29F7-4E23-C8D9-E169F3A689CE}"/>
              </a:ext>
            </a:extLst>
          </p:cNvPr>
          <p:cNvPicPr>
            <a:picLocks noChangeAspect="1"/>
          </p:cNvPicPr>
          <p:nvPr/>
        </p:nvPicPr>
        <p:blipFill>
          <a:blip r:embed="rId3"/>
          <a:stretch>
            <a:fillRect/>
          </a:stretch>
        </p:blipFill>
        <p:spPr>
          <a:xfrm>
            <a:off x="775587" y="3839753"/>
            <a:ext cx="3105684" cy="2043740"/>
          </a:xfrm>
          <a:prstGeom prst="rect">
            <a:avLst/>
          </a:prstGeom>
        </p:spPr>
      </p:pic>
      <p:sp>
        <p:nvSpPr>
          <p:cNvPr id="3" name="Content Placeholder 2">
            <a:extLst>
              <a:ext uri="{FF2B5EF4-FFF2-40B4-BE49-F238E27FC236}">
                <a16:creationId xmlns:a16="http://schemas.microsoft.com/office/drawing/2014/main" id="{727F6293-FBC4-897C-19F1-CE27731BC598}"/>
              </a:ext>
            </a:extLst>
          </p:cNvPr>
          <p:cNvSpPr>
            <a:spLocks noGrp="1"/>
          </p:cNvSpPr>
          <p:nvPr>
            <p:ph idx="1"/>
          </p:nvPr>
        </p:nvSpPr>
        <p:spPr>
          <a:xfrm>
            <a:off x="5303306" y="2211355"/>
            <a:ext cx="5295421" cy="4028725"/>
          </a:xfrm>
        </p:spPr>
        <p:txBody>
          <a:bodyPr anchor="ctr">
            <a:normAutofit/>
          </a:bodyPr>
          <a:lstStyle/>
          <a:p>
            <a:pPr marL="0" indent="0">
              <a:buNone/>
            </a:pPr>
            <a:r>
              <a:rPr lang="el-GR" sz="2000" b="1" dirty="0">
                <a:cs typeface="Times New Roman" panose="02020603050405020304" pitchFamily="18" charset="0"/>
              </a:rPr>
              <a:t>28 Πλαίσια  Πρόσβασης:</a:t>
            </a:r>
            <a:endParaRPr lang="en-US" sz="2000" b="1" dirty="0">
              <a:cs typeface="Times New Roman" panose="02020603050405020304" pitchFamily="18" charset="0"/>
            </a:endParaRPr>
          </a:p>
          <a:p>
            <a:pPr marL="0" indent="0">
              <a:buNone/>
            </a:pPr>
            <a:r>
              <a:rPr lang="el-GR" sz="2000" dirty="0">
                <a:latin typeface="Calibri" panose="020F0502020204030204" pitchFamily="34" charset="0"/>
                <a:ea typeface="Calibri" panose="020F0502020204030204" pitchFamily="34" charset="0"/>
                <a:cs typeface="Calibri" panose="020F0502020204030204" pitchFamily="34" charset="0"/>
              </a:rPr>
              <a:t>Κυπριακό Σύστημα για την Πρόσβαση σε Τμήματα/Σχολές της Δημόσιας </a:t>
            </a:r>
            <a:r>
              <a:rPr lang="el-CY" sz="2000" dirty="0">
                <a:latin typeface="Calibri" panose="020F0502020204030204" pitchFamily="34" charset="0"/>
                <a:ea typeface="Calibri" panose="020F0502020204030204" pitchFamily="34" charset="0"/>
                <a:cs typeface="Calibri" panose="020F0502020204030204" pitchFamily="34" charset="0"/>
              </a:rPr>
              <a:t>Ανώτερης</a:t>
            </a:r>
            <a:r>
              <a:rPr lang="el-GR" sz="2000" dirty="0">
                <a:latin typeface="Calibri" panose="020F0502020204030204" pitchFamily="34" charset="0"/>
                <a:ea typeface="Calibri" panose="020F0502020204030204" pitchFamily="34" charset="0"/>
                <a:cs typeface="Calibri" panose="020F0502020204030204" pitchFamily="34" charset="0"/>
              </a:rPr>
              <a:t> Εκπαίδευσης Κύπρου και Ελλάδας (4 </a:t>
            </a:r>
            <a:r>
              <a:rPr lang="el-CY" sz="2000" dirty="0">
                <a:latin typeface="Calibri" panose="020F0502020204030204" pitchFamily="34" charset="0"/>
                <a:ea typeface="Calibri" panose="020F0502020204030204" pitchFamily="34" charset="0"/>
                <a:cs typeface="Calibri" panose="020F0502020204030204" pitchFamily="34" charset="0"/>
              </a:rPr>
              <a:t>Ε</a:t>
            </a:r>
            <a:r>
              <a:rPr lang="el-GR" sz="2000" dirty="0" err="1">
                <a:latin typeface="Calibri" panose="020F0502020204030204" pitchFamily="34" charset="0"/>
                <a:ea typeface="Calibri" panose="020F0502020204030204" pitchFamily="34" charset="0"/>
                <a:cs typeface="Calibri" panose="020F0502020204030204" pitchFamily="34" charset="0"/>
              </a:rPr>
              <a:t>πιστημονικά</a:t>
            </a:r>
            <a:r>
              <a:rPr lang="el-GR" sz="2000" dirty="0">
                <a:latin typeface="Calibri" panose="020F0502020204030204" pitchFamily="34" charset="0"/>
                <a:ea typeface="Calibri" panose="020F0502020204030204" pitchFamily="34" charset="0"/>
                <a:cs typeface="Calibri" panose="020F0502020204030204" pitchFamily="34" charset="0"/>
              </a:rPr>
              <a:t> </a:t>
            </a:r>
            <a:r>
              <a:rPr lang="el-CY" sz="2000" dirty="0">
                <a:latin typeface="Calibri" panose="020F0502020204030204" pitchFamily="34" charset="0"/>
                <a:ea typeface="Calibri" panose="020F0502020204030204" pitchFamily="34" charset="0"/>
                <a:cs typeface="Calibri" panose="020F0502020204030204" pitchFamily="34" charset="0"/>
              </a:rPr>
              <a:t>Π</a:t>
            </a:r>
            <a:r>
              <a:rPr lang="el-GR" sz="2000" dirty="0" err="1">
                <a:latin typeface="Calibri" panose="020F0502020204030204" pitchFamily="34" charset="0"/>
                <a:ea typeface="Calibri" panose="020F0502020204030204" pitchFamily="34" charset="0"/>
                <a:cs typeface="Calibri" panose="020F0502020204030204" pitchFamily="34" charset="0"/>
              </a:rPr>
              <a:t>εδία</a:t>
            </a:r>
            <a:r>
              <a:rPr lang="el-GR" sz="2000" dirty="0">
                <a:latin typeface="Calibri" panose="020F0502020204030204" pitchFamily="34" charset="0"/>
                <a:ea typeface="Calibri" panose="020F0502020204030204" pitchFamily="34" charset="0"/>
                <a:cs typeface="Calibri" panose="020F0502020204030204" pitchFamily="34" charset="0"/>
              </a:rPr>
              <a:t>)</a:t>
            </a:r>
          </a:p>
          <a:p>
            <a:pPr marL="0" indent="0">
              <a:buNone/>
            </a:pPr>
            <a:endParaRPr lang="el-GR" sz="2000" dirty="0">
              <a:effectLst>
                <a:outerShdw blurRad="38100" dist="38100" dir="2700000" algn="tl">
                  <a:srgbClr val="C0C0C0"/>
                </a:outerShdw>
              </a:effectLst>
              <a:cs typeface="Times New Roman" panose="02020603050405020304" pitchFamily="18" charset="0"/>
            </a:endParaRPr>
          </a:p>
          <a:p>
            <a:pPr marL="0" indent="0">
              <a:buNone/>
            </a:pPr>
            <a:r>
              <a:rPr lang="el-GR" sz="2000" b="1" dirty="0">
                <a:effectLst>
                  <a:outerShdw blurRad="38100" dist="38100" dir="2700000" algn="tl">
                    <a:srgbClr val="C0C0C0"/>
                  </a:outerShdw>
                </a:effectLst>
                <a:cs typeface="Times New Roman" panose="02020603050405020304" pitchFamily="18" charset="0"/>
              </a:rPr>
              <a:t>Κατηγορίες μαθημάτων</a:t>
            </a:r>
            <a:r>
              <a:rPr lang="en-US" sz="2000" b="1" dirty="0">
                <a:effectLst>
                  <a:outerShdw blurRad="38100" dist="38100" dir="2700000" algn="tl">
                    <a:srgbClr val="C0C0C0"/>
                  </a:outerShdw>
                </a:effectLst>
                <a:cs typeface="Times New Roman" panose="02020603050405020304" pitchFamily="18" charset="0"/>
              </a:rPr>
              <a:t> </a:t>
            </a:r>
            <a:r>
              <a:rPr lang="el-GR" sz="2000" b="1" dirty="0">
                <a:effectLst>
                  <a:outerShdw blurRad="38100" dist="38100" dir="2700000" algn="tl">
                    <a:srgbClr val="C0C0C0"/>
                  </a:outerShdw>
                </a:effectLst>
                <a:cs typeface="Times New Roman" panose="02020603050405020304" pitchFamily="18" charset="0"/>
              </a:rPr>
              <a:t>Πρόσβασης:   </a:t>
            </a:r>
            <a:r>
              <a:rPr lang="el-GR" sz="2000" i="1" dirty="0">
                <a:effectLst>
                  <a:outerShdw blurRad="38100" dist="38100" dir="2700000" algn="tl">
                    <a:srgbClr val="C0C0C0"/>
                  </a:outerShdw>
                </a:effectLst>
                <a:cs typeface="Times New Roman" panose="02020603050405020304" pitchFamily="18" charset="0"/>
              </a:rPr>
              <a:t/>
            </a:r>
            <a:br>
              <a:rPr lang="el-GR" sz="2000" i="1" dirty="0">
                <a:effectLst>
                  <a:outerShdw blurRad="38100" dist="38100" dir="2700000" algn="tl">
                    <a:srgbClr val="C0C0C0"/>
                  </a:outerShdw>
                </a:effectLst>
                <a:cs typeface="Times New Roman" panose="02020603050405020304" pitchFamily="18" charset="0"/>
              </a:rPr>
            </a:br>
            <a:r>
              <a:rPr lang="el-GR" sz="2000" dirty="0">
                <a:cs typeface="Times New Roman" panose="02020603050405020304" pitchFamily="18" charset="0"/>
              </a:rPr>
              <a:t>Υποχρεωτικά</a:t>
            </a:r>
            <a:br>
              <a:rPr lang="el-GR" sz="2000" dirty="0">
                <a:cs typeface="Times New Roman" panose="02020603050405020304" pitchFamily="18" charset="0"/>
              </a:rPr>
            </a:br>
            <a:r>
              <a:rPr lang="el-GR" sz="2000" dirty="0">
                <a:cs typeface="Times New Roman" panose="02020603050405020304" pitchFamily="18" charset="0"/>
              </a:rPr>
              <a:t>Επιλεγόμενα</a:t>
            </a:r>
          </a:p>
          <a:p>
            <a:pPr marL="0" indent="0">
              <a:buNone/>
            </a:pPr>
            <a:r>
              <a:rPr lang="el-GR" sz="20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l-GR" sz="2000" dirty="0">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GB" sz="2000" dirty="0">
              <a:latin typeface="Times New Roman" panose="02020603050405020304" pitchFamily="18" charset="0"/>
              <a:cs typeface="Times New Roman" panose="02020603050405020304" pitchFamily="18" charset="0"/>
            </a:endParaRPr>
          </a:p>
          <a:p>
            <a:endParaRPr lang="en-CY" sz="2000" dirty="0"/>
          </a:p>
        </p:txBody>
      </p:sp>
      <p:sp>
        <p:nvSpPr>
          <p:cNvPr id="4" name="Footer Placeholder 3">
            <a:extLst>
              <a:ext uri="{FF2B5EF4-FFF2-40B4-BE49-F238E27FC236}">
                <a16:creationId xmlns:a16="http://schemas.microsoft.com/office/drawing/2014/main" id="{E2FCB449-A726-82D1-8B0F-80BC18823182}"/>
              </a:ext>
            </a:extLst>
          </p:cNvPr>
          <p:cNvSpPr>
            <a:spLocks noGrp="1"/>
          </p:cNvSpPr>
          <p:nvPr>
            <p:ph type="ftr" sz="quarter" idx="11"/>
          </p:nvPr>
        </p:nvSpPr>
        <p:spPr>
          <a:xfrm>
            <a:off x="5303307" y="6356350"/>
            <a:ext cx="4760288" cy="365125"/>
          </a:xfrm>
        </p:spPr>
        <p:txBody>
          <a:bodyPr>
            <a:normAutofit/>
          </a:bodyPr>
          <a:lstStyle/>
          <a:p>
            <a:pPr algn="l">
              <a:spcAft>
                <a:spcPts val="600"/>
              </a:spcAft>
            </a:pPr>
            <a:r>
              <a:rPr lang="el-GR">
                <a:solidFill>
                  <a:schemeClr val="tx1"/>
                </a:solidFill>
              </a:rPr>
              <a:t>Υπηρεσία Συμβουλευτικής &amp; Επαγγελματικής Αγωγής, Οκτώβριος 2026</a:t>
            </a:r>
            <a:endParaRPr lang="en-US">
              <a:solidFill>
                <a:schemeClr val="tx1"/>
              </a:solidFill>
            </a:endParaRPr>
          </a:p>
        </p:txBody>
      </p:sp>
    </p:spTree>
    <p:extLst>
      <p:ext uri="{BB962C8B-B14F-4D97-AF65-F5344CB8AC3E}">
        <p14:creationId xmlns:p14="http://schemas.microsoft.com/office/powerpoint/2010/main" val="29579337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565D8-8450-8A05-BB82-757A54AC52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23C2D0-BAC1-CEF6-71DC-6A5854FB5604}"/>
              </a:ext>
            </a:extLst>
          </p:cNvPr>
          <p:cNvSpPr>
            <a:spLocks noGrp="1"/>
          </p:cNvSpPr>
          <p:nvPr>
            <p:ph type="title"/>
          </p:nvPr>
        </p:nvSpPr>
        <p:spPr>
          <a:xfrm>
            <a:off x="853330" y="1134681"/>
            <a:ext cx="2743310" cy="4255025"/>
          </a:xfrm>
        </p:spPr>
        <p:txBody>
          <a:bodyPr>
            <a:normAutofit/>
          </a:bodyPr>
          <a:lstStyle/>
          <a:p>
            <a:r>
              <a:rPr kumimoji="0" lang="el-GR" sz="3300" i="0" u="none" strike="noStrike" kern="1200" cap="all" spc="0" normalizeH="0" baseline="0" noProof="0" dirty="0">
                <a:ln>
                  <a:noFill/>
                </a:ln>
                <a:solidFill>
                  <a:srgbClr val="FFFFFF"/>
                </a:solidFill>
                <a:effectLst/>
                <a:uLnTx/>
                <a:uFillTx/>
                <a:latin typeface="+mn-lt"/>
                <a:ea typeface="+mj-ea"/>
                <a:cs typeface="+mj-cs"/>
              </a:rPr>
              <a:t>10</a:t>
            </a:r>
            <a:endParaRPr lang="en-CY" sz="3300" dirty="0">
              <a:solidFill>
                <a:srgbClr val="FFFFFF"/>
              </a:solidFill>
              <a:latin typeface="+mn-lt"/>
            </a:endParaRPr>
          </a:p>
        </p:txBody>
      </p:sp>
      <p:graphicFrame>
        <p:nvGraphicFramePr>
          <p:cNvPr id="5" name="Content Placeholder 4">
            <a:extLst>
              <a:ext uri="{FF2B5EF4-FFF2-40B4-BE49-F238E27FC236}">
                <a16:creationId xmlns:a16="http://schemas.microsoft.com/office/drawing/2014/main" id="{F11B65F2-A0F2-8AB6-871E-5A10803CD40D}"/>
              </a:ext>
            </a:extLst>
          </p:cNvPr>
          <p:cNvGraphicFramePr>
            <a:graphicFrameLocks noGrp="1"/>
          </p:cNvGraphicFramePr>
          <p:nvPr>
            <p:ph idx="1"/>
          </p:nvPr>
        </p:nvGraphicFramePr>
        <p:xfrm>
          <a:off x="4141149" y="0"/>
          <a:ext cx="8033137" cy="11985394"/>
        </p:xfrm>
        <a:graphic>
          <a:graphicData uri="http://schemas.openxmlformats.org/drawingml/2006/table">
            <a:tbl>
              <a:tblPr firstRow="1" firstCol="1" bandRow="1"/>
              <a:tblGrid>
                <a:gridCol w="1407548">
                  <a:extLst>
                    <a:ext uri="{9D8B030D-6E8A-4147-A177-3AD203B41FA5}">
                      <a16:colId xmlns:a16="http://schemas.microsoft.com/office/drawing/2014/main" val="1709807382"/>
                    </a:ext>
                  </a:extLst>
                </a:gridCol>
                <a:gridCol w="2921250">
                  <a:extLst>
                    <a:ext uri="{9D8B030D-6E8A-4147-A177-3AD203B41FA5}">
                      <a16:colId xmlns:a16="http://schemas.microsoft.com/office/drawing/2014/main" val="3700714230"/>
                    </a:ext>
                  </a:extLst>
                </a:gridCol>
                <a:gridCol w="3704339">
                  <a:extLst>
                    <a:ext uri="{9D8B030D-6E8A-4147-A177-3AD203B41FA5}">
                      <a16:colId xmlns:a16="http://schemas.microsoft.com/office/drawing/2014/main" val="1937485057"/>
                    </a:ext>
                  </a:extLst>
                </a:gridCol>
              </a:tblGrid>
              <a:tr h="321129">
                <a:tc gridSpan="3">
                  <a:txBody>
                    <a:bodyPr/>
                    <a:lstStyle/>
                    <a:p>
                      <a:pPr algn="ctr">
                        <a:lnSpc>
                          <a:spcPct val="115000"/>
                        </a:lnSpc>
                        <a:spcAft>
                          <a:spcPts val="1000"/>
                        </a:spcAft>
                      </a:pPr>
                      <a:r>
                        <a:rPr lang="el-GR" sz="1600" b="1"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Πλαίσιο Πρόσβασης 10</a:t>
                      </a:r>
                      <a:endParaRPr lang="en-CY"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8F00"/>
                    </a:solidFill>
                  </a:tcPr>
                </a:tc>
                <a:tc hMerge="1">
                  <a:txBody>
                    <a:bodyPr/>
                    <a:lstStyle/>
                    <a:p>
                      <a:endParaRPr lang="en-CY"/>
                    </a:p>
                  </a:txBody>
                  <a:tcPr/>
                </a:tc>
                <a:tc hMerge="1">
                  <a:txBody>
                    <a:bodyPr/>
                    <a:lstStyle/>
                    <a:p>
                      <a:endParaRPr lang="en-CY"/>
                    </a:p>
                  </a:txBody>
                  <a:tcPr/>
                </a:tc>
                <a:extLst>
                  <a:ext uri="{0D108BD9-81ED-4DB2-BD59-A6C34878D82A}">
                    <a16:rowId xmlns:a16="http://schemas.microsoft.com/office/drawing/2014/main" val="1053403079"/>
                  </a:ext>
                </a:extLst>
              </a:tr>
              <a:tr h="2550440">
                <a:tc rowSpan="2">
                  <a:txBody>
                    <a:bodyPr/>
                    <a:lstStyle/>
                    <a:p>
                      <a:pPr>
                        <a:lnSpc>
                          <a:spcPct val="115000"/>
                        </a:lnSpc>
                        <a:spcAft>
                          <a:spcPts val="1000"/>
                        </a:spcAft>
                      </a:pPr>
                      <a:r>
                        <a:rPr lang="el-GR" sz="16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Κωδικός Σχολής</a:t>
                      </a:r>
                      <a:endParaRPr lang="en-CY"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15000"/>
                        </a:lnSpc>
                        <a:spcAft>
                          <a:spcPts val="1000"/>
                        </a:spcAft>
                      </a:pPr>
                      <a:r>
                        <a:rPr lang="el-GR" sz="1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Υποχρεωτικά Μαθήματα (2):</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Νέα Ελληνικά</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Μαθηματικά </a:t>
                      </a:r>
                      <a:r>
                        <a:rPr lang="el-GR" sz="1400" b="1" u="sng"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ή</a:t>
                      </a: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Μαθηματικά Κ.Κ.</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l-GR" sz="600" dirty="0">
                          <a:effectLst/>
                          <a:latin typeface="Arial" panose="020B0604020202020204" pitchFamily="34" charset="0"/>
                          <a:ea typeface="Calibri" panose="020F0502020204030204" pitchFamily="34" charset="0"/>
                          <a:cs typeface="Times New Roman" panose="02020603050405020304" pitchFamily="18" charset="0"/>
                        </a:rPr>
                        <a:t> </a:t>
                      </a:r>
                      <a:endParaRPr lang="en-CY" sz="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nSpc>
                          <a:spcPct val="115000"/>
                        </a:lnSpc>
                        <a:spcAft>
                          <a:spcPts val="1000"/>
                        </a:spcAft>
                      </a:pPr>
                      <a:r>
                        <a:rPr lang="el-GR" sz="1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Επιλεγόμενα Μαθήματα (2):</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Αρχαία Ελληνικά</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Ιστορία</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Λατινικά</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Αγγλικά</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Οικονομικά</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Φυσική</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Βιολογία</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Χημεία</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Λογιστική</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469190537"/>
                  </a:ext>
                </a:extLst>
              </a:tr>
              <a:tr h="169926">
                <a:tc vMerge="1">
                  <a:txBody>
                    <a:bodyPr/>
                    <a:lstStyle/>
                    <a:p>
                      <a:endParaRPr lang="en-CY"/>
                    </a:p>
                  </a:txBody>
                  <a:tcPr/>
                </a:tc>
                <a:tc gridSpan="2">
                  <a:txBody>
                    <a:bodyPr/>
                    <a:lstStyle/>
                    <a:p>
                      <a:pPr>
                        <a:lnSpc>
                          <a:spcPct val="115000"/>
                        </a:lnSpc>
                        <a:spcAft>
                          <a:spcPts val="1000"/>
                        </a:spcAft>
                      </a:pPr>
                      <a:r>
                        <a:rPr lang="el-GR" sz="14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ΠΑΝΕΠΙΣΤΗΜΙΑ/ΤΜΗΜΑ - ΚΥΠΡΟΣ</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263506110"/>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1110</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ΨΥΧΟΛΟΓΙΑΣ (Π.Κ.)</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1548283650"/>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1111</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ΑΓΩΓΗΣ (ΔΗΜΟΤΙΚΗ ΕΚΠΑΙΔΕΥΣΗ) (Π.Κ.)</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746248031"/>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1112</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ΑΓΩΓΗΣ (ΠΡΟΔΗΜΟΤΙΚΗ ΕΚΠΑΙΔΕΥΣΗ) (Π.Κ.)</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664280603"/>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3122</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ΑΠΟΚΑΤΑΣΤΑΣΗΣ (ΛΟΓΟΘΕΡΑΠΕΙΑ/ΛΟΓΟΠΑΘΟΛΟΓΙΑ) (Τ.Π.Κ.)</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985482315"/>
                  </a:ext>
                </a:extLst>
              </a:tr>
              <a:tr h="169926">
                <a:tc>
                  <a:txBody>
                    <a:bodyPr/>
                    <a:lstStyle/>
                    <a:p>
                      <a:pPr algn="ctr">
                        <a:lnSpc>
                          <a:spcPct val="115000"/>
                        </a:lnSpc>
                        <a:spcAft>
                          <a:spcPts val="1000"/>
                        </a:spcAft>
                      </a:pPr>
                      <a:r>
                        <a:rPr lang="el-GR" sz="1600" b="1">
                          <a:effectLst/>
                          <a:latin typeface="Arial" panose="020B0604020202020204" pitchFamily="34" charset="0"/>
                          <a:ea typeface="Calibri" panose="020F0502020204030204" pitchFamily="34" charset="0"/>
                          <a:cs typeface="Times New Roman" panose="02020603050405020304" pitchFamily="18" charset="0"/>
                        </a:rPr>
                        <a:t> </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ΠΑΝΕΠΙΣΤΗΜΙΑ/ΤΜΗΜΑ - ΕΛΛΑΔΑ</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961750603"/>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1610</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ΑΓΩΓΗΣ ΚΑΙ ΦΡΟΝΤΙΔΑΣ ΣΤΗΝ ΠΡΩΙΜΗ ΠΑΙΔΙΚΗ ΗΛΙΚΙΑ (ΘΕΣΣΑΛΟΝΙΚΗ – ΔΙ.ΠΑ.Ε.)</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732018949"/>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673</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ΑΓΩΓΗΣ ΚΑΙ ΦΡΟΝΤΙΔΑΣ ΣΤΗΝ ΠΡΩΙΜΗ ΠΑΙΔΙΚΗ ΗΛΙΚΙΑ (ΑΙΓΑΛΕΩ – ΠΑΝ. ΔΥΤ. ΑΤΤΙΚΗΣ)</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806037631"/>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1241</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ΑΓΩΓΗΣ ΚΑΙ ΦΡΟΝΤΙΔΑΣ ΣΤΗΝ ΠΡΩΙΜΗ ΠΑΙΔΙΚΗ ΗΛΙΚΙΑ (ΙΩΑΝΝΙΝΑ – ΠΑΝ. ΙΩΑΝΝΙΝΩΝ)</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922708303"/>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356</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ΓΕΩΓΡΑΦΙΑΣ (ΑΘΗΝΑ – ΧΑΡΟΚΟΠΕΙΟ)</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742701757"/>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310</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ΓΕΩΓΡΑΦΙΑΣ (ΜΥΤΙΛΗΝΗ – ΠΑΝ. ΑΙΓΑΙΟΥ)</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952550818"/>
                  </a:ext>
                </a:extLst>
              </a:tr>
              <a:tr h="169926">
                <a:tc>
                  <a:txBody>
                    <a:bodyPr/>
                    <a:lstStyle/>
                    <a:p>
                      <a:pPr algn="ctr">
                        <a:lnSpc>
                          <a:spcPct val="115000"/>
                        </a:lnSpc>
                        <a:spcAft>
                          <a:spcPts val="1000"/>
                        </a:spcAft>
                      </a:pPr>
                      <a:r>
                        <a:rPr lang="el-GR"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154</a:t>
                      </a:r>
                      <a:endParaRPr lang="en-CY" sz="1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ΕΚΠΑΙΔΕΥΣΗΣ ΚΑΙ ΑΓΩΓΗΣ ΣΤΗΝ ΠΡΟΣΧΟΛΙΚΗ ΗΛΙΚΙΑ (ΑΘΗΝΑ – ΕΚΠΑ)</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481932549"/>
                  </a:ext>
                </a:extLst>
              </a:tr>
              <a:tr h="169926">
                <a:tc>
                  <a:txBody>
                    <a:bodyPr/>
                    <a:lstStyle/>
                    <a:p>
                      <a:pPr algn="ctr">
                        <a:lnSpc>
                          <a:spcPct val="115000"/>
                        </a:lnSpc>
                        <a:spcAft>
                          <a:spcPts val="1000"/>
                        </a:spcAft>
                      </a:pPr>
                      <a:r>
                        <a:rPr lang="el-GR"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134</a:t>
                      </a:r>
                      <a:endParaRPr lang="en-CY"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ΠΡΟΣΧΟΛΙΚΗΣ ΑΓΩΓΗΣ ΚΑΙ ΕΚΠΑΙΔΕΥΣΗΣ (ΘΕΣΣΑΛΟΝΙΚΗ – ΑΠΘ)</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1493003701"/>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1286</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ΤΗΣ ΕΚΠΑΙΔΕΥΣΗΣ ΚΑΙ ΚΟΙΝΩΝΙΚΗΣ ΕΡΓΑΣΙΑΣ (ΠΑΤΡΑ – ΠΑΝ. ΠΑΤΡΩΝ)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(πρόσβαση και από το Πλαίσιο 6)</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75682846"/>
                  </a:ext>
                </a:extLst>
              </a:tr>
              <a:tr h="169926">
                <a:tc>
                  <a:txBody>
                    <a:bodyPr/>
                    <a:lstStyle/>
                    <a:p>
                      <a:pPr algn="ctr">
                        <a:lnSpc>
                          <a:spcPct val="115000"/>
                        </a:lnSpc>
                        <a:spcAft>
                          <a:spcPts val="1000"/>
                        </a:spcAft>
                      </a:pPr>
                      <a:r>
                        <a:rPr lang="el-GR" sz="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136</a:t>
                      </a:r>
                      <a:endParaRPr lang="en-CY" sz="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ΤΗΣ ΕΚΠΑΙΔΕΥΣΗΣ ΚΑΙ ΤΗΣ ΑΓΩΓΗΣ ΣΤΗΝ ΠΡΟΣΧΟΛΙΚΗ ΗΛΙΚΙΑ (ΠΑΤΡΑ – ΠΑΝ. ΠΑΤΡΩΝ)</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552668819"/>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160</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ΤΗΣ ΕΚΠΑΙΔΕΥΣΗΣ ΣΤΗΝ ΠΡΟΣΧΟΛΙΚΗ ΗΛΙΚΙΑ (ΑΛΕΞΑΝΔΡΟΥΠΟΛΗ – ΔΠΘ)</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565292706"/>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162</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ΕΠΙΣΤΗΜΩΝ ΤΗΣ ΠΡΟΣΧΟΛΙΚΗΣ ΑΓΩΓΗΣ ΚΑΙ ΕΚΠΑΙΔΕΥΤΙΚΟΥ ΣΧΕΔΙΑΣΜΟΥ (ΡΟΔΟΣ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ΠΑΝ. ΑΙΓΑΙΟΥ)</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735015235"/>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1245</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ΛΟΓΟΘΕΡΑΠΕΙΑΣ (ΙΩΑΝΝΙΝΑ – ΠΑΝ. ΙΩΑΝΝΙΝΩΝ)</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(πρόσβαση και από το Πλαίσιο 28)</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βλ. Σημ</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1480934436"/>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1515</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ΛΟΓΟΘΕΡΑΠΕΙΑΣ (ΚΑΛΑΜΑΤΑ – ΠΑΝ.ΠΕΛ/ΝΗΣΟΥ)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(πρόσβαση και από το Πλαίσιο 28)</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βλ. Σημ</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869302622"/>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1274</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ΛΟΓΟΘΕΡΑΠΕΙΑΣ (ΠΑΤΡΑ – ΠΑΝ. ΠΑΤΡΩΝ)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(πρόσβαση και από το Πλαίσιο 28)</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βλ. Σημ</a:t>
                      </a: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r>
                        <a:rPr lang="el-GR" sz="1400" b="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459360888"/>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128</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(ΑΘΗΝΑ – ΕΚΠΑ)</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46325106"/>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142</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(ΑΛΕΞΑΝΔΡΟΥΠΟΛΗ – ΔΠΘ)</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33472653"/>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164</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(ΒΟΛΟΣ – ΠΑΝ. ΘΕΣΣΑΛΙΑΣ)</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2316508850"/>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140</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(ΘΕΣΣΑΛΟΝΙΚΗ – ΑΠΘ)</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21459500"/>
                  </a:ext>
                </a:extLst>
              </a:tr>
              <a:tr h="169926">
                <a:tc>
                  <a:txBody>
                    <a:bodyPr/>
                    <a:lstStyle/>
                    <a:p>
                      <a:pPr algn="ctr">
                        <a:lnSpc>
                          <a:spcPct val="115000"/>
                        </a:lnSpc>
                        <a:spcAft>
                          <a:spcPts val="1000"/>
                        </a:spcAft>
                      </a:pPr>
                      <a:r>
                        <a:rPr lang="el-GR" sz="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130</a:t>
                      </a:r>
                      <a:endParaRPr lang="en-CY" sz="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(ΙΩΑΝΝΙΝΑ – ΠΑΝ. ΙΩΑΝΝΙΝΩΝ)</a:t>
                      </a:r>
                      <a:endParaRPr lang="en-CY" sz="14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1451925770"/>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132</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(ΡΕΘΥΜΝΟ – ΠΑΝ. ΚΡΗΤΗΣ)</a:t>
                      </a:r>
                      <a:endParaRPr lang="en-CY"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3824317607"/>
                  </a:ext>
                </a:extLst>
              </a:tr>
              <a:tr h="169926">
                <a:tc>
                  <a:txBody>
                    <a:bodyPr/>
                    <a:lstStyle/>
                    <a:p>
                      <a:pPr algn="ctr">
                        <a:lnSpc>
                          <a:spcPct val="115000"/>
                        </a:lnSpc>
                        <a:spcAft>
                          <a:spcPts val="1000"/>
                        </a:spcAft>
                      </a:pPr>
                      <a:r>
                        <a:rPr lang="el-GR" sz="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143</a:t>
                      </a:r>
                      <a:endParaRPr lang="en-CY" sz="60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gridSpan="2">
                  <a:txBody>
                    <a:bodyPr/>
                    <a:lstStyle/>
                    <a:p>
                      <a:pPr>
                        <a:lnSpc>
                          <a:spcPct val="115000"/>
                        </a:lnSpc>
                        <a:spcAft>
                          <a:spcPts val="1000"/>
                        </a:spcAft>
                      </a:pPr>
                      <a:r>
                        <a:rPr lang="el-GR" sz="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ΠΑΙΔΑΓΩΓΙΚΟ ΔΗΜΟΤΙΚΗΣ ΕΚΠΑΙΔΕΥΣΗΣ (ΡΟΔΟΣ – ΠΑΝ. ΑΙΓΑΙΟΥ)</a:t>
                      </a:r>
                      <a:endParaRPr lang="en-CY" sz="600" dirty="0">
                        <a:effectLst/>
                        <a:latin typeface="Calibri" panose="020F0502020204030204" pitchFamily="34" charset="0"/>
                        <a:ea typeface="Calibri" panose="020F0502020204030204" pitchFamily="34" charset="0"/>
                        <a:cs typeface="Times New Roman" panose="02020603050405020304" pitchFamily="18" charset="0"/>
                      </a:endParaRPr>
                    </a:p>
                  </a:txBody>
                  <a:tcPr marL="18840" marR="18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hMerge="1">
                  <a:txBody>
                    <a:bodyPr/>
                    <a:lstStyle/>
                    <a:p>
                      <a:endParaRPr lang="en-CY"/>
                    </a:p>
                  </a:txBody>
                  <a:tcPr/>
                </a:tc>
                <a:extLst>
                  <a:ext uri="{0D108BD9-81ED-4DB2-BD59-A6C34878D82A}">
                    <a16:rowId xmlns:a16="http://schemas.microsoft.com/office/drawing/2014/main" val="1066732316"/>
                  </a:ext>
                </a:extLst>
              </a:tr>
            </a:tbl>
          </a:graphicData>
        </a:graphic>
      </p:graphicFrame>
      <p:sp>
        <p:nvSpPr>
          <p:cNvPr id="3" name="Footer Placeholder 2">
            <a:extLst>
              <a:ext uri="{FF2B5EF4-FFF2-40B4-BE49-F238E27FC236}">
                <a16:creationId xmlns:a16="http://schemas.microsoft.com/office/drawing/2014/main" id="{A193E65E-B396-5F67-4C2E-03EBD65CCFB5}"/>
              </a:ext>
            </a:extLst>
          </p:cNvPr>
          <p:cNvSpPr>
            <a:spLocks noGrp="1"/>
          </p:cNvSpPr>
          <p:nvPr>
            <p:ph type="ftr" sz="quarter" idx="11"/>
          </p:nvPr>
        </p:nvSpPr>
        <p:spPr>
          <a:xfrm>
            <a:off x="17714" y="6477537"/>
            <a:ext cx="4266050" cy="365125"/>
          </a:xfrm>
        </p:spPr>
        <p:txBody>
          <a:bodyPr>
            <a:normAutofit/>
          </a:bodyPr>
          <a:lstStyle/>
          <a:p>
            <a:pPr>
              <a:lnSpc>
                <a:spcPct val="90000"/>
              </a:lnSpc>
              <a:spcAft>
                <a:spcPts val="600"/>
              </a:spcAft>
            </a:pPr>
            <a:r>
              <a:rPr lang="el-GR" sz="900" dirty="0">
                <a:solidFill>
                  <a:schemeClr val="tx1">
                    <a:lumMod val="85000"/>
                    <a:lumOff val="15000"/>
                  </a:schemeClr>
                </a:solidFill>
              </a:rPr>
              <a:t>Υπηρεσία Συμβουλευτικής &amp; Επαγγελματικής Αγωγής, Οκτώβριος 2026</a:t>
            </a:r>
            <a:endParaRPr lang="en-CY" sz="900" dirty="0">
              <a:solidFill>
                <a:schemeClr val="tx1">
                  <a:lumMod val="85000"/>
                  <a:lumOff val="15000"/>
                </a:schemeClr>
              </a:solidFill>
            </a:endParaRPr>
          </a:p>
        </p:txBody>
      </p:sp>
      <p:pic>
        <p:nvPicPr>
          <p:cNvPr id="7" name="Picture 6">
            <a:extLst>
              <a:ext uri="{FF2B5EF4-FFF2-40B4-BE49-F238E27FC236}">
                <a16:creationId xmlns:a16="http://schemas.microsoft.com/office/drawing/2014/main" id="{296CAC37-844E-37CE-65F3-BE5A732C3BF0}"/>
              </a:ext>
            </a:extLst>
          </p:cNvPr>
          <p:cNvPicPr>
            <a:picLocks noChangeAspect="1"/>
          </p:cNvPicPr>
          <p:nvPr/>
        </p:nvPicPr>
        <p:blipFill>
          <a:blip r:embed="rId3"/>
          <a:stretch>
            <a:fillRect/>
          </a:stretch>
        </p:blipFill>
        <p:spPr>
          <a:xfrm>
            <a:off x="1389056" y="2607953"/>
            <a:ext cx="1671857" cy="2390755"/>
          </a:xfrm>
          <a:prstGeom prst="rect">
            <a:avLst/>
          </a:prstGeom>
        </p:spPr>
      </p:pic>
      <p:sp>
        <p:nvSpPr>
          <p:cNvPr id="8" name="TextBox 7">
            <a:extLst>
              <a:ext uri="{FF2B5EF4-FFF2-40B4-BE49-F238E27FC236}">
                <a16:creationId xmlns:a16="http://schemas.microsoft.com/office/drawing/2014/main" id="{A1714776-2997-67C6-D433-FC099DB8CA16}"/>
              </a:ext>
            </a:extLst>
          </p:cNvPr>
          <p:cNvSpPr txBox="1"/>
          <p:nvPr/>
        </p:nvSpPr>
        <p:spPr>
          <a:xfrm>
            <a:off x="970623" y="611461"/>
            <a:ext cx="2999796" cy="1815882"/>
          </a:xfrm>
          <a:prstGeom prst="rect">
            <a:avLst/>
          </a:prstGeom>
          <a:noFill/>
        </p:spPr>
        <p:txBody>
          <a:bodyPr wrap="none" rtlCol="0">
            <a:spAutoFit/>
          </a:bodyPr>
          <a:lstStyle/>
          <a:p>
            <a:pPr algn="ctr"/>
            <a:r>
              <a:rPr lang="el-GR" sz="2800" b="1" dirty="0">
                <a:effectLst>
                  <a:outerShdw blurRad="38100" dist="38100" dir="2700000" algn="tl">
                    <a:srgbClr val="000000">
                      <a:alpha val="43137"/>
                    </a:srgbClr>
                  </a:outerShdw>
                </a:effectLst>
              </a:rPr>
              <a:t>Παράδειγμα </a:t>
            </a:r>
          </a:p>
          <a:p>
            <a:pPr algn="ctr"/>
            <a:r>
              <a:rPr lang="el-GR" sz="2800" b="1" dirty="0">
                <a:effectLst>
                  <a:outerShdw blurRad="38100" dist="38100" dir="2700000" algn="tl">
                    <a:srgbClr val="000000">
                      <a:alpha val="43137"/>
                    </a:srgbClr>
                  </a:outerShdw>
                </a:effectLst>
              </a:rPr>
              <a:t> </a:t>
            </a:r>
            <a:endParaRPr lang="el-CY" sz="2800" b="1" dirty="0">
              <a:effectLst>
                <a:outerShdw blurRad="38100" dist="38100" dir="2700000" algn="tl">
                  <a:srgbClr val="000000">
                    <a:alpha val="43137"/>
                  </a:srgbClr>
                </a:outerShdw>
              </a:effectLst>
            </a:endParaRPr>
          </a:p>
          <a:p>
            <a:pPr algn="ctr"/>
            <a:r>
              <a:rPr lang="el-CY" sz="2800" b="1" dirty="0" err="1">
                <a:effectLst>
                  <a:outerShdw blurRad="38100" dist="38100" dir="2700000" algn="tl">
                    <a:srgbClr val="000000">
                      <a:alpha val="43137"/>
                    </a:srgbClr>
                  </a:outerShdw>
                </a:effectLst>
              </a:rPr>
              <a:t>Πρόσ</a:t>
            </a:r>
            <a:r>
              <a:rPr lang="el-CY" sz="2800" b="1" dirty="0">
                <a:effectLst>
                  <a:outerShdw blurRad="38100" dist="38100" dir="2700000" algn="tl">
                    <a:srgbClr val="000000">
                      <a:alpha val="43137"/>
                    </a:srgbClr>
                  </a:outerShdw>
                </a:effectLst>
              </a:rPr>
              <a:t>βαση </a:t>
            </a:r>
          </a:p>
          <a:p>
            <a:pPr algn="ctr"/>
            <a:r>
              <a:rPr lang="el-CY" sz="2800" b="1" dirty="0">
                <a:effectLst>
                  <a:outerShdw blurRad="38100" dist="38100" dir="2700000" algn="tl">
                    <a:srgbClr val="000000">
                      <a:alpha val="43137"/>
                    </a:srgbClr>
                  </a:outerShdw>
                </a:effectLst>
              </a:rPr>
              <a:t>α</a:t>
            </a:r>
            <a:r>
              <a:rPr lang="el-GR" sz="2800" b="1" dirty="0" err="1">
                <a:effectLst>
                  <a:outerShdw blurRad="38100" dist="38100" dir="2700000" algn="tl">
                    <a:srgbClr val="000000">
                      <a:alpha val="43137"/>
                    </a:srgbClr>
                  </a:outerShdw>
                </a:effectLst>
              </a:rPr>
              <a:t>πό</a:t>
            </a:r>
            <a:r>
              <a:rPr lang="el-GR" sz="2800" b="1" dirty="0">
                <a:effectLst>
                  <a:outerShdw blurRad="38100" dist="38100" dir="2700000" algn="tl">
                    <a:srgbClr val="000000">
                      <a:alpha val="43137"/>
                    </a:srgbClr>
                  </a:outerShdw>
                </a:effectLst>
              </a:rPr>
              <a:t> όλες τις ΟΜΠ</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019808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1E360-A72C-6B93-8F4B-254DD207EE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5EE339-5843-6C45-8464-06308E9078C7}"/>
              </a:ext>
            </a:extLst>
          </p:cNvPr>
          <p:cNvSpPr>
            <a:spLocks noGrp="1"/>
          </p:cNvSpPr>
          <p:nvPr>
            <p:ph type="title"/>
          </p:nvPr>
        </p:nvSpPr>
        <p:spPr>
          <a:xfrm>
            <a:off x="853330" y="1134681"/>
            <a:ext cx="2743310" cy="4255025"/>
          </a:xfrm>
        </p:spPr>
        <p:txBody>
          <a:bodyPr>
            <a:normAutofit/>
          </a:bodyPr>
          <a:lstStyle/>
          <a:p>
            <a:endParaRPr lang="en-CY" sz="3300" dirty="0">
              <a:solidFill>
                <a:srgbClr val="FFFFFF"/>
              </a:solidFill>
              <a:latin typeface="+mn-lt"/>
            </a:endParaRPr>
          </a:p>
        </p:txBody>
      </p:sp>
      <p:sp>
        <p:nvSpPr>
          <p:cNvPr id="3" name="Footer Placeholder 2">
            <a:extLst>
              <a:ext uri="{FF2B5EF4-FFF2-40B4-BE49-F238E27FC236}">
                <a16:creationId xmlns:a16="http://schemas.microsoft.com/office/drawing/2014/main" id="{026A1DEC-8CB9-ADE4-EFAD-9BE4E75FA6CB}"/>
              </a:ext>
            </a:extLst>
          </p:cNvPr>
          <p:cNvSpPr>
            <a:spLocks noGrp="1"/>
          </p:cNvSpPr>
          <p:nvPr>
            <p:ph type="ftr" sz="quarter" idx="11"/>
          </p:nvPr>
        </p:nvSpPr>
        <p:spPr>
          <a:xfrm>
            <a:off x="17714" y="6477537"/>
            <a:ext cx="4266050" cy="365125"/>
          </a:xfrm>
        </p:spPr>
        <p:txBody>
          <a:bodyPr>
            <a:normAutofit/>
          </a:bodyPr>
          <a:lstStyle/>
          <a:p>
            <a:pPr>
              <a:lnSpc>
                <a:spcPct val="90000"/>
              </a:lnSpc>
              <a:spcAft>
                <a:spcPts val="600"/>
              </a:spcAft>
            </a:pPr>
            <a:r>
              <a:rPr lang="el-GR" sz="900" dirty="0">
                <a:solidFill>
                  <a:schemeClr val="tx1">
                    <a:lumMod val="85000"/>
                    <a:lumOff val="15000"/>
                  </a:schemeClr>
                </a:solidFill>
              </a:rPr>
              <a:t>Υπηρεσία Συμβουλευτικής &amp; Επαγγελματικής Αγωγής, Οκτώβριος 2026</a:t>
            </a:r>
            <a:endParaRPr lang="en-CY" sz="900" dirty="0">
              <a:solidFill>
                <a:schemeClr val="tx1">
                  <a:lumMod val="85000"/>
                  <a:lumOff val="15000"/>
                </a:schemeClr>
              </a:solidFill>
            </a:endParaRPr>
          </a:p>
        </p:txBody>
      </p:sp>
      <p:pic>
        <p:nvPicPr>
          <p:cNvPr id="7" name="Picture 6">
            <a:extLst>
              <a:ext uri="{FF2B5EF4-FFF2-40B4-BE49-F238E27FC236}">
                <a16:creationId xmlns:a16="http://schemas.microsoft.com/office/drawing/2014/main" id="{8B94A818-43A8-1032-FFC1-D4700744347C}"/>
              </a:ext>
            </a:extLst>
          </p:cNvPr>
          <p:cNvPicPr>
            <a:picLocks noChangeAspect="1"/>
          </p:cNvPicPr>
          <p:nvPr/>
        </p:nvPicPr>
        <p:blipFill>
          <a:blip r:embed="rId3"/>
          <a:stretch>
            <a:fillRect/>
          </a:stretch>
        </p:blipFill>
        <p:spPr>
          <a:xfrm>
            <a:off x="1474236" y="2405075"/>
            <a:ext cx="1671857" cy="2390755"/>
          </a:xfrm>
          <a:prstGeom prst="rect">
            <a:avLst/>
          </a:prstGeom>
        </p:spPr>
      </p:pic>
      <p:sp>
        <p:nvSpPr>
          <p:cNvPr id="8" name="TextBox 7">
            <a:extLst>
              <a:ext uri="{FF2B5EF4-FFF2-40B4-BE49-F238E27FC236}">
                <a16:creationId xmlns:a16="http://schemas.microsoft.com/office/drawing/2014/main" id="{08FAA2FD-2C2C-627B-1D2B-AA2025AB7A15}"/>
              </a:ext>
            </a:extLst>
          </p:cNvPr>
          <p:cNvSpPr txBox="1"/>
          <p:nvPr/>
        </p:nvSpPr>
        <p:spPr>
          <a:xfrm>
            <a:off x="185669" y="611461"/>
            <a:ext cx="3607654" cy="1384995"/>
          </a:xfrm>
          <a:prstGeom prst="rect">
            <a:avLst/>
          </a:prstGeom>
          <a:noFill/>
        </p:spPr>
        <p:txBody>
          <a:bodyPr wrap="none" rtlCol="0">
            <a:spAutoFit/>
          </a:bodyPr>
          <a:lstStyle/>
          <a:p>
            <a:pPr algn="ctr"/>
            <a:r>
              <a:rPr lang="el-GR" sz="2800" b="1" dirty="0">
                <a:effectLst>
                  <a:outerShdw blurRad="38100" dist="38100" dir="2700000" algn="tl">
                    <a:srgbClr val="000000">
                      <a:alpha val="43137"/>
                    </a:srgbClr>
                  </a:outerShdw>
                </a:effectLst>
              </a:rPr>
              <a:t>Παράδειγμα </a:t>
            </a:r>
          </a:p>
          <a:p>
            <a:pPr algn="ctr"/>
            <a:endParaRPr lang="el-CY" sz="2800" b="1" dirty="0">
              <a:effectLst>
                <a:outerShdw blurRad="38100" dist="38100" dir="2700000" algn="tl">
                  <a:srgbClr val="000000">
                    <a:alpha val="43137"/>
                  </a:srgbClr>
                </a:outerShdw>
              </a:effectLst>
            </a:endParaRPr>
          </a:p>
          <a:p>
            <a:pPr algn="ctr"/>
            <a:r>
              <a:rPr lang="el-CY" sz="2800" b="1" dirty="0" err="1">
                <a:effectLst>
                  <a:outerShdw blurRad="38100" dist="38100" dir="2700000" algn="tl">
                    <a:srgbClr val="000000">
                      <a:alpha val="43137"/>
                    </a:srgbClr>
                  </a:outerShdw>
                </a:effectLst>
              </a:rPr>
              <a:t>Πρόσ</a:t>
            </a:r>
            <a:r>
              <a:rPr lang="el-CY" sz="2800" b="1" dirty="0">
                <a:effectLst>
                  <a:outerShdw blurRad="38100" dist="38100" dir="2700000" algn="tl">
                    <a:srgbClr val="000000">
                      <a:alpha val="43137"/>
                    </a:srgbClr>
                  </a:outerShdw>
                </a:effectLst>
              </a:rPr>
              <a:t>βαση α</a:t>
            </a:r>
            <a:r>
              <a:rPr lang="el-GR" sz="2800" b="1" dirty="0" err="1">
                <a:effectLst>
                  <a:outerShdw blurRad="38100" dist="38100" dir="2700000" algn="tl">
                    <a:srgbClr val="000000">
                      <a:alpha val="43137"/>
                    </a:srgbClr>
                  </a:outerShdw>
                </a:effectLst>
              </a:rPr>
              <a:t>πό</a:t>
            </a:r>
            <a:r>
              <a:rPr lang="el-GR" sz="2800" b="1" dirty="0">
                <a:effectLst>
                  <a:outerShdw blurRad="38100" dist="38100" dir="2700000" algn="tl">
                    <a:srgbClr val="000000">
                      <a:alpha val="43137"/>
                    </a:srgbClr>
                  </a:outerShdw>
                </a:effectLst>
              </a:rPr>
              <a:t> ΟΜΠ 1</a:t>
            </a:r>
            <a:endParaRPr lang="en-US" sz="2800" b="1" dirty="0">
              <a:effectLst>
                <a:outerShdw blurRad="38100" dist="38100" dir="2700000" algn="tl">
                  <a:srgbClr val="000000">
                    <a:alpha val="43137"/>
                  </a:srgbClr>
                </a:outerShdw>
              </a:effectLst>
            </a:endParaRPr>
          </a:p>
        </p:txBody>
      </p:sp>
      <p:pic>
        <p:nvPicPr>
          <p:cNvPr id="10" name="Content Placeholder 9">
            <a:extLst>
              <a:ext uri="{FF2B5EF4-FFF2-40B4-BE49-F238E27FC236}">
                <a16:creationId xmlns:a16="http://schemas.microsoft.com/office/drawing/2014/main" id="{772AD732-8A33-40C4-5CDE-4B4D7BD6E4DF}"/>
              </a:ext>
            </a:extLst>
          </p:cNvPr>
          <p:cNvPicPr>
            <a:picLocks noGrp="1" noChangeAspect="1"/>
          </p:cNvPicPr>
          <p:nvPr>
            <p:ph idx="1"/>
          </p:nvPr>
        </p:nvPicPr>
        <p:blipFill>
          <a:blip r:embed="rId4"/>
          <a:stretch>
            <a:fillRect/>
          </a:stretch>
        </p:blipFill>
        <p:spPr>
          <a:xfrm>
            <a:off x="4733623" y="802168"/>
            <a:ext cx="6972904" cy="4587537"/>
          </a:xfrm>
          <a:prstGeom prst="rect">
            <a:avLst/>
          </a:prstGeom>
        </p:spPr>
      </p:pic>
    </p:spTree>
    <p:extLst>
      <p:ext uri="{BB962C8B-B14F-4D97-AF65-F5344CB8AC3E}">
        <p14:creationId xmlns:p14="http://schemas.microsoft.com/office/powerpoint/2010/main" val="26267356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30D4B-8C50-A233-B9DD-B27B7A399E46}"/>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94C42758-5339-FC36-BFBE-DB6227621F53}"/>
              </a:ext>
            </a:extLst>
          </p:cNvPr>
          <p:cNvSpPr>
            <a:spLocks noGrp="1"/>
          </p:cNvSpPr>
          <p:nvPr>
            <p:ph type="ftr" sz="quarter" idx="11"/>
          </p:nvPr>
        </p:nvSpPr>
        <p:spPr>
          <a:xfrm>
            <a:off x="446314" y="6375011"/>
            <a:ext cx="4114800" cy="365125"/>
          </a:xfrm>
        </p:spPr>
        <p:txBody>
          <a:bodyPr/>
          <a:lstStyle/>
          <a:p>
            <a:r>
              <a:rPr lang="el-GR" dirty="0"/>
              <a:t>Υπηρεσία Συμβουλευτικής &amp; Επαγγελματικής Αγωγής, Οκτώβριος 2026</a:t>
            </a:r>
            <a:endParaRPr lang="en-US" dirty="0"/>
          </a:p>
        </p:txBody>
      </p:sp>
      <p:sp>
        <p:nvSpPr>
          <p:cNvPr id="8" name="TextBox 7">
            <a:extLst>
              <a:ext uri="{FF2B5EF4-FFF2-40B4-BE49-F238E27FC236}">
                <a16:creationId xmlns:a16="http://schemas.microsoft.com/office/drawing/2014/main" id="{A8E84FB1-0706-7176-5194-232E91693300}"/>
              </a:ext>
            </a:extLst>
          </p:cNvPr>
          <p:cNvSpPr txBox="1"/>
          <p:nvPr/>
        </p:nvSpPr>
        <p:spPr>
          <a:xfrm>
            <a:off x="1371600" y="718104"/>
            <a:ext cx="2152650" cy="1815882"/>
          </a:xfrm>
          <a:prstGeom prst="rect">
            <a:avLst/>
          </a:prstGeom>
          <a:noFill/>
        </p:spPr>
        <p:txBody>
          <a:bodyPr wrap="square">
            <a:spAutoFit/>
          </a:bodyPr>
          <a:lstStyle/>
          <a:p>
            <a:pPr algn="ctr"/>
            <a:r>
              <a:rPr lang="el-GR" sz="2800" b="1" dirty="0">
                <a:effectLst>
                  <a:outerShdw blurRad="38100" dist="38100" dir="2700000" algn="tl">
                    <a:srgbClr val="000000">
                      <a:alpha val="43137"/>
                    </a:srgbClr>
                  </a:outerShdw>
                </a:effectLst>
              </a:rPr>
              <a:t>Παράδειγμα </a:t>
            </a:r>
            <a:endParaRPr lang="el-CY" sz="2800" b="1" dirty="0">
              <a:effectLst>
                <a:outerShdw blurRad="38100" dist="38100" dir="2700000" algn="tl">
                  <a:srgbClr val="000000">
                    <a:alpha val="43137"/>
                  </a:srgbClr>
                </a:outerShdw>
              </a:effectLst>
            </a:endParaRPr>
          </a:p>
          <a:p>
            <a:pPr algn="ctr"/>
            <a:endParaRPr lang="el-CY" sz="2800" b="1" dirty="0">
              <a:effectLst>
                <a:outerShdw blurRad="38100" dist="38100" dir="2700000" algn="tl">
                  <a:srgbClr val="000000">
                    <a:alpha val="43137"/>
                  </a:srgbClr>
                </a:outerShdw>
              </a:effectLst>
            </a:endParaRPr>
          </a:p>
          <a:p>
            <a:pPr algn="ctr"/>
            <a:r>
              <a:rPr lang="el-CY" sz="2800" b="1" dirty="0" err="1">
                <a:effectLst>
                  <a:outerShdw blurRad="38100" dist="38100" dir="2700000" algn="tl">
                    <a:srgbClr val="000000">
                      <a:alpha val="43137"/>
                    </a:srgbClr>
                  </a:outerShdw>
                </a:effectLst>
              </a:rPr>
              <a:t>Πρόσ</a:t>
            </a:r>
            <a:r>
              <a:rPr lang="el-CY" sz="2800" b="1" dirty="0">
                <a:effectLst>
                  <a:outerShdw blurRad="38100" dist="38100" dir="2700000" algn="tl">
                    <a:srgbClr val="000000">
                      <a:alpha val="43137"/>
                    </a:srgbClr>
                  </a:outerShdw>
                </a:effectLst>
              </a:rPr>
              <a:t>βαση</a:t>
            </a:r>
            <a:endParaRPr lang="el-GR" sz="2800" b="1" dirty="0">
              <a:effectLst>
                <a:outerShdw blurRad="38100" dist="38100" dir="2700000" algn="tl">
                  <a:srgbClr val="000000">
                    <a:alpha val="43137"/>
                  </a:srgbClr>
                </a:outerShdw>
              </a:effectLst>
            </a:endParaRPr>
          </a:p>
          <a:p>
            <a:pPr algn="ctr"/>
            <a:r>
              <a:rPr lang="el-CY" sz="2800" b="1" dirty="0">
                <a:effectLst>
                  <a:outerShdw blurRad="38100" dist="38100" dir="2700000" algn="tl">
                    <a:srgbClr val="000000">
                      <a:alpha val="43137"/>
                    </a:srgbClr>
                  </a:outerShdw>
                </a:effectLst>
              </a:rPr>
              <a:t>α</a:t>
            </a:r>
            <a:r>
              <a:rPr lang="el-GR" sz="2800" b="1" dirty="0" err="1">
                <a:effectLst>
                  <a:outerShdw blurRad="38100" dist="38100" dir="2700000" algn="tl">
                    <a:srgbClr val="000000">
                      <a:alpha val="43137"/>
                    </a:srgbClr>
                  </a:outerShdw>
                </a:effectLst>
              </a:rPr>
              <a:t>πό</a:t>
            </a:r>
            <a:r>
              <a:rPr lang="el-GR" sz="2800" b="1" dirty="0">
                <a:effectLst>
                  <a:outerShdw blurRad="38100" dist="38100" dir="2700000" algn="tl">
                    <a:srgbClr val="000000">
                      <a:alpha val="43137"/>
                    </a:srgbClr>
                  </a:outerShdw>
                </a:effectLst>
              </a:rPr>
              <a:t> ΟΜΠ 2</a:t>
            </a:r>
            <a:endParaRPr lang="en-US" sz="2800" b="1" dirty="0">
              <a:effectLst>
                <a:outerShdw blurRad="38100" dist="38100" dir="2700000" algn="tl">
                  <a:srgbClr val="000000">
                    <a:alpha val="43137"/>
                  </a:srgbClr>
                </a:outerShdw>
              </a:effectLst>
            </a:endParaRPr>
          </a:p>
        </p:txBody>
      </p:sp>
      <p:pic>
        <p:nvPicPr>
          <p:cNvPr id="10" name="Picture 9">
            <a:extLst>
              <a:ext uri="{FF2B5EF4-FFF2-40B4-BE49-F238E27FC236}">
                <a16:creationId xmlns:a16="http://schemas.microsoft.com/office/drawing/2014/main" id="{B9537E45-25D7-33BE-C0A6-CF592CAB6AAC}"/>
              </a:ext>
            </a:extLst>
          </p:cNvPr>
          <p:cNvPicPr>
            <a:picLocks noChangeAspect="1"/>
          </p:cNvPicPr>
          <p:nvPr/>
        </p:nvPicPr>
        <p:blipFill>
          <a:blip r:embed="rId2"/>
          <a:stretch>
            <a:fillRect/>
          </a:stretch>
        </p:blipFill>
        <p:spPr>
          <a:xfrm>
            <a:off x="1534897" y="2768969"/>
            <a:ext cx="1671857" cy="2390755"/>
          </a:xfrm>
          <a:prstGeom prst="rect">
            <a:avLst/>
          </a:prstGeom>
        </p:spPr>
      </p:pic>
      <p:pic>
        <p:nvPicPr>
          <p:cNvPr id="3" name="Picture 2">
            <a:extLst>
              <a:ext uri="{FF2B5EF4-FFF2-40B4-BE49-F238E27FC236}">
                <a16:creationId xmlns:a16="http://schemas.microsoft.com/office/drawing/2014/main" id="{6E273937-627F-4933-4F57-CFE57975C55E}"/>
              </a:ext>
            </a:extLst>
          </p:cNvPr>
          <p:cNvPicPr>
            <a:picLocks noChangeAspect="1"/>
          </p:cNvPicPr>
          <p:nvPr/>
        </p:nvPicPr>
        <p:blipFill>
          <a:blip r:embed="rId3"/>
          <a:stretch>
            <a:fillRect/>
          </a:stretch>
        </p:blipFill>
        <p:spPr>
          <a:xfrm>
            <a:off x="4561114" y="233265"/>
            <a:ext cx="7064352" cy="6506871"/>
          </a:xfrm>
          <a:prstGeom prst="rect">
            <a:avLst/>
          </a:prstGeom>
        </p:spPr>
      </p:pic>
    </p:spTree>
    <p:extLst>
      <p:ext uri="{BB962C8B-B14F-4D97-AF65-F5344CB8AC3E}">
        <p14:creationId xmlns:p14="http://schemas.microsoft.com/office/powerpoint/2010/main" val="25826877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30C7C-EA04-291C-3CC5-7FC193E27B82}"/>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A8D6ECE3-988D-138C-F1BD-096B44F91AB9}"/>
              </a:ext>
            </a:extLst>
          </p:cNvPr>
          <p:cNvSpPr>
            <a:spLocks noGrp="1"/>
          </p:cNvSpPr>
          <p:nvPr>
            <p:ph type="ftr" sz="quarter" idx="11"/>
          </p:nvPr>
        </p:nvSpPr>
        <p:spPr>
          <a:xfrm>
            <a:off x="446314" y="6375011"/>
            <a:ext cx="4114800" cy="365125"/>
          </a:xfrm>
        </p:spPr>
        <p:txBody>
          <a:bodyPr/>
          <a:lstStyle/>
          <a:p>
            <a:r>
              <a:rPr lang="el-GR" dirty="0"/>
              <a:t>Υπηρεσία Συμβουλευτικής &amp; Επαγγελματικής Αγωγής, Οκτώβριος 2026</a:t>
            </a:r>
            <a:endParaRPr lang="en-US" dirty="0"/>
          </a:p>
        </p:txBody>
      </p:sp>
      <p:sp>
        <p:nvSpPr>
          <p:cNvPr id="8" name="TextBox 7">
            <a:extLst>
              <a:ext uri="{FF2B5EF4-FFF2-40B4-BE49-F238E27FC236}">
                <a16:creationId xmlns:a16="http://schemas.microsoft.com/office/drawing/2014/main" id="{A47CCC99-A9E2-C906-5F4A-59186026C34D}"/>
              </a:ext>
            </a:extLst>
          </p:cNvPr>
          <p:cNvSpPr txBox="1"/>
          <p:nvPr/>
        </p:nvSpPr>
        <p:spPr>
          <a:xfrm>
            <a:off x="990600" y="718104"/>
            <a:ext cx="3095625" cy="1815882"/>
          </a:xfrm>
          <a:prstGeom prst="rect">
            <a:avLst/>
          </a:prstGeom>
          <a:noFill/>
        </p:spPr>
        <p:txBody>
          <a:bodyPr wrap="square">
            <a:spAutoFit/>
          </a:bodyPr>
          <a:lstStyle/>
          <a:p>
            <a:pPr algn="ctr"/>
            <a:r>
              <a:rPr lang="el-GR" sz="2800" b="1" dirty="0">
                <a:effectLst>
                  <a:outerShdw blurRad="38100" dist="38100" dir="2700000" algn="tl">
                    <a:srgbClr val="000000">
                      <a:alpha val="43137"/>
                    </a:srgbClr>
                  </a:outerShdw>
                </a:effectLst>
              </a:rPr>
              <a:t>Παράδειγμα </a:t>
            </a:r>
          </a:p>
          <a:p>
            <a:pPr algn="ctr"/>
            <a:endParaRPr lang="el-CY" sz="2800" b="1" dirty="0">
              <a:effectLst>
                <a:outerShdw blurRad="38100" dist="38100" dir="2700000" algn="tl">
                  <a:srgbClr val="000000">
                    <a:alpha val="43137"/>
                  </a:srgbClr>
                </a:outerShdw>
              </a:effectLst>
            </a:endParaRPr>
          </a:p>
          <a:p>
            <a:pPr algn="ctr"/>
            <a:r>
              <a:rPr lang="el-CY" sz="2800" b="1" dirty="0" err="1">
                <a:effectLst>
                  <a:outerShdw blurRad="38100" dist="38100" dir="2700000" algn="tl">
                    <a:srgbClr val="000000">
                      <a:alpha val="43137"/>
                    </a:srgbClr>
                  </a:outerShdw>
                </a:effectLst>
              </a:rPr>
              <a:t>Πρόσ</a:t>
            </a:r>
            <a:r>
              <a:rPr lang="el-CY" sz="2800" b="1" dirty="0">
                <a:effectLst>
                  <a:outerShdw blurRad="38100" dist="38100" dir="2700000" algn="tl">
                    <a:srgbClr val="000000">
                      <a:alpha val="43137"/>
                    </a:srgbClr>
                  </a:outerShdw>
                </a:effectLst>
              </a:rPr>
              <a:t>βαση από </a:t>
            </a:r>
            <a:r>
              <a:rPr lang="el-GR" sz="2800" b="1" dirty="0">
                <a:effectLst>
                  <a:outerShdw blurRad="38100" dist="38100" dir="2700000" algn="tl">
                    <a:srgbClr val="000000">
                      <a:alpha val="43137"/>
                    </a:srgbClr>
                  </a:outerShdw>
                </a:effectLst>
              </a:rPr>
              <a:t>ΟΜΠ 3</a:t>
            </a:r>
            <a:r>
              <a:rPr lang="el-CY" sz="2800" b="1" dirty="0">
                <a:effectLst>
                  <a:outerShdw blurRad="38100" dist="38100" dir="2700000" algn="tl">
                    <a:srgbClr val="000000">
                      <a:alpha val="43137"/>
                    </a:srgbClr>
                  </a:outerShdw>
                </a:effectLst>
              </a:rPr>
              <a:t> &amp; 2</a:t>
            </a:r>
            <a:endParaRPr lang="en-US" sz="2800" b="1" dirty="0">
              <a:effectLst>
                <a:outerShdw blurRad="38100" dist="38100" dir="2700000" algn="tl">
                  <a:srgbClr val="000000">
                    <a:alpha val="43137"/>
                  </a:srgbClr>
                </a:outerShdw>
              </a:effectLst>
            </a:endParaRPr>
          </a:p>
        </p:txBody>
      </p:sp>
      <p:pic>
        <p:nvPicPr>
          <p:cNvPr id="10" name="Picture 9">
            <a:extLst>
              <a:ext uri="{FF2B5EF4-FFF2-40B4-BE49-F238E27FC236}">
                <a16:creationId xmlns:a16="http://schemas.microsoft.com/office/drawing/2014/main" id="{B8475F6E-02EF-1483-A19E-F88B77F24E85}"/>
              </a:ext>
            </a:extLst>
          </p:cNvPr>
          <p:cNvPicPr>
            <a:picLocks noChangeAspect="1"/>
          </p:cNvPicPr>
          <p:nvPr/>
        </p:nvPicPr>
        <p:blipFill>
          <a:blip r:embed="rId2"/>
          <a:stretch>
            <a:fillRect/>
          </a:stretch>
        </p:blipFill>
        <p:spPr>
          <a:xfrm>
            <a:off x="1558212" y="3030226"/>
            <a:ext cx="1671857" cy="2390755"/>
          </a:xfrm>
          <a:prstGeom prst="rect">
            <a:avLst/>
          </a:prstGeom>
        </p:spPr>
      </p:pic>
      <p:pic>
        <p:nvPicPr>
          <p:cNvPr id="5" name="Picture 4">
            <a:extLst>
              <a:ext uri="{FF2B5EF4-FFF2-40B4-BE49-F238E27FC236}">
                <a16:creationId xmlns:a16="http://schemas.microsoft.com/office/drawing/2014/main" id="{56979E12-FD7A-01C1-9743-3F2C7D2DE495}"/>
              </a:ext>
            </a:extLst>
          </p:cNvPr>
          <p:cNvPicPr>
            <a:picLocks noChangeAspect="1"/>
          </p:cNvPicPr>
          <p:nvPr/>
        </p:nvPicPr>
        <p:blipFill>
          <a:blip r:embed="rId3"/>
          <a:stretch>
            <a:fillRect/>
          </a:stretch>
        </p:blipFill>
        <p:spPr>
          <a:xfrm>
            <a:off x="4561114" y="409575"/>
            <a:ext cx="7018628" cy="6246762"/>
          </a:xfrm>
          <a:prstGeom prst="rect">
            <a:avLst/>
          </a:prstGeom>
        </p:spPr>
      </p:pic>
    </p:spTree>
    <p:extLst>
      <p:ext uri="{BB962C8B-B14F-4D97-AF65-F5344CB8AC3E}">
        <p14:creationId xmlns:p14="http://schemas.microsoft.com/office/powerpoint/2010/main" val="968412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13FEB-98F3-B733-3C84-23E846BEE3AA}"/>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D07F7C04-8140-4BCF-7498-853094C1268F}"/>
              </a:ext>
            </a:extLst>
          </p:cNvPr>
          <p:cNvSpPr>
            <a:spLocks noGrp="1"/>
          </p:cNvSpPr>
          <p:nvPr>
            <p:ph type="ftr" sz="quarter" idx="11"/>
          </p:nvPr>
        </p:nvSpPr>
        <p:spPr>
          <a:xfrm>
            <a:off x="446314" y="6375011"/>
            <a:ext cx="4114800" cy="365125"/>
          </a:xfrm>
        </p:spPr>
        <p:txBody>
          <a:bodyPr/>
          <a:lstStyle/>
          <a:p>
            <a:r>
              <a:rPr lang="el-GR" dirty="0"/>
              <a:t>Υπηρεσία Συμβουλευτικής &amp; Επαγγελματικής Αγωγής, Οκτώβριος 2026</a:t>
            </a:r>
            <a:endParaRPr lang="en-US" dirty="0"/>
          </a:p>
        </p:txBody>
      </p:sp>
      <p:sp>
        <p:nvSpPr>
          <p:cNvPr id="8" name="TextBox 7">
            <a:extLst>
              <a:ext uri="{FF2B5EF4-FFF2-40B4-BE49-F238E27FC236}">
                <a16:creationId xmlns:a16="http://schemas.microsoft.com/office/drawing/2014/main" id="{0802003C-4024-457E-BBD1-881E00432EC1}"/>
              </a:ext>
            </a:extLst>
          </p:cNvPr>
          <p:cNvSpPr txBox="1"/>
          <p:nvPr/>
        </p:nvSpPr>
        <p:spPr>
          <a:xfrm>
            <a:off x="990600" y="718104"/>
            <a:ext cx="3095625" cy="1384995"/>
          </a:xfrm>
          <a:prstGeom prst="rect">
            <a:avLst/>
          </a:prstGeom>
          <a:noFill/>
        </p:spPr>
        <p:txBody>
          <a:bodyPr wrap="square">
            <a:spAutoFit/>
          </a:bodyPr>
          <a:lstStyle/>
          <a:p>
            <a:pPr algn="ctr"/>
            <a:r>
              <a:rPr lang="el-GR" sz="2800" b="1" dirty="0">
                <a:effectLst>
                  <a:outerShdw blurRad="38100" dist="38100" dir="2700000" algn="tl">
                    <a:srgbClr val="000000">
                      <a:alpha val="43137"/>
                    </a:srgbClr>
                  </a:outerShdw>
                </a:effectLst>
              </a:rPr>
              <a:t>Παράδειγμα </a:t>
            </a:r>
          </a:p>
          <a:p>
            <a:pPr algn="ctr"/>
            <a:r>
              <a:rPr lang="el-CY" sz="2800" b="1" dirty="0" err="1">
                <a:effectLst>
                  <a:outerShdw blurRad="38100" dist="38100" dir="2700000" algn="tl">
                    <a:srgbClr val="000000">
                      <a:alpha val="43137"/>
                    </a:srgbClr>
                  </a:outerShdw>
                </a:effectLst>
              </a:rPr>
              <a:t>Πρόσ</a:t>
            </a:r>
            <a:r>
              <a:rPr lang="el-CY" sz="2800" b="1" dirty="0">
                <a:effectLst>
                  <a:outerShdw blurRad="38100" dist="38100" dir="2700000" algn="tl">
                    <a:srgbClr val="000000">
                      <a:alpha val="43137"/>
                    </a:srgbClr>
                  </a:outerShdw>
                </a:effectLst>
              </a:rPr>
              <a:t>βαση από</a:t>
            </a:r>
            <a:r>
              <a:rPr lang="el-GR" sz="2800" b="1" dirty="0">
                <a:effectLst>
                  <a:outerShdw blurRad="38100" dist="38100" dir="2700000" algn="tl">
                    <a:srgbClr val="000000">
                      <a:alpha val="43137"/>
                    </a:srgbClr>
                  </a:outerShdw>
                </a:effectLst>
              </a:rPr>
              <a:t> ΟΜΠ</a:t>
            </a:r>
            <a:r>
              <a:rPr lang="el-CY" sz="2800" b="1" dirty="0">
                <a:effectLst>
                  <a:outerShdw blurRad="38100" dist="38100" dir="2700000" algn="tl">
                    <a:srgbClr val="000000">
                      <a:alpha val="43137"/>
                    </a:srgbClr>
                  </a:outerShdw>
                </a:effectLst>
              </a:rPr>
              <a:t> 4</a:t>
            </a:r>
            <a:r>
              <a:rPr lang="en-US" sz="2800" b="1" dirty="0">
                <a:effectLst>
                  <a:outerShdw blurRad="38100" dist="38100" dir="2700000" algn="tl">
                    <a:srgbClr val="000000">
                      <a:alpha val="43137"/>
                    </a:srgbClr>
                  </a:outerShdw>
                </a:effectLst>
              </a:rPr>
              <a:t> &amp; 2</a:t>
            </a:r>
            <a:r>
              <a:rPr lang="el-CY" sz="2800" b="1" dirty="0">
                <a:effectLst>
                  <a:outerShdw blurRad="38100" dist="38100" dir="2700000" algn="tl">
                    <a:srgbClr val="000000">
                      <a:alpha val="43137"/>
                    </a:srgbClr>
                  </a:outerShdw>
                </a:effectLst>
              </a:rPr>
              <a:t> </a:t>
            </a:r>
            <a:endParaRPr lang="en-US" sz="2800" b="1" dirty="0">
              <a:effectLst>
                <a:outerShdw blurRad="38100" dist="38100" dir="2700000" algn="tl">
                  <a:srgbClr val="000000">
                    <a:alpha val="43137"/>
                  </a:srgbClr>
                </a:outerShdw>
              </a:effectLst>
            </a:endParaRPr>
          </a:p>
        </p:txBody>
      </p:sp>
      <p:pic>
        <p:nvPicPr>
          <p:cNvPr id="10" name="Picture 9">
            <a:extLst>
              <a:ext uri="{FF2B5EF4-FFF2-40B4-BE49-F238E27FC236}">
                <a16:creationId xmlns:a16="http://schemas.microsoft.com/office/drawing/2014/main" id="{D43B90DA-DEF9-167B-8126-3CDCD5906B69}"/>
              </a:ext>
            </a:extLst>
          </p:cNvPr>
          <p:cNvPicPr>
            <a:picLocks noChangeAspect="1"/>
          </p:cNvPicPr>
          <p:nvPr/>
        </p:nvPicPr>
        <p:blipFill>
          <a:blip r:embed="rId2"/>
          <a:stretch>
            <a:fillRect/>
          </a:stretch>
        </p:blipFill>
        <p:spPr>
          <a:xfrm>
            <a:off x="1474236" y="2405075"/>
            <a:ext cx="1671857" cy="2390755"/>
          </a:xfrm>
          <a:prstGeom prst="rect">
            <a:avLst/>
          </a:prstGeom>
        </p:spPr>
      </p:pic>
      <p:pic>
        <p:nvPicPr>
          <p:cNvPr id="3" name="Picture 2">
            <a:extLst>
              <a:ext uri="{FF2B5EF4-FFF2-40B4-BE49-F238E27FC236}">
                <a16:creationId xmlns:a16="http://schemas.microsoft.com/office/drawing/2014/main" id="{D2C7895D-D661-D5AC-4348-B89451C86D9F}"/>
              </a:ext>
            </a:extLst>
          </p:cNvPr>
          <p:cNvPicPr>
            <a:picLocks noChangeAspect="1"/>
          </p:cNvPicPr>
          <p:nvPr/>
        </p:nvPicPr>
        <p:blipFill>
          <a:blip r:embed="rId3"/>
          <a:stretch>
            <a:fillRect/>
          </a:stretch>
        </p:blipFill>
        <p:spPr>
          <a:xfrm>
            <a:off x="4086225" y="1056944"/>
            <a:ext cx="7868748" cy="4744112"/>
          </a:xfrm>
          <a:prstGeom prst="rect">
            <a:avLst/>
          </a:prstGeom>
        </p:spPr>
      </p:pic>
    </p:spTree>
    <p:extLst>
      <p:ext uri="{BB962C8B-B14F-4D97-AF65-F5344CB8AC3E}">
        <p14:creationId xmlns:p14="http://schemas.microsoft.com/office/powerpoint/2010/main" val="1861904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E15B1-FFCE-3D38-79A6-C9D7E66CE576}"/>
              </a:ext>
            </a:extLst>
          </p:cNvPr>
          <p:cNvSpPr>
            <a:spLocks noGrp="1"/>
          </p:cNvSpPr>
          <p:nvPr>
            <p:ph type="title"/>
          </p:nvPr>
        </p:nvSpPr>
        <p:spPr>
          <a:xfrm>
            <a:off x="838200" y="391502"/>
            <a:ext cx="10515600" cy="1325563"/>
          </a:xfrm>
        </p:spPr>
        <p:txBody>
          <a:bodyPr>
            <a:normAutofit fontScale="90000"/>
          </a:bodyPr>
          <a:lstStyle/>
          <a:p>
            <a:pPr marL="0" marR="0" lvl="0" indent="0" algn="ctr" defTabSz="514350" rtl="0" eaLnBrk="1" fontAlgn="auto" latinLnBrk="0" hangingPunct="1">
              <a:lnSpc>
                <a:spcPct val="100000"/>
              </a:lnSpc>
              <a:spcBef>
                <a:spcPts val="563"/>
              </a:spcBef>
              <a:spcAft>
                <a:spcPts val="0"/>
              </a:spcAft>
              <a:tabLst/>
              <a:defRPr/>
            </a:pPr>
            <a:r>
              <a:rPr kumimoji="0" lang="el-GR" sz="28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mn-lt"/>
                <a:ea typeface="+mn-ea"/>
                <a:cs typeface="Arial" panose="020B0604020202020204" pitchFamily="34" charset="0"/>
              </a:rPr>
              <a:t/>
            </a:r>
            <a:br>
              <a:rPr kumimoji="0" lang="el-GR" sz="28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mn-lt"/>
                <a:ea typeface="+mn-ea"/>
                <a:cs typeface="Arial" panose="020B0604020202020204" pitchFamily="34" charset="0"/>
              </a:rPr>
            </a:br>
            <a:r>
              <a:rPr kumimoji="0" lang="el-GR" sz="2800" i="0" u="none" strike="noStrike" kern="1200" cap="none" spc="0" normalizeH="0" baseline="0" noProof="0" dirty="0">
                <a:ln>
                  <a:noFill/>
                </a:ln>
                <a:uLnTx/>
                <a:uFillTx/>
                <a:latin typeface="+mn-lt"/>
                <a:ea typeface="+mn-ea"/>
                <a:cs typeface="Arial" panose="020B0604020202020204" pitchFamily="34" charset="0"/>
              </a:rPr>
              <a:t>ΕΠΙΣΤΗΜΟΝΙΚΑ ΠΕΔΙΑ: </a:t>
            </a:r>
            <a:r>
              <a:rPr lang="el-GR" sz="2800" dirty="0">
                <a:effectLst>
                  <a:outerShdw blurRad="38100" dist="38100" dir="2700000" algn="tl">
                    <a:srgbClr val="000000">
                      <a:alpha val="43137"/>
                    </a:srgbClr>
                  </a:outerShdw>
                </a:effectLst>
                <a:latin typeface="+mn-lt"/>
                <a:ea typeface="+mn-ea"/>
                <a:cs typeface="Arial" panose="020B0604020202020204" pitchFamily="34" charset="0"/>
              </a:rPr>
              <a:t/>
            </a:r>
            <a:br>
              <a:rPr lang="el-GR" sz="2800" dirty="0">
                <a:effectLst>
                  <a:outerShdw blurRad="38100" dist="38100" dir="2700000" algn="tl">
                    <a:srgbClr val="000000">
                      <a:alpha val="43137"/>
                    </a:srgbClr>
                  </a:outerShdw>
                </a:effectLst>
                <a:latin typeface="+mn-lt"/>
                <a:ea typeface="+mn-ea"/>
                <a:cs typeface="Arial" panose="020B0604020202020204" pitchFamily="34" charset="0"/>
              </a:rPr>
            </a:br>
            <a: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t>Ομαδοποίηση Τμημάτων που ανήκουν σε διάφορες Σχολές στα Δημόσια ΑΑΕΙ Ελλάδας. </a:t>
            </a:r>
            <a:b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br>
            <a: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t>Επιλογή από </a:t>
            </a:r>
            <a:r>
              <a:rPr kumimoji="0" lang="el-GR" sz="1800" b="1" i="0" u="sng" strike="noStrike" kern="1200" cap="none" spc="0" normalizeH="0" baseline="0" noProof="0" dirty="0">
                <a:ln>
                  <a:noFill/>
                </a:ln>
                <a:effectLst/>
                <a:uLnTx/>
                <a:uFillTx/>
                <a:latin typeface="+mn-lt"/>
                <a:ea typeface="+mn-ea"/>
                <a:cs typeface="Times New Roman" panose="02020603050405020304" pitchFamily="18" charset="0"/>
              </a:rPr>
              <a:t>ένα μόνο </a:t>
            </a:r>
            <a: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t>Επιστημονικό Πεδίο κατά την υποβολή της Δήλωσης Προτίμησης των Σχολών/Τμημάτων των ΑΑΕΙ Ελλάδας.</a:t>
            </a:r>
            <a:r>
              <a:rPr kumimoji="0" lang="el-GR" sz="1800" b="0" i="0" u="none" strike="noStrike" kern="1200" cap="none" spc="0" normalizeH="0" baseline="0" noProof="0" dirty="0">
                <a:ln>
                  <a:noFill/>
                </a:ln>
                <a:solidFill>
                  <a:srgbClr val="134770"/>
                </a:solidFill>
                <a:effectLst/>
                <a:uLnTx/>
                <a:uFillTx/>
                <a:latin typeface="Times New Roman" panose="02020603050405020304" pitchFamily="18" charset="0"/>
                <a:ea typeface="+mn-ea"/>
                <a:cs typeface="Times New Roman" panose="02020603050405020304" pitchFamily="18" charset="0"/>
              </a:rPr>
              <a:t/>
            </a:r>
            <a:br>
              <a:rPr kumimoji="0" lang="el-GR" sz="1800" b="0" i="0" u="none" strike="noStrike" kern="1200" cap="none" spc="0" normalizeH="0" baseline="0" noProof="0" dirty="0">
                <a:ln>
                  <a:noFill/>
                </a:ln>
                <a:solidFill>
                  <a:srgbClr val="134770"/>
                </a:solidFill>
                <a:effectLst/>
                <a:uLnTx/>
                <a:uFillTx/>
                <a:latin typeface="Times New Roman" panose="02020603050405020304" pitchFamily="18" charset="0"/>
                <a:ea typeface="+mn-ea"/>
                <a:cs typeface="Times New Roman" panose="02020603050405020304" pitchFamily="18" charset="0"/>
              </a:rPr>
            </a:br>
            <a:endParaRPr lang="en-CY" dirty="0"/>
          </a:p>
        </p:txBody>
      </p:sp>
      <p:pic>
        <p:nvPicPr>
          <p:cNvPr id="6" name="Content Placeholder 5">
            <a:extLst>
              <a:ext uri="{FF2B5EF4-FFF2-40B4-BE49-F238E27FC236}">
                <a16:creationId xmlns:a16="http://schemas.microsoft.com/office/drawing/2014/main" id="{796DE2EF-4E6A-C612-845D-4580C8D3A6CA}"/>
              </a:ext>
            </a:extLst>
          </p:cNvPr>
          <p:cNvPicPr>
            <a:picLocks noGrp="1" noChangeAspect="1"/>
          </p:cNvPicPr>
          <p:nvPr>
            <p:ph idx="1"/>
          </p:nvPr>
        </p:nvPicPr>
        <p:blipFill>
          <a:blip r:embed="rId2"/>
          <a:stretch>
            <a:fillRect/>
          </a:stretch>
        </p:blipFill>
        <p:spPr>
          <a:xfrm>
            <a:off x="2233849" y="2074791"/>
            <a:ext cx="7724301" cy="3853006"/>
          </a:xfrm>
        </p:spPr>
      </p:pic>
      <p:sp>
        <p:nvSpPr>
          <p:cNvPr id="4" name="Footer Placeholder 3">
            <a:extLst>
              <a:ext uri="{FF2B5EF4-FFF2-40B4-BE49-F238E27FC236}">
                <a16:creationId xmlns:a16="http://schemas.microsoft.com/office/drawing/2014/main" id="{DAA28CB2-A852-2592-CBB2-EFE7A7DFA2BA}"/>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5" name="Picture 4">
            <a:extLst>
              <a:ext uri="{FF2B5EF4-FFF2-40B4-BE49-F238E27FC236}">
                <a16:creationId xmlns:a16="http://schemas.microsoft.com/office/drawing/2014/main" id="{530D522A-5DC5-C175-E580-096FD3D2A60F}"/>
              </a:ext>
            </a:extLst>
          </p:cNvPr>
          <p:cNvPicPr>
            <a:picLocks noChangeAspect="1"/>
          </p:cNvPicPr>
          <p:nvPr/>
        </p:nvPicPr>
        <p:blipFill>
          <a:blip r:embed="rId3"/>
          <a:stretch>
            <a:fillRect/>
          </a:stretch>
        </p:blipFill>
        <p:spPr>
          <a:xfrm>
            <a:off x="0" y="5254470"/>
            <a:ext cx="1121350" cy="1603530"/>
          </a:xfrm>
          <a:prstGeom prst="rect">
            <a:avLst/>
          </a:prstGeom>
        </p:spPr>
      </p:pic>
    </p:spTree>
    <p:extLst>
      <p:ext uri="{BB962C8B-B14F-4D97-AF65-F5344CB8AC3E}">
        <p14:creationId xmlns:p14="http://schemas.microsoft.com/office/powerpoint/2010/main" val="31955284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47905-1AEB-A161-CBDC-4C75DA67FF5C}"/>
              </a:ext>
            </a:extLst>
          </p:cNvPr>
          <p:cNvSpPr>
            <a:spLocks noGrp="1"/>
          </p:cNvSpPr>
          <p:nvPr>
            <p:ph type="title"/>
          </p:nvPr>
        </p:nvSpPr>
        <p:spPr>
          <a:solidFill>
            <a:srgbClr val="0070C0"/>
          </a:solidFill>
        </p:spPr>
        <p:txBody>
          <a:bodyPr>
            <a:noAutofit/>
          </a:bodyPr>
          <a:lstStyle/>
          <a:p>
            <a:pPr algn="ctr"/>
            <a:r>
              <a:rPr lang="el-GR" sz="3200" dirty="0">
                <a:solidFill>
                  <a:schemeClr val="bg1"/>
                </a:solidFill>
                <a:latin typeface="+mn-lt"/>
                <a:cs typeface="Arial" panose="020B0604020202020204" pitchFamily="34" charset="0"/>
              </a:rPr>
              <a:t>1</a:t>
            </a:r>
            <a:r>
              <a:rPr lang="el-GR" sz="3200" baseline="30000" dirty="0">
                <a:solidFill>
                  <a:schemeClr val="bg1"/>
                </a:solidFill>
                <a:latin typeface="+mn-lt"/>
                <a:cs typeface="Arial" panose="020B0604020202020204" pitchFamily="34" charset="0"/>
              </a:rPr>
              <a:t>Ο  </a:t>
            </a:r>
            <a:r>
              <a:rPr lang="el-GR" sz="3200" dirty="0">
                <a:solidFill>
                  <a:schemeClr val="bg1"/>
                </a:solidFill>
                <a:latin typeface="+mn-lt"/>
                <a:cs typeface="Arial" panose="020B0604020202020204" pitchFamily="34" charset="0"/>
              </a:rPr>
              <a:t>ΕΠΙΣΤΗΜΟΝΙΚΟ ΠΕΔΙΟ  </a:t>
            </a:r>
            <a:br>
              <a:rPr lang="el-GR" sz="3200" dirty="0">
                <a:solidFill>
                  <a:schemeClr val="bg1"/>
                </a:solidFill>
                <a:latin typeface="+mn-lt"/>
                <a:cs typeface="Arial" panose="020B0604020202020204" pitchFamily="34" charset="0"/>
              </a:rPr>
            </a:br>
            <a:r>
              <a:rPr lang="el-GR" sz="3200" dirty="0">
                <a:solidFill>
                  <a:schemeClr val="bg1"/>
                </a:solidFill>
                <a:latin typeface="+mn-lt"/>
                <a:cs typeface="Arial" panose="020B0604020202020204" pitchFamily="34" charset="0"/>
              </a:rPr>
              <a:t> ΑΝΘΡΩΠΙΣΤΙΚΩΝ, ΝΟΜΙΚΩΝ ΚΑΙ ΚΟΙΝΩΝΙΚΩΝ ΕΠΙΣΤΗΜΩΝ</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57DB466F-FF72-CD5C-64D1-4BBF4DB8FE00}"/>
              </a:ext>
            </a:extLst>
          </p:cNvPr>
          <p:cNvSpPr>
            <a:spLocks noGrp="1"/>
          </p:cNvSpPr>
          <p:nvPr>
            <p:ph idx="1"/>
          </p:nvPr>
        </p:nvSpPr>
        <p:spPr/>
        <p:txBody>
          <a:bodyPr>
            <a:normAutofit lnSpcReduction="10000"/>
          </a:bodyPr>
          <a:lstStyle/>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Α) Πανεπιστήμια:</a:t>
            </a:r>
            <a:r>
              <a:rPr kumimoji="0" lang="el-GR" sz="2400" b="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  </a:t>
            </a: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(Περιεκτική αναφορά)</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endPar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Θεολογία, Φιλολογία και Παιδαγωγικά</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Σύγχρονες Ανθρωπιστικές και Κοινωνικές Επιστήμες (Νομική, Πολιτική </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Επιστήμη,</a:t>
            </a:r>
            <a:r>
              <a:rPr kumimoji="0" lang="el-GR" sz="2400" i="0" u="none" strike="noStrike" kern="1200" cap="none" spc="0" normalizeH="0" baseline="0" noProof="0" dirty="0">
                <a:ln>
                  <a:noFill/>
                </a:ln>
                <a:effectLst/>
                <a:uLnTx/>
                <a:uFillTx/>
                <a:ea typeface="+mn-ea"/>
                <a:cs typeface="Arial" panose="020B0604020202020204" pitchFamily="34" charset="0"/>
              </a:rPr>
              <a:t> </a:t>
            </a: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Κοινωνιολογία, Ψυχολογία, Δημοσιογραφία, Μ.Μ.Ε., Θεατρολογία, Μουσικές Σπουδές)</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Ξένες Γλώσσες, Μετάφραση-Διερμηνεία, Βαλκανικές Σπουδές, Τουρκικές Σπουδές</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Στρατολογική σχολή Σ.Σ.Α.Σ.</a:t>
            </a:r>
          </a:p>
          <a:p>
            <a:pPr marL="0" marR="0" lvl="0" indent="0" algn="l" defTabSz="914400" rtl="0" eaLnBrk="1" fontAlgn="auto" latinLnBrk="0" hangingPunct="1">
              <a:lnSpc>
                <a:spcPct val="90000"/>
              </a:lnSpc>
              <a:spcBef>
                <a:spcPts val="1000"/>
              </a:spcBef>
              <a:spcAft>
                <a:spcPts val="0"/>
              </a:spcAft>
              <a:buClrTx/>
              <a:buSzPct val="125000"/>
              <a:buNone/>
              <a:tabLst/>
              <a:defRPr/>
            </a:pPr>
            <a:endPar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Β) Ανώτατες Εκκλησιαστικές Ακαδημίες (Α.Ε.Α.)</a:t>
            </a:r>
          </a:p>
          <a:p>
            <a:endParaRPr lang="en-CY" dirty="0"/>
          </a:p>
        </p:txBody>
      </p:sp>
      <p:sp>
        <p:nvSpPr>
          <p:cNvPr id="4" name="Footer Placeholder 3">
            <a:extLst>
              <a:ext uri="{FF2B5EF4-FFF2-40B4-BE49-F238E27FC236}">
                <a16:creationId xmlns:a16="http://schemas.microsoft.com/office/drawing/2014/main" id="{911D24F0-0817-5070-F8D2-449EC90B958C}"/>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E3BA7E67-2363-9B77-B015-CE504660AB9E}"/>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27001563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B152D-C687-46A4-49E5-D65991C58716}"/>
              </a:ext>
            </a:extLst>
          </p:cNvPr>
          <p:cNvSpPr>
            <a:spLocks noGrp="1"/>
          </p:cNvSpPr>
          <p:nvPr>
            <p:ph type="title"/>
          </p:nvPr>
        </p:nvSpPr>
        <p:spPr>
          <a:solidFill>
            <a:srgbClr val="0070C0"/>
          </a:solidFill>
        </p:spPr>
        <p:txBody>
          <a:bodyPr>
            <a:noAutofit/>
          </a:bodyPr>
          <a:lstStyle/>
          <a:p>
            <a:pPr algn="ctr"/>
            <a:r>
              <a:rPr kumimoji="0" lang="el-GR" sz="3200" i="0" strike="noStrike" kern="1200" cap="all" spc="0" normalizeH="0" baseline="0" noProof="0" dirty="0">
                <a:ln>
                  <a:noFill/>
                </a:ln>
                <a:solidFill>
                  <a:schemeClr val="bg1"/>
                </a:solidFill>
                <a:uLnTx/>
                <a:uFillTx/>
                <a:latin typeface="+mn-lt"/>
                <a:ea typeface="+mj-ea"/>
                <a:cs typeface="Arial" panose="020B0604020202020204" pitchFamily="34" charset="0"/>
              </a:rPr>
              <a:t>2</a:t>
            </a:r>
            <a:r>
              <a:rPr kumimoji="0" lang="el-GR" sz="3200" i="0" strike="noStrike" kern="1200" cap="all" spc="0" normalizeH="0" baseline="30000" noProof="0" dirty="0">
                <a:ln>
                  <a:noFill/>
                </a:ln>
                <a:solidFill>
                  <a:schemeClr val="bg1"/>
                </a:solidFill>
                <a:uLnTx/>
                <a:uFillTx/>
                <a:latin typeface="+mn-lt"/>
                <a:ea typeface="+mj-ea"/>
                <a:cs typeface="Arial" panose="020B0604020202020204" pitchFamily="34" charset="0"/>
              </a:rPr>
              <a:t>ο</a:t>
            </a:r>
            <a:r>
              <a:rPr kumimoji="0" lang="el-GR" sz="3200" i="0" strike="noStrike" kern="1200" cap="all" spc="0" normalizeH="0" baseline="0" noProof="0" dirty="0">
                <a:ln>
                  <a:noFill/>
                </a:ln>
                <a:solidFill>
                  <a:schemeClr val="bg1"/>
                </a:solidFill>
                <a:uLnTx/>
                <a:uFillTx/>
                <a:latin typeface="+mn-lt"/>
                <a:ea typeface="+mj-ea"/>
                <a:cs typeface="Arial" panose="020B0604020202020204" pitchFamily="34" charset="0"/>
              </a:rPr>
              <a:t> ΕΠΙΣΤΗΜΟΝΙΚΟ ΠΕΔΙΟ </a:t>
            </a:r>
            <a:r>
              <a:rPr kumimoji="0" lang="el-GR" sz="3200" i="0" strike="noStrike" kern="1200" cap="all" spc="0" normalizeH="0" baseline="0" noProof="0" dirty="0">
                <a:ln>
                  <a:noFill/>
                </a:ln>
                <a:solidFill>
                  <a:schemeClr val="bg1"/>
                </a:solidFill>
                <a:uLnTx/>
                <a:uFillTx/>
                <a:latin typeface="+mn-lt"/>
                <a:cs typeface="Arial" panose="020B0604020202020204" pitchFamily="34" charset="0"/>
              </a:rPr>
              <a:t/>
            </a:r>
            <a:br>
              <a:rPr kumimoji="0" lang="el-GR" sz="3200" i="0" strike="noStrike" kern="1200" cap="all" spc="0" normalizeH="0" baseline="0" noProof="0" dirty="0">
                <a:ln>
                  <a:noFill/>
                </a:ln>
                <a:solidFill>
                  <a:schemeClr val="bg1"/>
                </a:solidFill>
                <a:uLnTx/>
                <a:uFillTx/>
                <a:latin typeface="+mn-lt"/>
                <a:cs typeface="Arial" panose="020B0604020202020204" pitchFamily="34" charset="0"/>
              </a:rPr>
            </a:br>
            <a:r>
              <a:rPr kumimoji="0" lang="el-GR" sz="3200" i="0" strike="noStrike" kern="1200" cap="all" spc="0" normalizeH="0" baseline="0" noProof="0" dirty="0">
                <a:ln>
                  <a:noFill/>
                </a:ln>
                <a:solidFill>
                  <a:schemeClr val="bg1"/>
                </a:solidFill>
                <a:uLnTx/>
                <a:uFillTx/>
                <a:latin typeface="+mn-lt"/>
                <a:cs typeface="Arial" panose="020B0604020202020204" pitchFamily="34" charset="0"/>
              </a:rPr>
              <a:t>ΘΕΤΙΚΩΝ ΚΑΙ ΤΕΧΝΟΛΟΓΙΚΩΝ ΕΠΙΣΤΗΜΩΝ</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BDD82449-93D5-8A84-FFB5-D8209B5B9F8F}"/>
              </a:ext>
            </a:extLst>
          </p:cNvPr>
          <p:cNvSpPr>
            <a:spLocks noGrp="1"/>
          </p:cNvSpPr>
          <p:nvPr>
            <p:ph idx="1"/>
          </p:nvPr>
        </p:nvSpPr>
        <p:spPr/>
        <p:txBody>
          <a:bodyPr>
            <a:normAutofit fontScale="92500" lnSpcReduction="10000"/>
          </a:bodyPr>
          <a:lstStyle/>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Α) Πανεπιστήμια - Πολυτεχνεία: </a:t>
            </a:r>
            <a:r>
              <a:rPr kumimoji="0" lang="el-GR" sz="2400" i="0" u="none" strike="noStrike" kern="1200" cap="none" spc="0" normalizeH="0" baseline="0" noProof="0" dirty="0">
                <a:ln>
                  <a:noFill/>
                </a:ln>
                <a:uLnTx/>
                <a:uFillTx/>
                <a:ea typeface="+mn-ea"/>
                <a:cs typeface="Arial" panose="020B0604020202020204" pitchFamily="34" charset="0"/>
              </a:rPr>
              <a:t>(Περιεκτική αναφορά) </a:t>
            </a:r>
            <a:br>
              <a:rPr kumimoji="0" lang="el-GR" sz="2400" i="0" u="none" strike="noStrike" kern="1200" cap="none" spc="0" normalizeH="0" baseline="0" noProof="0" dirty="0">
                <a:ln>
                  <a:noFill/>
                </a:ln>
                <a:uLnTx/>
                <a:uFillTx/>
                <a:ea typeface="+mn-ea"/>
                <a:cs typeface="Arial" panose="020B0604020202020204" pitchFamily="34" charset="0"/>
              </a:rPr>
            </a:br>
            <a:endParaRPr kumimoji="0" lang="el-GR" sz="2400" i="0" u="none" strike="noStrike" kern="1200" cap="none" spc="0" normalizeH="0" baseline="0" noProof="0" dirty="0">
              <a:ln>
                <a:noFill/>
              </a:ln>
              <a:uLnTx/>
              <a:uFillTx/>
              <a:ea typeface="+mn-ea"/>
              <a:cs typeface="Arial" panose="020B0604020202020204" pitchFamily="34" charset="0"/>
            </a:endParaRPr>
          </a:p>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Μαθηματικά, Φυσική, Χημεία, Γεωλογία, Δασολογία, Βιολογία, Πληροφορική, Αρχιτεκτονική, Πολιτική Μηχανική, Αγρονομία / Τοπογραφία, Γεωπονία, Μηχανολογία, Ηλεκτρολογία, Αεροναυπηγική Μηχανική,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Arial" panose="020B0604020202020204" pitchFamily="34" charset="0"/>
              </a:rPr>
              <a:t>Ναυπηγική</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 Μηχανική, Μηχανική Περιβάλλοντος, Παιδαγωγικά, Μουσικές Σπουδές, Φυσική Αγωγή, Στρατιωτικές Σχολές</a:t>
            </a:r>
            <a:r>
              <a:rPr kumimoji="0" lang="el-GR" sz="2400" i="0" u="none" strike="noStrike" kern="1200" cap="none" spc="0" normalizeH="0" baseline="0" noProof="0" dirty="0">
                <a:ln>
                  <a:noFill/>
                </a:ln>
                <a:uLnTx/>
                <a:uFillTx/>
                <a:ea typeface="+mn-ea"/>
                <a:cs typeface="Arial" panose="020B0604020202020204" pitchFamily="34" charset="0"/>
              </a:rPr>
              <a:t/>
            </a:r>
            <a:br>
              <a:rPr kumimoji="0" lang="el-GR" sz="2400" i="0" u="none" strike="noStrike" kern="1200" cap="none" spc="0" normalizeH="0" baseline="0" noProof="0" dirty="0">
                <a:ln>
                  <a:noFill/>
                </a:ln>
                <a:uLnTx/>
                <a:uFillTx/>
                <a:ea typeface="+mn-ea"/>
                <a:cs typeface="Arial" panose="020B0604020202020204" pitchFamily="34" charset="0"/>
              </a:rPr>
            </a:br>
            <a:r>
              <a:rPr kumimoji="0" lang="en-US" sz="2400" i="0" u="none" strike="noStrike" kern="1200" cap="none" spc="0" normalizeH="0" baseline="0" noProof="0" dirty="0">
                <a:ln>
                  <a:noFill/>
                </a:ln>
                <a:uLnTx/>
                <a:uFillTx/>
                <a:ea typeface="+mn-ea"/>
                <a:cs typeface="Arial" panose="020B0604020202020204" pitchFamily="34" charset="0"/>
              </a:rPr>
              <a:t/>
            </a:r>
            <a:br>
              <a:rPr kumimoji="0" lang="en-US" sz="2400" i="0" u="none" strike="noStrike" kern="1200" cap="none" spc="0" normalizeH="0" baseline="0" noProof="0" dirty="0">
                <a:ln>
                  <a:noFill/>
                </a:ln>
                <a:uLnTx/>
                <a:uFillTx/>
                <a:ea typeface="+mn-ea"/>
                <a:cs typeface="Arial" panose="020B0604020202020204" pitchFamily="34" charset="0"/>
              </a:rPr>
            </a:b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Β) Ανώτατη Σχολή  Παιδαγωγικής και Τεχνολογικής Εκπαίδευσης (Α.Σ.ΠΑΙ.ΤΕ.)</a:t>
            </a:r>
            <a:r>
              <a:rPr kumimoji="0" lang="el-GR" sz="20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a:r>
            <a:br>
              <a:rPr kumimoji="0" lang="el-GR" sz="20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br>
            <a:r>
              <a:rPr kumimoji="0" lang="el-GR" sz="2000" b="1" i="0" u="none" strike="noStrike" kern="1200" cap="none" spc="0" normalizeH="0" baseline="0" noProof="0" dirty="0">
                <a:ln>
                  <a:noFill/>
                </a:ln>
                <a:solidFill>
                  <a:srgbClr val="13477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t/>
            </a:r>
            <a:br>
              <a:rPr kumimoji="0" lang="el-GR" sz="2000" b="1" i="0" u="none" strike="noStrike" kern="1200" cap="none" spc="0" normalizeH="0" baseline="0" noProof="0" dirty="0">
                <a:ln>
                  <a:noFill/>
                </a:ln>
                <a:solidFill>
                  <a:srgbClr val="13477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br>
            <a:r>
              <a:rPr kumimoji="0" lang="en-US" sz="20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
            </a:r>
            <a:br>
              <a:rPr kumimoji="0" lang="en-US" sz="20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br>
            <a:endParaRPr kumimoji="0" lang="en-CY" sz="2000" b="0" i="0" u="none" strike="noStrike" kern="1200" cap="none" spc="0" normalizeH="0" baseline="0" noProof="0" dirty="0">
              <a:ln>
                <a:noFill/>
              </a:ln>
              <a:solidFill>
                <a:prstClr val="white"/>
              </a:solidFill>
              <a:effectLst/>
              <a:uLnTx/>
              <a:uFillTx/>
              <a:latin typeface="Tw Cen MT" panose="020B0602020104020603"/>
              <a:ea typeface="+mn-ea"/>
              <a:cs typeface="+mn-cs"/>
            </a:endParaRPr>
          </a:p>
          <a:p>
            <a:endParaRPr lang="en-CY" dirty="0"/>
          </a:p>
        </p:txBody>
      </p:sp>
      <p:sp>
        <p:nvSpPr>
          <p:cNvPr id="4" name="Footer Placeholder 3">
            <a:extLst>
              <a:ext uri="{FF2B5EF4-FFF2-40B4-BE49-F238E27FC236}">
                <a16:creationId xmlns:a16="http://schemas.microsoft.com/office/drawing/2014/main" id="{567F8F01-6472-0A3F-3900-AD345DA6F8E6}"/>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1A516229-F6D2-1F17-5EEA-F228E5A3E782}"/>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22801059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3E773-D58D-8526-15A3-E94568C962CC}"/>
              </a:ext>
            </a:extLst>
          </p:cNvPr>
          <p:cNvSpPr>
            <a:spLocks noGrp="1"/>
          </p:cNvSpPr>
          <p:nvPr>
            <p:ph type="title"/>
          </p:nvPr>
        </p:nvSpPr>
        <p:spPr>
          <a:solidFill>
            <a:srgbClr val="0070C0"/>
          </a:solidFill>
        </p:spPr>
        <p:txBody>
          <a:bodyPr>
            <a:noAutofit/>
          </a:bodyPr>
          <a:lstStyle/>
          <a:p>
            <a:pPr algn="ct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3</a:t>
            </a:r>
            <a:r>
              <a:rPr kumimoji="0" lang="el-GR" sz="3200" i="0" strike="noStrike" kern="1200" cap="all" spc="0" normalizeH="0" baseline="30000" noProof="0" dirty="0">
                <a:ln>
                  <a:noFill/>
                </a:ln>
                <a:solidFill>
                  <a:schemeClr val="bg1"/>
                </a:solidFill>
                <a:effectLst/>
                <a:uLnTx/>
                <a:uFillTx/>
                <a:latin typeface="+mn-lt"/>
                <a:ea typeface="+mj-ea"/>
                <a:cs typeface="Arial" panose="020B0604020202020204" pitchFamily="34" charset="0"/>
              </a:rPr>
              <a:t>ο</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Επιστημονικο</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πεδιο</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b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b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επιστημων</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υγειασ</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και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ζωησ</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95D6853F-8F17-35C6-9B43-B4CAC1069578}"/>
              </a:ext>
            </a:extLst>
          </p:cNvPr>
          <p:cNvSpPr>
            <a:spLocks noGrp="1"/>
          </p:cNvSpPr>
          <p:nvPr>
            <p:ph idx="1"/>
          </p:nvPr>
        </p:nvSpPr>
        <p:spPr/>
        <p:txBody>
          <a:bodyPr/>
          <a:lstStyle/>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mn-cs"/>
              </a:rPr>
              <a:t>Α) </a:t>
            </a: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Πανεπιστήμια</a:t>
            </a: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mn-cs"/>
              </a:rPr>
              <a:t> </a:t>
            </a:r>
            <a:r>
              <a:rPr kumimoji="0" lang="el-GR" sz="2400" i="0" u="none" strike="noStrike" kern="1200" cap="none" spc="0" normalizeH="0" baseline="0" noProof="0" dirty="0">
                <a:ln>
                  <a:noFill/>
                </a:ln>
                <a:effectLst/>
                <a:uLnTx/>
                <a:uFillTx/>
                <a:ea typeface="+mn-ea"/>
                <a:cs typeface="+mn-cs"/>
              </a:rPr>
              <a:t>(Περιεκτική Αναφορά)</a:t>
            </a:r>
          </a:p>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Ιατρική, Κτηνιατρική, Φαρμακευτική, Νοσηλευτική, Βιοχημεία και Βιοτεχνολογία, Βιολογία, Γεωπονία, Δασολογία</a:t>
            </a:r>
            <a:r>
              <a:rPr lang="el-GR" sz="2400" dirty="0">
                <a:effectLst>
                  <a:outerShdw blurRad="38100" dist="38100" dir="2700000" algn="tl">
                    <a:srgbClr val="000000">
                      <a:alpha val="43137"/>
                    </a:srgbClr>
                  </a:outerShdw>
                </a:effectLst>
                <a:cs typeface="Times New Roman" panose="02020603050405020304" pitchFamily="18" charset="0"/>
              </a:rPr>
              <a:t> και </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Διαχείριση Περιβάλλοντος, Αμπελουργία και Οινολογία, Παιδαγωγικά,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Times New Roman" panose="02020603050405020304" pitchFamily="18" charset="0"/>
              </a:rPr>
              <a:t>Διαιτολογία</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 Διατροφολογία, Φυσική Αγωγή, Μουσικές Σπουδές,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Times New Roman" panose="02020603050405020304" pitchFamily="18" charset="0"/>
              </a:rPr>
              <a:t>Λογοθεραπεία</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a:t>
            </a:r>
            <a:r>
              <a:rPr kumimoji="0" lang="el-CY"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 </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Φυσικοθεραπεία,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Times New Roman" panose="02020603050405020304" pitchFamily="18" charset="0"/>
              </a:rPr>
              <a:t>Εργοθεραπεία</a:t>
            </a:r>
            <a:endParaRPr kumimoji="0" lang="en-CY" sz="2400" i="0" u="none" strike="noStrike" kern="1200" cap="none" spc="0" normalizeH="0" baseline="0" noProof="0" dirty="0">
              <a:ln>
                <a:noFill/>
              </a:ln>
              <a:effectLst>
                <a:outerShdw blurRad="38100" dist="38100" dir="2700000" algn="tl">
                  <a:srgbClr val="000000">
                    <a:alpha val="43137"/>
                  </a:srgbClr>
                </a:outerShdw>
              </a:effectLst>
              <a:uLnTx/>
              <a:uFillTx/>
              <a:ea typeface="+mn-ea"/>
            </a:endParaRPr>
          </a:p>
          <a:p>
            <a:endParaRPr lang="en-CY" dirty="0"/>
          </a:p>
        </p:txBody>
      </p:sp>
      <p:sp>
        <p:nvSpPr>
          <p:cNvPr id="4" name="Footer Placeholder 3">
            <a:extLst>
              <a:ext uri="{FF2B5EF4-FFF2-40B4-BE49-F238E27FC236}">
                <a16:creationId xmlns:a16="http://schemas.microsoft.com/office/drawing/2014/main" id="{AD34A568-A87E-9012-7B46-DE0A4BF28E9D}"/>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CB93640B-B2AB-3FE9-E038-32E1DC02F765}"/>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27120857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18349-74B1-FC16-7810-F6A11280B06C}"/>
              </a:ext>
            </a:extLst>
          </p:cNvPr>
          <p:cNvSpPr>
            <a:spLocks noGrp="1"/>
          </p:cNvSpPr>
          <p:nvPr>
            <p:ph type="title"/>
          </p:nvPr>
        </p:nvSpPr>
        <p:spPr>
          <a:solidFill>
            <a:srgbClr val="0070C0"/>
          </a:solidFill>
        </p:spPr>
        <p:txBody>
          <a:bodyPr>
            <a:noAutofit/>
          </a:bodyPr>
          <a:lstStyle/>
          <a:p>
            <a:pPr algn="ctr"/>
            <a:r>
              <a:rPr kumimoji="0" lang="el-GR" sz="3200" i="0" strike="noStrike" kern="1200" cap="all" spc="0" normalizeH="0" baseline="0" noProof="0" dirty="0">
                <a:ln>
                  <a:noFill/>
                </a:ln>
                <a:solidFill>
                  <a:schemeClr val="bg1"/>
                </a:solidFill>
                <a:effectLst/>
                <a:uLnTx/>
                <a:uFillTx/>
                <a:latin typeface="+mn-lt"/>
                <a:ea typeface="+mj-ea"/>
                <a:cs typeface="+mj-cs"/>
              </a:rPr>
              <a:t>4</a:t>
            </a:r>
            <a:r>
              <a:rPr kumimoji="0" lang="el-GR" sz="3200" i="0" strike="noStrike" kern="1200" cap="all" spc="0" normalizeH="0" baseline="30000" noProof="0" dirty="0">
                <a:ln>
                  <a:noFill/>
                </a:ln>
                <a:solidFill>
                  <a:schemeClr val="bg1"/>
                </a:solidFill>
                <a:effectLst/>
                <a:uLnTx/>
                <a:uFillTx/>
                <a:latin typeface="+mn-lt"/>
                <a:ea typeface="+mj-ea"/>
                <a:cs typeface="+mj-cs"/>
              </a:rPr>
              <a:t>ο</a:t>
            </a:r>
            <a:r>
              <a:rPr kumimoji="0" lang="el-GR" sz="3200" i="0" strike="noStrike" kern="1200" cap="all" spc="0" normalizeH="0" baseline="0" noProof="0" dirty="0">
                <a:ln>
                  <a:noFill/>
                </a:ln>
                <a:solidFill>
                  <a:schemeClr val="bg1"/>
                </a:solidFill>
                <a:effectLst/>
                <a:uLnTx/>
                <a:uFillTx/>
                <a:latin typeface="+mn-lt"/>
                <a:ea typeface="+mj-ea"/>
                <a:cs typeface="+mj-cs"/>
              </a:rPr>
              <a:t> </a:t>
            </a:r>
            <a:r>
              <a:rPr kumimoji="0" lang="el-GR" sz="3200" i="0" strike="noStrike" kern="1200" cap="all" spc="0" normalizeH="0" baseline="0" noProof="0" dirty="0" err="1">
                <a:ln>
                  <a:noFill/>
                </a:ln>
                <a:solidFill>
                  <a:schemeClr val="bg1"/>
                </a:solidFill>
                <a:effectLst/>
                <a:uLnTx/>
                <a:uFillTx/>
                <a:latin typeface="+mn-lt"/>
                <a:ea typeface="+mj-ea"/>
                <a:cs typeface="+mj-cs"/>
              </a:rPr>
              <a:t>επιστημονικο</a:t>
            </a:r>
            <a:r>
              <a:rPr kumimoji="0" lang="el-GR" sz="3200" i="0" strike="noStrike" kern="1200" cap="all" spc="0" normalizeH="0" baseline="0" noProof="0" dirty="0">
                <a:ln>
                  <a:noFill/>
                </a:ln>
                <a:solidFill>
                  <a:schemeClr val="bg1"/>
                </a:solidFill>
                <a:effectLst/>
                <a:uLnTx/>
                <a:uFillTx/>
                <a:latin typeface="+mn-lt"/>
                <a:ea typeface="+mj-ea"/>
                <a:cs typeface="+mj-cs"/>
              </a:rPr>
              <a:t> </a:t>
            </a:r>
            <a:r>
              <a:rPr kumimoji="0" lang="el-GR" sz="3200" i="0" strike="noStrike" kern="1200" cap="all" spc="0" normalizeH="0" baseline="0" noProof="0" dirty="0" err="1">
                <a:ln>
                  <a:noFill/>
                </a:ln>
                <a:solidFill>
                  <a:schemeClr val="bg1"/>
                </a:solidFill>
                <a:effectLst/>
                <a:uLnTx/>
                <a:uFillTx/>
                <a:latin typeface="+mn-lt"/>
                <a:ea typeface="+mj-ea"/>
                <a:cs typeface="+mj-cs"/>
              </a:rPr>
              <a:t>πεδιο</a:t>
            </a:r>
            <a:r>
              <a:rPr kumimoji="0" lang="el-GR" sz="3200" i="0" strike="noStrike" kern="1200" cap="all" spc="0" normalizeH="0" baseline="0" noProof="0" dirty="0">
                <a:ln>
                  <a:noFill/>
                </a:ln>
                <a:solidFill>
                  <a:schemeClr val="bg1"/>
                </a:solidFill>
                <a:effectLst/>
                <a:uLnTx/>
                <a:uFillTx/>
                <a:latin typeface="+mn-lt"/>
                <a:ea typeface="+mj-ea"/>
                <a:cs typeface="+mj-cs"/>
              </a:rPr>
              <a:t> </a:t>
            </a:r>
            <a:br>
              <a:rPr kumimoji="0" lang="el-GR" sz="3200" i="0" strike="noStrike" kern="1200" cap="all" spc="0" normalizeH="0" baseline="0" noProof="0" dirty="0">
                <a:ln>
                  <a:noFill/>
                </a:ln>
                <a:solidFill>
                  <a:schemeClr val="bg1"/>
                </a:solidFill>
                <a:effectLst/>
                <a:uLnTx/>
                <a:uFillTx/>
                <a:latin typeface="+mn-lt"/>
                <a:ea typeface="+mj-ea"/>
                <a:cs typeface="+mj-cs"/>
              </a:rPr>
            </a:br>
            <a:r>
              <a:rPr kumimoji="0" lang="el-GR" sz="3200" i="0" strike="noStrike" kern="1200" cap="all" spc="0" normalizeH="0" baseline="0" noProof="0" dirty="0" err="1">
                <a:ln>
                  <a:noFill/>
                </a:ln>
                <a:solidFill>
                  <a:schemeClr val="bg1"/>
                </a:solidFill>
                <a:effectLst/>
                <a:uLnTx/>
                <a:uFillTx/>
                <a:latin typeface="+mn-lt"/>
                <a:ea typeface="+mj-ea"/>
                <a:cs typeface="+mj-cs"/>
              </a:rPr>
              <a:t>επιστημων</a:t>
            </a:r>
            <a:r>
              <a:rPr kumimoji="0" lang="el-GR" sz="3200" i="0" strike="noStrike" kern="1200" cap="all" spc="0" normalizeH="0" baseline="0" noProof="0" dirty="0">
                <a:ln>
                  <a:noFill/>
                </a:ln>
                <a:solidFill>
                  <a:schemeClr val="bg1"/>
                </a:solidFill>
                <a:effectLst/>
                <a:uLnTx/>
                <a:uFillTx/>
                <a:latin typeface="+mn-lt"/>
                <a:ea typeface="+mj-ea"/>
                <a:cs typeface="+mj-cs"/>
              </a:rPr>
              <a:t> </a:t>
            </a:r>
            <a:r>
              <a:rPr kumimoji="0" lang="el-GR" sz="3200" i="0" strike="noStrike" kern="1200" cap="all" spc="0" normalizeH="0" baseline="0" noProof="0" dirty="0" err="1">
                <a:ln>
                  <a:noFill/>
                </a:ln>
                <a:solidFill>
                  <a:schemeClr val="bg1"/>
                </a:solidFill>
                <a:effectLst/>
                <a:uLnTx/>
                <a:uFillTx/>
                <a:latin typeface="+mn-lt"/>
                <a:ea typeface="+mj-ea"/>
                <a:cs typeface="+mj-cs"/>
              </a:rPr>
              <a:t>οικονομιασ</a:t>
            </a:r>
            <a:r>
              <a:rPr kumimoji="0" lang="el-GR" sz="3200" i="0" strike="noStrike" kern="1200" cap="all" spc="0" normalizeH="0" baseline="0" noProof="0" dirty="0">
                <a:ln>
                  <a:noFill/>
                </a:ln>
                <a:solidFill>
                  <a:schemeClr val="bg1"/>
                </a:solidFill>
                <a:effectLst/>
                <a:uLnTx/>
                <a:uFillTx/>
                <a:latin typeface="+mn-lt"/>
                <a:ea typeface="+mj-ea"/>
                <a:cs typeface="+mj-cs"/>
              </a:rPr>
              <a:t> και </a:t>
            </a:r>
            <a:r>
              <a:rPr kumimoji="0" lang="el-GR" sz="3200" i="0" strike="noStrike" kern="1200" cap="all" spc="0" normalizeH="0" baseline="0" noProof="0" dirty="0" err="1">
                <a:ln>
                  <a:noFill/>
                </a:ln>
                <a:solidFill>
                  <a:schemeClr val="bg1"/>
                </a:solidFill>
                <a:effectLst/>
                <a:uLnTx/>
                <a:uFillTx/>
                <a:latin typeface="+mn-lt"/>
                <a:ea typeface="+mj-ea"/>
                <a:cs typeface="+mj-cs"/>
              </a:rPr>
              <a:t>πληροφορικησ</a:t>
            </a:r>
            <a:r>
              <a:rPr kumimoji="0" lang="el-GR" sz="3200" i="0" strike="noStrike" kern="1200" cap="all" spc="0" normalizeH="0" baseline="0" noProof="0" dirty="0">
                <a:ln>
                  <a:noFill/>
                </a:ln>
                <a:solidFill>
                  <a:schemeClr val="bg1"/>
                </a:solidFill>
                <a:effectLst/>
                <a:uLnTx/>
                <a:uFillTx/>
                <a:latin typeface="+mn-lt"/>
                <a:ea typeface="+mj-ea"/>
                <a:cs typeface="+mj-cs"/>
              </a:rPr>
              <a:t> </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B9CFEAA9-2009-8B57-071D-962347D6F34E}"/>
              </a:ext>
            </a:extLst>
          </p:cNvPr>
          <p:cNvSpPr>
            <a:spLocks noGrp="1"/>
          </p:cNvSpPr>
          <p:nvPr>
            <p:ph idx="1"/>
          </p:nvPr>
        </p:nvSpPr>
        <p:spPr/>
        <p:txBody>
          <a:bodyPr/>
          <a:lstStyle/>
          <a:p>
            <a:pPr marL="0" indent="0">
              <a:lnSpc>
                <a:spcPct val="100000"/>
              </a:lnSpc>
              <a:buNone/>
            </a:pPr>
            <a:r>
              <a:rPr kumimoji="0" lang="el-GR" sz="2200" b="1"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Α) </a:t>
            </a:r>
            <a:r>
              <a:rPr kumimoji="0" lang="el-GR" sz="22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Πανεπιστήμια</a:t>
            </a:r>
            <a:r>
              <a:rPr kumimoji="0" lang="el-GR" sz="2200" b="1"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(Περιεκτική αναφορά)</a:t>
            </a: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t>
            </a:r>
            <a:endParaRPr kumimoji="0" lang="en-US"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endParaRPr>
          </a:p>
          <a:p>
            <a:pPr marL="0" indent="0">
              <a:lnSpc>
                <a:spcPct val="100000"/>
              </a:lnSpc>
              <a:buNone/>
            </a:pP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r>
            <a:b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br>
            <a:r>
              <a:rPr kumimoji="0" lang="el-GR" sz="2200" i="0" u="none"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ea typeface="+mn-ea"/>
                <a:cs typeface="Times New Roman" panose="02020603050405020304" pitchFamily="18" charset="0"/>
              </a:rPr>
              <a:t>Οικονομικές Επιστήμες, Δημόσια Διοίκηση και Διοίκηση Επιχειρήσεων, Διεθνείς και Ευρωπαϊκές Οικονομικές Σπουδές, Διοικητική Επιστήμη και Τεχνολογία, Λογιστική και Χρηματοοικονομική, Μάρκετινγκ και Επικοινωνία, Επιστήμη Υπολογιστών, Εφαρμοσμένη Πληροφορική, Ναυτιλιακές Σπουδές, Στατιστική και Ασφαλιστική Επιστήμη, Μουσικές Σπουδές, Παιδαγωγικά</a:t>
            </a:r>
            <a:r>
              <a:rPr lang="el-GR" sz="2200" dirty="0">
                <a:solidFill>
                  <a:schemeClr val="tx2">
                    <a:lumMod val="50000"/>
                  </a:schemeClr>
                </a:solidFill>
                <a:effectLst>
                  <a:outerShdw blurRad="38100" dist="38100" dir="2700000" algn="tl">
                    <a:srgbClr val="000000">
                      <a:alpha val="43137"/>
                    </a:srgbClr>
                  </a:outerShdw>
                </a:effectLst>
                <a:cs typeface="Times New Roman" panose="02020603050405020304" pitchFamily="18" charset="0"/>
              </a:rPr>
              <a:t> </a:t>
            </a: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r>
            <a:b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b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r>
            <a:b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br>
            <a:r>
              <a:rPr kumimoji="0" lang="el-GR" sz="2200" b="1"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Β) Ανώτερες Σχολές Τουριστικής Εκπαίδευσης (Α.Σ.Τ.Ε.)</a:t>
            </a:r>
            <a:endParaRPr lang="en-CY" b="1" dirty="0"/>
          </a:p>
        </p:txBody>
      </p:sp>
      <p:sp>
        <p:nvSpPr>
          <p:cNvPr id="4" name="Footer Placeholder 3">
            <a:extLst>
              <a:ext uri="{FF2B5EF4-FFF2-40B4-BE49-F238E27FC236}">
                <a16:creationId xmlns:a16="http://schemas.microsoft.com/office/drawing/2014/main" id="{9991C7EE-4702-4C77-F3DD-2905466CF51C}"/>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BAA62F14-7530-6BC5-7E43-AE769C548388}"/>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3866976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22DFEEB-6F2F-4553-938D-467D3B0FD2E9}"/>
              </a:ext>
            </a:extLst>
          </p:cNvPr>
          <p:cNvSpPr>
            <a:spLocks noGrp="1"/>
          </p:cNvSpPr>
          <p:nvPr>
            <p:ph type="ftr" sz="quarter" idx="11"/>
          </p:nvPr>
        </p:nvSpPr>
        <p:spPr>
          <a:xfrm>
            <a:off x="3563409" y="6471574"/>
            <a:ext cx="6297612" cy="365125"/>
          </a:xfrm>
        </p:spPr>
        <p:txBody>
          <a:bodyPr/>
          <a:lstStyle/>
          <a:p>
            <a:r>
              <a:rPr lang="el-GR"/>
              <a:t>Υπηρεσία Συμβουλευτικής &amp; Επαγγελματικής Αγωγής, Οκτώβριος 2026</a:t>
            </a:r>
            <a:endParaRPr lang="en-US" dirty="0"/>
          </a:p>
        </p:txBody>
      </p:sp>
      <p:pic>
        <p:nvPicPr>
          <p:cNvPr id="5" name="Picture 4">
            <a:extLst>
              <a:ext uri="{FF2B5EF4-FFF2-40B4-BE49-F238E27FC236}">
                <a16:creationId xmlns:a16="http://schemas.microsoft.com/office/drawing/2014/main" id="{144ABFDE-A2AB-4A86-B9F4-318A0E5FD770}"/>
              </a:ext>
            </a:extLst>
          </p:cNvPr>
          <p:cNvPicPr>
            <a:picLocks noChangeAspect="1"/>
          </p:cNvPicPr>
          <p:nvPr/>
        </p:nvPicPr>
        <p:blipFill>
          <a:blip r:embed="rId3"/>
          <a:stretch>
            <a:fillRect/>
          </a:stretch>
        </p:blipFill>
        <p:spPr>
          <a:xfrm>
            <a:off x="3035829" y="131763"/>
            <a:ext cx="6962774" cy="6339811"/>
          </a:xfrm>
          <a:prstGeom prst="rect">
            <a:avLst/>
          </a:prstGeom>
          <a:effectLst>
            <a:softEdge rad="127000"/>
          </a:effectLst>
          <a:scene3d>
            <a:camera prst="obliqueBottomRight"/>
            <a:lightRig rig="threePt" dir="t"/>
          </a:scene3d>
        </p:spPr>
      </p:pic>
      <p:sp>
        <p:nvSpPr>
          <p:cNvPr id="7" name="TextBox 6">
            <a:extLst>
              <a:ext uri="{FF2B5EF4-FFF2-40B4-BE49-F238E27FC236}">
                <a16:creationId xmlns:a16="http://schemas.microsoft.com/office/drawing/2014/main" id="{AA59D913-70EB-411A-AF06-E3ECADF1F97D}"/>
              </a:ext>
            </a:extLst>
          </p:cNvPr>
          <p:cNvSpPr txBox="1"/>
          <p:nvPr/>
        </p:nvSpPr>
        <p:spPr>
          <a:xfrm>
            <a:off x="3888846" y="1494533"/>
            <a:ext cx="4855103" cy="3175228"/>
          </a:xfrm>
          <a:prstGeom prst="rect">
            <a:avLst/>
          </a:prstGeom>
          <a:noFill/>
        </p:spPr>
        <p:txBody>
          <a:bodyPr wrap="square">
            <a:spAutoFit/>
          </a:bodyPr>
          <a:lstStyle/>
          <a:p>
            <a:pPr marL="228600" marR="0" lvl="0" indent="-228600" algn="ctr"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000" b="1" i="0" u="none" strike="noStrike" kern="1200" cap="none" spc="0" normalizeH="0" baseline="0" noProof="0" dirty="0">
                <a:ln>
                  <a:noFill/>
                </a:ln>
                <a:solidFill>
                  <a:schemeClr val="accent6"/>
                </a:solidFill>
                <a:uLnTx/>
                <a:uFillTx/>
                <a:latin typeface="Segoe Script" panose="030B0504020000000003" pitchFamily="66" charset="0"/>
                <a:cs typeface="Times New Roman" panose="02020603050405020304" pitchFamily="18" charset="0"/>
              </a:rPr>
              <a:t>ΣΗΜΕΙΩΣΗ</a:t>
            </a:r>
            <a:endParaRPr kumimoji="0" lang="en-US" sz="2000" b="1" i="0" u="none" strike="noStrike" kern="1200" cap="none" spc="0" normalizeH="0" baseline="0" noProof="0" dirty="0">
              <a:ln>
                <a:noFill/>
              </a:ln>
              <a:uLnTx/>
              <a:uFillTx/>
              <a:latin typeface="Segoe Script" panose="030B0504020000000003" pitchFamily="66" charset="0"/>
              <a:cs typeface="Times New Roman" panose="02020603050405020304" pitchFamily="18" charset="0"/>
            </a:endParaRPr>
          </a:p>
          <a:p>
            <a:pPr marL="228600" marR="0" lvl="0" indent="-228600" algn="ctr"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Κάποια Τμήματα Πανεπιστημίων</a:t>
            </a:r>
            <a:r>
              <a:rPr lang="el-GR" sz="2000" dirty="0">
                <a:latin typeface="Segoe Script" panose="030B0504020000000003" pitchFamily="66" charset="0"/>
                <a:cs typeface="Times New Roman" panose="02020603050405020304" pitchFamily="18" charset="0"/>
              </a:rPr>
              <a:t> </a:t>
            </a:r>
            <a:r>
              <a:rPr kumimoji="0" lang="el-GR"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είναι </a:t>
            </a:r>
            <a:r>
              <a:rPr kumimoji="0" lang="el-GR" sz="2000" b="1"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ενταγμένα σε πέραν του ενός Επιστημονικού Πεδίου</a:t>
            </a:r>
            <a:r>
              <a:rPr kumimoji="0" lang="el-GR"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 </a:t>
            </a:r>
            <a:r>
              <a:rPr kumimoji="0" lang="el-GR" sz="2000" b="1"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π.χ.</a:t>
            </a:r>
            <a:r>
              <a:rPr kumimoji="0" lang="el-GR"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 Παιδαγωγικά, Βιολογία, Χημεία, Μουσικές Σπουδές, Γεωπονία,</a:t>
            </a:r>
            <a:r>
              <a:rPr kumimoji="0" lang="el-CY"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 Θεα</a:t>
            </a:r>
            <a:r>
              <a:rPr kumimoji="0" lang="el-CY" sz="2000" i="0" u="none" strike="noStrike" kern="1200" cap="none" spc="0" normalizeH="0" baseline="0" noProof="0" dirty="0" err="1">
                <a:ln>
                  <a:noFill/>
                </a:ln>
                <a:uLnTx/>
                <a:uFillTx/>
                <a:latin typeface="Segoe Script" panose="030B0504020000000003" pitchFamily="66" charset="0"/>
                <a:cs typeface="Times New Roman" panose="02020603050405020304" pitchFamily="18" charset="0"/>
              </a:rPr>
              <a:t>τρικές</a:t>
            </a:r>
            <a:r>
              <a:rPr kumimoji="0" lang="el-CY"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 Σπ</a:t>
            </a:r>
            <a:r>
              <a:rPr kumimoji="0" lang="el-CY" sz="2000" i="0" u="none" strike="noStrike" kern="1200" cap="none" spc="0" normalizeH="0" baseline="0" noProof="0" dirty="0" err="1">
                <a:ln>
                  <a:noFill/>
                </a:ln>
                <a:uLnTx/>
                <a:uFillTx/>
                <a:latin typeface="Segoe Script" panose="030B0504020000000003" pitchFamily="66" charset="0"/>
                <a:cs typeface="Times New Roman" panose="02020603050405020304" pitchFamily="18" charset="0"/>
              </a:rPr>
              <a:t>ουδές</a:t>
            </a:r>
            <a:r>
              <a:rPr kumimoji="0" lang="el-GR"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rPr>
              <a:t>, Πληροφορική, Φυσική Αγωγή κ.ά.</a:t>
            </a:r>
            <a:endParaRPr kumimoji="0" lang="en-US" sz="2000" i="0" u="none" strike="noStrike" kern="1200" cap="none" spc="0" normalizeH="0" baseline="0" noProof="0" dirty="0">
              <a:ln>
                <a:noFill/>
              </a:ln>
              <a:uLnTx/>
              <a:uFillTx/>
              <a:latin typeface="Segoe Script" panose="030B0504020000000003" pitchFamily="66" charset="0"/>
              <a:cs typeface="Times New Roman" panose="02020603050405020304" pitchFamily="18" charset="0"/>
            </a:endParaRPr>
          </a:p>
        </p:txBody>
      </p:sp>
    </p:spTree>
    <p:extLst>
      <p:ext uri="{BB962C8B-B14F-4D97-AF65-F5344CB8AC3E}">
        <p14:creationId xmlns:p14="http://schemas.microsoft.com/office/powerpoint/2010/main" val="20443635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BAC86E10-C53F-4A6F-A56E-916A099761C6}"/>
              </a:ext>
            </a:extLst>
          </p:cNvPr>
          <p:cNvGrpSpPr/>
          <p:nvPr/>
        </p:nvGrpSpPr>
        <p:grpSpPr>
          <a:xfrm>
            <a:off x="3452327" y="52092"/>
            <a:ext cx="4316644" cy="3431754"/>
            <a:chOff x="3447519" y="155863"/>
            <a:chExt cx="4780290" cy="3431754"/>
          </a:xfrm>
        </p:grpSpPr>
        <p:grpSp>
          <p:nvGrpSpPr>
            <p:cNvPr id="15" name="Group 14">
              <a:extLst>
                <a:ext uri="{FF2B5EF4-FFF2-40B4-BE49-F238E27FC236}">
                  <a16:creationId xmlns:a16="http://schemas.microsoft.com/office/drawing/2014/main" id="{80FEFA43-D7C9-4B12-9457-FFA672CDD259}"/>
                </a:ext>
              </a:extLst>
            </p:cNvPr>
            <p:cNvGrpSpPr/>
            <p:nvPr/>
          </p:nvGrpSpPr>
          <p:grpSpPr>
            <a:xfrm>
              <a:off x="3461906" y="155863"/>
              <a:ext cx="4765903" cy="3431754"/>
              <a:chOff x="3461906" y="155863"/>
              <a:chExt cx="4765903" cy="3431754"/>
            </a:xfrm>
          </p:grpSpPr>
          <p:sp>
            <p:nvSpPr>
              <p:cNvPr id="16" name="Rectangle 15">
                <a:extLst>
                  <a:ext uri="{FF2B5EF4-FFF2-40B4-BE49-F238E27FC236}">
                    <a16:creationId xmlns:a16="http://schemas.microsoft.com/office/drawing/2014/main" id="{CD7AE51C-15DF-4798-B2D7-7D10CD6383A4}"/>
                  </a:ext>
                </a:extLst>
              </p:cNvPr>
              <p:cNvSpPr/>
              <p:nvPr/>
            </p:nvSpPr>
            <p:spPr>
              <a:xfrm>
                <a:off x="3461906" y="155863"/>
                <a:ext cx="4705350" cy="3431754"/>
              </a:xfrm>
              <a:ln w="28575">
                <a:solidFill>
                  <a:srgbClr val="E2834F"/>
                </a:solidFill>
                <a:extLst>
                  <a:ext uri="{C807C97D-BFC1-408E-A445-0C87EB9F89A2}">
                    <ask:lineSketchStyleProps xmlns:ask="http://schemas.microsoft.com/office/drawing/2018/sketchyshapes" xmlns="" sd="3876630916">
                      <ask:type>
                        <ask:lineSketchFreehand/>
                      </ask:type>
                    </ask:lineSketchStyleProps>
                  </a:ext>
                </a:extLst>
              </a:ln>
            </p:spPr>
            <p:txBody>
              <a:bodyPr/>
              <a:lstStyle/>
              <a:p>
                <a:endParaRPr lang="en-US"/>
              </a:p>
            </p:txBody>
          </p:sp>
          <p:sp>
            <p:nvSpPr>
              <p:cNvPr id="18" name="Freeform: Shape 17">
                <a:extLst>
                  <a:ext uri="{FF2B5EF4-FFF2-40B4-BE49-F238E27FC236}">
                    <a16:creationId xmlns:a16="http://schemas.microsoft.com/office/drawing/2014/main" id="{7BBE48ED-E206-4D5A-8DAA-6A3A5CEF6A18}"/>
                  </a:ext>
                </a:extLst>
              </p:cNvPr>
              <p:cNvSpPr/>
              <p:nvPr/>
            </p:nvSpPr>
            <p:spPr>
              <a:xfrm>
                <a:off x="4830801" y="1840187"/>
                <a:ext cx="384445" cy="63105"/>
              </a:xfrm>
              <a:custGeom>
                <a:avLst/>
                <a:gdLst>
                  <a:gd name="csX0" fmla="*/ 0 w 384445"/>
                  <a:gd name="csY0" fmla="*/ 31552 h 63105"/>
                  <a:gd name="csX1" fmla="*/ 384445 w 384445"/>
                  <a:gd name="csY1" fmla="*/ 31552 h 63105"/>
                </a:gdLst>
                <a:ahLst/>
                <a:cxnLst>
                  <a:cxn ang="0">
                    <a:pos x="csX0" y="csY0"/>
                  </a:cxn>
                  <a:cxn ang="0">
                    <a:pos x="csX1" y="csY1"/>
                  </a:cxn>
                </a:cxnLst>
                <a:rect l="l" t="t" r="r" b="b"/>
                <a:pathLst>
                  <a:path w="384445" h="63105" extrusionOk="0">
                    <a:moveTo>
                      <a:pt x="0" y="31552"/>
                    </a:moveTo>
                    <a:cubicBezTo>
                      <a:pt x="114897" y="14562"/>
                      <a:pt x="276403" y="43877"/>
                      <a:pt x="384445" y="31552"/>
                    </a:cubicBezTo>
                  </a:path>
                </a:pathLst>
              </a:custGeom>
              <a:noFill/>
              <a:ln w="28575">
                <a:solidFill>
                  <a:srgbClr val="E2834F"/>
                </a:solidFill>
                <a:extLst>
                  <a:ext uri="{C807C97D-BFC1-408E-A445-0C87EB9F89A2}">
                    <ask:lineSketchStyleProps xmlns:ask="http://schemas.microsoft.com/office/drawing/2018/sketchyshapes" xmlns="" sd="2928395881">
                      <a:custGeom>
                        <a:avLst/>
                        <a:gdLst/>
                        <a:ahLst/>
                        <a:cxnLst/>
                        <a:rect l="0" t="0" r="0" b="0"/>
                        <a:pathLst>
                          <a:path>
                            <a:moveTo>
                              <a:pt x="0" y="31552"/>
                            </a:moveTo>
                            <a:lnTo>
                              <a:pt x="384445" y="31552"/>
                            </a:lnTo>
                          </a:path>
                        </a:pathLst>
                      </a:custGeom>
                      <ask:type>
                        <ask:lineSketchFreehand/>
                      </ask:type>
                    </ask:lineSketchStyleProps>
                  </a:ext>
                </a:extLst>
              </a:ln>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F54C6DF4-304F-4DFC-9E7D-782594006EC3}"/>
                  </a:ext>
                </a:extLst>
              </p:cNvPr>
              <p:cNvSpPr/>
              <p:nvPr/>
            </p:nvSpPr>
            <p:spPr>
              <a:xfrm rot="19366129">
                <a:off x="4758684" y="1187346"/>
                <a:ext cx="707722" cy="63105"/>
              </a:xfrm>
              <a:custGeom>
                <a:avLst/>
                <a:gdLst>
                  <a:gd name="csX0" fmla="*/ 0 w 707722"/>
                  <a:gd name="csY0" fmla="*/ 31552 h 63105"/>
                  <a:gd name="csX1" fmla="*/ 368015 w 707722"/>
                  <a:gd name="csY1" fmla="*/ 31552 h 63105"/>
                  <a:gd name="csX2" fmla="*/ 707722 w 707722"/>
                  <a:gd name="csY2" fmla="*/ 31552 h 63105"/>
                </a:gdLst>
                <a:ahLst/>
                <a:cxnLst>
                  <a:cxn ang="0">
                    <a:pos x="csX0" y="csY0"/>
                  </a:cxn>
                  <a:cxn ang="0">
                    <a:pos x="csX1" y="csY1"/>
                  </a:cxn>
                  <a:cxn ang="0">
                    <a:pos x="csX2" y="csY2"/>
                  </a:cxn>
                </a:cxnLst>
                <a:rect l="l" t="t" r="r" b="b"/>
                <a:pathLst>
                  <a:path w="707722" h="63105" extrusionOk="0">
                    <a:moveTo>
                      <a:pt x="0" y="31552"/>
                    </a:moveTo>
                    <a:cubicBezTo>
                      <a:pt x="76613" y="39774"/>
                      <a:pt x="236619" y="30342"/>
                      <a:pt x="368015" y="31552"/>
                    </a:cubicBezTo>
                    <a:cubicBezTo>
                      <a:pt x="499412" y="32762"/>
                      <a:pt x="623859" y="48151"/>
                      <a:pt x="707722" y="31552"/>
                    </a:cubicBezTo>
                  </a:path>
                </a:pathLst>
              </a:custGeom>
              <a:noFill/>
              <a:ln w="28575">
                <a:solidFill>
                  <a:srgbClr val="E2834F"/>
                </a:solidFill>
                <a:extLst>
                  <a:ext uri="{C807C97D-BFC1-408E-A445-0C87EB9F89A2}">
                    <ask:lineSketchStyleProps xmlns:ask="http://schemas.microsoft.com/office/drawing/2018/sketchyshapes" xmlns="" sd="2901711861">
                      <a:custGeom>
                        <a:avLst/>
                        <a:gdLst/>
                        <a:ahLst/>
                        <a:cxnLst/>
                        <a:rect l="0" t="0" r="0" b="0"/>
                        <a:pathLst>
                          <a:path>
                            <a:moveTo>
                              <a:pt x="0" y="31552"/>
                            </a:moveTo>
                            <a:lnTo>
                              <a:pt x="707722" y="31552"/>
                            </a:lnTo>
                          </a:path>
                        </a:pathLst>
                      </a:custGeom>
                      <ask:type>
                        <ask:lineSketchFreehand/>
                      </ask:type>
                    </ask:lineSketchStyleProps>
                  </a:ext>
                </a:extLst>
              </a:ln>
            </p:spPr>
            <p:style>
              <a:lnRef idx="2">
                <a:schemeClr val="accent2">
                  <a:shade val="80000"/>
                  <a:hueOff val="0"/>
                  <a:satOff val="0"/>
                  <a:lumOff val="0"/>
                  <a:alphaOff val="0"/>
                </a:schemeClr>
              </a:lnRef>
              <a:fillRef idx="0">
                <a:scrgbClr r="0" g="0" b="0"/>
              </a:fillRef>
              <a:effectRef idx="0">
                <a:schemeClr val="accent2">
                  <a:shade val="8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Oval 19">
                <a:extLst>
                  <a:ext uri="{FF2B5EF4-FFF2-40B4-BE49-F238E27FC236}">
                    <a16:creationId xmlns:a16="http://schemas.microsoft.com/office/drawing/2014/main" id="{C774C0C6-69D5-422B-B3D2-52013121AE86}"/>
                  </a:ext>
                </a:extLst>
              </p:cNvPr>
              <p:cNvSpPr/>
              <p:nvPr/>
            </p:nvSpPr>
            <p:spPr>
              <a:xfrm>
                <a:off x="3532890" y="1009907"/>
                <a:ext cx="1575082" cy="1448176"/>
              </a:xfrm>
              <a:custGeom>
                <a:avLst/>
                <a:gdLst>
                  <a:gd name="csX0" fmla="*/ 0 w 1575082"/>
                  <a:gd name="csY0" fmla="*/ 724088 h 1448176"/>
                  <a:gd name="csX1" fmla="*/ 787541 w 1575082"/>
                  <a:gd name="csY1" fmla="*/ 0 h 1448176"/>
                  <a:gd name="csX2" fmla="*/ 1575082 w 1575082"/>
                  <a:gd name="csY2" fmla="*/ 724088 h 1448176"/>
                  <a:gd name="csX3" fmla="*/ 787541 w 1575082"/>
                  <a:gd name="csY3" fmla="*/ 1448176 h 1448176"/>
                  <a:gd name="csX4" fmla="*/ 0 w 1575082"/>
                  <a:gd name="csY4" fmla="*/ 724088 h 1448176"/>
                </a:gdLst>
                <a:ahLst/>
                <a:cxnLst>
                  <a:cxn ang="0">
                    <a:pos x="csX0" y="csY0"/>
                  </a:cxn>
                  <a:cxn ang="0">
                    <a:pos x="csX1" y="csY1"/>
                  </a:cxn>
                  <a:cxn ang="0">
                    <a:pos x="csX2" y="csY2"/>
                  </a:cxn>
                  <a:cxn ang="0">
                    <a:pos x="csX3" y="csY3"/>
                  </a:cxn>
                  <a:cxn ang="0">
                    <a:pos x="csX4" y="csY4"/>
                  </a:cxn>
                </a:cxnLst>
                <a:rect l="l" t="t" r="r" b="b"/>
                <a:pathLst>
                  <a:path w="1575082" h="1448176" fill="none" extrusionOk="0">
                    <a:moveTo>
                      <a:pt x="0" y="724088"/>
                    </a:moveTo>
                    <a:cubicBezTo>
                      <a:pt x="22944" y="343690"/>
                      <a:pt x="432932" y="30847"/>
                      <a:pt x="787541" y="0"/>
                    </a:cubicBezTo>
                    <a:cubicBezTo>
                      <a:pt x="1252182" y="6524"/>
                      <a:pt x="1512512" y="368264"/>
                      <a:pt x="1575082" y="724088"/>
                    </a:cubicBezTo>
                    <a:cubicBezTo>
                      <a:pt x="1542720" y="1040440"/>
                      <a:pt x="1330851" y="1444184"/>
                      <a:pt x="787541" y="1448176"/>
                    </a:cubicBezTo>
                    <a:cubicBezTo>
                      <a:pt x="424708" y="1508587"/>
                      <a:pt x="6323" y="1113829"/>
                      <a:pt x="0" y="724088"/>
                    </a:cubicBezTo>
                    <a:close/>
                  </a:path>
                  <a:path w="1575082" h="1448176" stroke="0" extrusionOk="0">
                    <a:moveTo>
                      <a:pt x="0" y="724088"/>
                    </a:moveTo>
                    <a:cubicBezTo>
                      <a:pt x="9147" y="311636"/>
                      <a:pt x="246267" y="-6914"/>
                      <a:pt x="787541" y="0"/>
                    </a:cubicBezTo>
                    <a:cubicBezTo>
                      <a:pt x="1135904" y="37823"/>
                      <a:pt x="1603073" y="306021"/>
                      <a:pt x="1575082" y="724088"/>
                    </a:cubicBezTo>
                    <a:cubicBezTo>
                      <a:pt x="1597862" y="1073210"/>
                      <a:pt x="1181110" y="1446418"/>
                      <a:pt x="787541" y="1448176"/>
                    </a:cubicBezTo>
                    <a:cubicBezTo>
                      <a:pt x="367225" y="1431276"/>
                      <a:pt x="-50064" y="1141117"/>
                      <a:pt x="0" y="724088"/>
                    </a:cubicBezTo>
                    <a:close/>
                  </a:path>
                </a:pathLst>
              </a:custGeom>
              <a:blipFill>
                <a:blip r:embed="rId3" cstate="print">
                  <a:extLst>
                    <a:ext uri="{28A0092B-C50C-407E-A947-70E740481C1C}">
                      <a14:useLocalDpi xmlns:a14="http://schemas.microsoft.com/office/drawing/2010/main" val="0"/>
                    </a:ext>
                  </a:extLst>
                </a:blip>
                <a:srcRect/>
                <a:stretch>
                  <a:fillRect t="-4000" b="-4000"/>
                </a:stretch>
              </a:blipFill>
              <a:ln w="28575">
                <a:solidFill>
                  <a:srgbClr val="E2834F"/>
                </a:solidFill>
                <a:extLst>
                  <a:ext uri="{C807C97D-BFC1-408E-A445-0C87EB9F89A2}">
                    <ask:lineSketchStyleProps xmlns:ask="http://schemas.microsoft.com/office/drawing/2018/sketchyshapes" xmlns="" sd="2798661634">
                      <a:prstGeom prst="ellipse">
                        <a:avLst/>
                      </a:prstGeom>
                      <ask:type>
                        <ask:lineSketchFreehand/>
                      </ask:type>
                    </ask:lineSketchStyleProps>
                  </a:ext>
                </a:extLst>
              </a:ln>
            </p:spPr>
            <p:style>
              <a:lnRef idx="2">
                <a:scrgbClr r="0" g="0" b="0"/>
              </a:lnRef>
              <a:fillRef idx="1">
                <a:scrgbClr r="0" g="0" b="0"/>
              </a:fillRef>
              <a:effectRef idx="0">
                <a:schemeClr val="accent2">
                  <a:shade val="80000"/>
                  <a:hueOff val="0"/>
                  <a:satOff val="0"/>
                  <a:lumOff val="0"/>
                  <a:alphaOff val="0"/>
                </a:schemeClr>
              </a:effectRef>
              <a:fontRef idx="minor">
                <a:schemeClr val="lt1"/>
              </a:fontRef>
            </p:style>
            <p:txBody>
              <a:bodyPr/>
              <a:lstStyle/>
              <a:p>
                <a:endParaRPr lang="en-US"/>
              </a:p>
            </p:txBody>
          </p:sp>
          <p:sp>
            <p:nvSpPr>
              <p:cNvPr id="21" name="Freeform: Shape 20">
                <a:extLst>
                  <a:ext uri="{FF2B5EF4-FFF2-40B4-BE49-F238E27FC236}">
                    <a16:creationId xmlns:a16="http://schemas.microsoft.com/office/drawing/2014/main" id="{D3CBC2C4-20CC-475A-AFB9-AC0F362FEB06}"/>
                  </a:ext>
                </a:extLst>
              </p:cNvPr>
              <p:cNvSpPr/>
              <p:nvPr/>
            </p:nvSpPr>
            <p:spPr>
              <a:xfrm>
                <a:off x="5240565" y="177141"/>
                <a:ext cx="1183279" cy="989777"/>
              </a:xfrm>
              <a:custGeom>
                <a:avLst/>
                <a:gdLst>
                  <a:gd name="csX0" fmla="*/ 0 w 1183279"/>
                  <a:gd name="csY0" fmla="*/ 494889 h 989777"/>
                  <a:gd name="csX1" fmla="*/ 591640 w 1183279"/>
                  <a:gd name="csY1" fmla="*/ 0 h 989777"/>
                  <a:gd name="csX2" fmla="*/ 1183280 w 1183279"/>
                  <a:gd name="csY2" fmla="*/ 494889 h 989777"/>
                  <a:gd name="csX3" fmla="*/ 591640 w 1183279"/>
                  <a:gd name="csY3" fmla="*/ 989778 h 989777"/>
                  <a:gd name="csX4" fmla="*/ 0 w 1183279"/>
                  <a:gd name="csY4" fmla="*/ 494889 h 989777"/>
                </a:gdLst>
                <a:ahLst/>
                <a:cxnLst>
                  <a:cxn ang="0">
                    <a:pos x="csX0" y="csY0"/>
                  </a:cxn>
                  <a:cxn ang="0">
                    <a:pos x="csX1" y="csY1"/>
                  </a:cxn>
                  <a:cxn ang="0">
                    <a:pos x="csX2" y="csY2"/>
                  </a:cxn>
                  <a:cxn ang="0">
                    <a:pos x="csX3" y="csY3"/>
                  </a:cxn>
                  <a:cxn ang="0">
                    <a:pos x="csX4" y="csY4"/>
                  </a:cxn>
                </a:cxnLst>
                <a:rect l="l" t="t" r="r" b="b"/>
                <a:pathLst>
                  <a:path w="1183279" h="989777" fill="none" extrusionOk="0">
                    <a:moveTo>
                      <a:pt x="0" y="494889"/>
                    </a:moveTo>
                    <a:cubicBezTo>
                      <a:pt x="23234" y="174110"/>
                      <a:pt x="267122" y="48625"/>
                      <a:pt x="591640" y="0"/>
                    </a:cubicBezTo>
                    <a:cubicBezTo>
                      <a:pt x="934321" y="-3734"/>
                      <a:pt x="1173141" y="248400"/>
                      <a:pt x="1183280" y="494889"/>
                    </a:cubicBezTo>
                    <a:cubicBezTo>
                      <a:pt x="1172910" y="748814"/>
                      <a:pt x="934563" y="964761"/>
                      <a:pt x="591640" y="989778"/>
                    </a:cubicBezTo>
                    <a:cubicBezTo>
                      <a:pt x="289660" y="969555"/>
                      <a:pt x="-17954" y="791608"/>
                      <a:pt x="0" y="494889"/>
                    </a:cubicBezTo>
                    <a:close/>
                  </a:path>
                  <a:path w="1183279" h="989777" stroke="0" extrusionOk="0">
                    <a:moveTo>
                      <a:pt x="0" y="494889"/>
                    </a:moveTo>
                    <a:cubicBezTo>
                      <a:pt x="-49530" y="161411"/>
                      <a:pt x="212448" y="57710"/>
                      <a:pt x="591640" y="0"/>
                    </a:cubicBezTo>
                    <a:cubicBezTo>
                      <a:pt x="979163" y="11541"/>
                      <a:pt x="1152739" y="175035"/>
                      <a:pt x="1183280" y="494889"/>
                    </a:cubicBezTo>
                    <a:cubicBezTo>
                      <a:pt x="1140736" y="742748"/>
                      <a:pt x="908000" y="954519"/>
                      <a:pt x="591640" y="989778"/>
                    </a:cubicBezTo>
                    <a:cubicBezTo>
                      <a:pt x="303679" y="1027679"/>
                      <a:pt x="-6203" y="774473"/>
                      <a:pt x="0" y="494889"/>
                    </a:cubicBezTo>
                    <a:close/>
                  </a:path>
                </a:pathLst>
              </a:custGeom>
              <a:ln w="28575">
                <a:solidFill>
                  <a:srgbClr val="E2834F"/>
                </a:solidFill>
                <a:extLst>
                  <a:ext uri="{C807C97D-BFC1-408E-A445-0C87EB9F89A2}">
                    <ask:lineSketchStyleProps xmlns:ask="http://schemas.microsoft.com/office/drawing/2018/sketchyshapes" xmlns="" sd="1722761004">
                      <a:custGeom>
                        <a:avLst/>
                        <a:gdLst>
                          <a:gd name="connsiteX0" fmla="*/ 0 w 1183279"/>
                          <a:gd name="connsiteY0" fmla="*/ 494889 h 989777"/>
                          <a:gd name="connsiteX1" fmla="*/ 591640 w 1183279"/>
                          <a:gd name="connsiteY1" fmla="*/ 0 h 989777"/>
                          <a:gd name="connsiteX2" fmla="*/ 1183280 w 1183279"/>
                          <a:gd name="connsiteY2" fmla="*/ 494889 h 989777"/>
                          <a:gd name="connsiteX3" fmla="*/ 591640 w 1183279"/>
                          <a:gd name="connsiteY3" fmla="*/ 989778 h 989777"/>
                          <a:gd name="connsiteX4" fmla="*/ 0 w 1183279"/>
                          <a:gd name="connsiteY4" fmla="*/ 494889 h 989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279" h="989777">
                            <a:moveTo>
                              <a:pt x="0" y="494889"/>
                            </a:moveTo>
                            <a:cubicBezTo>
                              <a:pt x="0" y="221569"/>
                              <a:pt x="264886" y="0"/>
                              <a:pt x="591640" y="0"/>
                            </a:cubicBezTo>
                            <a:cubicBezTo>
                              <a:pt x="918394" y="0"/>
                              <a:pt x="1183280" y="221569"/>
                              <a:pt x="1183280" y="494889"/>
                            </a:cubicBezTo>
                            <a:cubicBezTo>
                              <a:pt x="1183280" y="768209"/>
                              <a:pt x="918394" y="989778"/>
                              <a:pt x="591640" y="989778"/>
                            </a:cubicBezTo>
                            <a:cubicBezTo>
                              <a:pt x="264886" y="989778"/>
                              <a:pt x="0" y="768209"/>
                              <a:pt x="0" y="494889"/>
                            </a:cubicBezTo>
                            <a:close/>
                          </a:path>
                        </a:pathLst>
                      </a:custGeom>
                      <ask:type>
                        <ask:lineSketchFreehand/>
                      </ask:type>
                    </ask:lineSketchStyleProps>
                  </a:ext>
                </a:extLst>
              </a:ln>
            </p:spPr>
            <p:style>
              <a:lnRef idx="2">
                <a:schemeClr val="lt1">
                  <a:hueOff val="0"/>
                  <a:satOff val="0"/>
                  <a:lumOff val="0"/>
                  <a:alphaOff val="0"/>
                </a:schemeClr>
              </a:lnRef>
              <a:fillRef idx="1">
                <a:schemeClr val="accent2">
                  <a:shade val="80000"/>
                  <a:hueOff val="-160472"/>
                  <a:satOff val="3389"/>
                  <a:lumOff val="9027"/>
                  <a:alphaOff val="0"/>
                </a:schemeClr>
              </a:fillRef>
              <a:effectRef idx="0">
                <a:schemeClr val="accent2">
                  <a:shade val="80000"/>
                  <a:hueOff val="-160472"/>
                  <a:satOff val="3389"/>
                  <a:lumOff val="9027"/>
                  <a:alphaOff val="0"/>
                </a:schemeClr>
              </a:effectRef>
              <a:fontRef idx="minor">
                <a:schemeClr val="lt1"/>
              </a:fontRef>
            </p:style>
            <p:txBody>
              <a:bodyPr spcFirstLastPara="0" vert="horz" wrap="square" lIns="180272" tIns="151934" rIns="180272" bIns="151934" numCol="1" spcCol="1270" anchor="ctr" anchorCtr="0">
                <a:noAutofit/>
              </a:bodyPr>
              <a:lstStyle/>
              <a:p>
                <a:pPr marL="0" marR="0" lvl="0" indent="0" algn="ctr" defTabSz="466725" rtl="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l-GR" sz="1000" b="0" i="0" u="none" strike="noStrike" kern="1200" cap="none" spc="0" normalizeH="0" baseline="0" noProof="0" dirty="0">
                    <a:ln>
                      <a:noFill/>
                    </a:ln>
                    <a:solidFill>
                      <a:prstClr val="black"/>
                    </a:solidFill>
                    <a:effectLst/>
                    <a:uLnTx/>
                    <a:uFillTx/>
                    <a:latin typeface="Trebuchet MS" panose="020B0603020202020204"/>
                    <a:ea typeface="+mn-ea"/>
                    <a:cs typeface="+mn-cs"/>
                  </a:rPr>
                  <a:t>Μηχανικών Μηχανολογίας</a:t>
                </a:r>
                <a:endParaRPr kumimoji="0" lang="en-US" sz="10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22" name="Freeform: Shape 21">
                <a:extLst>
                  <a:ext uri="{FF2B5EF4-FFF2-40B4-BE49-F238E27FC236}">
                    <a16:creationId xmlns:a16="http://schemas.microsoft.com/office/drawing/2014/main" id="{041C65B2-731D-4AF0-A225-E092E3841101}"/>
                  </a:ext>
                </a:extLst>
              </p:cNvPr>
              <p:cNvSpPr/>
              <p:nvPr/>
            </p:nvSpPr>
            <p:spPr>
              <a:xfrm>
                <a:off x="6412275" y="220846"/>
                <a:ext cx="1559479" cy="989777"/>
              </a:xfrm>
              <a:custGeom>
                <a:avLst/>
                <a:gdLst>
                  <a:gd name="csX0" fmla="*/ 0 w 1559479"/>
                  <a:gd name="csY0" fmla="*/ 0 h 989777"/>
                  <a:gd name="csX1" fmla="*/ 535421 w 1559479"/>
                  <a:gd name="csY1" fmla="*/ 0 h 989777"/>
                  <a:gd name="csX2" fmla="*/ 1070842 w 1559479"/>
                  <a:gd name="csY2" fmla="*/ 0 h 989777"/>
                  <a:gd name="csX3" fmla="*/ 1559479 w 1559479"/>
                  <a:gd name="csY3" fmla="*/ 0 h 989777"/>
                  <a:gd name="csX4" fmla="*/ 1559479 w 1559479"/>
                  <a:gd name="csY4" fmla="*/ 475093 h 989777"/>
                  <a:gd name="csX5" fmla="*/ 1559479 w 1559479"/>
                  <a:gd name="csY5" fmla="*/ 989777 h 989777"/>
                  <a:gd name="csX6" fmla="*/ 1008463 w 1559479"/>
                  <a:gd name="csY6" fmla="*/ 989777 h 989777"/>
                  <a:gd name="csX7" fmla="*/ 457447 w 1559479"/>
                  <a:gd name="csY7" fmla="*/ 989777 h 989777"/>
                  <a:gd name="csX8" fmla="*/ 0 w 1559479"/>
                  <a:gd name="csY8" fmla="*/ 989777 h 989777"/>
                  <a:gd name="csX9" fmla="*/ 0 w 1559479"/>
                  <a:gd name="csY9" fmla="*/ 504786 h 989777"/>
                  <a:gd name="csX10" fmla="*/ 0 w 1559479"/>
                  <a:gd name="csY10" fmla="*/ 0 h 9897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59479" h="989777" fill="none" extrusionOk="0">
                    <a:moveTo>
                      <a:pt x="0" y="0"/>
                    </a:moveTo>
                    <a:cubicBezTo>
                      <a:pt x="141173" y="13823"/>
                      <a:pt x="379853" y="-14798"/>
                      <a:pt x="535421" y="0"/>
                    </a:cubicBezTo>
                    <a:cubicBezTo>
                      <a:pt x="690989" y="14798"/>
                      <a:pt x="873292" y="14253"/>
                      <a:pt x="1070842" y="0"/>
                    </a:cubicBezTo>
                    <a:cubicBezTo>
                      <a:pt x="1268392" y="-14253"/>
                      <a:pt x="1364580" y="1776"/>
                      <a:pt x="1559479" y="0"/>
                    </a:cubicBezTo>
                    <a:cubicBezTo>
                      <a:pt x="1543238" y="210385"/>
                      <a:pt x="1552038" y="252012"/>
                      <a:pt x="1559479" y="475093"/>
                    </a:cubicBezTo>
                    <a:cubicBezTo>
                      <a:pt x="1566920" y="698174"/>
                      <a:pt x="1554745" y="844133"/>
                      <a:pt x="1559479" y="989777"/>
                    </a:cubicBezTo>
                    <a:cubicBezTo>
                      <a:pt x="1428469" y="971952"/>
                      <a:pt x="1272584" y="985707"/>
                      <a:pt x="1008463" y="989777"/>
                    </a:cubicBezTo>
                    <a:cubicBezTo>
                      <a:pt x="744342" y="993847"/>
                      <a:pt x="602842" y="994299"/>
                      <a:pt x="457447" y="989777"/>
                    </a:cubicBezTo>
                    <a:cubicBezTo>
                      <a:pt x="312052" y="985255"/>
                      <a:pt x="146869" y="988705"/>
                      <a:pt x="0" y="989777"/>
                    </a:cubicBezTo>
                    <a:cubicBezTo>
                      <a:pt x="-15503" y="762645"/>
                      <a:pt x="-668" y="742824"/>
                      <a:pt x="0" y="504786"/>
                    </a:cubicBezTo>
                    <a:cubicBezTo>
                      <a:pt x="668" y="266748"/>
                      <a:pt x="-24707" y="197947"/>
                      <a:pt x="0" y="0"/>
                    </a:cubicBezTo>
                    <a:close/>
                  </a:path>
                  <a:path w="1559479" h="989777" stroke="0" extrusionOk="0">
                    <a:moveTo>
                      <a:pt x="0" y="0"/>
                    </a:moveTo>
                    <a:cubicBezTo>
                      <a:pt x="128176" y="-7895"/>
                      <a:pt x="285210" y="12638"/>
                      <a:pt x="473042" y="0"/>
                    </a:cubicBezTo>
                    <a:cubicBezTo>
                      <a:pt x="660874" y="-12638"/>
                      <a:pt x="866481" y="16052"/>
                      <a:pt x="1008463" y="0"/>
                    </a:cubicBezTo>
                    <a:cubicBezTo>
                      <a:pt x="1150445" y="-16052"/>
                      <a:pt x="1377772" y="8773"/>
                      <a:pt x="1559479" y="0"/>
                    </a:cubicBezTo>
                    <a:cubicBezTo>
                      <a:pt x="1541894" y="110892"/>
                      <a:pt x="1556866" y="337612"/>
                      <a:pt x="1559479" y="475093"/>
                    </a:cubicBezTo>
                    <a:cubicBezTo>
                      <a:pt x="1562092" y="612574"/>
                      <a:pt x="1551134" y="775692"/>
                      <a:pt x="1559479" y="989777"/>
                    </a:cubicBezTo>
                    <a:cubicBezTo>
                      <a:pt x="1336567" y="988448"/>
                      <a:pt x="1229153" y="997441"/>
                      <a:pt x="1070842" y="989777"/>
                    </a:cubicBezTo>
                    <a:cubicBezTo>
                      <a:pt x="912531" y="982113"/>
                      <a:pt x="767896" y="1006852"/>
                      <a:pt x="566611" y="989777"/>
                    </a:cubicBezTo>
                    <a:cubicBezTo>
                      <a:pt x="365326" y="972702"/>
                      <a:pt x="195143" y="987493"/>
                      <a:pt x="0" y="989777"/>
                    </a:cubicBezTo>
                    <a:cubicBezTo>
                      <a:pt x="16615" y="777323"/>
                      <a:pt x="-928" y="622506"/>
                      <a:pt x="0" y="484991"/>
                    </a:cubicBezTo>
                    <a:cubicBezTo>
                      <a:pt x="928" y="347476"/>
                      <a:pt x="-16866" y="110476"/>
                      <a:pt x="0" y="0"/>
                    </a:cubicBezTo>
                    <a:close/>
                  </a:path>
                </a:pathLst>
              </a:custGeom>
              <a:ln w="28575">
                <a:solidFill>
                  <a:srgbClr val="E2834F"/>
                </a:solidFill>
                <a:extLst>
                  <a:ext uri="{C807C97D-BFC1-408E-A445-0C87EB9F89A2}">
                    <ask:lineSketchStyleProps xmlns:ask="http://schemas.microsoft.com/office/drawing/2018/sketchyshapes" xmlns="" sd="1771341951">
                      <a:custGeom>
                        <a:avLst/>
                        <a:gdLst>
                          <a:gd name="connsiteX0" fmla="*/ 0 w 1774918"/>
                          <a:gd name="connsiteY0" fmla="*/ 0 h 989777"/>
                          <a:gd name="connsiteX1" fmla="*/ 1774918 w 1774918"/>
                          <a:gd name="connsiteY1" fmla="*/ 0 h 989777"/>
                          <a:gd name="connsiteX2" fmla="*/ 1774918 w 1774918"/>
                          <a:gd name="connsiteY2" fmla="*/ 989777 h 989777"/>
                          <a:gd name="connsiteX3" fmla="*/ 0 w 1774918"/>
                          <a:gd name="connsiteY3" fmla="*/ 989777 h 989777"/>
                          <a:gd name="connsiteX4" fmla="*/ 0 w 1774918"/>
                          <a:gd name="connsiteY4" fmla="*/ 0 h 989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4918" h="989777">
                            <a:moveTo>
                              <a:pt x="0" y="0"/>
                            </a:moveTo>
                            <a:lnTo>
                              <a:pt x="1774918" y="0"/>
                            </a:lnTo>
                            <a:lnTo>
                              <a:pt x="1774918" y="989777"/>
                            </a:lnTo>
                            <a:lnTo>
                              <a:pt x="0" y="989777"/>
                            </a:lnTo>
                            <a:lnTo>
                              <a:pt x="0" y="0"/>
                            </a:lnTo>
                            <a:close/>
                          </a:path>
                        </a:pathLst>
                      </a:custGeom>
                      <ask:type>
                        <ask:lineSketchFreehand/>
                      </ask:type>
                    </ask:lineSketchStyleProps>
                  </a:ext>
                </a:extLst>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71450" marR="0" lvl="1" indent="-171450" algn="l" defTabSz="711200" rtl="0" eaLnBrk="1" fontAlgn="auto" latinLnBrk="0" hangingPunct="1">
                  <a:lnSpc>
                    <a:spcPct val="90000"/>
                  </a:lnSpc>
                  <a:spcBef>
                    <a:spcPct val="0"/>
                  </a:spcBef>
                  <a:spcAft>
                    <a:spcPct val="15000"/>
                  </a:spcAft>
                  <a:buClrTx/>
                  <a:buSzTx/>
                  <a:buFontTx/>
                  <a:buChar char="•"/>
                  <a:tabLst/>
                  <a:defRPr/>
                </a:pPr>
                <a:r>
                  <a:rPr kumimoji="0" lang="el-GR"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rPr>
                  <a:t>Πλαίσιο Πρόσβασης 19</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endParaRPr>
              </a:p>
            </p:txBody>
          </p:sp>
          <p:sp>
            <p:nvSpPr>
              <p:cNvPr id="23" name="Freeform: Shape 22">
                <a:extLst>
                  <a:ext uri="{FF2B5EF4-FFF2-40B4-BE49-F238E27FC236}">
                    <a16:creationId xmlns:a16="http://schemas.microsoft.com/office/drawing/2014/main" id="{39177A73-B601-49D2-A196-BA7AD30B71F3}"/>
                  </a:ext>
                </a:extLst>
              </p:cNvPr>
              <p:cNvSpPr/>
              <p:nvPr/>
            </p:nvSpPr>
            <p:spPr>
              <a:xfrm>
                <a:off x="5215246" y="1353121"/>
                <a:ext cx="1223648" cy="1037237"/>
              </a:xfrm>
              <a:custGeom>
                <a:avLst/>
                <a:gdLst>
                  <a:gd name="csX0" fmla="*/ 0 w 1223648"/>
                  <a:gd name="csY0" fmla="*/ 518619 h 1037237"/>
                  <a:gd name="csX1" fmla="*/ 611824 w 1223648"/>
                  <a:gd name="csY1" fmla="*/ 0 h 1037237"/>
                  <a:gd name="csX2" fmla="*/ 1223648 w 1223648"/>
                  <a:gd name="csY2" fmla="*/ 518619 h 1037237"/>
                  <a:gd name="csX3" fmla="*/ 611824 w 1223648"/>
                  <a:gd name="csY3" fmla="*/ 1037238 h 1037237"/>
                  <a:gd name="csX4" fmla="*/ 0 w 1223648"/>
                  <a:gd name="csY4" fmla="*/ 518619 h 1037237"/>
                </a:gdLst>
                <a:ahLst/>
                <a:cxnLst>
                  <a:cxn ang="0">
                    <a:pos x="csX0" y="csY0"/>
                  </a:cxn>
                  <a:cxn ang="0">
                    <a:pos x="csX1" y="csY1"/>
                  </a:cxn>
                  <a:cxn ang="0">
                    <a:pos x="csX2" y="csY2"/>
                  </a:cxn>
                  <a:cxn ang="0">
                    <a:pos x="csX3" y="csY3"/>
                  </a:cxn>
                  <a:cxn ang="0">
                    <a:pos x="csX4" y="csY4"/>
                  </a:cxn>
                </a:cxnLst>
                <a:rect l="l" t="t" r="r" b="b"/>
                <a:pathLst>
                  <a:path w="1223648" h="1037237" fill="none" extrusionOk="0">
                    <a:moveTo>
                      <a:pt x="0" y="518619"/>
                    </a:moveTo>
                    <a:cubicBezTo>
                      <a:pt x="16101" y="243176"/>
                      <a:pt x="237064" y="25682"/>
                      <a:pt x="611824" y="0"/>
                    </a:cubicBezTo>
                    <a:cubicBezTo>
                      <a:pt x="970685" y="56679"/>
                      <a:pt x="1200774" y="245811"/>
                      <a:pt x="1223648" y="518619"/>
                    </a:cubicBezTo>
                    <a:cubicBezTo>
                      <a:pt x="1150499" y="785463"/>
                      <a:pt x="954018" y="1049322"/>
                      <a:pt x="611824" y="1037238"/>
                    </a:cubicBezTo>
                    <a:cubicBezTo>
                      <a:pt x="222643" y="995416"/>
                      <a:pt x="-64789" y="813589"/>
                      <a:pt x="0" y="518619"/>
                    </a:cubicBezTo>
                    <a:close/>
                  </a:path>
                  <a:path w="1223648" h="1037237" stroke="0" extrusionOk="0">
                    <a:moveTo>
                      <a:pt x="0" y="518619"/>
                    </a:moveTo>
                    <a:cubicBezTo>
                      <a:pt x="77780" y="222996"/>
                      <a:pt x="219585" y="-32589"/>
                      <a:pt x="611824" y="0"/>
                    </a:cubicBezTo>
                    <a:cubicBezTo>
                      <a:pt x="984329" y="18995"/>
                      <a:pt x="1211367" y="227201"/>
                      <a:pt x="1223648" y="518619"/>
                    </a:cubicBezTo>
                    <a:cubicBezTo>
                      <a:pt x="1264072" y="824003"/>
                      <a:pt x="973191" y="1004055"/>
                      <a:pt x="611824" y="1037238"/>
                    </a:cubicBezTo>
                    <a:cubicBezTo>
                      <a:pt x="241021" y="1099122"/>
                      <a:pt x="1090" y="812574"/>
                      <a:pt x="0" y="518619"/>
                    </a:cubicBezTo>
                    <a:close/>
                  </a:path>
                </a:pathLst>
              </a:custGeom>
              <a:ln w="28575">
                <a:solidFill>
                  <a:srgbClr val="E2834F"/>
                </a:solidFill>
                <a:extLst>
                  <a:ext uri="{C807C97D-BFC1-408E-A445-0C87EB9F89A2}">
                    <ask:lineSketchStyleProps xmlns:ask="http://schemas.microsoft.com/office/drawing/2018/sketchyshapes" xmlns="" sd="1605526390">
                      <a:custGeom>
                        <a:avLst/>
                        <a:gdLst>
                          <a:gd name="connsiteX0" fmla="*/ 0 w 1281138"/>
                          <a:gd name="connsiteY0" fmla="*/ 518619 h 1037237"/>
                          <a:gd name="connsiteX1" fmla="*/ 640569 w 1281138"/>
                          <a:gd name="connsiteY1" fmla="*/ 0 h 1037237"/>
                          <a:gd name="connsiteX2" fmla="*/ 1281138 w 1281138"/>
                          <a:gd name="connsiteY2" fmla="*/ 518619 h 1037237"/>
                          <a:gd name="connsiteX3" fmla="*/ 640569 w 1281138"/>
                          <a:gd name="connsiteY3" fmla="*/ 1037238 h 1037237"/>
                          <a:gd name="connsiteX4" fmla="*/ 0 w 1281138"/>
                          <a:gd name="connsiteY4" fmla="*/ 518619 h 10372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1138" h="1037237">
                            <a:moveTo>
                              <a:pt x="0" y="518619"/>
                            </a:moveTo>
                            <a:cubicBezTo>
                              <a:pt x="0" y="232194"/>
                              <a:pt x="286793" y="0"/>
                              <a:pt x="640569" y="0"/>
                            </a:cubicBezTo>
                            <a:cubicBezTo>
                              <a:pt x="994345" y="0"/>
                              <a:pt x="1281138" y="232194"/>
                              <a:pt x="1281138" y="518619"/>
                            </a:cubicBezTo>
                            <a:cubicBezTo>
                              <a:pt x="1281138" y="805044"/>
                              <a:pt x="994345" y="1037238"/>
                              <a:pt x="640569" y="1037238"/>
                            </a:cubicBezTo>
                            <a:cubicBezTo>
                              <a:pt x="286793" y="1037238"/>
                              <a:pt x="0" y="805044"/>
                              <a:pt x="0" y="518619"/>
                            </a:cubicBezTo>
                            <a:close/>
                          </a:path>
                        </a:pathLst>
                      </a:custGeom>
                      <ask:type>
                        <ask:lineSketchFreehand/>
                      </ask:type>
                    </ask:lineSketchStyleProps>
                  </a:ext>
                </a:extLst>
              </a:ln>
            </p:spPr>
            <p:style>
              <a:lnRef idx="2">
                <a:schemeClr val="lt1">
                  <a:hueOff val="0"/>
                  <a:satOff val="0"/>
                  <a:lumOff val="0"/>
                  <a:alphaOff val="0"/>
                </a:schemeClr>
              </a:lnRef>
              <a:fillRef idx="1">
                <a:schemeClr val="accent2">
                  <a:shade val="80000"/>
                  <a:hueOff val="-320943"/>
                  <a:satOff val="6777"/>
                  <a:lumOff val="18054"/>
                  <a:alphaOff val="0"/>
                </a:schemeClr>
              </a:fillRef>
              <a:effectRef idx="0">
                <a:schemeClr val="accent2">
                  <a:shade val="80000"/>
                  <a:hueOff val="-320943"/>
                  <a:satOff val="6777"/>
                  <a:lumOff val="18054"/>
                  <a:alphaOff val="0"/>
                </a:schemeClr>
              </a:effectRef>
              <a:fontRef idx="minor">
                <a:schemeClr val="lt1"/>
              </a:fontRef>
            </p:style>
            <p:txBody>
              <a:bodyPr spcFirstLastPara="0" vert="horz" wrap="square" lIns="193968" tIns="158250" rIns="193968" bIns="1582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l-GR" sz="1000" b="0" i="0" u="none" strike="noStrike" kern="1200" cap="none" spc="0" normalizeH="0" baseline="0" noProof="0" dirty="0">
                    <a:ln>
                      <a:noFill/>
                    </a:ln>
                    <a:solidFill>
                      <a:prstClr val="black"/>
                    </a:solidFill>
                    <a:effectLst/>
                    <a:uLnTx/>
                    <a:uFillTx/>
                    <a:latin typeface="Helvetica" panose="020B0604020202020204" pitchFamily="34" charset="0"/>
                    <a:ea typeface="+mn-ea"/>
                    <a:cs typeface="+mn-cs"/>
                  </a:rPr>
                  <a:t>Πληροφορικής</a:t>
                </a:r>
                <a:endParaRPr kumimoji="0" lang="en-US" sz="10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24" name="Freeform: Shape 23">
                <a:extLst>
                  <a:ext uri="{FF2B5EF4-FFF2-40B4-BE49-F238E27FC236}">
                    <a16:creationId xmlns:a16="http://schemas.microsoft.com/office/drawing/2014/main" id="{0D8D416D-E6DD-46EB-8C91-BAFCEC491079}"/>
                  </a:ext>
                </a:extLst>
              </p:cNvPr>
              <p:cNvSpPr/>
              <p:nvPr/>
            </p:nvSpPr>
            <p:spPr>
              <a:xfrm>
                <a:off x="6509526" y="1353121"/>
                <a:ext cx="1643343" cy="1037237"/>
              </a:xfrm>
              <a:custGeom>
                <a:avLst/>
                <a:gdLst>
                  <a:gd name="csX0" fmla="*/ 0 w 1643343"/>
                  <a:gd name="csY0" fmla="*/ 0 h 1037237"/>
                  <a:gd name="csX1" fmla="*/ 564214 w 1643343"/>
                  <a:gd name="csY1" fmla="*/ 0 h 1037237"/>
                  <a:gd name="csX2" fmla="*/ 1111995 w 1643343"/>
                  <a:gd name="csY2" fmla="*/ 0 h 1037237"/>
                  <a:gd name="csX3" fmla="*/ 1643343 w 1643343"/>
                  <a:gd name="csY3" fmla="*/ 0 h 1037237"/>
                  <a:gd name="csX4" fmla="*/ 1643343 w 1643343"/>
                  <a:gd name="csY4" fmla="*/ 497874 h 1037237"/>
                  <a:gd name="csX5" fmla="*/ 1643343 w 1643343"/>
                  <a:gd name="csY5" fmla="*/ 1037237 h 1037237"/>
                  <a:gd name="csX6" fmla="*/ 1144862 w 1643343"/>
                  <a:gd name="csY6" fmla="*/ 1037237 h 1037237"/>
                  <a:gd name="csX7" fmla="*/ 646382 w 1643343"/>
                  <a:gd name="csY7" fmla="*/ 1037237 h 1037237"/>
                  <a:gd name="csX8" fmla="*/ 0 w 1643343"/>
                  <a:gd name="csY8" fmla="*/ 1037237 h 1037237"/>
                  <a:gd name="csX9" fmla="*/ 0 w 1643343"/>
                  <a:gd name="csY9" fmla="*/ 508246 h 1037237"/>
                  <a:gd name="csX10" fmla="*/ 0 w 1643343"/>
                  <a:gd name="csY10" fmla="*/ 0 h 10372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643343" h="1037237" fill="none" extrusionOk="0">
                    <a:moveTo>
                      <a:pt x="0" y="0"/>
                    </a:moveTo>
                    <a:cubicBezTo>
                      <a:pt x="229934" y="-23277"/>
                      <a:pt x="336770" y="-13387"/>
                      <a:pt x="564214" y="0"/>
                    </a:cubicBezTo>
                    <a:cubicBezTo>
                      <a:pt x="791658" y="13387"/>
                      <a:pt x="929762" y="2688"/>
                      <a:pt x="1111995" y="0"/>
                    </a:cubicBezTo>
                    <a:cubicBezTo>
                      <a:pt x="1294228" y="-2688"/>
                      <a:pt x="1505642" y="1313"/>
                      <a:pt x="1643343" y="0"/>
                    </a:cubicBezTo>
                    <a:cubicBezTo>
                      <a:pt x="1619841" y="111190"/>
                      <a:pt x="1659337" y="276093"/>
                      <a:pt x="1643343" y="497874"/>
                    </a:cubicBezTo>
                    <a:cubicBezTo>
                      <a:pt x="1627349" y="719655"/>
                      <a:pt x="1642901" y="833963"/>
                      <a:pt x="1643343" y="1037237"/>
                    </a:cubicBezTo>
                    <a:cubicBezTo>
                      <a:pt x="1430662" y="1047249"/>
                      <a:pt x="1381087" y="1042926"/>
                      <a:pt x="1144862" y="1037237"/>
                    </a:cubicBezTo>
                    <a:cubicBezTo>
                      <a:pt x="908637" y="1031548"/>
                      <a:pt x="775180" y="1039196"/>
                      <a:pt x="646382" y="1037237"/>
                    </a:cubicBezTo>
                    <a:cubicBezTo>
                      <a:pt x="517584" y="1035278"/>
                      <a:pt x="283017" y="1025803"/>
                      <a:pt x="0" y="1037237"/>
                    </a:cubicBezTo>
                    <a:cubicBezTo>
                      <a:pt x="-15038" y="831114"/>
                      <a:pt x="-26339" y="682445"/>
                      <a:pt x="0" y="508246"/>
                    </a:cubicBezTo>
                    <a:cubicBezTo>
                      <a:pt x="26339" y="334047"/>
                      <a:pt x="-9622" y="158267"/>
                      <a:pt x="0" y="0"/>
                    </a:cubicBezTo>
                    <a:close/>
                  </a:path>
                  <a:path w="1643343" h="1037237" stroke="0" extrusionOk="0">
                    <a:moveTo>
                      <a:pt x="0" y="0"/>
                    </a:moveTo>
                    <a:cubicBezTo>
                      <a:pt x="174259" y="3011"/>
                      <a:pt x="384446" y="-17233"/>
                      <a:pt x="498481" y="0"/>
                    </a:cubicBezTo>
                    <a:cubicBezTo>
                      <a:pt x="612516" y="17233"/>
                      <a:pt x="890173" y="-2113"/>
                      <a:pt x="1062695" y="0"/>
                    </a:cubicBezTo>
                    <a:cubicBezTo>
                      <a:pt x="1235217" y="2113"/>
                      <a:pt x="1358926" y="1308"/>
                      <a:pt x="1643343" y="0"/>
                    </a:cubicBezTo>
                    <a:cubicBezTo>
                      <a:pt x="1659582" y="232437"/>
                      <a:pt x="1664269" y="325755"/>
                      <a:pt x="1643343" y="528991"/>
                    </a:cubicBezTo>
                    <a:cubicBezTo>
                      <a:pt x="1622417" y="732227"/>
                      <a:pt x="1665521" y="830485"/>
                      <a:pt x="1643343" y="1037237"/>
                    </a:cubicBezTo>
                    <a:cubicBezTo>
                      <a:pt x="1469895" y="1048111"/>
                      <a:pt x="1277741" y="1016341"/>
                      <a:pt x="1079129" y="1037237"/>
                    </a:cubicBezTo>
                    <a:cubicBezTo>
                      <a:pt x="880517" y="1058133"/>
                      <a:pt x="682854" y="1012350"/>
                      <a:pt x="514914" y="1037237"/>
                    </a:cubicBezTo>
                    <a:cubicBezTo>
                      <a:pt x="346974" y="1062124"/>
                      <a:pt x="167536" y="1030314"/>
                      <a:pt x="0" y="1037237"/>
                    </a:cubicBezTo>
                    <a:cubicBezTo>
                      <a:pt x="-23938" y="895112"/>
                      <a:pt x="19622" y="745648"/>
                      <a:pt x="0" y="539363"/>
                    </a:cubicBezTo>
                    <a:cubicBezTo>
                      <a:pt x="-19622" y="333078"/>
                      <a:pt x="12657" y="142887"/>
                      <a:pt x="0" y="0"/>
                    </a:cubicBezTo>
                    <a:close/>
                  </a:path>
                </a:pathLst>
              </a:custGeom>
              <a:ln w="28575">
                <a:solidFill>
                  <a:srgbClr val="E2834F"/>
                </a:solidFill>
                <a:extLst>
                  <a:ext uri="{C807C97D-BFC1-408E-A445-0C87EB9F89A2}">
                    <ask:lineSketchStyleProps xmlns:ask="http://schemas.microsoft.com/office/drawing/2018/sketchyshapes" xmlns="" sd="3808047680">
                      <a:custGeom>
                        <a:avLst/>
                        <a:gdLst>
                          <a:gd name="connsiteX0" fmla="*/ 0 w 1921707"/>
                          <a:gd name="connsiteY0" fmla="*/ 0 h 1037237"/>
                          <a:gd name="connsiteX1" fmla="*/ 1921707 w 1921707"/>
                          <a:gd name="connsiteY1" fmla="*/ 0 h 1037237"/>
                          <a:gd name="connsiteX2" fmla="*/ 1921707 w 1921707"/>
                          <a:gd name="connsiteY2" fmla="*/ 1037237 h 1037237"/>
                          <a:gd name="connsiteX3" fmla="*/ 0 w 1921707"/>
                          <a:gd name="connsiteY3" fmla="*/ 1037237 h 1037237"/>
                          <a:gd name="connsiteX4" fmla="*/ 0 w 1921707"/>
                          <a:gd name="connsiteY4" fmla="*/ 0 h 10372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1707" h="1037237">
                            <a:moveTo>
                              <a:pt x="0" y="0"/>
                            </a:moveTo>
                            <a:lnTo>
                              <a:pt x="1921707" y="0"/>
                            </a:lnTo>
                            <a:lnTo>
                              <a:pt x="1921707" y="1037237"/>
                            </a:lnTo>
                            <a:lnTo>
                              <a:pt x="0" y="1037237"/>
                            </a:lnTo>
                            <a:lnTo>
                              <a:pt x="0" y="0"/>
                            </a:lnTo>
                            <a:close/>
                          </a:path>
                        </a:pathLst>
                      </a:custGeom>
                      <ask:type>
                        <ask:lineSketchFreehand/>
                      </ask:type>
                    </ask:lineSketchStyleProps>
                  </a:ext>
                </a:extLst>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71450" marR="0" lvl="1" indent="-171450" algn="l" defTabSz="711200" rtl="0" eaLnBrk="1" fontAlgn="auto" latinLnBrk="0" hangingPunct="1">
                  <a:lnSpc>
                    <a:spcPct val="90000"/>
                  </a:lnSpc>
                  <a:spcBef>
                    <a:spcPct val="0"/>
                  </a:spcBef>
                  <a:spcAft>
                    <a:spcPct val="15000"/>
                  </a:spcAft>
                  <a:buClrTx/>
                  <a:buSzTx/>
                  <a:buFontTx/>
                  <a:buChar char="•"/>
                  <a:tabLst/>
                  <a:defRPr/>
                </a:pPr>
                <a:r>
                  <a:rPr kumimoji="0" lang="el-GR"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rPr>
                  <a:t>Πλαίσιο Πρόσβασης 23</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endParaRPr>
              </a:p>
            </p:txBody>
          </p:sp>
          <p:sp>
            <p:nvSpPr>
              <p:cNvPr id="25" name="Freeform: Shape 24">
                <a:extLst>
                  <a:ext uri="{FF2B5EF4-FFF2-40B4-BE49-F238E27FC236}">
                    <a16:creationId xmlns:a16="http://schemas.microsoft.com/office/drawing/2014/main" id="{2EA11D5D-9518-4638-AD1D-40A61035DD8B}"/>
                  </a:ext>
                </a:extLst>
              </p:cNvPr>
              <p:cNvSpPr/>
              <p:nvPr/>
            </p:nvSpPr>
            <p:spPr>
              <a:xfrm>
                <a:off x="5207703" y="2470369"/>
                <a:ext cx="1352312" cy="1037237"/>
              </a:xfrm>
              <a:custGeom>
                <a:avLst/>
                <a:gdLst>
                  <a:gd name="csX0" fmla="*/ 0 w 1352312"/>
                  <a:gd name="csY0" fmla="*/ 518619 h 1037237"/>
                  <a:gd name="csX1" fmla="*/ 676156 w 1352312"/>
                  <a:gd name="csY1" fmla="*/ 0 h 1037237"/>
                  <a:gd name="csX2" fmla="*/ 1352313 w 1352312"/>
                  <a:gd name="csY2" fmla="*/ 518619 h 1037237"/>
                  <a:gd name="csX3" fmla="*/ 676156 w 1352312"/>
                  <a:gd name="csY3" fmla="*/ 1037238 h 1037237"/>
                  <a:gd name="csX4" fmla="*/ 0 w 1352312"/>
                  <a:gd name="csY4" fmla="*/ 518619 h 1037237"/>
                </a:gdLst>
                <a:ahLst/>
                <a:cxnLst>
                  <a:cxn ang="0">
                    <a:pos x="csX0" y="csY0"/>
                  </a:cxn>
                  <a:cxn ang="0">
                    <a:pos x="csX1" y="csY1"/>
                  </a:cxn>
                  <a:cxn ang="0">
                    <a:pos x="csX2" y="csY2"/>
                  </a:cxn>
                  <a:cxn ang="0">
                    <a:pos x="csX3" y="csY3"/>
                  </a:cxn>
                  <a:cxn ang="0">
                    <a:pos x="csX4" y="csY4"/>
                  </a:cxn>
                </a:cxnLst>
                <a:rect l="l" t="t" r="r" b="b"/>
                <a:pathLst>
                  <a:path w="1352312" h="1037237" fill="none" extrusionOk="0">
                    <a:moveTo>
                      <a:pt x="0" y="518619"/>
                    </a:moveTo>
                    <a:cubicBezTo>
                      <a:pt x="3901" y="191258"/>
                      <a:pt x="323364" y="48675"/>
                      <a:pt x="676156" y="0"/>
                    </a:cubicBezTo>
                    <a:cubicBezTo>
                      <a:pt x="1008477" y="-4777"/>
                      <a:pt x="1345536" y="291739"/>
                      <a:pt x="1352313" y="518619"/>
                    </a:cubicBezTo>
                    <a:cubicBezTo>
                      <a:pt x="1378933" y="862768"/>
                      <a:pt x="1051205" y="964237"/>
                      <a:pt x="676156" y="1037238"/>
                    </a:cubicBezTo>
                    <a:cubicBezTo>
                      <a:pt x="286564" y="1013624"/>
                      <a:pt x="5537" y="787347"/>
                      <a:pt x="0" y="518619"/>
                    </a:cubicBezTo>
                    <a:close/>
                  </a:path>
                  <a:path w="1352312" h="1037237" stroke="0" extrusionOk="0">
                    <a:moveTo>
                      <a:pt x="0" y="518619"/>
                    </a:moveTo>
                    <a:cubicBezTo>
                      <a:pt x="-12734" y="224832"/>
                      <a:pt x="349464" y="25276"/>
                      <a:pt x="676156" y="0"/>
                    </a:cubicBezTo>
                    <a:cubicBezTo>
                      <a:pt x="1047900" y="-16043"/>
                      <a:pt x="1367668" y="203928"/>
                      <a:pt x="1352313" y="518619"/>
                    </a:cubicBezTo>
                    <a:cubicBezTo>
                      <a:pt x="1407966" y="823785"/>
                      <a:pt x="1098656" y="1008632"/>
                      <a:pt x="676156" y="1037238"/>
                    </a:cubicBezTo>
                    <a:cubicBezTo>
                      <a:pt x="277262" y="1026855"/>
                      <a:pt x="55305" y="842443"/>
                      <a:pt x="0" y="518619"/>
                    </a:cubicBezTo>
                    <a:close/>
                  </a:path>
                </a:pathLst>
              </a:custGeom>
              <a:ln w="28575">
                <a:solidFill>
                  <a:srgbClr val="E2834F"/>
                </a:solidFill>
                <a:extLst>
                  <a:ext uri="{C807C97D-BFC1-408E-A445-0C87EB9F89A2}">
                    <ask:lineSketchStyleProps xmlns:ask="http://schemas.microsoft.com/office/drawing/2018/sketchyshapes" xmlns="" sd="916538638">
                      <a:custGeom>
                        <a:avLst/>
                        <a:gdLst>
                          <a:gd name="connsiteX0" fmla="*/ 0 w 1341129"/>
                          <a:gd name="connsiteY0" fmla="*/ 494889 h 989777"/>
                          <a:gd name="connsiteX1" fmla="*/ 670565 w 1341129"/>
                          <a:gd name="connsiteY1" fmla="*/ 0 h 989777"/>
                          <a:gd name="connsiteX2" fmla="*/ 1341130 w 1341129"/>
                          <a:gd name="connsiteY2" fmla="*/ 494889 h 989777"/>
                          <a:gd name="connsiteX3" fmla="*/ 670565 w 1341129"/>
                          <a:gd name="connsiteY3" fmla="*/ 989778 h 989777"/>
                          <a:gd name="connsiteX4" fmla="*/ 0 w 1341129"/>
                          <a:gd name="connsiteY4" fmla="*/ 494889 h 989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1129" h="989777">
                            <a:moveTo>
                              <a:pt x="0" y="494889"/>
                            </a:moveTo>
                            <a:cubicBezTo>
                              <a:pt x="0" y="221569"/>
                              <a:pt x="300222" y="0"/>
                              <a:pt x="670565" y="0"/>
                            </a:cubicBezTo>
                            <a:cubicBezTo>
                              <a:pt x="1040908" y="0"/>
                              <a:pt x="1341130" y="221569"/>
                              <a:pt x="1341130" y="494889"/>
                            </a:cubicBezTo>
                            <a:cubicBezTo>
                              <a:pt x="1341130" y="768209"/>
                              <a:pt x="1040908" y="989778"/>
                              <a:pt x="670565" y="989778"/>
                            </a:cubicBezTo>
                            <a:cubicBezTo>
                              <a:pt x="300222" y="989778"/>
                              <a:pt x="0" y="768209"/>
                              <a:pt x="0" y="494889"/>
                            </a:cubicBezTo>
                            <a:close/>
                          </a:path>
                        </a:pathLst>
                      </a:custGeom>
                      <ask:type>
                        <ask:lineSketchFreehand/>
                      </ask:type>
                    </ask:lineSketchStyleProps>
                  </a:ext>
                </a:extLst>
              </a:ln>
            </p:spPr>
            <p:style>
              <a:lnRef idx="2">
                <a:schemeClr val="lt1">
                  <a:hueOff val="0"/>
                  <a:satOff val="0"/>
                  <a:lumOff val="0"/>
                  <a:alphaOff val="0"/>
                </a:schemeClr>
              </a:lnRef>
              <a:fillRef idx="1">
                <a:schemeClr val="accent2">
                  <a:shade val="80000"/>
                  <a:hueOff val="-481415"/>
                  <a:satOff val="10166"/>
                  <a:lumOff val="27081"/>
                  <a:alphaOff val="0"/>
                </a:schemeClr>
              </a:fillRef>
              <a:effectRef idx="0">
                <a:schemeClr val="accent2">
                  <a:shade val="80000"/>
                  <a:hueOff val="-481415"/>
                  <a:satOff val="10166"/>
                  <a:lumOff val="27081"/>
                  <a:alphaOff val="0"/>
                </a:schemeClr>
              </a:effectRef>
              <a:fontRef idx="minor">
                <a:schemeClr val="lt1"/>
              </a:fontRef>
            </p:style>
            <p:txBody>
              <a:bodyPr spcFirstLastPara="0" vert="horz" wrap="square" lIns="206564" tIns="155109" rIns="206564" bIns="155109"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l-GR" sz="1000" b="1" i="0" u="none" strike="noStrike" kern="1200" cap="none" spc="0" normalizeH="0" baseline="0" noProof="0" dirty="0">
                    <a:ln>
                      <a:noFill/>
                    </a:ln>
                    <a:solidFill>
                      <a:prstClr val="black"/>
                    </a:solidFill>
                    <a:effectLst/>
                    <a:uLnTx/>
                    <a:uFillTx/>
                    <a:latin typeface="Trebuchet MS" panose="020B0603020202020204"/>
                    <a:ea typeface="+mn-ea"/>
                    <a:cs typeface="+mn-cs"/>
                  </a:rPr>
                  <a:t>Υπαξιωματικών</a:t>
                </a:r>
                <a:endParaRPr kumimoji="0" lang="en-US" sz="1000" b="1"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26" name="Freeform: Shape 25">
                <a:extLst>
                  <a:ext uri="{FF2B5EF4-FFF2-40B4-BE49-F238E27FC236}">
                    <a16:creationId xmlns:a16="http://schemas.microsoft.com/office/drawing/2014/main" id="{851B08ED-71CE-42CC-9657-FC891151126B}"/>
                  </a:ext>
                </a:extLst>
              </p:cNvPr>
              <p:cNvSpPr/>
              <p:nvPr/>
            </p:nvSpPr>
            <p:spPr>
              <a:xfrm>
                <a:off x="6560015" y="2579026"/>
                <a:ext cx="1667794" cy="989777"/>
              </a:xfrm>
              <a:custGeom>
                <a:avLst/>
                <a:gdLst>
                  <a:gd name="csX0" fmla="*/ 0 w 1667794"/>
                  <a:gd name="csY0" fmla="*/ 0 h 989777"/>
                  <a:gd name="csX1" fmla="*/ 522575 w 1667794"/>
                  <a:gd name="csY1" fmla="*/ 0 h 989777"/>
                  <a:gd name="csX2" fmla="*/ 1028473 w 1667794"/>
                  <a:gd name="csY2" fmla="*/ 0 h 989777"/>
                  <a:gd name="csX3" fmla="*/ 1667794 w 1667794"/>
                  <a:gd name="csY3" fmla="*/ 0 h 989777"/>
                  <a:gd name="csX4" fmla="*/ 1667794 w 1667794"/>
                  <a:gd name="csY4" fmla="*/ 465195 h 989777"/>
                  <a:gd name="csX5" fmla="*/ 1667794 w 1667794"/>
                  <a:gd name="csY5" fmla="*/ 989777 h 989777"/>
                  <a:gd name="csX6" fmla="*/ 1111863 w 1667794"/>
                  <a:gd name="csY6" fmla="*/ 989777 h 989777"/>
                  <a:gd name="csX7" fmla="*/ 589287 w 1667794"/>
                  <a:gd name="csY7" fmla="*/ 989777 h 989777"/>
                  <a:gd name="csX8" fmla="*/ 0 w 1667794"/>
                  <a:gd name="csY8" fmla="*/ 989777 h 989777"/>
                  <a:gd name="csX9" fmla="*/ 0 w 1667794"/>
                  <a:gd name="csY9" fmla="*/ 514684 h 989777"/>
                  <a:gd name="csX10" fmla="*/ 0 w 1667794"/>
                  <a:gd name="csY10" fmla="*/ 0 h 9897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667794" h="989777" fill="none" extrusionOk="0">
                    <a:moveTo>
                      <a:pt x="0" y="0"/>
                    </a:moveTo>
                    <a:cubicBezTo>
                      <a:pt x="252255" y="24878"/>
                      <a:pt x="403836" y="10890"/>
                      <a:pt x="522575" y="0"/>
                    </a:cubicBezTo>
                    <a:cubicBezTo>
                      <a:pt x="641314" y="-10890"/>
                      <a:pt x="885652" y="23418"/>
                      <a:pt x="1028473" y="0"/>
                    </a:cubicBezTo>
                    <a:cubicBezTo>
                      <a:pt x="1171294" y="-23418"/>
                      <a:pt x="1352815" y="27321"/>
                      <a:pt x="1667794" y="0"/>
                    </a:cubicBezTo>
                    <a:cubicBezTo>
                      <a:pt x="1674003" y="208018"/>
                      <a:pt x="1666674" y="258586"/>
                      <a:pt x="1667794" y="465195"/>
                    </a:cubicBezTo>
                    <a:cubicBezTo>
                      <a:pt x="1668914" y="671804"/>
                      <a:pt x="1662981" y="765223"/>
                      <a:pt x="1667794" y="989777"/>
                    </a:cubicBezTo>
                    <a:cubicBezTo>
                      <a:pt x="1550118" y="987306"/>
                      <a:pt x="1388250" y="988394"/>
                      <a:pt x="1111863" y="989777"/>
                    </a:cubicBezTo>
                    <a:cubicBezTo>
                      <a:pt x="835476" y="991160"/>
                      <a:pt x="794486" y="1014320"/>
                      <a:pt x="589287" y="989777"/>
                    </a:cubicBezTo>
                    <a:cubicBezTo>
                      <a:pt x="384088" y="965234"/>
                      <a:pt x="176402" y="983309"/>
                      <a:pt x="0" y="989777"/>
                    </a:cubicBezTo>
                    <a:cubicBezTo>
                      <a:pt x="-13403" y="752796"/>
                      <a:pt x="17500" y="744666"/>
                      <a:pt x="0" y="514684"/>
                    </a:cubicBezTo>
                    <a:cubicBezTo>
                      <a:pt x="-17500" y="284702"/>
                      <a:pt x="-9673" y="150157"/>
                      <a:pt x="0" y="0"/>
                    </a:cubicBezTo>
                    <a:close/>
                  </a:path>
                  <a:path w="1667794" h="989777" stroke="0" extrusionOk="0">
                    <a:moveTo>
                      <a:pt x="0" y="0"/>
                    </a:moveTo>
                    <a:cubicBezTo>
                      <a:pt x="138613" y="-10387"/>
                      <a:pt x="291322" y="-11162"/>
                      <a:pt x="572609" y="0"/>
                    </a:cubicBezTo>
                    <a:cubicBezTo>
                      <a:pt x="853896" y="11162"/>
                      <a:pt x="952495" y="21354"/>
                      <a:pt x="1128541" y="0"/>
                    </a:cubicBezTo>
                    <a:cubicBezTo>
                      <a:pt x="1304587" y="-21354"/>
                      <a:pt x="1509041" y="-25262"/>
                      <a:pt x="1667794" y="0"/>
                    </a:cubicBezTo>
                    <a:cubicBezTo>
                      <a:pt x="1671509" y="212982"/>
                      <a:pt x="1680038" y="286635"/>
                      <a:pt x="1667794" y="484991"/>
                    </a:cubicBezTo>
                    <a:cubicBezTo>
                      <a:pt x="1655550" y="683347"/>
                      <a:pt x="1662725" y="807411"/>
                      <a:pt x="1667794" y="989777"/>
                    </a:cubicBezTo>
                    <a:cubicBezTo>
                      <a:pt x="1509324" y="1013983"/>
                      <a:pt x="1298259" y="985292"/>
                      <a:pt x="1095185" y="989777"/>
                    </a:cubicBezTo>
                    <a:cubicBezTo>
                      <a:pt x="892111" y="994262"/>
                      <a:pt x="800504" y="966477"/>
                      <a:pt x="522575" y="989777"/>
                    </a:cubicBezTo>
                    <a:cubicBezTo>
                      <a:pt x="244646" y="1013078"/>
                      <a:pt x="154212" y="972205"/>
                      <a:pt x="0" y="989777"/>
                    </a:cubicBezTo>
                    <a:cubicBezTo>
                      <a:pt x="546" y="749495"/>
                      <a:pt x="-6565" y="630541"/>
                      <a:pt x="0" y="475093"/>
                    </a:cubicBezTo>
                    <a:cubicBezTo>
                      <a:pt x="6565" y="319645"/>
                      <a:pt x="-6072" y="126680"/>
                      <a:pt x="0" y="0"/>
                    </a:cubicBezTo>
                    <a:close/>
                  </a:path>
                </a:pathLst>
              </a:custGeom>
              <a:ln w="28575">
                <a:solidFill>
                  <a:srgbClr val="E2834F"/>
                </a:solidFill>
                <a:extLst>
                  <a:ext uri="{C807C97D-BFC1-408E-A445-0C87EB9F89A2}">
                    <ask:lineSketchStyleProps xmlns:ask="http://schemas.microsoft.com/office/drawing/2018/sketchyshapes" xmlns="" sd="1775458245">
                      <a:custGeom>
                        <a:avLst/>
                        <a:gdLst>
                          <a:gd name="connsiteX0" fmla="*/ 0 w 2011693"/>
                          <a:gd name="connsiteY0" fmla="*/ 0 h 989777"/>
                          <a:gd name="connsiteX1" fmla="*/ 2011693 w 2011693"/>
                          <a:gd name="connsiteY1" fmla="*/ 0 h 989777"/>
                          <a:gd name="connsiteX2" fmla="*/ 2011693 w 2011693"/>
                          <a:gd name="connsiteY2" fmla="*/ 989777 h 989777"/>
                          <a:gd name="connsiteX3" fmla="*/ 0 w 2011693"/>
                          <a:gd name="connsiteY3" fmla="*/ 989777 h 989777"/>
                          <a:gd name="connsiteX4" fmla="*/ 0 w 2011693"/>
                          <a:gd name="connsiteY4" fmla="*/ 0 h 989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693" h="989777">
                            <a:moveTo>
                              <a:pt x="0" y="0"/>
                            </a:moveTo>
                            <a:lnTo>
                              <a:pt x="2011693" y="0"/>
                            </a:lnTo>
                            <a:lnTo>
                              <a:pt x="2011693" y="989777"/>
                            </a:lnTo>
                            <a:lnTo>
                              <a:pt x="0" y="989777"/>
                            </a:lnTo>
                            <a:lnTo>
                              <a:pt x="0" y="0"/>
                            </a:lnTo>
                            <a:close/>
                          </a:path>
                        </a:pathLst>
                      </a:custGeom>
                      <ask:type>
                        <ask:lineSketchFreehand/>
                      </ask:type>
                    </ask:lineSketchStyleProps>
                  </a:ext>
                </a:extLst>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71450" marR="0" lvl="1" indent="-171450" algn="l" defTabSz="711200" rtl="0" eaLnBrk="1" fontAlgn="auto" latinLnBrk="0" hangingPunct="1">
                  <a:lnSpc>
                    <a:spcPct val="90000"/>
                  </a:lnSpc>
                  <a:spcBef>
                    <a:spcPct val="0"/>
                  </a:spcBef>
                  <a:spcAft>
                    <a:spcPct val="15000"/>
                  </a:spcAft>
                  <a:buClrTx/>
                  <a:buSzTx/>
                  <a:buFontTx/>
                  <a:buChar char="•"/>
                  <a:tabLst/>
                  <a:defRPr/>
                </a:pPr>
                <a:r>
                  <a:rPr kumimoji="0" lang="el-GR" sz="16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rPr>
                  <a:t>Πλαίσιο Πρόσβασης 20</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endParaRPr>
              </a:p>
            </p:txBody>
          </p:sp>
        </p:grpSp>
        <p:sp>
          <p:nvSpPr>
            <p:cNvPr id="13" name="TextBox 12">
              <a:extLst>
                <a:ext uri="{FF2B5EF4-FFF2-40B4-BE49-F238E27FC236}">
                  <a16:creationId xmlns:a16="http://schemas.microsoft.com/office/drawing/2014/main" id="{A89E590C-B483-4F27-991A-E61D4314A2D4}"/>
                </a:ext>
              </a:extLst>
            </p:cNvPr>
            <p:cNvSpPr txBox="1"/>
            <p:nvPr/>
          </p:nvSpPr>
          <p:spPr>
            <a:xfrm>
              <a:off x="3447519" y="2309437"/>
              <a:ext cx="1753339" cy="938719"/>
            </a:xfrm>
            <a:custGeom>
              <a:avLst/>
              <a:gdLst>
                <a:gd name="csX0" fmla="*/ 0 w 1753339"/>
                <a:gd name="csY0" fmla="*/ 0 h 938719"/>
                <a:gd name="csX1" fmla="*/ 566913 w 1753339"/>
                <a:gd name="csY1" fmla="*/ 0 h 938719"/>
                <a:gd name="csX2" fmla="*/ 1116292 w 1753339"/>
                <a:gd name="csY2" fmla="*/ 0 h 938719"/>
                <a:gd name="csX3" fmla="*/ 1753339 w 1753339"/>
                <a:gd name="csY3" fmla="*/ 0 h 938719"/>
                <a:gd name="csX4" fmla="*/ 1753339 w 1753339"/>
                <a:gd name="csY4" fmla="*/ 478746 h 938719"/>
                <a:gd name="csX5" fmla="*/ 1753339 w 1753339"/>
                <a:gd name="csY5" fmla="*/ 938719 h 938719"/>
                <a:gd name="csX6" fmla="*/ 1133825 w 1753339"/>
                <a:gd name="csY6" fmla="*/ 938719 h 938719"/>
                <a:gd name="csX7" fmla="*/ 566913 w 1753339"/>
                <a:gd name="csY7" fmla="*/ 938719 h 938719"/>
                <a:gd name="csX8" fmla="*/ 0 w 1753339"/>
                <a:gd name="csY8" fmla="*/ 938719 h 938719"/>
                <a:gd name="csX9" fmla="*/ 0 w 1753339"/>
                <a:gd name="csY9" fmla="*/ 497521 h 938719"/>
                <a:gd name="csX10" fmla="*/ 0 w 1753339"/>
                <a:gd name="csY10" fmla="*/ 0 h 9387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753339" h="938719" extrusionOk="0">
                  <a:moveTo>
                    <a:pt x="0" y="0"/>
                  </a:moveTo>
                  <a:cubicBezTo>
                    <a:pt x="148799" y="18431"/>
                    <a:pt x="358995" y="-26178"/>
                    <a:pt x="566913" y="0"/>
                  </a:cubicBezTo>
                  <a:cubicBezTo>
                    <a:pt x="802319" y="-13800"/>
                    <a:pt x="975681" y="17002"/>
                    <a:pt x="1116292" y="0"/>
                  </a:cubicBezTo>
                  <a:cubicBezTo>
                    <a:pt x="1245081" y="-56864"/>
                    <a:pt x="1527484" y="-78737"/>
                    <a:pt x="1753339" y="0"/>
                  </a:cubicBezTo>
                  <a:cubicBezTo>
                    <a:pt x="1761667" y="148115"/>
                    <a:pt x="1736517" y="359351"/>
                    <a:pt x="1753339" y="478746"/>
                  </a:cubicBezTo>
                  <a:cubicBezTo>
                    <a:pt x="1752703" y="593917"/>
                    <a:pt x="1756693" y="759320"/>
                    <a:pt x="1753339" y="938719"/>
                  </a:cubicBezTo>
                  <a:cubicBezTo>
                    <a:pt x="1516094" y="925431"/>
                    <a:pt x="1326458" y="993678"/>
                    <a:pt x="1133825" y="938719"/>
                  </a:cubicBezTo>
                  <a:cubicBezTo>
                    <a:pt x="925874" y="928215"/>
                    <a:pt x="745908" y="976896"/>
                    <a:pt x="566913" y="938719"/>
                  </a:cubicBezTo>
                  <a:cubicBezTo>
                    <a:pt x="391839" y="903170"/>
                    <a:pt x="130417" y="905230"/>
                    <a:pt x="0" y="938719"/>
                  </a:cubicBezTo>
                  <a:cubicBezTo>
                    <a:pt x="7819" y="739578"/>
                    <a:pt x="8896" y="586321"/>
                    <a:pt x="0" y="497521"/>
                  </a:cubicBezTo>
                  <a:cubicBezTo>
                    <a:pt x="-1194" y="414855"/>
                    <a:pt x="-4894" y="159999"/>
                    <a:pt x="0" y="0"/>
                  </a:cubicBezTo>
                  <a:close/>
                </a:path>
              </a:pathLst>
            </a:custGeom>
            <a:noFill/>
            <a:ln w="28575">
              <a:solidFill>
                <a:srgbClr val="E2834F"/>
              </a:solidFill>
              <a:extLst>
                <a:ext uri="{C807C97D-BFC1-408E-A445-0C87EB9F89A2}">
                  <ask:lineSketchStyleProps xmlns:ask="http://schemas.microsoft.com/office/drawing/2018/sketchyshapes" xmlns="" sd="1364643697">
                    <a:custGeom>
                      <a:avLst/>
                      <a:gdLst>
                        <a:gd name="connsiteX0" fmla="*/ 0 w 1769832"/>
                        <a:gd name="connsiteY0" fmla="*/ 0 h 778169"/>
                        <a:gd name="connsiteX1" fmla="*/ 572246 w 1769832"/>
                        <a:gd name="connsiteY1" fmla="*/ 0 h 778169"/>
                        <a:gd name="connsiteX2" fmla="*/ 1126793 w 1769832"/>
                        <a:gd name="connsiteY2" fmla="*/ 0 h 778169"/>
                        <a:gd name="connsiteX3" fmla="*/ 1769832 w 1769832"/>
                        <a:gd name="connsiteY3" fmla="*/ 0 h 778169"/>
                        <a:gd name="connsiteX4" fmla="*/ 1769832 w 1769832"/>
                        <a:gd name="connsiteY4" fmla="*/ 396866 h 778169"/>
                        <a:gd name="connsiteX5" fmla="*/ 1769832 w 1769832"/>
                        <a:gd name="connsiteY5" fmla="*/ 778169 h 778169"/>
                        <a:gd name="connsiteX6" fmla="*/ 1144491 w 1769832"/>
                        <a:gd name="connsiteY6" fmla="*/ 778169 h 778169"/>
                        <a:gd name="connsiteX7" fmla="*/ 572246 w 1769832"/>
                        <a:gd name="connsiteY7" fmla="*/ 778169 h 778169"/>
                        <a:gd name="connsiteX8" fmla="*/ 0 w 1769832"/>
                        <a:gd name="connsiteY8" fmla="*/ 778169 h 778169"/>
                        <a:gd name="connsiteX9" fmla="*/ 0 w 1769832"/>
                        <a:gd name="connsiteY9" fmla="*/ 412430 h 778169"/>
                        <a:gd name="connsiteX10" fmla="*/ 0 w 1769832"/>
                        <a:gd name="connsiteY10" fmla="*/ 0 h 778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69832" h="778169" extrusionOk="0">
                          <a:moveTo>
                            <a:pt x="0" y="0"/>
                          </a:moveTo>
                          <a:cubicBezTo>
                            <a:pt x="216057" y="-677"/>
                            <a:pt x="417416" y="-1318"/>
                            <a:pt x="572246" y="0"/>
                          </a:cubicBezTo>
                          <a:cubicBezTo>
                            <a:pt x="727076" y="1318"/>
                            <a:pt x="994618" y="3947"/>
                            <a:pt x="1126793" y="0"/>
                          </a:cubicBezTo>
                          <a:cubicBezTo>
                            <a:pt x="1258968" y="-3947"/>
                            <a:pt x="1526667" y="-18182"/>
                            <a:pt x="1769832" y="0"/>
                          </a:cubicBezTo>
                          <a:cubicBezTo>
                            <a:pt x="1780978" y="129346"/>
                            <a:pt x="1763934" y="298382"/>
                            <a:pt x="1769832" y="396866"/>
                          </a:cubicBezTo>
                          <a:cubicBezTo>
                            <a:pt x="1775730" y="495350"/>
                            <a:pt x="1753002" y="612491"/>
                            <a:pt x="1769832" y="778169"/>
                          </a:cubicBezTo>
                          <a:cubicBezTo>
                            <a:pt x="1545173" y="787402"/>
                            <a:pt x="1334117" y="796267"/>
                            <a:pt x="1144491" y="778169"/>
                          </a:cubicBezTo>
                          <a:cubicBezTo>
                            <a:pt x="954865" y="760071"/>
                            <a:pt x="729526" y="793394"/>
                            <a:pt x="572246" y="778169"/>
                          </a:cubicBezTo>
                          <a:cubicBezTo>
                            <a:pt x="414966" y="762944"/>
                            <a:pt x="124897" y="753892"/>
                            <a:pt x="0" y="778169"/>
                          </a:cubicBezTo>
                          <a:cubicBezTo>
                            <a:pt x="9289" y="615559"/>
                            <a:pt x="6412" y="497357"/>
                            <a:pt x="0" y="412430"/>
                          </a:cubicBezTo>
                          <a:cubicBezTo>
                            <a:pt x="-6412" y="327503"/>
                            <a:pt x="8114" y="120544"/>
                            <a:pt x="0" y="0"/>
                          </a:cubicBezTo>
                          <a:close/>
                        </a:path>
                      </a:pathLst>
                    </a:custGeom>
                    <ask:type>
                      <ask:lineSketchFreehand/>
                    </ask:type>
                  </ask:lineSketchStyleProps>
                </a:ext>
              </a:extLst>
            </a:ln>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highlight>
                    <a:srgbClr val="FFFF00"/>
                  </a:highlight>
                  <a:uLnTx/>
                  <a:uFillTx/>
                  <a:latin typeface="Trebuchet MS" panose="020B0603020202020204"/>
                  <a:ea typeface="+mn-ea"/>
                  <a:cs typeface="+mn-cs"/>
                </a:rPr>
                <a:t>2ο ΕΠΙΣΤΗΜΟΝΙΚΟ ΠΕΔΙΟ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ΘΕΤΙΚΩΝ &amp; ΤΕΧΝΟΛΟΓΙΚΩΝ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ΕΠΙΣΤΗΜΩΝ</a:t>
              </a:r>
            </a:p>
          </p:txBody>
        </p:sp>
        <p:cxnSp>
          <p:nvCxnSpPr>
            <p:cNvPr id="30" name="Straight Connector 29">
              <a:extLst>
                <a:ext uri="{FF2B5EF4-FFF2-40B4-BE49-F238E27FC236}">
                  <a16:creationId xmlns:a16="http://schemas.microsoft.com/office/drawing/2014/main" id="{1E0A7C99-5613-49EC-AAEF-5F93CC032A5D}"/>
                </a:ext>
              </a:extLst>
            </p:cNvPr>
            <p:cNvCxnSpPr>
              <a:stCxn id="20" idx="5"/>
            </p:cNvCxnSpPr>
            <p:nvPr/>
          </p:nvCxnSpPr>
          <p:spPr>
            <a:xfrm>
              <a:off x="4877307" y="2246003"/>
              <a:ext cx="624301" cy="423517"/>
            </a:xfrm>
            <a:prstGeom prst="line">
              <a:avLst/>
            </a:prstGeom>
            <a:ln w="28575">
              <a:solidFill>
                <a:srgbClr val="E2834F"/>
              </a:solidFill>
            </a:ln>
          </p:spPr>
          <p:style>
            <a:lnRef idx="1">
              <a:schemeClr val="accent2"/>
            </a:lnRef>
            <a:fillRef idx="0">
              <a:schemeClr val="accent2"/>
            </a:fillRef>
            <a:effectRef idx="0">
              <a:schemeClr val="accent2"/>
            </a:effectRef>
            <a:fontRef idx="minor">
              <a:schemeClr val="tx1"/>
            </a:fontRef>
          </p:style>
        </p:cxnSp>
      </p:grpSp>
      <p:sp>
        <p:nvSpPr>
          <p:cNvPr id="8" name="TextBox 7">
            <a:extLst>
              <a:ext uri="{FF2B5EF4-FFF2-40B4-BE49-F238E27FC236}">
                <a16:creationId xmlns:a16="http://schemas.microsoft.com/office/drawing/2014/main" id="{ED015AD5-9879-4FFE-9269-383EFEF2B74D}"/>
              </a:ext>
            </a:extLst>
          </p:cNvPr>
          <p:cNvSpPr txBox="1"/>
          <p:nvPr/>
        </p:nvSpPr>
        <p:spPr>
          <a:xfrm>
            <a:off x="-31653" y="-4030"/>
            <a:ext cx="4896901" cy="236988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l-GR" sz="2800" b="1" i="0" u="none" strike="noStrike" kern="1200" cap="none" spc="0" normalizeH="0" baseline="0" noProof="0" dirty="0">
                <a:ln>
                  <a:noFill/>
                </a:ln>
                <a:solidFill>
                  <a:srgbClr val="7030A0"/>
                </a:solidFill>
                <a:effectLst/>
                <a:uLnTx/>
                <a:uFillTx/>
                <a:latin typeface="Gabriola" panose="04040605051002020D02" pitchFamily="82" charset="0"/>
                <a:ea typeface="+mn-ea"/>
                <a:cs typeface="+mn-cs"/>
              </a:rPr>
              <a:t>Αντιστοίχιση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l-GR" sz="2800" b="1" i="0" u="none" strike="noStrike" kern="1200" cap="none" spc="0" normalizeH="0" baseline="0" noProof="0" dirty="0">
                <a:ln>
                  <a:noFill/>
                </a:ln>
                <a:solidFill>
                  <a:srgbClr val="7030A0"/>
                </a:solidFill>
                <a:effectLst/>
                <a:uLnTx/>
                <a:uFillTx/>
                <a:latin typeface="Gabriola" panose="04040605051002020D02" pitchFamily="82" charset="0"/>
                <a:ea typeface="+mn-ea"/>
                <a:cs typeface="+mn-cs"/>
              </a:rPr>
              <a:t>4 Επιστημονικών Πεδίων (Ελλάδα) </a:t>
            </a:r>
          </a:p>
          <a:p>
            <a:pPr marL="0" marR="0" lvl="0" indent="0" algn="l" defTabSz="457200" rtl="0" eaLnBrk="1" fontAlgn="auto" latinLnBrk="0" hangingPunct="1">
              <a:lnSpc>
                <a:spcPct val="100000"/>
              </a:lnSpc>
              <a:spcBef>
                <a:spcPts val="0"/>
              </a:spcBef>
              <a:spcAft>
                <a:spcPts val="0"/>
              </a:spcAft>
              <a:buClrTx/>
              <a:buSzTx/>
              <a:buFontTx/>
              <a:buNone/>
              <a:tabLst/>
              <a:defRPr/>
            </a:pPr>
            <a:r>
              <a:rPr lang="el-GR" sz="2800" b="1" dirty="0">
                <a:solidFill>
                  <a:srgbClr val="7030A0"/>
                </a:solidFill>
                <a:latin typeface="Gabriola" panose="04040605051002020D02" pitchFamily="82" charset="0"/>
              </a:rPr>
              <a:t>με 28 </a:t>
            </a:r>
            <a:r>
              <a:rPr kumimoji="0" lang="el-GR" sz="2800" b="1" i="0" u="none" strike="noStrike" kern="1200" cap="none" spc="0" normalizeH="0" baseline="0" noProof="0" dirty="0">
                <a:ln>
                  <a:noFill/>
                </a:ln>
                <a:solidFill>
                  <a:srgbClr val="7030A0"/>
                </a:solidFill>
                <a:effectLst/>
                <a:uLnTx/>
                <a:uFillTx/>
                <a:latin typeface="Gabriola" panose="04040605051002020D02" pitchFamily="82" charset="0"/>
                <a:ea typeface="+mn-ea"/>
                <a:cs typeface="+mn-cs"/>
              </a:rPr>
              <a:t>Πλαίσια Πρόσβασης (Κύπρος)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l-GR" sz="2800" b="1" dirty="0">
              <a:solidFill>
                <a:srgbClr val="7030A0"/>
              </a:solidFill>
              <a:latin typeface="Gabriola" panose="04040605051002020D02" pitchFamily="8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l-GR" sz="3600" b="1" i="0" u="none" strike="noStrike" kern="1200" cap="none" spc="0" normalizeH="0" baseline="0" noProof="0" dirty="0">
                <a:ln>
                  <a:noFill/>
                </a:ln>
                <a:effectLst/>
                <a:uLnTx/>
                <a:uFillTx/>
                <a:latin typeface="Gabriola" panose="04040605051002020D02" pitchFamily="82" charset="0"/>
                <a:ea typeface="+mn-ea"/>
                <a:cs typeface="+mn-cs"/>
              </a:rPr>
              <a:t>Παραδείγματα</a:t>
            </a:r>
            <a:endParaRPr kumimoji="0" lang="en-US" sz="3200" b="1" i="0" u="none" strike="noStrike" kern="1200" cap="none" spc="0" normalizeH="0" baseline="0" noProof="0" dirty="0">
              <a:ln>
                <a:noFill/>
              </a:ln>
              <a:effectLst/>
              <a:uLnTx/>
              <a:uFillTx/>
              <a:latin typeface="Gabriola" panose="04040605051002020D02" pitchFamily="82" charset="0"/>
              <a:ea typeface="+mn-ea"/>
              <a:cs typeface="+mn-cs"/>
            </a:endParaRPr>
          </a:p>
        </p:txBody>
      </p:sp>
      <p:grpSp>
        <p:nvGrpSpPr>
          <p:cNvPr id="14" name="Group 13">
            <a:extLst>
              <a:ext uri="{FF2B5EF4-FFF2-40B4-BE49-F238E27FC236}">
                <a16:creationId xmlns:a16="http://schemas.microsoft.com/office/drawing/2014/main" id="{1B66B405-62DB-4A64-BBF7-F105BC5873AA}"/>
              </a:ext>
            </a:extLst>
          </p:cNvPr>
          <p:cNvGrpSpPr/>
          <p:nvPr/>
        </p:nvGrpSpPr>
        <p:grpSpPr>
          <a:xfrm>
            <a:off x="65565" y="3217168"/>
            <a:ext cx="4664815" cy="3536387"/>
            <a:chOff x="261216" y="526166"/>
            <a:chExt cx="4867539" cy="3580128"/>
          </a:xfrm>
        </p:grpSpPr>
        <p:graphicFrame>
          <p:nvGraphicFramePr>
            <p:cNvPr id="2" name="Diagram 1">
              <a:extLst>
                <a:ext uri="{FF2B5EF4-FFF2-40B4-BE49-F238E27FC236}">
                  <a16:creationId xmlns:a16="http://schemas.microsoft.com/office/drawing/2014/main" id="{1DF9DA03-F65B-461A-A283-5322BDB20278}"/>
                </a:ext>
              </a:extLst>
            </p:cNvPr>
            <p:cNvGraphicFramePr/>
            <p:nvPr/>
          </p:nvGraphicFramePr>
          <p:xfrm>
            <a:off x="361060" y="526166"/>
            <a:ext cx="4767695" cy="35801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DE5BD751-5406-44D7-94CD-D375E4DA49AD}"/>
                </a:ext>
              </a:extLst>
            </p:cNvPr>
            <p:cNvSpPr txBox="1"/>
            <p:nvPr/>
          </p:nvSpPr>
          <p:spPr>
            <a:xfrm>
              <a:off x="261216" y="3206805"/>
              <a:ext cx="2073374" cy="794537"/>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dirty="0">
                  <a:ln>
                    <a:noFill/>
                  </a:ln>
                  <a:solidFill>
                    <a:prstClr val="black"/>
                  </a:solidFill>
                  <a:effectLst/>
                  <a:highlight>
                    <a:srgbClr val="FFFF00"/>
                  </a:highlight>
                  <a:uLnTx/>
                  <a:uFillTx/>
                  <a:latin typeface="Trebuchet MS" panose="020B0603020202020204"/>
                  <a:ea typeface="+mn-ea"/>
                  <a:cs typeface="+mn-cs"/>
                </a:rPr>
                <a:t>1ο ΕΠΙΣΤΗΜΟΝΙΚΟ ΠΕΔΙΟ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ΑΝΘΡΩΠΙΣΤΙΚΩΝ, ΝΟΜΙΚΩΝ &amp;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ΚΟΙΝΩΝΙΚΩΝ ΕΠΙΣΤΗΜΩΝ</a:t>
              </a:r>
            </a:p>
          </p:txBody>
        </p:sp>
      </p:grpSp>
      <p:grpSp>
        <p:nvGrpSpPr>
          <p:cNvPr id="53" name="Group 52">
            <a:extLst>
              <a:ext uri="{FF2B5EF4-FFF2-40B4-BE49-F238E27FC236}">
                <a16:creationId xmlns:a16="http://schemas.microsoft.com/office/drawing/2014/main" id="{D811F223-3ECC-4C15-9C57-C1755F715517}"/>
              </a:ext>
            </a:extLst>
          </p:cNvPr>
          <p:cNvGrpSpPr/>
          <p:nvPr/>
        </p:nvGrpSpPr>
        <p:grpSpPr>
          <a:xfrm>
            <a:off x="8072649" y="140332"/>
            <a:ext cx="4049078" cy="3473412"/>
            <a:chOff x="7789824" y="202678"/>
            <a:chExt cx="4331902" cy="3520673"/>
          </a:xfrm>
        </p:grpSpPr>
        <p:graphicFrame>
          <p:nvGraphicFramePr>
            <p:cNvPr id="50" name="Diagram 49">
              <a:extLst>
                <a:ext uri="{FF2B5EF4-FFF2-40B4-BE49-F238E27FC236}">
                  <a16:creationId xmlns:a16="http://schemas.microsoft.com/office/drawing/2014/main" id="{7AAE4936-4F31-4E97-B788-D05E3376CDFA}"/>
                </a:ext>
              </a:extLst>
            </p:cNvPr>
            <p:cNvGraphicFramePr/>
            <p:nvPr/>
          </p:nvGraphicFramePr>
          <p:xfrm>
            <a:off x="7848323" y="202678"/>
            <a:ext cx="4273403" cy="346379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52" name="TextBox 51">
              <a:extLst>
                <a:ext uri="{FF2B5EF4-FFF2-40B4-BE49-F238E27FC236}">
                  <a16:creationId xmlns:a16="http://schemas.microsoft.com/office/drawing/2014/main" id="{77A5C627-EF18-46AB-AA7A-F7082FFB183C}"/>
                </a:ext>
              </a:extLst>
            </p:cNvPr>
            <p:cNvSpPr txBox="1"/>
            <p:nvPr/>
          </p:nvSpPr>
          <p:spPr>
            <a:xfrm flipH="1">
              <a:off x="7789824" y="2771859"/>
              <a:ext cx="1837302" cy="95149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highlight>
                    <a:srgbClr val="FFFF00"/>
                  </a:highlight>
                  <a:uLnTx/>
                  <a:uFillTx/>
                  <a:latin typeface="Trebuchet MS" panose="020B0603020202020204"/>
                  <a:ea typeface="+mn-ea"/>
                  <a:cs typeface="+mn-cs"/>
                </a:rPr>
                <a:t>4ο ΕΠΙΣΤΗΜΟΝΙΚΟ ΠΕΔΙΟ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ΕΠΙΣΤΗΜΩΝ ΟΙΚΟΝΟΜΙΑΣ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ΚΑΙ ΠΛΗΡΟΦΟΡΙΚΗΣ </a:t>
              </a:r>
            </a:p>
          </p:txBody>
        </p:sp>
      </p:grpSp>
      <p:grpSp>
        <p:nvGrpSpPr>
          <p:cNvPr id="49" name="Group 48">
            <a:extLst>
              <a:ext uri="{FF2B5EF4-FFF2-40B4-BE49-F238E27FC236}">
                <a16:creationId xmlns:a16="http://schemas.microsoft.com/office/drawing/2014/main" id="{4BDE4781-EF51-470F-BC3F-E4FDBC5F94F0}"/>
              </a:ext>
            </a:extLst>
          </p:cNvPr>
          <p:cNvGrpSpPr/>
          <p:nvPr/>
        </p:nvGrpSpPr>
        <p:grpSpPr>
          <a:xfrm>
            <a:off x="5071464" y="3654493"/>
            <a:ext cx="4869308" cy="3000711"/>
            <a:chOff x="4890333" y="3567610"/>
            <a:chExt cx="4756278" cy="3238298"/>
          </a:xfrm>
        </p:grpSpPr>
        <p:grpSp>
          <p:nvGrpSpPr>
            <p:cNvPr id="37" name="Group 36">
              <a:extLst>
                <a:ext uri="{FF2B5EF4-FFF2-40B4-BE49-F238E27FC236}">
                  <a16:creationId xmlns:a16="http://schemas.microsoft.com/office/drawing/2014/main" id="{21A3998D-47AB-4E43-9834-1B6E1053D5FC}"/>
                </a:ext>
              </a:extLst>
            </p:cNvPr>
            <p:cNvGrpSpPr/>
            <p:nvPr/>
          </p:nvGrpSpPr>
          <p:grpSpPr>
            <a:xfrm>
              <a:off x="4890333" y="3567610"/>
              <a:ext cx="4756278" cy="3238298"/>
              <a:chOff x="4825871" y="3567610"/>
              <a:chExt cx="4756278" cy="3238298"/>
            </a:xfrm>
          </p:grpSpPr>
          <p:sp>
            <p:nvSpPr>
              <p:cNvPr id="39" name="Freeform: Shape 38">
                <a:extLst>
                  <a:ext uri="{FF2B5EF4-FFF2-40B4-BE49-F238E27FC236}">
                    <a16:creationId xmlns:a16="http://schemas.microsoft.com/office/drawing/2014/main" id="{D8348BA0-A0E8-402D-BA4D-B28AE4DD27A6}"/>
                  </a:ext>
                </a:extLst>
              </p:cNvPr>
              <p:cNvSpPr/>
              <p:nvPr/>
            </p:nvSpPr>
            <p:spPr>
              <a:xfrm rot="1914581">
                <a:off x="6189703" y="5690310"/>
                <a:ext cx="835759" cy="59589"/>
              </a:xfrm>
              <a:custGeom>
                <a:avLst/>
                <a:gdLst>
                  <a:gd name="csX0" fmla="*/ 0 w 835759"/>
                  <a:gd name="csY0" fmla="*/ 29794 h 59589"/>
                  <a:gd name="csX1" fmla="*/ 409522 w 835759"/>
                  <a:gd name="csY1" fmla="*/ 29794 h 59589"/>
                  <a:gd name="csX2" fmla="*/ 835759 w 835759"/>
                  <a:gd name="csY2" fmla="*/ 29794 h 59589"/>
                </a:gdLst>
                <a:ahLst/>
                <a:cxnLst>
                  <a:cxn ang="0">
                    <a:pos x="csX0" y="csY0"/>
                  </a:cxn>
                  <a:cxn ang="0">
                    <a:pos x="csX1" y="csY1"/>
                  </a:cxn>
                  <a:cxn ang="0">
                    <a:pos x="csX2" y="csY2"/>
                  </a:cxn>
                </a:cxnLst>
                <a:rect l="l" t="t" r="r" b="b"/>
                <a:pathLst>
                  <a:path w="835759" h="59589" extrusionOk="0">
                    <a:moveTo>
                      <a:pt x="0" y="29794"/>
                    </a:moveTo>
                    <a:cubicBezTo>
                      <a:pt x="174409" y="14349"/>
                      <a:pt x="287900" y="31965"/>
                      <a:pt x="409522" y="29794"/>
                    </a:cubicBezTo>
                    <a:cubicBezTo>
                      <a:pt x="531144" y="27623"/>
                      <a:pt x="685859" y="10444"/>
                      <a:pt x="835759" y="29794"/>
                    </a:cubicBezTo>
                  </a:path>
                </a:pathLst>
              </a:custGeom>
              <a:noFill/>
              <a:ln w="28575">
                <a:solidFill>
                  <a:schemeClr val="accent6">
                    <a:lumMod val="75000"/>
                  </a:schemeClr>
                </a:solidFill>
                <a:extLst>
                  <a:ext uri="{C807C97D-BFC1-408E-A445-0C87EB9F89A2}">
                    <ask:lineSketchStyleProps xmlns:ask="http://schemas.microsoft.com/office/drawing/2018/sketchyshapes" xmlns="" sd="3257894252">
                      <a:custGeom>
                        <a:avLst/>
                        <a:gdLst/>
                        <a:ahLst/>
                        <a:cxnLst/>
                        <a:rect l="0" t="0" r="0" b="0"/>
                        <a:pathLst>
                          <a:path>
                            <a:moveTo>
                              <a:pt x="0" y="29794"/>
                            </a:moveTo>
                            <a:lnTo>
                              <a:pt x="835759" y="29794"/>
                            </a:lnTo>
                          </a:path>
                        </a:pathLst>
                      </a:custGeom>
                      <ask:type>
                        <ask:lineSketchFreehand/>
                      </ask:type>
                    </ask:lineSketchStyleProps>
                  </a:ext>
                </a:extLst>
              </a:ln>
            </p:spPr>
            <p:style>
              <a:lnRef idx="2">
                <a:schemeClr val="accent6">
                  <a:shade val="80000"/>
                  <a:hueOff val="0"/>
                  <a:satOff val="0"/>
                  <a:lumOff val="0"/>
                  <a:alphaOff val="0"/>
                </a:schemeClr>
              </a:lnRef>
              <a:fillRef idx="0">
                <a:scrgbClr r="0" g="0" b="0"/>
              </a:fillRef>
              <a:effectRef idx="0">
                <a:schemeClr val="accent6">
                  <a:shade val="8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Shape 39">
                <a:extLst>
                  <a:ext uri="{FF2B5EF4-FFF2-40B4-BE49-F238E27FC236}">
                    <a16:creationId xmlns:a16="http://schemas.microsoft.com/office/drawing/2014/main" id="{38FE4E78-A06E-443C-B890-FF2589E7DA0B}"/>
                  </a:ext>
                </a:extLst>
              </p:cNvPr>
              <p:cNvSpPr/>
              <p:nvPr/>
            </p:nvSpPr>
            <p:spPr>
              <a:xfrm rot="21592048">
                <a:off x="6252851" y="5128106"/>
                <a:ext cx="494291" cy="59589"/>
              </a:xfrm>
              <a:custGeom>
                <a:avLst/>
                <a:gdLst>
                  <a:gd name="csX0" fmla="*/ 0 w 494291"/>
                  <a:gd name="csY0" fmla="*/ 29794 h 59589"/>
                  <a:gd name="csX1" fmla="*/ 494291 w 494291"/>
                  <a:gd name="csY1" fmla="*/ 29794 h 59589"/>
                </a:gdLst>
                <a:ahLst/>
                <a:cxnLst>
                  <a:cxn ang="0">
                    <a:pos x="csX0" y="csY0"/>
                  </a:cxn>
                  <a:cxn ang="0">
                    <a:pos x="csX1" y="csY1"/>
                  </a:cxn>
                </a:cxnLst>
                <a:rect l="l" t="t" r="r" b="b"/>
                <a:pathLst>
                  <a:path w="494291" h="59589" extrusionOk="0">
                    <a:moveTo>
                      <a:pt x="0" y="29794"/>
                    </a:moveTo>
                    <a:cubicBezTo>
                      <a:pt x="200559" y="26972"/>
                      <a:pt x="348757" y="19851"/>
                      <a:pt x="494291" y="29794"/>
                    </a:cubicBezTo>
                  </a:path>
                </a:pathLst>
              </a:custGeom>
              <a:noFill/>
              <a:ln w="28575">
                <a:solidFill>
                  <a:schemeClr val="accent6">
                    <a:lumMod val="75000"/>
                  </a:schemeClr>
                </a:solidFill>
                <a:extLst>
                  <a:ext uri="{C807C97D-BFC1-408E-A445-0C87EB9F89A2}">
                    <ask:lineSketchStyleProps xmlns:ask="http://schemas.microsoft.com/office/drawing/2018/sketchyshapes" xmlns="" sd="1365301021">
                      <a:custGeom>
                        <a:avLst/>
                        <a:gdLst/>
                        <a:ahLst/>
                        <a:cxnLst/>
                        <a:rect l="0" t="0" r="0" b="0"/>
                        <a:pathLst>
                          <a:path>
                            <a:moveTo>
                              <a:pt x="0" y="29794"/>
                            </a:moveTo>
                            <a:lnTo>
                              <a:pt x="494291" y="29794"/>
                            </a:lnTo>
                          </a:path>
                        </a:pathLst>
                      </a:custGeom>
                      <ask:type>
                        <ask:lineSketchFreehand/>
                      </ask:type>
                    </ask:lineSketchStyleProps>
                  </a:ext>
                </a:extLst>
              </a:ln>
            </p:spPr>
            <p:style>
              <a:lnRef idx="2">
                <a:schemeClr val="accent6">
                  <a:shade val="80000"/>
                  <a:hueOff val="0"/>
                  <a:satOff val="0"/>
                  <a:lumOff val="0"/>
                  <a:alphaOff val="0"/>
                </a:schemeClr>
              </a:lnRef>
              <a:fillRef idx="0">
                <a:scrgbClr r="0" g="0" b="0"/>
              </a:fillRef>
              <a:effectRef idx="0">
                <a:schemeClr val="accent6">
                  <a:shade val="8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65E79AA8-4569-468E-8B74-4E12F8EF950D}"/>
                  </a:ext>
                </a:extLst>
              </p:cNvPr>
              <p:cNvSpPr/>
              <p:nvPr/>
            </p:nvSpPr>
            <p:spPr>
              <a:xfrm rot="19048022">
                <a:off x="6181866" y="4447387"/>
                <a:ext cx="539591" cy="59589"/>
              </a:xfrm>
              <a:custGeom>
                <a:avLst/>
                <a:gdLst>
                  <a:gd name="csX0" fmla="*/ 0 w 539591"/>
                  <a:gd name="csY0" fmla="*/ 29794 h 59589"/>
                  <a:gd name="csX1" fmla="*/ 539591 w 539591"/>
                  <a:gd name="csY1" fmla="*/ 29794 h 59589"/>
                </a:gdLst>
                <a:ahLst/>
                <a:cxnLst>
                  <a:cxn ang="0">
                    <a:pos x="csX0" y="csY0"/>
                  </a:cxn>
                  <a:cxn ang="0">
                    <a:pos x="csX1" y="csY1"/>
                  </a:cxn>
                </a:cxnLst>
                <a:rect l="l" t="t" r="r" b="b"/>
                <a:pathLst>
                  <a:path w="539591" h="59589" extrusionOk="0">
                    <a:moveTo>
                      <a:pt x="0" y="29794"/>
                    </a:moveTo>
                    <a:cubicBezTo>
                      <a:pt x="214139" y="41513"/>
                      <a:pt x="384239" y="22635"/>
                      <a:pt x="539591" y="29794"/>
                    </a:cubicBezTo>
                  </a:path>
                </a:pathLst>
              </a:custGeom>
              <a:noFill/>
              <a:ln w="28575">
                <a:solidFill>
                  <a:schemeClr val="accent6">
                    <a:lumMod val="75000"/>
                  </a:schemeClr>
                </a:solidFill>
                <a:extLst>
                  <a:ext uri="{C807C97D-BFC1-408E-A445-0C87EB9F89A2}">
                    <ask:lineSketchStyleProps xmlns:ask="http://schemas.microsoft.com/office/drawing/2018/sketchyshapes" xmlns="" sd="3376374702">
                      <a:custGeom>
                        <a:avLst/>
                        <a:gdLst/>
                        <a:ahLst/>
                        <a:cxnLst/>
                        <a:rect l="0" t="0" r="0" b="0"/>
                        <a:pathLst>
                          <a:path>
                            <a:moveTo>
                              <a:pt x="0" y="29794"/>
                            </a:moveTo>
                            <a:lnTo>
                              <a:pt x="539591" y="29794"/>
                            </a:lnTo>
                          </a:path>
                        </a:pathLst>
                      </a:custGeom>
                      <ask:type>
                        <ask:lineSketchFreehand/>
                      </ask:type>
                    </ask:lineSketchStyleProps>
                  </a:ext>
                </a:extLst>
              </a:ln>
            </p:spPr>
            <p:style>
              <a:lnRef idx="2">
                <a:schemeClr val="accent6">
                  <a:shade val="80000"/>
                  <a:hueOff val="0"/>
                  <a:satOff val="0"/>
                  <a:lumOff val="0"/>
                  <a:alphaOff val="0"/>
                </a:schemeClr>
              </a:lnRef>
              <a:fillRef idx="0">
                <a:scrgbClr r="0" g="0" b="0"/>
              </a:fillRef>
              <a:effectRef idx="0">
                <a:schemeClr val="accent6">
                  <a:shade val="8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2" name="Oval 41">
                <a:extLst>
                  <a:ext uri="{FF2B5EF4-FFF2-40B4-BE49-F238E27FC236}">
                    <a16:creationId xmlns:a16="http://schemas.microsoft.com/office/drawing/2014/main" id="{44130059-2E1C-4854-9740-46FD97559071}"/>
                  </a:ext>
                </a:extLst>
              </p:cNvPr>
              <p:cNvSpPr/>
              <p:nvPr/>
            </p:nvSpPr>
            <p:spPr>
              <a:xfrm>
                <a:off x="4991217" y="4380869"/>
                <a:ext cx="1557728" cy="1557728"/>
              </a:xfrm>
              <a:custGeom>
                <a:avLst/>
                <a:gdLst>
                  <a:gd name="csX0" fmla="*/ 0 w 1557728"/>
                  <a:gd name="csY0" fmla="*/ 778864 h 1557728"/>
                  <a:gd name="csX1" fmla="*/ 778864 w 1557728"/>
                  <a:gd name="csY1" fmla="*/ 0 h 1557728"/>
                  <a:gd name="csX2" fmla="*/ 1557728 w 1557728"/>
                  <a:gd name="csY2" fmla="*/ 778864 h 1557728"/>
                  <a:gd name="csX3" fmla="*/ 778864 w 1557728"/>
                  <a:gd name="csY3" fmla="*/ 1557728 h 1557728"/>
                  <a:gd name="csX4" fmla="*/ 0 w 1557728"/>
                  <a:gd name="csY4" fmla="*/ 778864 h 1557728"/>
                </a:gdLst>
                <a:ahLst/>
                <a:cxnLst>
                  <a:cxn ang="0">
                    <a:pos x="csX0" y="csY0"/>
                  </a:cxn>
                  <a:cxn ang="0">
                    <a:pos x="csX1" y="csY1"/>
                  </a:cxn>
                  <a:cxn ang="0">
                    <a:pos x="csX2" y="csY2"/>
                  </a:cxn>
                  <a:cxn ang="0">
                    <a:pos x="csX3" y="csY3"/>
                  </a:cxn>
                  <a:cxn ang="0">
                    <a:pos x="csX4" y="csY4"/>
                  </a:cxn>
                </a:cxnLst>
                <a:rect l="l" t="t" r="r" b="b"/>
                <a:pathLst>
                  <a:path w="1557728" h="1557728" fill="none" extrusionOk="0">
                    <a:moveTo>
                      <a:pt x="0" y="778864"/>
                    </a:moveTo>
                    <a:cubicBezTo>
                      <a:pt x="-81097" y="306383"/>
                      <a:pt x="342459" y="58354"/>
                      <a:pt x="778864" y="0"/>
                    </a:cubicBezTo>
                    <a:cubicBezTo>
                      <a:pt x="1186776" y="42486"/>
                      <a:pt x="1528591" y="258030"/>
                      <a:pt x="1557728" y="778864"/>
                    </a:cubicBezTo>
                    <a:cubicBezTo>
                      <a:pt x="1568496" y="1252482"/>
                      <a:pt x="1217361" y="1656773"/>
                      <a:pt x="778864" y="1557728"/>
                    </a:cubicBezTo>
                    <a:cubicBezTo>
                      <a:pt x="298288" y="1477204"/>
                      <a:pt x="5618" y="1167612"/>
                      <a:pt x="0" y="778864"/>
                    </a:cubicBezTo>
                    <a:close/>
                  </a:path>
                  <a:path w="1557728" h="1557728" stroke="0" extrusionOk="0">
                    <a:moveTo>
                      <a:pt x="0" y="778864"/>
                    </a:moveTo>
                    <a:cubicBezTo>
                      <a:pt x="-92525" y="367990"/>
                      <a:pt x="367583" y="-32876"/>
                      <a:pt x="778864" y="0"/>
                    </a:cubicBezTo>
                    <a:cubicBezTo>
                      <a:pt x="1232967" y="-6869"/>
                      <a:pt x="1622104" y="426678"/>
                      <a:pt x="1557728" y="778864"/>
                    </a:cubicBezTo>
                    <a:cubicBezTo>
                      <a:pt x="1481847" y="1218750"/>
                      <a:pt x="1240933" y="1531686"/>
                      <a:pt x="778864" y="1557728"/>
                    </a:cubicBezTo>
                    <a:cubicBezTo>
                      <a:pt x="300511" y="1498973"/>
                      <a:pt x="24671" y="1195621"/>
                      <a:pt x="0" y="778864"/>
                    </a:cubicBezTo>
                    <a:close/>
                  </a:path>
                </a:pathLst>
              </a:custGeom>
              <a:blipFill>
                <a:blip r:embed="rId14" cstate="print">
                  <a:extLst>
                    <a:ext uri="{28A0092B-C50C-407E-A947-70E740481C1C}">
                      <a14:useLocalDpi xmlns:a14="http://schemas.microsoft.com/office/drawing/2010/main" val="0"/>
                    </a:ext>
                  </a:extLst>
                </a:blip>
                <a:srcRect/>
                <a:stretch>
                  <a:fillRect l="-5000" r="-5000"/>
                </a:stretch>
              </a:blipFill>
              <a:ln w="28575">
                <a:solidFill>
                  <a:schemeClr val="accent6">
                    <a:lumMod val="75000"/>
                  </a:schemeClr>
                </a:solidFill>
                <a:extLst>
                  <a:ext uri="{C807C97D-BFC1-408E-A445-0C87EB9F89A2}">
                    <ask:lineSketchStyleProps xmlns:ask="http://schemas.microsoft.com/office/drawing/2018/sketchyshapes" xmlns="" sd="2380231830">
                      <a:prstGeom prst="ellipse">
                        <a:avLst/>
                      </a:prstGeom>
                      <ask:type>
                        <ask:lineSketchFreehand/>
                      </ask:type>
                    </ask:lineSketchStyleProps>
                  </a:ext>
                </a:extLst>
              </a:ln>
            </p:spPr>
            <p:style>
              <a:lnRef idx="2">
                <a:scrgbClr r="0" g="0" b="0"/>
              </a:lnRef>
              <a:fillRef idx="1">
                <a:scrgbClr r="0" g="0" b="0"/>
              </a:fillRef>
              <a:effectRef idx="0">
                <a:schemeClr val="accent6">
                  <a:shade val="80000"/>
                  <a:hueOff val="0"/>
                  <a:satOff val="0"/>
                  <a:lumOff val="0"/>
                  <a:alphaOff val="0"/>
                </a:schemeClr>
              </a:effectRef>
              <a:fontRef idx="minor">
                <a:schemeClr val="lt1"/>
              </a:fontRef>
            </p:style>
            <p:txBody>
              <a:bodyPr/>
              <a:lstStyle/>
              <a:p>
                <a:endParaRPr lang="en-US"/>
              </a:p>
            </p:txBody>
          </p:sp>
          <p:sp>
            <p:nvSpPr>
              <p:cNvPr id="43" name="Freeform: Shape 42">
                <a:extLst>
                  <a:ext uri="{FF2B5EF4-FFF2-40B4-BE49-F238E27FC236}">
                    <a16:creationId xmlns:a16="http://schemas.microsoft.com/office/drawing/2014/main" id="{BF77CC10-AE49-4E78-B75E-D5F5DCB665BD}"/>
                  </a:ext>
                </a:extLst>
              </p:cNvPr>
              <p:cNvSpPr/>
              <p:nvPr/>
            </p:nvSpPr>
            <p:spPr>
              <a:xfrm>
                <a:off x="6529181" y="3594887"/>
                <a:ext cx="867483" cy="826536"/>
              </a:xfrm>
              <a:custGeom>
                <a:avLst/>
                <a:gdLst>
                  <a:gd name="csX0" fmla="*/ 0 w 867483"/>
                  <a:gd name="csY0" fmla="*/ 413268 h 826536"/>
                  <a:gd name="csX1" fmla="*/ 433742 w 867483"/>
                  <a:gd name="csY1" fmla="*/ 0 h 826536"/>
                  <a:gd name="csX2" fmla="*/ 867484 w 867483"/>
                  <a:gd name="csY2" fmla="*/ 413268 h 826536"/>
                  <a:gd name="csX3" fmla="*/ 433742 w 867483"/>
                  <a:gd name="csY3" fmla="*/ 826536 h 826536"/>
                  <a:gd name="csX4" fmla="*/ 0 w 867483"/>
                  <a:gd name="csY4" fmla="*/ 413268 h 826536"/>
                </a:gdLst>
                <a:ahLst/>
                <a:cxnLst>
                  <a:cxn ang="0">
                    <a:pos x="csX0" y="csY0"/>
                  </a:cxn>
                  <a:cxn ang="0">
                    <a:pos x="csX1" y="csY1"/>
                  </a:cxn>
                  <a:cxn ang="0">
                    <a:pos x="csX2" y="csY2"/>
                  </a:cxn>
                  <a:cxn ang="0">
                    <a:pos x="csX3" y="csY3"/>
                  </a:cxn>
                  <a:cxn ang="0">
                    <a:pos x="csX4" y="csY4"/>
                  </a:cxn>
                </a:cxnLst>
                <a:rect l="l" t="t" r="r" b="b"/>
                <a:pathLst>
                  <a:path w="867483" h="826536" fill="none" extrusionOk="0">
                    <a:moveTo>
                      <a:pt x="0" y="413268"/>
                    </a:moveTo>
                    <a:cubicBezTo>
                      <a:pt x="22635" y="168074"/>
                      <a:pt x="176264" y="6229"/>
                      <a:pt x="433742" y="0"/>
                    </a:cubicBezTo>
                    <a:cubicBezTo>
                      <a:pt x="725419" y="11897"/>
                      <a:pt x="877468" y="236876"/>
                      <a:pt x="867484" y="413268"/>
                    </a:cubicBezTo>
                    <a:cubicBezTo>
                      <a:pt x="890596" y="598919"/>
                      <a:pt x="705916" y="812816"/>
                      <a:pt x="433742" y="826536"/>
                    </a:cubicBezTo>
                    <a:cubicBezTo>
                      <a:pt x="168240" y="853251"/>
                      <a:pt x="-37581" y="618603"/>
                      <a:pt x="0" y="413268"/>
                    </a:cubicBezTo>
                    <a:close/>
                  </a:path>
                  <a:path w="867483" h="826536" stroke="0" extrusionOk="0">
                    <a:moveTo>
                      <a:pt x="0" y="413268"/>
                    </a:moveTo>
                    <a:cubicBezTo>
                      <a:pt x="5277" y="173351"/>
                      <a:pt x="215138" y="-35853"/>
                      <a:pt x="433742" y="0"/>
                    </a:cubicBezTo>
                    <a:cubicBezTo>
                      <a:pt x="680490" y="-2955"/>
                      <a:pt x="889734" y="163675"/>
                      <a:pt x="867484" y="413268"/>
                    </a:cubicBezTo>
                    <a:cubicBezTo>
                      <a:pt x="867551" y="652224"/>
                      <a:pt x="693139" y="811248"/>
                      <a:pt x="433742" y="826536"/>
                    </a:cubicBezTo>
                    <a:cubicBezTo>
                      <a:pt x="197633" y="820597"/>
                      <a:pt x="15584" y="643068"/>
                      <a:pt x="0" y="413268"/>
                    </a:cubicBezTo>
                    <a:close/>
                  </a:path>
                </a:pathLst>
              </a:custGeom>
              <a:ln w="28575">
                <a:solidFill>
                  <a:schemeClr val="accent6">
                    <a:lumMod val="75000"/>
                  </a:schemeClr>
                </a:solidFill>
                <a:extLst>
                  <a:ext uri="{C807C97D-BFC1-408E-A445-0C87EB9F89A2}">
                    <ask:lineSketchStyleProps xmlns:ask="http://schemas.microsoft.com/office/drawing/2018/sketchyshapes" xmlns="" sd="2647730512">
                      <a:custGeom>
                        <a:avLst/>
                        <a:gdLst>
                          <a:gd name="connsiteX0" fmla="*/ 0 w 867483"/>
                          <a:gd name="connsiteY0" fmla="*/ 413268 h 826536"/>
                          <a:gd name="connsiteX1" fmla="*/ 433742 w 867483"/>
                          <a:gd name="connsiteY1" fmla="*/ 0 h 826536"/>
                          <a:gd name="connsiteX2" fmla="*/ 867484 w 867483"/>
                          <a:gd name="connsiteY2" fmla="*/ 413268 h 826536"/>
                          <a:gd name="connsiteX3" fmla="*/ 433742 w 867483"/>
                          <a:gd name="connsiteY3" fmla="*/ 826536 h 826536"/>
                          <a:gd name="connsiteX4" fmla="*/ 0 w 867483"/>
                          <a:gd name="connsiteY4" fmla="*/ 413268 h 826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483" h="826536">
                            <a:moveTo>
                              <a:pt x="0" y="413268"/>
                            </a:moveTo>
                            <a:cubicBezTo>
                              <a:pt x="0" y="185026"/>
                              <a:pt x="194193" y="0"/>
                              <a:pt x="433742" y="0"/>
                            </a:cubicBezTo>
                            <a:cubicBezTo>
                              <a:pt x="673291" y="0"/>
                              <a:pt x="867484" y="185026"/>
                              <a:pt x="867484" y="413268"/>
                            </a:cubicBezTo>
                            <a:cubicBezTo>
                              <a:pt x="867484" y="641510"/>
                              <a:pt x="673291" y="826536"/>
                              <a:pt x="433742" y="826536"/>
                            </a:cubicBezTo>
                            <a:cubicBezTo>
                              <a:pt x="194193" y="826536"/>
                              <a:pt x="0" y="641510"/>
                              <a:pt x="0" y="413268"/>
                            </a:cubicBezTo>
                            <a:close/>
                          </a:path>
                        </a:pathLst>
                      </a:custGeom>
                      <ask:type>
                        <ask:lineSketchFreehand/>
                      </ask:type>
                    </ask:lineSketchStyleProps>
                  </a:ext>
                </a:extLst>
              </a:ln>
            </p:spPr>
            <p:style>
              <a:lnRef idx="2">
                <a:schemeClr val="lt1">
                  <a:hueOff val="0"/>
                  <a:satOff val="0"/>
                  <a:lumOff val="0"/>
                  <a:alphaOff val="0"/>
                </a:schemeClr>
              </a:lnRef>
              <a:fillRef idx="1">
                <a:schemeClr val="accent6">
                  <a:shade val="80000"/>
                  <a:hueOff val="107093"/>
                  <a:satOff val="-4303"/>
                  <a:lumOff val="9209"/>
                  <a:alphaOff val="0"/>
                </a:schemeClr>
              </a:fillRef>
              <a:effectRef idx="0">
                <a:schemeClr val="accent6">
                  <a:shade val="80000"/>
                  <a:hueOff val="107093"/>
                  <a:satOff val="-4303"/>
                  <a:lumOff val="9209"/>
                  <a:alphaOff val="0"/>
                </a:schemeClr>
              </a:effectRef>
              <a:fontRef idx="minor">
                <a:schemeClr val="lt1"/>
              </a:fontRef>
            </p:style>
            <p:txBody>
              <a:bodyPr spcFirstLastPara="0" vert="horz" wrap="square" lIns="134025" tIns="128028" rIns="134025" bIns="128028" numCol="1" spcCol="1270" anchor="ctr" anchorCtr="0">
                <a:noAutofit/>
              </a:bodyPr>
              <a:lstStyle/>
              <a:p>
                <a:pPr marL="0" marR="0" lvl="0" indent="0" algn="ctr" defTabSz="466725" rtl="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l-GR" sz="1050" b="1" i="0" u="none" strike="noStrike" kern="1200" cap="none" spc="0" normalizeH="0" baseline="0" noProof="0" dirty="0">
                    <a:ln>
                      <a:noFill/>
                    </a:ln>
                    <a:solidFill>
                      <a:prstClr val="black"/>
                    </a:solidFill>
                    <a:effectLst/>
                    <a:uLnTx/>
                    <a:uFillTx/>
                    <a:latin typeface="Helvetica" panose="020B0604020202020204" pitchFamily="34" charset="0"/>
                    <a:ea typeface="+mn-ea"/>
                    <a:cs typeface="+mn-cs"/>
                  </a:rPr>
                  <a:t>Ιατρική</a:t>
                </a:r>
                <a:endParaRPr kumimoji="0" lang="en-US" sz="105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44" name="Freeform: Shape 43">
                <a:extLst>
                  <a:ext uri="{FF2B5EF4-FFF2-40B4-BE49-F238E27FC236}">
                    <a16:creationId xmlns:a16="http://schemas.microsoft.com/office/drawing/2014/main" id="{C15A836A-D37D-49F0-A9AB-3572C8D689C0}"/>
                  </a:ext>
                </a:extLst>
              </p:cNvPr>
              <p:cNvSpPr/>
              <p:nvPr/>
            </p:nvSpPr>
            <p:spPr>
              <a:xfrm>
                <a:off x="7463323" y="3666469"/>
                <a:ext cx="1401954" cy="826536"/>
              </a:xfrm>
              <a:custGeom>
                <a:avLst/>
                <a:gdLst>
                  <a:gd name="csX0" fmla="*/ 0 w 1401954"/>
                  <a:gd name="csY0" fmla="*/ 0 h 826536"/>
                  <a:gd name="csX1" fmla="*/ 481338 w 1401954"/>
                  <a:gd name="csY1" fmla="*/ 0 h 826536"/>
                  <a:gd name="csX2" fmla="*/ 934636 w 1401954"/>
                  <a:gd name="csY2" fmla="*/ 0 h 826536"/>
                  <a:gd name="csX3" fmla="*/ 1401954 w 1401954"/>
                  <a:gd name="csY3" fmla="*/ 0 h 826536"/>
                  <a:gd name="csX4" fmla="*/ 1401954 w 1401954"/>
                  <a:gd name="csY4" fmla="*/ 421533 h 826536"/>
                  <a:gd name="csX5" fmla="*/ 1401954 w 1401954"/>
                  <a:gd name="csY5" fmla="*/ 826536 h 826536"/>
                  <a:gd name="csX6" fmla="*/ 976695 w 1401954"/>
                  <a:gd name="csY6" fmla="*/ 826536 h 826536"/>
                  <a:gd name="csX7" fmla="*/ 495357 w 1401954"/>
                  <a:gd name="csY7" fmla="*/ 826536 h 826536"/>
                  <a:gd name="csX8" fmla="*/ 0 w 1401954"/>
                  <a:gd name="csY8" fmla="*/ 826536 h 826536"/>
                  <a:gd name="csX9" fmla="*/ 0 w 1401954"/>
                  <a:gd name="csY9" fmla="*/ 396737 h 826536"/>
                  <a:gd name="csX10" fmla="*/ 0 w 1401954"/>
                  <a:gd name="csY10" fmla="*/ 0 h 8265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401954" h="826536" fill="none" extrusionOk="0">
                    <a:moveTo>
                      <a:pt x="0" y="0"/>
                    </a:moveTo>
                    <a:cubicBezTo>
                      <a:pt x="152161" y="7164"/>
                      <a:pt x="350438" y="-14823"/>
                      <a:pt x="481338" y="0"/>
                    </a:cubicBezTo>
                    <a:cubicBezTo>
                      <a:pt x="612238" y="14823"/>
                      <a:pt x="730329" y="21583"/>
                      <a:pt x="934636" y="0"/>
                    </a:cubicBezTo>
                    <a:cubicBezTo>
                      <a:pt x="1138943" y="-21583"/>
                      <a:pt x="1305524" y="7709"/>
                      <a:pt x="1401954" y="0"/>
                    </a:cubicBezTo>
                    <a:cubicBezTo>
                      <a:pt x="1400798" y="178116"/>
                      <a:pt x="1394268" y="305900"/>
                      <a:pt x="1401954" y="421533"/>
                    </a:cubicBezTo>
                    <a:cubicBezTo>
                      <a:pt x="1409640" y="537166"/>
                      <a:pt x="1382676" y="742059"/>
                      <a:pt x="1401954" y="826536"/>
                    </a:cubicBezTo>
                    <a:cubicBezTo>
                      <a:pt x="1254535" y="839085"/>
                      <a:pt x="1063046" y="828639"/>
                      <a:pt x="976695" y="826536"/>
                    </a:cubicBezTo>
                    <a:cubicBezTo>
                      <a:pt x="890344" y="824433"/>
                      <a:pt x="659583" y="838764"/>
                      <a:pt x="495357" y="826536"/>
                    </a:cubicBezTo>
                    <a:cubicBezTo>
                      <a:pt x="331131" y="814308"/>
                      <a:pt x="122472" y="811488"/>
                      <a:pt x="0" y="826536"/>
                    </a:cubicBezTo>
                    <a:cubicBezTo>
                      <a:pt x="10791" y="692711"/>
                      <a:pt x="-20220" y="519032"/>
                      <a:pt x="0" y="396737"/>
                    </a:cubicBezTo>
                    <a:cubicBezTo>
                      <a:pt x="20220" y="274442"/>
                      <a:pt x="-8967" y="152638"/>
                      <a:pt x="0" y="0"/>
                    </a:cubicBezTo>
                    <a:close/>
                  </a:path>
                  <a:path w="1401954" h="826536" stroke="0" extrusionOk="0">
                    <a:moveTo>
                      <a:pt x="0" y="0"/>
                    </a:moveTo>
                    <a:cubicBezTo>
                      <a:pt x="170535" y="2657"/>
                      <a:pt x="311828" y="6211"/>
                      <a:pt x="467318" y="0"/>
                    </a:cubicBezTo>
                    <a:cubicBezTo>
                      <a:pt x="622808" y="-6211"/>
                      <a:pt x="722654" y="-4033"/>
                      <a:pt x="934636" y="0"/>
                    </a:cubicBezTo>
                    <a:cubicBezTo>
                      <a:pt x="1146618" y="4033"/>
                      <a:pt x="1182588" y="-14555"/>
                      <a:pt x="1401954" y="0"/>
                    </a:cubicBezTo>
                    <a:cubicBezTo>
                      <a:pt x="1384395" y="138392"/>
                      <a:pt x="1397326" y="303031"/>
                      <a:pt x="1401954" y="429799"/>
                    </a:cubicBezTo>
                    <a:cubicBezTo>
                      <a:pt x="1406582" y="556567"/>
                      <a:pt x="1413542" y="653074"/>
                      <a:pt x="1401954" y="826536"/>
                    </a:cubicBezTo>
                    <a:cubicBezTo>
                      <a:pt x="1215108" y="804940"/>
                      <a:pt x="1111088" y="815653"/>
                      <a:pt x="906597" y="826536"/>
                    </a:cubicBezTo>
                    <a:cubicBezTo>
                      <a:pt x="702106" y="837419"/>
                      <a:pt x="630782" y="833230"/>
                      <a:pt x="439279" y="826536"/>
                    </a:cubicBezTo>
                    <a:cubicBezTo>
                      <a:pt x="247776" y="819842"/>
                      <a:pt x="93341" y="832466"/>
                      <a:pt x="0" y="826536"/>
                    </a:cubicBezTo>
                    <a:cubicBezTo>
                      <a:pt x="992" y="716078"/>
                      <a:pt x="-3776" y="517282"/>
                      <a:pt x="0" y="421533"/>
                    </a:cubicBezTo>
                    <a:cubicBezTo>
                      <a:pt x="3776" y="325784"/>
                      <a:pt x="-15856" y="188897"/>
                      <a:pt x="0" y="0"/>
                    </a:cubicBezTo>
                    <a:close/>
                  </a:path>
                </a:pathLst>
              </a:custGeom>
              <a:ln w="28575">
                <a:solidFill>
                  <a:schemeClr val="accent6">
                    <a:lumMod val="75000"/>
                  </a:schemeClr>
                </a:solidFill>
                <a:extLst>
                  <a:ext uri="{C807C97D-BFC1-408E-A445-0C87EB9F89A2}">
                    <ask:lineSketchStyleProps xmlns:ask="http://schemas.microsoft.com/office/drawing/2018/sketchyshapes" xmlns="" sd="1377998375">
                      <a:custGeom>
                        <a:avLst/>
                        <a:gdLst>
                          <a:gd name="connsiteX0" fmla="*/ 0 w 1301224"/>
                          <a:gd name="connsiteY0" fmla="*/ 0 h 826536"/>
                          <a:gd name="connsiteX1" fmla="*/ 1301224 w 1301224"/>
                          <a:gd name="connsiteY1" fmla="*/ 0 h 826536"/>
                          <a:gd name="connsiteX2" fmla="*/ 1301224 w 1301224"/>
                          <a:gd name="connsiteY2" fmla="*/ 826536 h 826536"/>
                          <a:gd name="connsiteX3" fmla="*/ 0 w 1301224"/>
                          <a:gd name="connsiteY3" fmla="*/ 826536 h 826536"/>
                          <a:gd name="connsiteX4" fmla="*/ 0 w 1301224"/>
                          <a:gd name="connsiteY4" fmla="*/ 0 h 826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1224" h="826536">
                            <a:moveTo>
                              <a:pt x="0" y="0"/>
                            </a:moveTo>
                            <a:lnTo>
                              <a:pt x="1301224" y="0"/>
                            </a:lnTo>
                            <a:lnTo>
                              <a:pt x="1301224" y="826536"/>
                            </a:lnTo>
                            <a:lnTo>
                              <a:pt x="0" y="826536"/>
                            </a:lnTo>
                            <a:lnTo>
                              <a:pt x="0" y="0"/>
                            </a:lnTo>
                            <a:close/>
                          </a:path>
                        </a:pathLst>
                      </a:custGeom>
                      <ask:type>
                        <ask:lineSketchFreehand/>
                      </ask:type>
                    </ask:lineSketchStyleProps>
                  </a:ext>
                </a:extLst>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71450" marR="0" lvl="1" indent="-171450" algn="l" defTabSz="711200" rtl="0" eaLnBrk="1" fontAlgn="auto" latinLnBrk="0" hangingPunct="1">
                  <a:lnSpc>
                    <a:spcPct val="90000"/>
                  </a:lnSpc>
                  <a:spcBef>
                    <a:spcPct val="0"/>
                  </a:spcBef>
                  <a:spcAft>
                    <a:spcPct val="15000"/>
                  </a:spcAft>
                  <a:buClrTx/>
                  <a:buSzTx/>
                  <a:buFontTx/>
                  <a:buChar char="•"/>
                  <a:tabLst/>
                  <a:defRPr/>
                </a:pPr>
                <a:r>
                  <a:rPr kumimoji="0" lang="el-GR"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rPr>
                  <a:t>Πλαίσιο Πρόσβασης </a:t>
                </a: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rPr>
                  <a:t>16</a:t>
                </a:r>
              </a:p>
            </p:txBody>
          </p:sp>
          <p:sp>
            <p:nvSpPr>
              <p:cNvPr id="45" name="Freeform: Shape 44">
                <a:extLst>
                  <a:ext uri="{FF2B5EF4-FFF2-40B4-BE49-F238E27FC236}">
                    <a16:creationId xmlns:a16="http://schemas.microsoft.com/office/drawing/2014/main" id="{ED2A3E33-C3D4-44A1-A585-90FE5EC68678}"/>
                  </a:ext>
                </a:extLst>
              </p:cNvPr>
              <p:cNvSpPr/>
              <p:nvPr/>
            </p:nvSpPr>
            <p:spPr>
              <a:xfrm>
                <a:off x="6747139" y="4697621"/>
                <a:ext cx="1258600" cy="916504"/>
              </a:xfrm>
              <a:custGeom>
                <a:avLst/>
                <a:gdLst>
                  <a:gd name="csX0" fmla="*/ 0 w 1258600"/>
                  <a:gd name="csY0" fmla="*/ 458252 h 916504"/>
                  <a:gd name="csX1" fmla="*/ 629300 w 1258600"/>
                  <a:gd name="csY1" fmla="*/ 0 h 916504"/>
                  <a:gd name="csX2" fmla="*/ 1258600 w 1258600"/>
                  <a:gd name="csY2" fmla="*/ 458252 h 916504"/>
                  <a:gd name="csX3" fmla="*/ 629300 w 1258600"/>
                  <a:gd name="csY3" fmla="*/ 916504 h 916504"/>
                  <a:gd name="csX4" fmla="*/ 0 w 1258600"/>
                  <a:gd name="csY4" fmla="*/ 458252 h 916504"/>
                </a:gdLst>
                <a:ahLst/>
                <a:cxnLst>
                  <a:cxn ang="0">
                    <a:pos x="csX0" y="csY0"/>
                  </a:cxn>
                  <a:cxn ang="0">
                    <a:pos x="csX1" y="csY1"/>
                  </a:cxn>
                  <a:cxn ang="0">
                    <a:pos x="csX2" y="csY2"/>
                  </a:cxn>
                  <a:cxn ang="0">
                    <a:pos x="csX3" y="csY3"/>
                  </a:cxn>
                  <a:cxn ang="0">
                    <a:pos x="csX4" y="csY4"/>
                  </a:cxn>
                </a:cxnLst>
                <a:rect l="l" t="t" r="r" b="b"/>
                <a:pathLst>
                  <a:path w="1258600" h="916504" fill="none" extrusionOk="0">
                    <a:moveTo>
                      <a:pt x="0" y="458252"/>
                    </a:moveTo>
                    <a:cubicBezTo>
                      <a:pt x="-5889" y="216256"/>
                      <a:pt x="289483" y="-4174"/>
                      <a:pt x="629300" y="0"/>
                    </a:cubicBezTo>
                    <a:cubicBezTo>
                      <a:pt x="971188" y="47484"/>
                      <a:pt x="1318315" y="221039"/>
                      <a:pt x="1258600" y="458252"/>
                    </a:cubicBezTo>
                    <a:cubicBezTo>
                      <a:pt x="1317356" y="695074"/>
                      <a:pt x="967584" y="872987"/>
                      <a:pt x="629300" y="916504"/>
                    </a:cubicBezTo>
                    <a:cubicBezTo>
                      <a:pt x="283118" y="901453"/>
                      <a:pt x="9784" y="709946"/>
                      <a:pt x="0" y="458252"/>
                    </a:cubicBezTo>
                    <a:close/>
                  </a:path>
                  <a:path w="1258600" h="916504" stroke="0" extrusionOk="0">
                    <a:moveTo>
                      <a:pt x="0" y="458252"/>
                    </a:moveTo>
                    <a:cubicBezTo>
                      <a:pt x="39959" y="235949"/>
                      <a:pt x="281845" y="67029"/>
                      <a:pt x="629300" y="0"/>
                    </a:cubicBezTo>
                    <a:cubicBezTo>
                      <a:pt x="1022681" y="43512"/>
                      <a:pt x="1274957" y="210351"/>
                      <a:pt x="1258600" y="458252"/>
                    </a:cubicBezTo>
                    <a:cubicBezTo>
                      <a:pt x="1249180" y="710467"/>
                      <a:pt x="948079" y="898917"/>
                      <a:pt x="629300" y="916504"/>
                    </a:cubicBezTo>
                    <a:cubicBezTo>
                      <a:pt x="265527" y="914205"/>
                      <a:pt x="-12892" y="740460"/>
                      <a:pt x="0" y="458252"/>
                    </a:cubicBezTo>
                    <a:close/>
                  </a:path>
                </a:pathLst>
              </a:custGeom>
              <a:ln w="28575">
                <a:solidFill>
                  <a:schemeClr val="accent6">
                    <a:lumMod val="75000"/>
                  </a:schemeClr>
                </a:solidFill>
                <a:extLst>
                  <a:ext uri="{C807C97D-BFC1-408E-A445-0C87EB9F89A2}">
                    <ask:lineSketchStyleProps xmlns:ask="http://schemas.microsoft.com/office/drawing/2018/sketchyshapes" xmlns="" sd="14821690">
                      <a:custGeom>
                        <a:avLst/>
                        <a:gdLst>
                          <a:gd name="connsiteX0" fmla="*/ 0 w 1258600"/>
                          <a:gd name="connsiteY0" fmla="*/ 458252 h 916504"/>
                          <a:gd name="connsiteX1" fmla="*/ 629300 w 1258600"/>
                          <a:gd name="connsiteY1" fmla="*/ 0 h 916504"/>
                          <a:gd name="connsiteX2" fmla="*/ 1258600 w 1258600"/>
                          <a:gd name="connsiteY2" fmla="*/ 458252 h 916504"/>
                          <a:gd name="connsiteX3" fmla="*/ 629300 w 1258600"/>
                          <a:gd name="connsiteY3" fmla="*/ 916504 h 916504"/>
                          <a:gd name="connsiteX4" fmla="*/ 0 w 1258600"/>
                          <a:gd name="connsiteY4" fmla="*/ 458252 h 916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600" h="916504">
                            <a:moveTo>
                              <a:pt x="0" y="458252"/>
                            </a:moveTo>
                            <a:cubicBezTo>
                              <a:pt x="0" y="205166"/>
                              <a:pt x="281747" y="0"/>
                              <a:pt x="629300" y="0"/>
                            </a:cubicBezTo>
                            <a:cubicBezTo>
                              <a:pt x="976853" y="0"/>
                              <a:pt x="1258600" y="205166"/>
                              <a:pt x="1258600" y="458252"/>
                            </a:cubicBezTo>
                            <a:cubicBezTo>
                              <a:pt x="1258600" y="711338"/>
                              <a:pt x="976853" y="916504"/>
                              <a:pt x="629300" y="916504"/>
                            </a:cubicBezTo>
                            <a:cubicBezTo>
                              <a:pt x="281747" y="916504"/>
                              <a:pt x="0" y="711338"/>
                              <a:pt x="0" y="458252"/>
                            </a:cubicBezTo>
                            <a:close/>
                          </a:path>
                        </a:pathLst>
                      </a:custGeom>
                      <ask:type>
                        <ask:lineSketchFreehand/>
                      </ask:type>
                    </ask:lineSketchStyleProps>
                  </a:ext>
                </a:extLst>
              </a:ln>
            </p:spPr>
            <p:style>
              <a:lnRef idx="2">
                <a:schemeClr val="lt1">
                  <a:hueOff val="0"/>
                  <a:satOff val="0"/>
                  <a:lumOff val="0"/>
                  <a:alphaOff val="0"/>
                </a:schemeClr>
              </a:lnRef>
              <a:fillRef idx="1">
                <a:schemeClr val="accent6">
                  <a:shade val="80000"/>
                  <a:hueOff val="214187"/>
                  <a:satOff val="-8606"/>
                  <a:lumOff val="18419"/>
                  <a:alphaOff val="0"/>
                </a:schemeClr>
              </a:fillRef>
              <a:effectRef idx="0">
                <a:schemeClr val="accent6">
                  <a:shade val="80000"/>
                  <a:hueOff val="214187"/>
                  <a:satOff val="-8606"/>
                  <a:lumOff val="18419"/>
                  <a:alphaOff val="0"/>
                </a:schemeClr>
              </a:effectRef>
              <a:fontRef idx="minor">
                <a:schemeClr val="lt1"/>
              </a:fontRef>
            </p:style>
            <p:txBody>
              <a:bodyPr spcFirstLastPara="0" vert="horz" wrap="square" lIns="190668" tIns="140569" rIns="190668" bIns="140569"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l-GR" sz="900" b="1" i="0" u="none" strike="noStrike" kern="1200" cap="none" spc="0" normalizeH="0" baseline="0" noProof="0" dirty="0" err="1">
                    <a:ln>
                      <a:noFill/>
                    </a:ln>
                    <a:solidFill>
                      <a:prstClr val="black"/>
                    </a:solidFill>
                    <a:effectLst/>
                    <a:uLnTx/>
                    <a:uFillTx/>
                    <a:latin typeface="Trebuchet MS" panose="020B0603020202020204"/>
                    <a:ea typeface="+mn-ea"/>
                    <a:cs typeface="+mn-cs"/>
                  </a:rPr>
                  <a:t>Εργοθεραπείας</a:t>
                </a:r>
                <a:endParaRPr kumimoji="0" lang="en-US" sz="900" b="1"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46" name="Freeform: Shape 45">
                <a:extLst>
                  <a:ext uri="{FF2B5EF4-FFF2-40B4-BE49-F238E27FC236}">
                    <a16:creationId xmlns:a16="http://schemas.microsoft.com/office/drawing/2014/main" id="{E4A31D15-851B-4C94-9BAD-2080D09DAAF1}"/>
                  </a:ext>
                </a:extLst>
              </p:cNvPr>
              <p:cNvSpPr/>
              <p:nvPr/>
            </p:nvSpPr>
            <p:spPr>
              <a:xfrm>
                <a:off x="8018355" y="4697621"/>
                <a:ext cx="1563794" cy="916504"/>
              </a:xfrm>
              <a:custGeom>
                <a:avLst/>
                <a:gdLst>
                  <a:gd name="csX0" fmla="*/ 0 w 1563794"/>
                  <a:gd name="csY0" fmla="*/ 0 h 916504"/>
                  <a:gd name="csX1" fmla="*/ 536903 w 1563794"/>
                  <a:gd name="csY1" fmla="*/ 0 h 916504"/>
                  <a:gd name="csX2" fmla="*/ 1073805 w 1563794"/>
                  <a:gd name="csY2" fmla="*/ 0 h 916504"/>
                  <a:gd name="csX3" fmla="*/ 1563794 w 1563794"/>
                  <a:gd name="csY3" fmla="*/ 0 h 916504"/>
                  <a:gd name="csX4" fmla="*/ 1563794 w 1563794"/>
                  <a:gd name="csY4" fmla="*/ 439922 h 916504"/>
                  <a:gd name="csX5" fmla="*/ 1563794 w 1563794"/>
                  <a:gd name="csY5" fmla="*/ 916504 h 916504"/>
                  <a:gd name="csX6" fmla="*/ 1042529 w 1563794"/>
                  <a:gd name="csY6" fmla="*/ 916504 h 916504"/>
                  <a:gd name="csX7" fmla="*/ 536903 w 1563794"/>
                  <a:gd name="csY7" fmla="*/ 916504 h 916504"/>
                  <a:gd name="csX8" fmla="*/ 0 w 1563794"/>
                  <a:gd name="csY8" fmla="*/ 916504 h 916504"/>
                  <a:gd name="csX9" fmla="*/ 0 w 1563794"/>
                  <a:gd name="csY9" fmla="*/ 449087 h 916504"/>
                  <a:gd name="csX10" fmla="*/ 0 w 1563794"/>
                  <a:gd name="csY10" fmla="*/ 0 h 9165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63794" h="916504" fill="none" extrusionOk="0">
                    <a:moveTo>
                      <a:pt x="0" y="0"/>
                    </a:moveTo>
                    <a:cubicBezTo>
                      <a:pt x="203939" y="10363"/>
                      <a:pt x="288783" y="8433"/>
                      <a:pt x="536903" y="0"/>
                    </a:cubicBezTo>
                    <a:cubicBezTo>
                      <a:pt x="785023" y="-8433"/>
                      <a:pt x="881996" y="-24710"/>
                      <a:pt x="1073805" y="0"/>
                    </a:cubicBezTo>
                    <a:cubicBezTo>
                      <a:pt x="1265614" y="24710"/>
                      <a:pt x="1433151" y="15988"/>
                      <a:pt x="1563794" y="0"/>
                    </a:cubicBezTo>
                    <a:cubicBezTo>
                      <a:pt x="1569198" y="206866"/>
                      <a:pt x="1583296" y="229022"/>
                      <a:pt x="1563794" y="439922"/>
                    </a:cubicBezTo>
                    <a:cubicBezTo>
                      <a:pt x="1544292" y="650822"/>
                      <a:pt x="1573083" y="795796"/>
                      <a:pt x="1563794" y="916504"/>
                    </a:cubicBezTo>
                    <a:cubicBezTo>
                      <a:pt x="1402453" y="933937"/>
                      <a:pt x="1188035" y="892525"/>
                      <a:pt x="1042529" y="916504"/>
                    </a:cubicBezTo>
                    <a:cubicBezTo>
                      <a:pt x="897023" y="940483"/>
                      <a:pt x="688957" y="901444"/>
                      <a:pt x="536903" y="916504"/>
                    </a:cubicBezTo>
                    <a:cubicBezTo>
                      <a:pt x="384849" y="931564"/>
                      <a:pt x="161414" y="892616"/>
                      <a:pt x="0" y="916504"/>
                    </a:cubicBezTo>
                    <a:cubicBezTo>
                      <a:pt x="-1632" y="733945"/>
                      <a:pt x="6537" y="563584"/>
                      <a:pt x="0" y="449087"/>
                    </a:cubicBezTo>
                    <a:cubicBezTo>
                      <a:pt x="-6537" y="334590"/>
                      <a:pt x="15258" y="109151"/>
                      <a:pt x="0" y="0"/>
                    </a:cubicBezTo>
                    <a:close/>
                  </a:path>
                  <a:path w="1563794" h="916504" stroke="0" extrusionOk="0">
                    <a:moveTo>
                      <a:pt x="0" y="0"/>
                    </a:moveTo>
                    <a:cubicBezTo>
                      <a:pt x="187497" y="16485"/>
                      <a:pt x="319088" y="8549"/>
                      <a:pt x="489989" y="0"/>
                    </a:cubicBezTo>
                    <a:cubicBezTo>
                      <a:pt x="660890" y="-8549"/>
                      <a:pt x="857260" y="3537"/>
                      <a:pt x="964340" y="0"/>
                    </a:cubicBezTo>
                    <a:cubicBezTo>
                      <a:pt x="1071420" y="-3537"/>
                      <a:pt x="1384153" y="8631"/>
                      <a:pt x="1563794" y="0"/>
                    </a:cubicBezTo>
                    <a:cubicBezTo>
                      <a:pt x="1548761" y="130466"/>
                      <a:pt x="1585612" y="371024"/>
                      <a:pt x="1563794" y="467417"/>
                    </a:cubicBezTo>
                    <a:cubicBezTo>
                      <a:pt x="1541976" y="563810"/>
                      <a:pt x="1553659" y="788020"/>
                      <a:pt x="1563794" y="916504"/>
                    </a:cubicBezTo>
                    <a:cubicBezTo>
                      <a:pt x="1306687" y="934196"/>
                      <a:pt x="1208230" y="902838"/>
                      <a:pt x="1011253" y="916504"/>
                    </a:cubicBezTo>
                    <a:cubicBezTo>
                      <a:pt x="814276" y="930170"/>
                      <a:pt x="638194" y="921402"/>
                      <a:pt x="489989" y="916504"/>
                    </a:cubicBezTo>
                    <a:cubicBezTo>
                      <a:pt x="341784" y="911606"/>
                      <a:pt x="235532" y="914478"/>
                      <a:pt x="0" y="916504"/>
                    </a:cubicBezTo>
                    <a:cubicBezTo>
                      <a:pt x="10719" y="792159"/>
                      <a:pt x="-20204" y="621790"/>
                      <a:pt x="0" y="458252"/>
                    </a:cubicBezTo>
                    <a:cubicBezTo>
                      <a:pt x="20204" y="294714"/>
                      <a:pt x="-18129" y="120290"/>
                      <a:pt x="0" y="0"/>
                    </a:cubicBezTo>
                    <a:close/>
                  </a:path>
                </a:pathLst>
              </a:custGeom>
              <a:ln w="28575">
                <a:solidFill>
                  <a:schemeClr val="accent6">
                    <a:lumMod val="75000"/>
                  </a:schemeClr>
                </a:solidFill>
                <a:extLst>
                  <a:ext uri="{C807C97D-BFC1-408E-A445-0C87EB9F89A2}">
                    <ask:lineSketchStyleProps xmlns:ask="http://schemas.microsoft.com/office/drawing/2018/sketchyshapes" xmlns="" sd="4163437150">
                      <a:custGeom>
                        <a:avLst/>
                        <a:gdLst>
                          <a:gd name="connsiteX0" fmla="*/ 0 w 1887901"/>
                          <a:gd name="connsiteY0" fmla="*/ 0 h 916504"/>
                          <a:gd name="connsiteX1" fmla="*/ 1887901 w 1887901"/>
                          <a:gd name="connsiteY1" fmla="*/ 0 h 916504"/>
                          <a:gd name="connsiteX2" fmla="*/ 1887901 w 1887901"/>
                          <a:gd name="connsiteY2" fmla="*/ 916504 h 916504"/>
                          <a:gd name="connsiteX3" fmla="*/ 0 w 1887901"/>
                          <a:gd name="connsiteY3" fmla="*/ 916504 h 916504"/>
                          <a:gd name="connsiteX4" fmla="*/ 0 w 1887901"/>
                          <a:gd name="connsiteY4" fmla="*/ 0 h 916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7901" h="916504">
                            <a:moveTo>
                              <a:pt x="0" y="0"/>
                            </a:moveTo>
                            <a:lnTo>
                              <a:pt x="1887901" y="0"/>
                            </a:lnTo>
                            <a:lnTo>
                              <a:pt x="1887901" y="916504"/>
                            </a:lnTo>
                            <a:lnTo>
                              <a:pt x="0" y="916504"/>
                            </a:lnTo>
                            <a:lnTo>
                              <a:pt x="0" y="0"/>
                            </a:lnTo>
                            <a:close/>
                          </a:path>
                        </a:pathLst>
                      </a:custGeom>
                      <ask:type>
                        <ask:lineSketchFreehand/>
                      </ask:type>
                    </ask:lineSketchStyleProps>
                  </a:ext>
                </a:extLst>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71450" marR="0" lvl="1" indent="-171450" algn="l" defTabSz="711200" rtl="0" eaLnBrk="1" fontAlgn="auto" latinLnBrk="0" hangingPunct="1">
                  <a:lnSpc>
                    <a:spcPct val="90000"/>
                  </a:lnSpc>
                  <a:spcBef>
                    <a:spcPct val="0"/>
                  </a:spcBef>
                  <a:spcAft>
                    <a:spcPct val="15000"/>
                  </a:spcAft>
                  <a:buClrTx/>
                  <a:buSzTx/>
                  <a:buFontTx/>
                  <a:buChar char="•"/>
                  <a:tabLst/>
                  <a:defRPr/>
                </a:pPr>
                <a:r>
                  <a:rPr kumimoji="0" lang="el-GR"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rPr>
                  <a:t>Πλαίσιο Πρόσβασης </a:t>
                </a: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rebuchet MS" panose="020B0603020202020204"/>
                    <a:ea typeface="+mn-ea"/>
                    <a:cs typeface="+mn-cs"/>
                  </a:rPr>
                  <a:t>28</a:t>
                </a:r>
              </a:p>
            </p:txBody>
          </p:sp>
          <p:sp>
            <p:nvSpPr>
              <p:cNvPr id="47" name="Freeform: Shape 46">
                <a:extLst>
                  <a:ext uri="{FF2B5EF4-FFF2-40B4-BE49-F238E27FC236}">
                    <a16:creationId xmlns:a16="http://schemas.microsoft.com/office/drawing/2014/main" id="{8793DBA2-6B03-40A0-B9D3-19F297D3BA5D}"/>
                  </a:ext>
                </a:extLst>
              </p:cNvPr>
              <p:cNvSpPr/>
              <p:nvPr/>
            </p:nvSpPr>
            <p:spPr>
              <a:xfrm>
                <a:off x="6891693" y="5720686"/>
                <a:ext cx="934636" cy="934636"/>
              </a:xfrm>
              <a:custGeom>
                <a:avLst/>
                <a:gdLst>
                  <a:gd name="csX0" fmla="*/ 0 w 934636"/>
                  <a:gd name="csY0" fmla="*/ 467318 h 934636"/>
                  <a:gd name="csX1" fmla="*/ 467318 w 934636"/>
                  <a:gd name="csY1" fmla="*/ 0 h 934636"/>
                  <a:gd name="csX2" fmla="*/ 934636 w 934636"/>
                  <a:gd name="csY2" fmla="*/ 467318 h 934636"/>
                  <a:gd name="csX3" fmla="*/ 467318 w 934636"/>
                  <a:gd name="csY3" fmla="*/ 934636 h 934636"/>
                  <a:gd name="csX4" fmla="*/ 0 w 934636"/>
                  <a:gd name="csY4" fmla="*/ 467318 h 934636"/>
                </a:gdLst>
                <a:ahLst/>
                <a:cxnLst>
                  <a:cxn ang="0">
                    <a:pos x="csX0" y="csY0"/>
                  </a:cxn>
                  <a:cxn ang="0">
                    <a:pos x="csX1" y="csY1"/>
                  </a:cxn>
                  <a:cxn ang="0">
                    <a:pos x="csX2" y="csY2"/>
                  </a:cxn>
                  <a:cxn ang="0">
                    <a:pos x="csX3" y="csY3"/>
                  </a:cxn>
                  <a:cxn ang="0">
                    <a:pos x="csX4" y="csY4"/>
                  </a:cxn>
                </a:cxnLst>
                <a:rect l="l" t="t" r="r" b="b"/>
                <a:pathLst>
                  <a:path w="934636" h="934636" fill="none" extrusionOk="0">
                    <a:moveTo>
                      <a:pt x="0" y="467318"/>
                    </a:moveTo>
                    <a:cubicBezTo>
                      <a:pt x="-62191" y="196419"/>
                      <a:pt x="217269" y="-4084"/>
                      <a:pt x="467318" y="0"/>
                    </a:cubicBezTo>
                    <a:cubicBezTo>
                      <a:pt x="774272" y="-33265"/>
                      <a:pt x="933410" y="235786"/>
                      <a:pt x="934636" y="467318"/>
                    </a:cubicBezTo>
                    <a:cubicBezTo>
                      <a:pt x="986609" y="727960"/>
                      <a:pt x="731596" y="899802"/>
                      <a:pt x="467318" y="934636"/>
                    </a:cubicBezTo>
                    <a:cubicBezTo>
                      <a:pt x="167392" y="931600"/>
                      <a:pt x="-52074" y="696171"/>
                      <a:pt x="0" y="467318"/>
                    </a:cubicBezTo>
                    <a:close/>
                  </a:path>
                  <a:path w="934636" h="934636" stroke="0" extrusionOk="0">
                    <a:moveTo>
                      <a:pt x="0" y="467318"/>
                    </a:moveTo>
                    <a:cubicBezTo>
                      <a:pt x="45186" y="190094"/>
                      <a:pt x="255155" y="37246"/>
                      <a:pt x="467318" y="0"/>
                    </a:cubicBezTo>
                    <a:cubicBezTo>
                      <a:pt x="734112" y="40680"/>
                      <a:pt x="899108" y="254184"/>
                      <a:pt x="934636" y="467318"/>
                    </a:cubicBezTo>
                    <a:cubicBezTo>
                      <a:pt x="942913" y="755210"/>
                      <a:pt x="689750" y="940423"/>
                      <a:pt x="467318" y="934636"/>
                    </a:cubicBezTo>
                    <a:cubicBezTo>
                      <a:pt x="198225" y="928324"/>
                      <a:pt x="-1890" y="699140"/>
                      <a:pt x="0" y="467318"/>
                    </a:cubicBezTo>
                    <a:close/>
                  </a:path>
                </a:pathLst>
              </a:custGeom>
              <a:ln w="28575">
                <a:solidFill>
                  <a:schemeClr val="accent6">
                    <a:lumMod val="75000"/>
                  </a:schemeClr>
                </a:solidFill>
                <a:extLst>
                  <a:ext uri="{C807C97D-BFC1-408E-A445-0C87EB9F89A2}">
                    <ask:lineSketchStyleProps xmlns:ask="http://schemas.microsoft.com/office/drawing/2018/sketchyshapes" xmlns="" sd="2987152156">
                      <a:custGeom>
                        <a:avLst/>
                        <a:gdLst>
                          <a:gd name="connsiteX0" fmla="*/ 0 w 934636"/>
                          <a:gd name="connsiteY0" fmla="*/ 467318 h 934636"/>
                          <a:gd name="connsiteX1" fmla="*/ 467318 w 934636"/>
                          <a:gd name="connsiteY1" fmla="*/ 0 h 934636"/>
                          <a:gd name="connsiteX2" fmla="*/ 934636 w 934636"/>
                          <a:gd name="connsiteY2" fmla="*/ 467318 h 934636"/>
                          <a:gd name="connsiteX3" fmla="*/ 467318 w 934636"/>
                          <a:gd name="connsiteY3" fmla="*/ 934636 h 934636"/>
                          <a:gd name="connsiteX4" fmla="*/ 0 w 934636"/>
                          <a:gd name="connsiteY4" fmla="*/ 467318 h 934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4636" h="934636">
                            <a:moveTo>
                              <a:pt x="0" y="467318"/>
                            </a:moveTo>
                            <a:cubicBezTo>
                              <a:pt x="0" y="209225"/>
                              <a:pt x="209225" y="0"/>
                              <a:pt x="467318" y="0"/>
                            </a:cubicBezTo>
                            <a:cubicBezTo>
                              <a:pt x="725411" y="0"/>
                              <a:pt x="934636" y="209225"/>
                              <a:pt x="934636" y="467318"/>
                            </a:cubicBezTo>
                            <a:cubicBezTo>
                              <a:pt x="934636" y="725411"/>
                              <a:pt x="725411" y="934636"/>
                              <a:pt x="467318" y="934636"/>
                            </a:cubicBezTo>
                            <a:cubicBezTo>
                              <a:pt x="209225" y="934636"/>
                              <a:pt x="0" y="725411"/>
                              <a:pt x="0" y="467318"/>
                            </a:cubicBezTo>
                            <a:close/>
                          </a:path>
                        </a:pathLst>
                      </a:custGeom>
                      <ask:type>
                        <ask:lineSketchFreehand/>
                      </ask:type>
                    </ask:lineSketchStyleProps>
                  </a:ext>
                </a:extLst>
              </a:ln>
            </p:spPr>
            <p:style>
              <a:lnRef idx="2">
                <a:schemeClr val="lt1">
                  <a:hueOff val="0"/>
                  <a:satOff val="0"/>
                  <a:lumOff val="0"/>
                  <a:alphaOff val="0"/>
                </a:schemeClr>
              </a:lnRef>
              <a:fillRef idx="1">
                <a:schemeClr val="accent6">
                  <a:shade val="80000"/>
                  <a:hueOff val="321280"/>
                  <a:satOff val="-12909"/>
                  <a:lumOff val="27628"/>
                  <a:alphaOff val="0"/>
                </a:schemeClr>
              </a:fillRef>
              <a:effectRef idx="0">
                <a:schemeClr val="accent6">
                  <a:shade val="80000"/>
                  <a:hueOff val="321280"/>
                  <a:satOff val="-12909"/>
                  <a:lumOff val="27628"/>
                  <a:alphaOff val="0"/>
                </a:schemeClr>
              </a:effectRef>
              <a:fontRef idx="minor">
                <a:schemeClr val="lt1"/>
              </a:fontRef>
            </p:style>
            <p:txBody>
              <a:bodyPr spcFirstLastPara="0" vert="horz" wrap="square" lIns="144494" tIns="144494" rIns="144494" bIns="144494" numCol="1" spcCol="1270" anchor="ctr" anchorCtr="0">
                <a:noAutofit/>
              </a:bodyPr>
              <a:lstStyle/>
              <a:p>
                <a:pPr marL="0" marR="0" lvl="0" indent="0" algn="ctr" defTabSz="533400" rtl="0" eaLnBrk="1" fontAlgn="auto" latinLnBrk="0" hangingPunct="1">
                  <a:lnSpc>
                    <a:spcPct val="90000"/>
                  </a:lnSpc>
                  <a:spcBef>
                    <a:spcPct val="0"/>
                  </a:spcBef>
                  <a:spcAft>
                    <a:spcPct val="35000"/>
                  </a:spcAft>
                  <a:buClrTx/>
                  <a:buSzTx/>
                  <a:buFontTx/>
                  <a:buNone/>
                  <a:tabLst/>
                  <a:defRPr/>
                </a:pPr>
                <a:r>
                  <a:rPr kumimoji="0" lang="el-GR" sz="1200" b="1" i="0" u="none" strike="noStrike" kern="1200" cap="none" spc="0" normalizeH="0" baseline="0" noProof="0" dirty="0">
                    <a:ln>
                      <a:noFill/>
                    </a:ln>
                    <a:solidFill>
                      <a:prstClr val="black"/>
                    </a:solidFill>
                    <a:effectLst/>
                    <a:uLnTx/>
                    <a:uFillTx/>
                    <a:latin typeface="Trebuchet MS" panose="020B0603020202020204"/>
                    <a:ea typeface="+mn-ea"/>
                    <a:cs typeface="+mn-cs"/>
                  </a:rPr>
                  <a:t>Χημείας</a:t>
                </a:r>
                <a:endParaRPr kumimoji="0" lang="en-US" sz="1200" b="1"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48" name="Freeform: Shape 47">
                <a:extLst>
                  <a:ext uri="{FF2B5EF4-FFF2-40B4-BE49-F238E27FC236}">
                    <a16:creationId xmlns:a16="http://schemas.microsoft.com/office/drawing/2014/main" id="{E830CB8D-233A-44E9-824B-D1A563704B59}"/>
                  </a:ext>
                </a:extLst>
              </p:cNvPr>
              <p:cNvSpPr/>
              <p:nvPr/>
            </p:nvSpPr>
            <p:spPr>
              <a:xfrm>
                <a:off x="7919794" y="5720686"/>
                <a:ext cx="1401955" cy="934636"/>
              </a:xfrm>
              <a:custGeom>
                <a:avLst/>
                <a:gdLst>
                  <a:gd name="csX0" fmla="*/ 0 w 1401955"/>
                  <a:gd name="csY0" fmla="*/ 0 h 934636"/>
                  <a:gd name="csX1" fmla="*/ 425260 w 1401955"/>
                  <a:gd name="csY1" fmla="*/ 0 h 934636"/>
                  <a:gd name="csX2" fmla="*/ 878558 w 1401955"/>
                  <a:gd name="csY2" fmla="*/ 0 h 934636"/>
                  <a:gd name="csX3" fmla="*/ 1401955 w 1401955"/>
                  <a:gd name="csY3" fmla="*/ 0 h 934636"/>
                  <a:gd name="csX4" fmla="*/ 1401955 w 1401955"/>
                  <a:gd name="csY4" fmla="*/ 448625 h 934636"/>
                  <a:gd name="csX5" fmla="*/ 1401955 w 1401955"/>
                  <a:gd name="csY5" fmla="*/ 934636 h 934636"/>
                  <a:gd name="csX6" fmla="*/ 934637 w 1401955"/>
                  <a:gd name="csY6" fmla="*/ 934636 h 934636"/>
                  <a:gd name="csX7" fmla="*/ 467318 w 1401955"/>
                  <a:gd name="csY7" fmla="*/ 934636 h 934636"/>
                  <a:gd name="csX8" fmla="*/ 0 w 1401955"/>
                  <a:gd name="csY8" fmla="*/ 934636 h 934636"/>
                  <a:gd name="csX9" fmla="*/ 0 w 1401955"/>
                  <a:gd name="csY9" fmla="*/ 495357 h 934636"/>
                  <a:gd name="csX10" fmla="*/ 0 w 1401955"/>
                  <a:gd name="csY10" fmla="*/ 0 h 9346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401955" h="934636" fill="none" extrusionOk="0">
                    <a:moveTo>
                      <a:pt x="0" y="0"/>
                    </a:moveTo>
                    <a:cubicBezTo>
                      <a:pt x="211130" y="20370"/>
                      <a:pt x="323218" y="-11874"/>
                      <a:pt x="425260" y="0"/>
                    </a:cubicBezTo>
                    <a:cubicBezTo>
                      <a:pt x="527302" y="11874"/>
                      <a:pt x="682303" y="-2596"/>
                      <a:pt x="878558" y="0"/>
                    </a:cubicBezTo>
                    <a:cubicBezTo>
                      <a:pt x="1074813" y="2596"/>
                      <a:pt x="1226020" y="-11484"/>
                      <a:pt x="1401955" y="0"/>
                    </a:cubicBezTo>
                    <a:cubicBezTo>
                      <a:pt x="1399198" y="154777"/>
                      <a:pt x="1420289" y="356977"/>
                      <a:pt x="1401955" y="448625"/>
                    </a:cubicBezTo>
                    <a:cubicBezTo>
                      <a:pt x="1383621" y="540274"/>
                      <a:pt x="1417913" y="833806"/>
                      <a:pt x="1401955" y="934636"/>
                    </a:cubicBezTo>
                    <a:cubicBezTo>
                      <a:pt x="1249607" y="954548"/>
                      <a:pt x="1077748" y="943365"/>
                      <a:pt x="934637" y="934636"/>
                    </a:cubicBezTo>
                    <a:cubicBezTo>
                      <a:pt x="791526" y="925907"/>
                      <a:pt x="649854" y="926488"/>
                      <a:pt x="467318" y="934636"/>
                    </a:cubicBezTo>
                    <a:cubicBezTo>
                      <a:pt x="284782" y="942784"/>
                      <a:pt x="151975" y="939820"/>
                      <a:pt x="0" y="934636"/>
                    </a:cubicBezTo>
                    <a:cubicBezTo>
                      <a:pt x="-3732" y="782906"/>
                      <a:pt x="12354" y="616464"/>
                      <a:pt x="0" y="495357"/>
                    </a:cubicBezTo>
                    <a:cubicBezTo>
                      <a:pt x="-12354" y="374250"/>
                      <a:pt x="17674" y="188682"/>
                      <a:pt x="0" y="0"/>
                    </a:cubicBezTo>
                    <a:close/>
                  </a:path>
                  <a:path w="1401955" h="934636" stroke="0" extrusionOk="0">
                    <a:moveTo>
                      <a:pt x="0" y="0"/>
                    </a:moveTo>
                    <a:cubicBezTo>
                      <a:pt x="146813" y="8439"/>
                      <a:pt x="272549" y="-17229"/>
                      <a:pt x="481338" y="0"/>
                    </a:cubicBezTo>
                    <a:cubicBezTo>
                      <a:pt x="690127" y="17229"/>
                      <a:pt x="804044" y="14247"/>
                      <a:pt x="934637" y="0"/>
                    </a:cubicBezTo>
                    <a:cubicBezTo>
                      <a:pt x="1065230" y="-14247"/>
                      <a:pt x="1229894" y="-3896"/>
                      <a:pt x="1401955" y="0"/>
                    </a:cubicBezTo>
                    <a:cubicBezTo>
                      <a:pt x="1384090" y="231932"/>
                      <a:pt x="1398011" y="260703"/>
                      <a:pt x="1401955" y="486011"/>
                    </a:cubicBezTo>
                    <a:cubicBezTo>
                      <a:pt x="1405899" y="711319"/>
                      <a:pt x="1416052" y="737807"/>
                      <a:pt x="1401955" y="934636"/>
                    </a:cubicBezTo>
                    <a:cubicBezTo>
                      <a:pt x="1253404" y="927567"/>
                      <a:pt x="1079169" y="927295"/>
                      <a:pt x="920617" y="934636"/>
                    </a:cubicBezTo>
                    <a:cubicBezTo>
                      <a:pt x="762065" y="941977"/>
                      <a:pt x="668399" y="942222"/>
                      <a:pt x="425260" y="934636"/>
                    </a:cubicBezTo>
                    <a:cubicBezTo>
                      <a:pt x="182121" y="927050"/>
                      <a:pt x="201779" y="954532"/>
                      <a:pt x="0" y="934636"/>
                    </a:cubicBezTo>
                    <a:cubicBezTo>
                      <a:pt x="-2945" y="717895"/>
                      <a:pt x="278" y="674514"/>
                      <a:pt x="0" y="448625"/>
                    </a:cubicBezTo>
                    <a:cubicBezTo>
                      <a:pt x="-278" y="222736"/>
                      <a:pt x="5247" y="182403"/>
                      <a:pt x="0" y="0"/>
                    </a:cubicBezTo>
                    <a:close/>
                  </a:path>
                </a:pathLst>
              </a:custGeom>
              <a:ln w="28575">
                <a:solidFill>
                  <a:schemeClr val="accent6">
                    <a:lumMod val="75000"/>
                  </a:schemeClr>
                </a:solidFill>
                <a:extLst>
                  <a:ext uri="{C807C97D-BFC1-408E-A445-0C87EB9F89A2}">
                    <ask:lineSketchStyleProps xmlns:ask="http://schemas.microsoft.com/office/drawing/2018/sketchyshapes" xmlns="" sd="2379064459">
                      <a:custGeom>
                        <a:avLst/>
                        <a:gdLst>
                          <a:gd name="connsiteX0" fmla="*/ 0 w 1401955"/>
                          <a:gd name="connsiteY0" fmla="*/ 0 h 934636"/>
                          <a:gd name="connsiteX1" fmla="*/ 1401955 w 1401955"/>
                          <a:gd name="connsiteY1" fmla="*/ 0 h 934636"/>
                          <a:gd name="connsiteX2" fmla="*/ 1401955 w 1401955"/>
                          <a:gd name="connsiteY2" fmla="*/ 934636 h 934636"/>
                          <a:gd name="connsiteX3" fmla="*/ 0 w 1401955"/>
                          <a:gd name="connsiteY3" fmla="*/ 934636 h 934636"/>
                          <a:gd name="connsiteX4" fmla="*/ 0 w 1401955"/>
                          <a:gd name="connsiteY4" fmla="*/ 0 h 934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955" h="934636">
                            <a:moveTo>
                              <a:pt x="0" y="0"/>
                            </a:moveTo>
                            <a:lnTo>
                              <a:pt x="1401955" y="0"/>
                            </a:lnTo>
                            <a:lnTo>
                              <a:pt x="1401955" y="934636"/>
                            </a:lnTo>
                            <a:lnTo>
                              <a:pt x="0" y="934636"/>
                            </a:lnTo>
                            <a:lnTo>
                              <a:pt x="0" y="0"/>
                            </a:lnTo>
                            <a:close/>
                          </a:path>
                        </a:pathLst>
                      </a:custGeom>
                      <ask:type>
                        <ask:lineSketchFreehand/>
                      </ask:type>
                    </ask:lineSketchStyleProps>
                  </a:ext>
                </a:extLst>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71450" marR="0" lvl="1" indent="-171450" algn="l" defTabSz="711200" rtl="0" eaLnBrk="1" fontAlgn="auto" latinLnBrk="0" hangingPunct="1">
                  <a:lnSpc>
                    <a:spcPct val="90000"/>
                  </a:lnSpc>
                  <a:spcBef>
                    <a:spcPct val="0"/>
                  </a:spcBef>
                  <a:spcAft>
                    <a:spcPct val="15000"/>
                  </a:spcAft>
                  <a:buClrTx/>
                  <a:buSzTx/>
                  <a:buFontTx/>
                  <a:buChar char="•"/>
                  <a:tabLst/>
                  <a:defRPr/>
                </a:pPr>
                <a:r>
                  <a:rPr kumimoji="0" lang="el-GR" sz="16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rPr>
                  <a:t>Πλαίσιο Πρόσβασης </a:t>
                </a: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rPr>
                  <a:t>15</a:t>
                </a:r>
              </a:p>
            </p:txBody>
          </p:sp>
          <p:sp>
            <p:nvSpPr>
              <p:cNvPr id="38" name="Rectangle 37">
                <a:extLst>
                  <a:ext uri="{FF2B5EF4-FFF2-40B4-BE49-F238E27FC236}">
                    <a16:creationId xmlns:a16="http://schemas.microsoft.com/office/drawing/2014/main" id="{3245A5F5-C16F-4D76-A856-1380A8FAD075}"/>
                  </a:ext>
                </a:extLst>
              </p:cNvPr>
              <p:cNvSpPr/>
              <p:nvPr/>
            </p:nvSpPr>
            <p:spPr>
              <a:xfrm>
                <a:off x="4825871" y="3567610"/>
                <a:ext cx="4705350" cy="3238298"/>
              </a:xfrm>
              <a:noFill/>
              <a:ln w="28575">
                <a:solidFill>
                  <a:schemeClr val="accent6">
                    <a:lumMod val="75000"/>
                  </a:schemeClr>
                </a:solidFill>
                <a:extLst>
                  <a:ext uri="{C807C97D-BFC1-408E-A445-0C87EB9F89A2}">
                    <ask:lineSketchStyleProps xmlns:ask="http://schemas.microsoft.com/office/drawing/2018/sketchyshapes" xmlns="" sd="3577047702">
                      <ask:type>
                        <ask:lineSketchFreehand/>
                      </ask:type>
                    </ask:lineSketchStyleProps>
                  </a:ext>
                </a:extLst>
              </a:ln>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grpSp>
        <p:sp>
          <p:nvSpPr>
            <p:cNvPr id="36" name="TextBox 35">
              <a:extLst>
                <a:ext uri="{FF2B5EF4-FFF2-40B4-BE49-F238E27FC236}">
                  <a16:creationId xmlns:a16="http://schemas.microsoft.com/office/drawing/2014/main" id="{12409266-6930-4D8C-AEF0-41843CF12049}"/>
                </a:ext>
              </a:extLst>
            </p:cNvPr>
            <p:cNvSpPr txBox="1"/>
            <p:nvPr/>
          </p:nvSpPr>
          <p:spPr>
            <a:xfrm>
              <a:off x="4944714" y="5867082"/>
              <a:ext cx="1738758" cy="600164"/>
            </a:xfrm>
            <a:custGeom>
              <a:avLst/>
              <a:gdLst>
                <a:gd name="csX0" fmla="*/ 0 w 1738758"/>
                <a:gd name="csY0" fmla="*/ 0 h 600164"/>
                <a:gd name="csX1" fmla="*/ 544811 w 1738758"/>
                <a:gd name="csY1" fmla="*/ 0 h 600164"/>
                <a:gd name="csX2" fmla="*/ 1107009 w 1738758"/>
                <a:gd name="csY2" fmla="*/ 0 h 600164"/>
                <a:gd name="csX3" fmla="*/ 1738758 w 1738758"/>
                <a:gd name="csY3" fmla="*/ 0 h 600164"/>
                <a:gd name="csX4" fmla="*/ 1738758 w 1738758"/>
                <a:gd name="csY4" fmla="*/ 600164 h 600164"/>
                <a:gd name="csX5" fmla="*/ 1176560 w 1738758"/>
                <a:gd name="csY5" fmla="*/ 600164 h 600164"/>
                <a:gd name="csX6" fmla="*/ 596974 w 1738758"/>
                <a:gd name="csY6" fmla="*/ 600164 h 600164"/>
                <a:gd name="csX7" fmla="*/ 0 w 1738758"/>
                <a:gd name="csY7" fmla="*/ 600164 h 600164"/>
                <a:gd name="csX8" fmla="*/ 0 w 1738758"/>
                <a:gd name="csY8" fmla="*/ 0 h 6001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738758" h="600164" fill="none" extrusionOk="0">
                  <a:moveTo>
                    <a:pt x="0" y="0"/>
                  </a:moveTo>
                  <a:cubicBezTo>
                    <a:pt x="136821" y="-16162"/>
                    <a:pt x="312892" y="-3512"/>
                    <a:pt x="544811" y="0"/>
                  </a:cubicBezTo>
                  <a:cubicBezTo>
                    <a:pt x="776730" y="3512"/>
                    <a:pt x="986018" y="17026"/>
                    <a:pt x="1107009" y="0"/>
                  </a:cubicBezTo>
                  <a:cubicBezTo>
                    <a:pt x="1228000" y="-17026"/>
                    <a:pt x="1575716" y="-1391"/>
                    <a:pt x="1738758" y="0"/>
                  </a:cubicBezTo>
                  <a:cubicBezTo>
                    <a:pt x="1745107" y="234211"/>
                    <a:pt x="1719004" y="471449"/>
                    <a:pt x="1738758" y="600164"/>
                  </a:cubicBezTo>
                  <a:cubicBezTo>
                    <a:pt x="1485853" y="619581"/>
                    <a:pt x="1349144" y="615292"/>
                    <a:pt x="1176560" y="600164"/>
                  </a:cubicBezTo>
                  <a:cubicBezTo>
                    <a:pt x="1003976" y="585036"/>
                    <a:pt x="719606" y="603330"/>
                    <a:pt x="596974" y="600164"/>
                  </a:cubicBezTo>
                  <a:cubicBezTo>
                    <a:pt x="474342" y="596998"/>
                    <a:pt x="267073" y="614117"/>
                    <a:pt x="0" y="600164"/>
                  </a:cubicBezTo>
                  <a:cubicBezTo>
                    <a:pt x="-8125" y="380795"/>
                    <a:pt x="21523" y="243727"/>
                    <a:pt x="0" y="0"/>
                  </a:cubicBezTo>
                  <a:close/>
                </a:path>
                <a:path w="1738758" h="600164" stroke="0" extrusionOk="0">
                  <a:moveTo>
                    <a:pt x="0" y="0"/>
                  </a:moveTo>
                  <a:cubicBezTo>
                    <a:pt x="149560" y="19036"/>
                    <a:pt x="423780" y="5059"/>
                    <a:pt x="544811" y="0"/>
                  </a:cubicBezTo>
                  <a:cubicBezTo>
                    <a:pt x="665842" y="-5059"/>
                    <a:pt x="957174" y="-26372"/>
                    <a:pt x="1089622" y="0"/>
                  </a:cubicBezTo>
                  <a:cubicBezTo>
                    <a:pt x="1222070" y="26372"/>
                    <a:pt x="1595626" y="-2522"/>
                    <a:pt x="1738758" y="0"/>
                  </a:cubicBezTo>
                  <a:cubicBezTo>
                    <a:pt x="1729092" y="167999"/>
                    <a:pt x="1724704" y="393723"/>
                    <a:pt x="1738758" y="600164"/>
                  </a:cubicBezTo>
                  <a:cubicBezTo>
                    <a:pt x="1539168" y="580622"/>
                    <a:pt x="1308989" y="583256"/>
                    <a:pt x="1141784" y="600164"/>
                  </a:cubicBezTo>
                  <a:cubicBezTo>
                    <a:pt x="974579" y="617072"/>
                    <a:pt x="841567" y="573698"/>
                    <a:pt x="596974" y="600164"/>
                  </a:cubicBezTo>
                  <a:cubicBezTo>
                    <a:pt x="352381" y="626631"/>
                    <a:pt x="196751" y="572729"/>
                    <a:pt x="0" y="600164"/>
                  </a:cubicBezTo>
                  <a:cubicBezTo>
                    <a:pt x="-27002" y="398760"/>
                    <a:pt x="-11662" y="177196"/>
                    <a:pt x="0" y="0"/>
                  </a:cubicBezTo>
                  <a:close/>
                </a:path>
              </a:pathLst>
            </a:custGeom>
            <a:solidFill>
              <a:schemeClr val="bg1"/>
            </a:solidFill>
            <a:ln w="28575">
              <a:solidFill>
                <a:schemeClr val="accent6">
                  <a:lumMod val="75000"/>
                </a:schemeClr>
              </a:solidFill>
              <a:extLst>
                <a:ext uri="{C807C97D-BFC1-408E-A445-0C87EB9F89A2}">
                  <ask:lineSketchStyleProps xmlns:ask="http://schemas.microsoft.com/office/drawing/2018/sketchyshapes" xmlns="" sd="1057628409">
                    <a:prstGeom prst="rect">
                      <a:avLst/>
                    </a:prstGeom>
                    <ask:type>
                      <ask:lineSketchFreehand/>
                    </ask:type>
                  </ask:lineSketchStyleProps>
                </a:ext>
              </a:extLst>
            </a:ln>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highlight>
                    <a:srgbClr val="FFFF00"/>
                  </a:highlight>
                  <a:uLnTx/>
                  <a:uFillTx/>
                  <a:latin typeface="Trebuchet MS" panose="020B0603020202020204"/>
                  <a:ea typeface="+mn-ea"/>
                  <a:cs typeface="+mn-cs"/>
                </a:rPr>
                <a:t>3ο ΕΠΙΣΤΗΜΟΝΙΚΟ ΠΕΔΙΟ</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ΕΠΙΣΤΗΜΩΝ ΥΓΕΙΑΣ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Trebuchet MS" panose="020B0603020202020204"/>
                  <a:ea typeface="+mn-ea"/>
                  <a:cs typeface="+mn-cs"/>
                </a:rPr>
                <a:t>ΚΑΙ ΖΩΗΣ </a:t>
              </a:r>
            </a:p>
          </p:txBody>
        </p:sp>
      </p:grpSp>
      <p:pic>
        <p:nvPicPr>
          <p:cNvPr id="6" name="Picture 5">
            <a:extLst>
              <a:ext uri="{FF2B5EF4-FFF2-40B4-BE49-F238E27FC236}">
                <a16:creationId xmlns:a16="http://schemas.microsoft.com/office/drawing/2014/main" id="{F5C1C1BD-1838-41B3-A9B2-BFF4A3F456BF}"/>
              </a:ext>
            </a:extLst>
          </p:cNvPr>
          <p:cNvPicPr>
            <a:picLocks noChangeAspect="1"/>
          </p:cNvPicPr>
          <p:nvPr/>
        </p:nvPicPr>
        <p:blipFill>
          <a:blip r:embed="rId15"/>
          <a:stretch>
            <a:fillRect/>
          </a:stretch>
        </p:blipFill>
        <p:spPr>
          <a:xfrm>
            <a:off x="11103428" y="5301344"/>
            <a:ext cx="1088571" cy="1556656"/>
          </a:xfrm>
          <a:prstGeom prst="rect">
            <a:avLst/>
          </a:prstGeom>
        </p:spPr>
      </p:pic>
      <p:sp>
        <p:nvSpPr>
          <p:cNvPr id="5" name="TextBox 4">
            <a:extLst>
              <a:ext uri="{FF2B5EF4-FFF2-40B4-BE49-F238E27FC236}">
                <a16:creationId xmlns:a16="http://schemas.microsoft.com/office/drawing/2014/main" id="{BB5BDCEC-2087-72EE-8254-D18BA13C534F}"/>
              </a:ext>
            </a:extLst>
          </p:cNvPr>
          <p:cNvSpPr txBox="1"/>
          <p:nvPr/>
        </p:nvSpPr>
        <p:spPr>
          <a:xfrm>
            <a:off x="8072649" y="6579848"/>
            <a:ext cx="3180069" cy="338554"/>
          </a:xfrm>
          <a:prstGeom prst="rect">
            <a:avLst/>
          </a:prstGeom>
          <a:noFill/>
        </p:spPr>
        <p:txBody>
          <a:bodyPr wrap="square">
            <a:spAutoFit/>
          </a:bodyPr>
          <a:lstStyle/>
          <a:p>
            <a:r>
              <a:rPr lang="en-US" sz="1600" i="1" dirty="0" err="1"/>
              <a:t>Στάλω</a:t>
            </a:r>
            <a:r>
              <a:rPr lang="en-US" sz="1600" i="1" dirty="0"/>
              <a:t> </a:t>
            </a:r>
            <a:r>
              <a:rPr lang="en-US" sz="1600" i="1" dirty="0" err="1"/>
              <a:t>Γιουτ</a:t>
            </a:r>
            <a:r>
              <a:rPr lang="en-US" sz="1600" i="1" dirty="0"/>
              <a:t>ανή, Καθηγήτρια Σ.Ε.Α.</a:t>
            </a:r>
          </a:p>
        </p:txBody>
      </p:sp>
    </p:spTree>
    <p:extLst>
      <p:ext uri="{BB962C8B-B14F-4D97-AF65-F5344CB8AC3E}">
        <p14:creationId xmlns:p14="http://schemas.microsoft.com/office/powerpoint/2010/main" val="376253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ppt_x"/>
                                          </p:val>
                                        </p:tav>
                                        <p:tav tm="100000">
                                          <p:val>
                                            <p:strVal val="#ppt_x"/>
                                          </p:val>
                                        </p:tav>
                                      </p:tavLst>
                                    </p:anim>
                                    <p:anim calcmode="lin" valueType="num">
                                      <p:cBhvr additive="base">
                                        <p:cTn id="14" dur="500" fill="hold"/>
                                        <p:tgtEl>
                                          <p:spTgt spid="31"/>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A0118C5-4F8D-4CF4-BADD-53FEACC6C4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EAED1919-54A1-41C9-B30B-A3FF3F58E3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26220" y="98104"/>
            <a:ext cx="4288094" cy="428809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877EB7D-2576-F99F-9A3D-86E47A81CA5A}"/>
              </a:ext>
            </a:extLst>
          </p:cNvPr>
          <p:cNvPicPr>
            <a:picLocks noChangeAspect="1"/>
          </p:cNvPicPr>
          <p:nvPr/>
        </p:nvPicPr>
        <p:blipFill>
          <a:blip r:embed="rId2"/>
          <a:stretch>
            <a:fillRect/>
          </a:stretch>
        </p:blipFill>
        <p:spPr>
          <a:xfrm>
            <a:off x="3260619" y="941355"/>
            <a:ext cx="1819295" cy="2601592"/>
          </a:xfrm>
          <a:prstGeom prst="rect">
            <a:avLst/>
          </a:prstGeom>
        </p:spPr>
      </p:pic>
      <p:grpSp>
        <p:nvGrpSpPr>
          <p:cNvPr id="24" name="Group 23">
            <a:extLst>
              <a:ext uri="{FF2B5EF4-FFF2-40B4-BE49-F238E27FC236}">
                <a16:creationId xmlns:a16="http://schemas.microsoft.com/office/drawing/2014/main" id="{C4751043-2EE3-4222-9979-8E61D93DA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1848" y="2813300"/>
            <a:ext cx="3757487" cy="3757487"/>
            <a:chOff x="1881974" y="1174396"/>
            <a:chExt cx="5290997" cy="5290997"/>
          </a:xfrm>
        </p:grpSpPr>
        <p:sp>
          <p:nvSpPr>
            <p:cNvPr id="16" name="Oval 15">
              <a:extLst>
                <a:ext uri="{FF2B5EF4-FFF2-40B4-BE49-F238E27FC236}">
                  <a16:creationId xmlns:a16="http://schemas.microsoft.com/office/drawing/2014/main" id="{03FD8213-DB67-4E29-9615-984DB59917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4EDB257-28CF-422F-AE6A-B99E3FE811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Oval 18">
            <a:extLst>
              <a:ext uri="{FF2B5EF4-FFF2-40B4-BE49-F238E27FC236}">
                <a16:creationId xmlns:a16="http://schemas.microsoft.com/office/drawing/2014/main" id="{FFFEB18F-F81F-4CED-BE64-EB888A77C3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4350" y="2762501"/>
            <a:ext cx="3744592" cy="3744592"/>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8F0A6E-4048-AEC3-0B21-3E32B9D06756}"/>
              </a:ext>
            </a:extLst>
          </p:cNvPr>
          <p:cNvSpPr>
            <a:spLocks noGrp="1"/>
          </p:cNvSpPr>
          <p:nvPr>
            <p:ph type="title"/>
          </p:nvPr>
        </p:nvSpPr>
        <p:spPr>
          <a:xfrm>
            <a:off x="702591" y="3404608"/>
            <a:ext cx="3520789" cy="2666087"/>
          </a:xfrm>
        </p:spPr>
        <p:txBody>
          <a:bodyPr>
            <a:normAutofit/>
          </a:bodyPr>
          <a:lstStyle/>
          <a:p>
            <a:pPr marL="0" marR="0" lvl="0" indent="0" algn="ctr" defTabSz="914400" rtl="0" eaLnBrk="1" fontAlgn="auto" latinLnBrk="0" hangingPunct="1">
              <a:spcBef>
                <a:spcPts val="0"/>
              </a:spcBef>
              <a:spcAft>
                <a:spcPts val="0"/>
              </a:spcAft>
              <a:tabLst/>
              <a:defRPr/>
            </a:pPr>
            <a:r>
              <a:rPr kumimoji="0" lang="el-GR" sz="3100" i="0" u="none" strike="noStrike" kern="1200" cap="none" spc="0" normalizeH="0" baseline="0" noProof="0" dirty="0">
                <a:ln w="11430"/>
                <a:solidFill>
                  <a:schemeClr val="bg1"/>
                </a:solidFill>
                <a:effectLst>
                  <a:outerShdw blurRad="50800" dist="39000" dir="5460000" algn="tl">
                    <a:srgbClr val="000000">
                      <a:alpha val="38000"/>
                    </a:srgbClr>
                  </a:outerShdw>
                </a:effectLst>
                <a:uLnTx/>
                <a:uFillTx/>
                <a:latin typeface="+mn-lt"/>
                <a:ea typeface="+mn-ea"/>
                <a:cs typeface="Arial" panose="020B0604020202020204" pitchFamily="34" charset="0"/>
              </a:rPr>
              <a:t/>
            </a:r>
            <a:br>
              <a:rPr kumimoji="0" lang="el-GR" sz="3100" i="0" u="none" strike="noStrike" kern="1200" cap="none" spc="0" normalizeH="0" baseline="0" noProof="0" dirty="0">
                <a:ln w="11430"/>
                <a:solidFill>
                  <a:schemeClr val="bg1"/>
                </a:solidFill>
                <a:effectLst>
                  <a:outerShdw blurRad="50800" dist="39000" dir="5460000" algn="tl">
                    <a:srgbClr val="000000">
                      <a:alpha val="38000"/>
                    </a:srgbClr>
                  </a:outerShdw>
                </a:effectLst>
                <a:uLnTx/>
                <a:uFillTx/>
                <a:latin typeface="+mn-lt"/>
                <a:ea typeface="+mn-ea"/>
                <a:cs typeface="Arial" panose="020B0604020202020204" pitchFamily="34" charset="0"/>
              </a:rPr>
            </a:br>
            <a:r>
              <a:rPr kumimoji="0" lang="el-GR" sz="3100" i="0" u="none" strike="noStrike" kern="1200" cap="none" spc="0" normalizeH="0" baseline="0" noProof="0" dirty="0">
                <a:ln w="11430"/>
                <a:solidFill>
                  <a:schemeClr val="bg1"/>
                </a:solidFill>
                <a:uLnTx/>
                <a:uFillTx/>
                <a:latin typeface="+mn-lt"/>
                <a:ea typeface="+mn-ea"/>
                <a:cs typeface="Arial" panose="020B0604020202020204" pitchFamily="34" charset="0"/>
              </a:rPr>
              <a:t>ΔΙΑΔΙΚΑΣΙΑ </a:t>
            </a:r>
            <a:r>
              <a:rPr kumimoji="0" lang="el-GR" sz="3100" i="0" u="none" strike="noStrike" kern="1200" cap="none" spc="0" normalizeH="0" baseline="0" noProof="0" dirty="0">
                <a:ln>
                  <a:noFill/>
                </a:ln>
                <a:solidFill>
                  <a:schemeClr val="bg1"/>
                </a:solidFill>
                <a:uLnTx/>
                <a:uFillTx/>
                <a:latin typeface="+mn-lt"/>
                <a:ea typeface="+mn-ea"/>
                <a:cs typeface="Arial" panose="020B0604020202020204" pitchFamily="34" charset="0"/>
              </a:rPr>
              <a:t>ΠΡΟΣΒΑΣΗΣ </a:t>
            </a:r>
            <a:br>
              <a:rPr kumimoji="0" lang="el-GR" sz="3100" i="0" u="none" strike="noStrike" kern="1200" cap="none" spc="0" normalizeH="0" baseline="0" noProof="0" dirty="0">
                <a:ln>
                  <a:noFill/>
                </a:ln>
                <a:solidFill>
                  <a:schemeClr val="bg1"/>
                </a:solidFill>
                <a:uLnTx/>
                <a:uFillTx/>
                <a:latin typeface="+mn-lt"/>
                <a:ea typeface="+mn-ea"/>
                <a:cs typeface="Arial" panose="020B0604020202020204" pitchFamily="34" charset="0"/>
              </a:rPr>
            </a:br>
            <a:r>
              <a:rPr kumimoji="0" lang="el-GR" sz="3100" i="0" u="none" strike="noStrike" kern="1200" cap="none" spc="0" normalizeH="0" baseline="0" noProof="0" dirty="0">
                <a:ln>
                  <a:noFill/>
                </a:ln>
                <a:solidFill>
                  <a:schemeClr val="bg1"/>
                </a:solidFill>
                <a:uLnTx/>
                <a:uFillTx/>
                <a:latin typeface="+mn-lt"/>
                <a:ea typeface="+mn-ea"/>
                <a:cs typeface="Arial" panose="020B0604020202020204" pitchFamily="34" charset="0"/>
              </a:rPr>
              <a:t>ΠΑΓΚΥΠΡΙΕΣ ΕΞΕΤΑΣΕΙΣ </a:t>
            </a:r>
            <a:r>
              <a:rPr kumimoji="0" lang="el-GR" sz="3100" i="0" u="none" strike="noStrike" kern="1200" cap="none" spc="0" normalizeH="0" baseline="0" noProof="0" dirty="0">
                <a:ln w="11430"/>
                <a:solidFill>
                  <a:schemeClr val="bg1"/>
                </a:solidFill>
                <a:uLnTx/>
                <a:uFillTx/>
                <a:latin typeface="+mn-lt"/>
                <a:ea typeface="+mn-ea"/>
                <a:cs typeface="Arial" panose="020B0604020202020204" pitchFamily="34" charset="0"/>
              </a:rPr>
              <a:t>202</a:t>
            </a:r>
            <a:r>
              <a:rPr kumimoji="0" lang="el-CY" sz="3100" i="0" u="none" strike="noStrike" kern="1200" cap="none" spc="0" normalizeH="0" baseline="0" noProof="0" dirty="0">
                <a:ln w="11430"/>
                <a:solidFill>
                  <a:schemeClr val="bg1"/>
                </a:solidFill>
                <a:uLnTx/>
                <a:uFillTx/>
                <a:latin typeface="+mn-lt"/>
                <a:ea typeface="+mn-ea"/>
                <a:cs typeface="Arial" panose="020B0604020202020204" pitchFamily="34" charset="0"/>
              </a:rPr>
              <a:t>7</a:t>
            </a:r>
            <a:r>
              <a:rPr kumimoji="0" lang="el-GR" sz="3100" i="0" u="none" strike="noStrike" kern="1200" cap="none" spc="0" normalizeH="0" baseline="0" noProof="0" dirty="0">
                <a:ln w="11430"/>
                <a:solidFill>
                  <a:schemeClr val="bg1"/>
                </a:solidFill>
                <a:uLnTx/>
                <a:uFillTx/>
                <a:latin typeface="+mn-lt"/>
                <a:ea typeface="+mn-ea"/>
                <a:cs typeface="Arial" panose="020B0604020202020204" pitchFamily="34" charset="0"/>
              </a:rPr>
              <a:t> </a:t>
            </a:r>
            <a:r>
              <a:rPr kumimoji="0" lang="en-US" sz="3100" b="0" i="0" u="none" strike="noStrike" kern="1200" cap="none" spc="0" normalizeH="0" baseline="0" noProof="0" dirty="0">
                <a:ln>
                  <a:noFill/>
                </a:ln>
                <a:solidFill>
                  <a:schemeClr val="bg1"/>
                </a:solidFill>
                <a:effectLst/>
                <a:uLnTx/>
                <a:uFillTx/>
                <a:latin typeface="Tw Cen MT" panose="020B0602020104020603"/>
                <a:ea typeface="+mn-ea"/>
                <a:cs typeface="+mn-cs"/>
              </a:rPr>
              <a:t/>
            </a:r>
            <a:br>
              <a:rPr kumimoji="0" lang="en-US" sz="3100" b="0" i="0" u="none" strike="noStrike" kern="1200" cap="none" spc="0" normalizeH="0" baseline="0" noProof="0" dirty="0">
                <a:ln>
                  <a:noFill/>
                </a:ln>
                <a:solidFill>
                  <a:schemeClr val="bg1"/>
                </a:solidFill>
                <a:effectLst/>
                <a:uLnTx/>
                <a:uFillTx/>
                <a:latin typeface="Tw Cen MT" panose="020B0602020104020603"/>
                <a:ea typeface="+mn-ea"/>
                <a:cs typeface="+mn-cs"/>
              </a:rPr>
            </a:br>
            <a:endParaRPr lang="en-CY" sz="3100" dirty="0">
              <a:solidFill>
                <a:schemeClr val="bg1"/>
              </a:solidFill>
            </a:endParaRPr>
          </a:p>
        </p:txBody>
      </p:sp>
      <p:grpSp>
        <p:nvGrpSpPr>
          <p:cNvPr id="21"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22" name="Freeform: Shape 21">
              <a:extLst>
                <a:ext uri="{FF2B5EF4-FFF2-40B4-BE49-F238E27FC236}">
                  <a16:creationId xmlns:a16="http://schemas.microsoft.com/office/drawing/2014/main" id="{3FE6F571-2BB7-46DA-A3D9-B32ADDC16A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A905CC16-753C-4B9F-B3E2-C456795AED6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25"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6" name="Freeform: Shape 25">
              <a:extLst>
                <a:ext uri="{FF2B5EF4-FFF2-40B4-BE49-F238E27FC236}">
                  <a16:creationId xmlns:a16="http://schemas.microsoft.com/office/drawing/2014/main" id="{29D439AD-5D67-497C-B831-D17FC3E592A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23F54BF2-C71C-45C5-9408-3B5E011B0F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2BBABE17-DB56-44AB-934B-63C07C79F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CB483D20-A128-4076-AF54-88646172B8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E5EFA818-FDDA-49E9-B11F-E9DC1854A9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EA1F8728-F8F7-4828-A718-A15E7663EA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8DA1F73F-AA1D-41D7-BAAB-292FD94A3E5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D9441DEA-C85E-4B9C-A48D-8437854C4C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15EBAA20-1368-4495-8D7C-820FAD8ECF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0FB92591-626C-4D2B-A3E6-EC8742D67B2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D392448D-513F-4528-9D8D-A151982041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61946BAE-1546-4EA4-A108-A799BF5D2C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42A8EC93-6A35-4D37-A8CB-59362BF875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AFC3ECA2-E914-4D83-ABF9-B9FFD96E92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712B1108-9AAC-4F10-A64F-0D6963E518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284CDA0C-B2AB-4791-83B1-C053C061D6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F857BF6B-E0CA-49C0-8827-B44CE8B928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6D7B06A7-ADDF-4F27-B11F-08422FC1808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E8B0DA6C-71D7-4FCB-AE4C-035E0ADB50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B078173-ADFB-480D-91A4-4D71C01098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AAA4027A-C97B-4C9A-B04C-EBE2112200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C06DA92D-C6D0-4C7D-98CF-D9576912EB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D6601653-3941-4C9B-BD39-62EECE23AE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2BC4A394-4FFE-4BFE-9A59-2B624E0711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EB4EABA5-FDCF-4F6F-8FF1-6FDFF5058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10F3C940-2320-488A-B24C-AB0A4FB539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F525BA82-37D8-47ED-AFF6-AE57124A4E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C2D78955-C80F-4DA3-83AA-D28A5A6FAD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C23DAAC-7C06-4012-8CBB-8E3126B68B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60D19F80-DC80-49EC-8EDD-7889092C181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11F50BB3-EA39-4693-BAE1-1101EF0A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00EFD45B-69A8-47F6-A5BF-779F7EB49F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9E53C464-7272-4EBC-830B-CB29A96988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B6BF10CE-C2AD-487A-9402-8D5C746ECF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1064C7FE-F8EB-47EF-97FA-348A520599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A991C553-06A1-4F26-BBBC-80F7E11E7A3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BCE9C081-2191-4C84-956E-F106BB015C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292F6F03-BC34-40C6-8F17-7A169CD72FE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A5101B80-7351-4F0F-AB7D-3E40B4D2664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0570EE1D-95AC-4660-8E96-7C8A36FEB6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385D9A56-2D15-4E0A-B981-E168F09064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28D0BA2F-9273-4EAA-AD17-C4EFE11403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512CC54E-7976-4DC9-984C-45C2A23A72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C8A3FC72-9FF9-41F6-97E0-45A0FEE946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48918C16-C9B6-40D5-93A0-DB547B644A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A05612C6-4858-4854-A3D3-90CF1E1C75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E88D77-C726-4008-849C-DA7361F885D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4CFE7CA-C955-4365-90C3-6272CB9A3C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38B43FC8-B81C-490A-A346-4C6235DA8A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214D0221-0C97-4C71-B535-7506956EF8B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ED0C44EA-BD25-49A3-9EB8-9D8DED7C19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A3C9CCF2-15CC-4F7D-87F5-7FFEBAC9C2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8AA321D8-1D2C-472C-A2DB-EBB74498DD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724680C1-4BB5-45DB-A558-82514418CF2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C94F4CEF-82DD-4CFB-8EE3-4AB115F6A07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F186C9C-C620-4426-A674-E40F808F668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8929942C-BA3F-40EF-94DD-4A5C22C5B74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D234974B-3555-465B-95A7-1C63CE7386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0E38F9FD-48AC-4C3E-9E75-D1C0B555E06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3AA72E26-5C3D-4231-9042-E00AE43E80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6684433D-3C9E-4C19-A801-D51CF3064F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DADB0C3D-A021-4F40-93B3-76B61334FD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41781C18-F408-401D-8A86-99FFBB98956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9D958D9F-E4B0-48B1-ADA4-3053AFB5D9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43EFCD46-F0FB-499C-81B9-3508FE5C8C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2B6A130F-CB85-4BDA-8DDF-8DAAB2F7D0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9359DA40-CA94-4B1F-9BE6-C800BEEC776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73304FCD-8DAD-4BC8-A16E-84DDCA07FF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BCB4864C-8F67-4BE7-89CC-664EA25EC5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845F543D-67FC-4640-A2A1-69DA6D0528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DBDB2A9C-60E5-4F7E-BA2B-4DD1595FB9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72B10DA2-D88E-4952-BDB5-102E61B4B2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AC5F5BED-3698-4F52-9977-D8CA2DC031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E19CCEBC-AD20-45B2-A751-42B40BB31C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3A978AD9-9A35-4B89-B3BC-61E54AD9EB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77D8C808-AFC9-42DD-B253-0048903791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ECD0BF1-7C64-407E-8306-4C447B1D32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953B0F94-AC35-4CB2-878D-1DC7D68BE9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08EA50C2-BB5F-4368-AA91-67B207C1AB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DE45A7FE-0A45-45F6-8417-EBDA5A12D83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DA8B8DC8-F88C-432E-A8C2-8D13FE874F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D02C5430-233D-49F7-B852-181D2B2F61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76DB286F-9E15-441C-8697-57007B76C1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534DC0EE-15B7-44AE-A7DC-8B5E22688A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4FBE9900-F640-4248-9C4C-EDBE5E00AF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37FF04AF-F86B-49F8-AAB5-DA696591A1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710DCFEA-4572-47A3-A6BE-7B21F5758C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BA42ED8E-CCC8-478F-9EF4-625B633071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146DF8F4-DF09-4E6C-887F-C9269E56A5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7FF3916E-5C82-4956-A88B-81BFAC91B8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7E5CF7AE-ED45-4AB5-9AEB-56FC964BFA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7CFB132C-BEB1-4897-B1A4-97422811F6B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4EE49F21-E336-41BC-8256-85A9AB597F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C62510EE-BDCD-4393-9AD7-2D0C9A722D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2420F94B-4F00-4C6C-97E3-BA5B5E6871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E712560A-A110-4132-85D5-21BBBFA8C8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D1E3102B-23D5-43AE-A67D-583AAA52BA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9D5ABE4E-EB80-423C-BBCE-9C1B77D9B0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BEB8CCC5-38F5-4892-A00B-14B645BBDF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8860175F-F7D5-4464-AD61-5B435528FE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E28C20B0-98AA-4A5B-8CE1-236A3F6CAA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8A56719F-13F0-4B75-8C04-DAACD8FD868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B30555DA-285C-4859-83DE-B16FF6DB13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67AF00E9-C8D6-41C4-9703-5468F51639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D07F88BD-A2E8-4F25-BB43-9372C6C9F3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DFAE35DA-8283-4F4B-8C00-FF8EFE39B3C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4340DEBE-A255-48E2-B7B2-AE881651CE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FE968FB9-507A-4F2E-B346-15995081B1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4DA99BD8-9C2B-46BF-AA27-ED405540D1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50C84F67-D2C2-48DF-8537-DF99C60240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F5CAEB9A-26A6-4FBF-916B-19FC9B0BFC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E4DEDE1B-4819-4E4B-849E-330D7DF56C2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C441B73E-F19C-4313-8F46-F600603B36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014FE805-EF51-4859-A6DF-CF75F9A0F5D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624CF2A5-BD9E-4570-8560-063BC70F26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6BEC415C-7946-43B2-9AC8-348B6B5CD0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1B615AD5-3365-43D4-8E16-377A2A2F97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9D184DFD-DD33-491E-90FF-6E4ECA2668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31B62FE1-0262-4B09-ABEA-8AA010137D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20C539C6-FAA9-4EBE-93D9-1F946E1449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8C6EF3FF-09E5-4099-A49B-CA364A6E837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B3C5E06F-8F1E-4771-AAE4-B34B1D6A3D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538D5AE9-76CC-4AE4-B026-656EDCB01B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30F1A9B9-52AB-4527-BD4A-1802F7C960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46A57D78-C020-4EEF-971D-0C8802889A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7666D7A3-5ABF-4EDE-A0C5-F2099B2D86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13BC460A-E0FF-4658-A2FD-A3AF4D51DF4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26467CC2-3AB3-4D37-8323-385B7399F7D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563A1F58-33CE-4EDF-B902-3F43F69DA2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DDCFAB2F-7E88-4A57-999A-2506A1FE71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571BEB66-3787-441F-BB54-80C05C6F13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641DC095-611E-4979-8664-6C0EB878FC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210B9ECF-D859-4919-A9D6-3208548F00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4FBC31D4-7E98-452C-8A87-822DE0432C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E302346C-F328-435B-87ED-447C6F8542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94F507E-9E94-432E-AE8A-A6CB2C5D05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1FFAC4F0-FD7F-4943-B60E-E276F8B23F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A8A5D871-92FD-43C3-BF94-0B524FA7D3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6A79A241-1665-453E-ADD4-18892D4F85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81EABE18-4189-4E07-93C9-9B76673E3E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B658A0EE-6F09-4EF7-B5E7-F23A556BDA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15EB019C-C95B-4DE3-BD17-DC20F8007A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2948B3ED-79C1-47C8-B712-0BFB5536C3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13387DB9-900B-422D-90F7-C5C7EB5D59B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48FDCCF3-E6D6-4CD0-9D47-02FE785C7A0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BC14E8F6-33F6-47CE-9A24-EA71D71496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F78CC38F-63FC-4552-B17B-8D79D3C8F8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89042823-A002-49CE-B03D-ED1291DC13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96EFC6CE-198B-489B-B1EE-72CE842628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49FEA23D-54D9-45D7-9325-1E2F638C9C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2DB04EE3-370F-49CE-BCFE-C2999C3CF2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8BCBCC34-797D-41A8-8AD1-7E03E1BBFFA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AFF5C1F8-0EDE-4835-89E6-1FCB2EA395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6171D504-6300-457C-AFCC-064DBB3FCC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62ACE739-C8C4-4495-B04C-C3AFC44811C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3F4771CD-CDCA-4FFE-8EF5-E42D1781E7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A10C0BFE-A8F9-4E21-9DFD-37A4D26C62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4D8D4EF9-4EF7-4538-A4AE-439F9335EA9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7E0500AB-5662-43B9-95C2-2EC80CC54FF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984021AD-A6A2-4CDA-A953-72FBA7598B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FD1FBF47-CAC8-4385-9DC7-C9BB6167EA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FBAEE482-005F-4288-8D66-09EA246C45E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2C5DCF49-33DE-4AFF-818E-42F59F2804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866903F3-208B-46D5-925B-254DC742914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2550D219-E342-4A38-BB89-575C1EE7AA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5B5485FC-95D0-4660-9594-2C9BD3B776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2EA358DA-C7E8-4DF8-B7D6-CC582956554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7990E8BB-4369-4845-8436-A6F3FE1D11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D6C050C5-1951-434B-A7FE-D271E73F8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821A0702-4180-813D-F345-B9334446E3E1}"/>
              </a:ext>
            </a:extLst>
          </p:cNvPr>
          <p:cNvSpPr>
            <a:spLocks noGrp="1"/>
          </p:cNvSpPr>
          <p:nvPr>
            <p:ph idx="1"/>
          </p:nvPr>
        </p:nvSpPr>
        <p:spPr>
          <a:xfrm>
            <a:off x="6477270" y="1130846"/>
            <a:ext cx="4974771" cy="4351338"/>
          </a:xfrm>
        </p:spPr>
        <p:txBody>
          <a:bodyPr>
            <a:normAutofit/>
          </a:bodyPr>
          <a:lstStyle/>
          <a:p>
            <a:pPr marL="0" lvl="0" indent="0" defTabSz="685800">
              <a:spcBef>
                <a:spcPts val="750"/>
              </a:spcBef>
              <a:buSzTx/>
              <a:buNone/>
            </a:pPr>
            <a:r>
              <a:rPr lang="el-GR" sz="2600" dirty="0">
                <a:solidFill>
                  <a:schemeClr val="bg1"/>
                </a:solidFill>
                <a:cs typeface="Arial" pitchFamily="34" charset="0"/>
              </a:rPr>
              <a:t>Περισσότερες λεπτομέρειες για τους περιορισμούς στην επιλογή μαθημάτων για Πρόσβαση στα Δημόσια ΑΑΕΙ Ελλάδας καθώς και για </a:t>
            </a:r>
            <a:r>
              <a:rPr lang="el-GR" sz="2600" u="sng" dirty="0">
                <a:solidFill>
                  <a:schemeClr val="bg1"/>
                </a:solidFill>
                <a:cs typeface="Arial" pitchFamily="34" charset="0"/>
              </a:rPr>
              <a:t>ΟΛΗ τη Διαδικασία Πρόσβασης στα Δημόσια ΑΑΕΙ Κύπρου και Ελλάδας,</a:t>
            </a:r>
            <a:r>
              <a:rPr lang="el-GR" sz="2600" dirty="0">
                <a:solidFill>
                  <a:schemeClr val="bg1"/>
                </a:solidFill>
                <a:cs typeface="Arial" pitchFamily="34" charset="0"/>
              </a:rPr>
              <a:t> στην έκδοση </a:t>
            </a:r>
          </a:p>
          <a:p>
            <a:pPr marL="0" lvl="0" indent="0" defTabSz="685800">
              <a:spcBef>
                <a:spcPts val="750"/>
              </a:spcBef>
              <a:buSzTx/>
              <a:buNone/>
            </a:pPr>
            <a:r>
              <a:rPr lang="el-GR" sz="2600" dirty="0">
                <a:solidFill>
                  <a:schemeClr val="bg1"/>
                </a:solidFill>
                <a:cs typeface="Arial" pitchFamily="34" charset="0"/>
              </a:rPr>
              <a:t>«</a:t>
            </a:r>
            <a:r>
              <a:rPr lang="el-GR" sz="2600" i="1" dirty="0">
                <a:solidFill>
                  <a:schemeClr val="bg1"/>
                </a:solidFill>
                <a:cs typeface="Arial" pitchFamily="34" charset="0"/>
              </a:rPr>
              <a:t>Επιστημονικά Πεδία </a:t>
            </a:r>
            <a:r>
              <a:rPr lang="el-GR" sz="2600" dirty="0">
                <a:solidFill>
                  <a:schemeClr val="bg1"/>
                </a:solidFill>
                <a:cs typeface="Arial" pitchFamily="34" charset="0"/>
              </a:rPr>
              <a:t>και </a:t>
            </a:r>
            <a:r>
              <a:rPr lang="el-GR" sz="2600" i="1" dirty="0">
                <a:solidFill>
                  <a:schemeClr val="bg1"/>
                </a:solidFill>
                <a:cs typeface="Arial" pitchFamily="34" charset="0"/>
              </a:rPr>
              <a:t>Πλαίσια Πρόσβασης στη Δημόσια Ανώτερη Εκπαίδευση Κύπρου και Ελλάδας 202</a:t>
            </a:r>
            <a:r>
              <a:rPr lang="el-CY" sz="2600" i="1" dirty="0">
                <a:solidFill>
                  <a:schemeClr val="bg1"/>
                </a:solidFill>
                <a:cs typeface="Arial" pitchFamily="34" charset="0"/>
              </a:rPr>
              <a:t>7</a:t>
            </a:r>
            <a:r>
              <a:rPr lang="el-GR" sz="2600" i="1" dirty="0">
                <a:solidFill>
                  <a:schemeClr val="bg1"/>
                </a:solidFill>
                <a:cs typeface="Arial" pitchFamily="34" charset="0"/>
              </a:rPr>
              <a:t>», ΥΣΕΑ</a:t>
            </a:r>
          </a:p>
          <a:p>
            <a:endParaRPr lang="en-CY" sz="2600" dirty="0">
              <a:solidFill>
                <a:schemeClr val="bg1"/>
              </a:solidFill>
            </a:endParaRPr>
          </a:p>
        </p:txBody>
      </p:sp>
      <p:sp>
        <p:nvSpPr>
          <p:cNvPr id="4" name="Footer Placeholder 3">
            <a:extLst>
              <a:ext uri="{FF2B5EF4-FFF2-40B4-BE49-F238E27FC236}">
                <a16:creationId xmlns:a16="http://schemas.microsoft.com/office/drawing/2014/main" id="{66F20BAD-0263-6628-16E3-F3D2290ABEA6}"/>
              </a:ext>
            </a:extLst>
          </p:cNvPr>
          <p:cNvSpPr>
            <a:spLocks noGrp="1"/>
          </p:cNvSpPr>
          <p:nvPr>
            <p:ph type="ftr" sz="quarter" idx="11"/>
          </p:nvPr>
        </p:nvSpPr>
        <p:spPr>
          <a:xfrm>
            <a:off x="4038600" y="6356350"/>
            <a:ext cx="4114800" cy="365125"/>
          </a:xfrm>
        </p:spPr>
        <p:txBody>
          <a:bodyPr>
            <a:normAutofit/>
          </a:bodyPr>
          <a:lstStyle/>
          <a:p>
            <a:pPr>
              <a:lnSpc>
                <a:spcPct val="90000"/>
              </a:lnSpc>
              <a:spcAft>
                <a:spcPts val="600"/>
              </a:spcAft>
            </a:pPr>
            <a:r>
              <a:rPr lang="el-GR" sz="1000">
                <a:solidFill>
                  <a:schemeClr val="bg1"/>
                </a:solidFill>
              </a:rPr>
              <a:t>Υπηρεσία Συμβουλευτικής &amp; Επαγγελματικής Αγωγής, Οκτώβριος 2026</a:t>
            </a:r>
            <a:endParaRPr lang="en-US" sz="1000">
              <a:solidFill>
                <a:schemeClr val="bg1"/>
              </a:solidFill>
            </a:endParaRPr>
          </a:p>
        </p:txBody>
      </p:sp>
    </p:spTree>
    <p:extLst>
      <p:ext uri="{BB962C8B-B14F-4D97-AF65-F5344CB8AC3E}">
        <p14:creationId xmlns:p14="http://schemas.microsoft.com/office/powerpoint/2010/main" val="71414166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30D4-F585-4189-093A-4B16E72C626D}"/>
              </a:ext>
            </a:extLst>
          </p:cNvPr>
          <p:cNvSpPr>
            <a:spLocks noGrp="1"/>
          </p:cNvSpPr>
          <p:nvPr>
            <p:ph type="title"/>
          </p:nvPr>
        </p:nvSpPr>
        <p:spPr>
          <a:xfrm>
            <a:off x="838200" y="188303"/>
            <a:ext cx="10515600" cy="1325563"/>
          </a:xfrm>
        </p:spPr>
        <p:txBody>
          <a:bodyPr>
            <a:normAutofit/>
          </a:bodyPr>
          <a:lstStyle/>
          <a:p>
            <a:pPr algn="ctr"/>
            <a:r>
              <a:rPr kumimoji="0" lang="el-GR" sz="3200" i="0" strike="noStrike" kern="1200" cap="none" spc="0" normalizeH="0" baseline="0" noProof="0" dirty="0">
                <a:ln>
                  <a:noFill/>
                </a:ln>
                <a:effectLst/>
                <a:uLnTx/>
                <a:uFillTx/>
                <a:latin typeface="+mn-lt"/>
                <a:ea typeface="+mj-ea"/>
                <a:cs typeface="Arial" panose="020B0604020202020204" pitchFamily="34" charset="0"/>
              </a:rPr>
              <a:t>ΕΛΛΗΝΕΣ ΤΟΥ ΕΞΩΤΕΡΙΚΟΥ -ΟΜΟΓΕΝΕΙΣ</a:t>
            </a:r>
            <a:endParaRPr lang="en-CY" sz="3200" dirty="0">
              <a:latin typeface="+mn-lt"/>
            </a:endParaRPr>
          </a:p>
        </p:txBody>
      </p:sp>
      <p:sp>
        <p:nvSpPr>
          <p:cNvPr id="3" name="Content Placeholder 2">
            <a:extLst>
              <a:ext uri="{FF2B5EF4-FFF2-40B4-BE49-F238E27FC236}">
                <a16:creationId xmlns:a16="http://schemas.microsoft.com/office/drawing/2014/main" id="{15CAD023-268F-50AB-F72D-CA5B8554C0E0}"/>
              </a:ext>
            </a:extLst>
          </p:cNvPr>
          <p:cNvSpPr>
            <a:spLocks noGrp="1"/>
          </p:cNvSpPr>
          <p:nvPr>
            <p:ph idx="1"/>
          </p:nvPr>
        </p:nvSpPr>
        <p:spPr>
          <a:xfrm>
            <a:off x="838200" y="1230923"/>
            <a:ext cx="10515600" cy="4849325"/>
          </a:xfrm>
        </p:spPr>
        <p:txBody>
          <a:bodyPr/>
          <a:lstStyle/>
          <a:p>
            <a:endParaRPr lang="en-CY" dirty="0"/>
          </a:p>
        </p:txBody>
      </p:sp>
      <p:sp>
        <p:nvSpPr>
          <p:cNvPr id="4" name="Footer Placeholder 3">
            <a:extLst>
              <a:ext uri="{FF2B5EF4-FFF2-40B4-BE49-F238E27FC236}">
                <a16:creationId xmlns:a16="http://schemas.microsoft.com/office/drawing/2014/main" id="{17C9C4CB-B8A0-3BC3-D6AC-97D3009CEE9E}"/>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5" name="Rectangle 4">
            <a:extLst>
              <a:ext uri="{FF2B5EF4-FFF2-40B4-BE49-F238E27FC236}">
                <a16:creationId xmlns:a16="http://schemas.microsoft.com/office/drawing/2014/main" id="{5B36A92E-1155-9699-5D7C-01FF5EC7D4EA}"/>
              </a:ext>
            </a:extLst>
          </p:cNvPr>
          <p:cNvSpPr/>
          <p:nvPr/>
        </p:nvSpPr>
        <p:spPr>
          <a:xfrm>
            <a:off x="1610456" y="1690688"/>
            <a:ext cx="3248759" cy="33234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ΠΕΡΙΠΤΩΣΗ Α΄</a:t>
            </a:r>
          </a:p>
          <a:p>
            <a:pPr algn="ctr"/>
            <a:r>
              <a:rPr lang="el-GR" dirty="0"/>
              <a:t>Μαθητές οι οποίοι έχουν και τους δύο γονείς με Ελληνική Καταγωγή εξασφαλίζουν θέση στα ΑΑΕΙ Ελλάδας μέσω της κατηγορίας των «Ελλήνων του Εξωτερικού» και όχι μαζί με τους υπόλοιπους Κύπριους μαθητές, που ανήκουν στην κατηγορία των </a:t>
            </a:r>
          </a:p>
          <a:p>
            <a:pPr algn="ctr"/>
            <a:r>
              <a:rPr lang="el-GR" dirty="0"/>
              <a:t>«Αλλοδαπών - Αλλογενών».</a:t>
            </a:r>
          </a:p>
          <a:p>
            <a:pPr algn="ctr"/>
            <a:endParaRPr lang="el-GR" dirty="0"/>
          </a:p>
        </p:txBody>
      </p:sp>
      <p:sp>
        <p:nvSpPr>
          <p:cNvPr id="6" name="Rectangle 5">
            <a:extLst>
              <a:ext uri="{FF2B5EF4-FFF2-40B4-BE49-F238E27FC236}">
                <a16:creationId xmlns:a16="http://schemas.microsoft.com/office/drawing/2014/main" id="{83969658-8BCC-BF29-EAA1-291C72983B7E}"/>
              </a:ext>
            </a:extLst>
          </p:cNvPr>
          <p:cNvSpPr/>
          <p:nvPr/>
        </p:nvSpPr>
        <p:spPr>
          <a:xfrm>
            <a:off x="7332784" y="1690688"/>
            <a:ext cx="3332285" cy="33234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ΠΕΡΙΠΤΩΣΗ B΄</a:t>
            </a:r>
          </a:p>
          <a:p>
            <a:pPr algn="ctr"/>
            <a:r>
              <a:rPr lang="el-GR" dirty="0"/>
              <a:t>Μαθητές οι οποίοι έχουν τον έναν από τους δύο γονείς με  Ελληνική Καταγωγή και είναι απόφοιτοι Λυκείου / ΤΕΣΕΚ της Κυπριακής Δημοκρατίας επιλέγουν αν θα διεκδικήσουν θέση στα ΑΑΕΙ Ελλάδας είτε μέσω της Κατηγορίας των «Ελλήνων του Εξωτερικού», είτε μέσω της κατηγορίας των </a:t>
            </a:r>
          </a:p>
          <a:p>
            <a:pPr algn="ctr"/>
            <a:r>
              <a:rPr lang="el-GR" dirty="0"/>
              <a:t>«Αλλοδαπών-Αλλογενών». </a:t>
            </a:r>
            <a:endParaRPr lang="en-CY" dirty="0"/>
          </a:p>
        </p:txBody>
      </p:sp>
      <p:sp>
        <p:nvSpPr>
          <p:cNvPr id="7" name="Rectangle: Rounded Corners 6">
            <a:extLst>
              <a:ext uri="{FF2B5EF4-FFF2-40B4-BE49-F238E27FC236}">
                <a16:creationId xmlns:a16="http://schemas.microsoft.com/office/drawing/2014/main" id="{F4EE6543-1FCA-70C1-9D7C-F38DD71E69C6}"/>
              </a:ext>
            </a:extLst>
          </p:cNvPr>
          <p:cNvSpPr/>
          <p:nvPr/>
        </p:nvSpPr>
        <p:spPr>
          <a:xfrm>
            <a:off x="1811215" y="5231423"/>
            <a:ext cx="8941777" cy="86164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l-GR" dirty="0"/>
              <a:t>Οι υποψήφιοι και των δύο περιπτώσεων πρέπει να έχουν παρακολουθήσει, με πλήρη φοίτηση</a:t>
            </a:r>
            <a:r>
              <a:rPr lang="el-CY" dirty="0"/>
              <a:t> και φυσική πα</a:t>
            </a:r>
            <a:r>
              <a:rPr lang="el-CY" dirty="0" err="1"/>
              <a:t>ρουσί</a:t>
            </a:r>
            <a:r>
              <a:rPr lang="el-CY" dirty="0"/>
              <a:t>α,</a:t>
            </a:r>
            <a:r>
              <a:rPr lang="el-GR" dirty="0"/>
              <a:t> τουλάχιστον τις δύο τελευταίες τάξεις του Λυκείου</a:t>
            </a:r>
            <a:r>
              <a:rPr lang="el-CY" dirty="0"/>
              <a:t>/ΤΕΣΕΚ</a:t>
            </a:r>
            <a:r>
              <a:rPr lang="el-GR" dirty="0"/>
              <a:t> ή αντίστοιχου σχολείου σε χώρα της αλλοδαπής. </a:t>
            </a:r>
          </a:p>
        </p:txBody>
      </p:sp>
    </p:spTree>
    <p:extLst>
      <p:ext uri="{BB962C8B-B14F-4D97-AF65-F5344CB8AC3E}">
        <p14:creationId xmlns:p14="http://schemas.microsoft.com/office/powerpoint/2010/main" val="10231189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FCBA5-9BCF-2A58-8209-A4B67DCCF9C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5357076-F151-3218-770B-2CA2DE622E1E}"/>
              </a:ext>
            </a:extLst>
          </p:cNvPr>
          <p:cNvSpPr>
            <a:spLocks noGrp="1"/>
          </p:cNvSpPr>
          <p:nvPr>
            <p:ph type="body" sz="quarter" idx="4294967295"/>
          </p:nvPr>
        </p:nvSpPr>
        <p:spPr>
          <a:xfrm>
            <a:off x="309562" y="82563"/>
            <a:ext cx="11572875" cy="764800"/>
          </a:xfrm>
        </p:spPr>
        <p:txBody>
          <a:bodyPr>
            <a:normAutofit fontScale="85000" lnSpcReduction="20000"/>
          </a:bodyPr>
          <a:lstStyle/>
          <a:p>
            <a:pPr marL="0" indent="0" algn="ctr">
              <a:buNone/>
            </a:pPr>
            <a:r>
              <a:rPr lang="el-GR" sz="4300" dirty="0"/>
              <a:t>ΤΡΙΤΟΒΑΘΜΙΑ ΕΚΠΑΙΔΕΥΣΗ ΣΕ ΑΛΛΕΣ ΧΩΡΕΣ</a:t>
            </a:r>
            <a:r>
              <a:rPr lang="en-US" sz="4800" dirty="0">
                <a:solidFill>
                  <a:srgbClr val="134770"/>
                </a:solidFill>
                <a:latin typeface="Tw Cen MT" panose="020B0602020104020603"/>
              </a:rPr>
              <a:t/>
            </a:r>
            <a:br>
              <a:rPr lang="en-US" sz="4800" dirty="0">
                <a:solidFill>
                  <a:srgbClr val="134770"/>
                </a:solidFill>
                <a:latin typeface="Tw Cen MT" panose="020B0602020104020603"/>
              </a:rPr>
            </a:br>
            <a:endParaRPr lang="en-US" dirty="0"/>
          </a:p>
        </p:txBody>
      </p:sp>
      <p:sp>
        <p:nvSpPr>
          <p:cNvPr id="7" name="Content Placeholder 2">
            <a:extLst>
              <a:ext uri="{FF2B5EF4-FFF2-40B4-BE49-F238E27FC236}">
                <a16:creationId xmlns:a16="http://schemas.microsoft.com/office/drawing/2014/main" id="{5568043C-C353-92EE-3EAB-5CE51ADC8AF9}"/>
              </a:ext>
            </a:extLst>
          </p:cNvPr>
          <p:cNvSpPr txBox="1">
            <a:spLocks/>
          </p:cNvSpPr>
          <p:nvPr/>
        </p:nvSpPr>
        <p:spPr>
          <a:xfrm>
            <a:off x="0" y="696190"/>
            <a:ext cx="12192000" cy="61473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25000"/>
            </a:pPr>
            <a:r>
              <a:rPr lang="el-GR" sz="2000" dirty="0"/>
              <a:t>Κάθε χώρα/Εκπαιδευτικό Ίδρυμα, μπορεί να θέσει/να διαφοροποιήσει τα κριτήρια εισδοχής του ανά πάσα στιγμή.  =&gt; </a:t>
            </a:r>
            <a:r>
              <a:rPr lang="el-GR" sz="2000" dirty="0">
                <a:solidFill>
                  <a:schemeClr val="accent1">
                    <a:lumMod val="75000"/>
                  </a:schemeClr>
                </a:solidFill>
              </a:rPr>
              <a:t>Τακτική παρακολούθηση της ιστοσελίδας του Εκπαιδευτικού Ιδρύματος που</a:t>
            </a:r>
            <a:r>
              <a:rPr lang="el-CY" sz="2000" dirty="0">
                <a:solidFill>
                  <a:schemeClr val="accent1">
                    <a:lumMod val="75000"/>
                  </a:schemeClr>
                </a:solidFill>
              </a:rPr>
              <a:t> </a:t>
            </a:r>
            <a:r>
              <a:rPr lang="el-GR" sz="2000" dirty="0">
                <a:solidFill>
                  <a:schemeClr val="accent1">
                    <a:lumMod val="75000"/>
                  </a:schemeClr>
                </a:solidFill>
              </a:rPr>
              <a:t>υπάρχει ενδιαφέρον</a:t>
            </a:r>
            <a:r>
              <a:rPr lang="el-GR" sz="2000" dirty="0"/>
              <a:t>.</a:t>
            </a:r>
          </a:p>
          <a:p>
            <a:pPr>
              <a:buSzPct val="125000"/>
            </a:pPr>
            <a:r>
              <a:rPr lang="el-GR" sz="2000" dirty="0"/>
              <a:t>Αρκετά Εκπαιδευτικά Ιδρύματα ευρωπαϊκών χωρών θέτουν ως κριτήριο εισδοχής την εξασφάλιση </a:t>
            </a:r>
            <a:r>
              <a:rPr lang="el-GR" sz="2000" dirty="0">
                <a:solidFill>
                  <a:srgbClr val="0070C0"/>
                </a:solidFill>
              </a:rPr>
              <a:t>Γενικού Βαθμού Πρόσβασης/Κατάταξης </a:t>
            </a:r>
            <a:r>
              <a:rPr lang="el-GR" sz="2000" dirty="0"/>
              <a:t>μετά από συμμετοχή στις </a:t>
            </a:r>
            <a:r>
              <a:rPr lang="el-GR" sz="2000" dirty="0" err="1"/>
              <a:t>Παγκύπριες</a:t>
            </a:r>
            <a:r>
              <a:rPr lang="el-GR" sz="2000" dirty="0"/>
              <a:t> Εξετάσεις Πρόσβασης, ο οποίος προκύπτει μετά από εξέταση στα μαθήματα που απαιτεί η χώρα του υποψηφίου για εισδοχή στο αντίστοιχο Τμήμα σπουδών (π.χ. Γερμανία, Ισπανία, Ιταλία, Ολλανδία).</a:t>
            </a:r>
            <a:endParaRPr lang="el-GR" sz="2000" b="1" dirty="0">
              <a:solidFill>
                <a:prstClr val="black"/>
              </a:solidFill>
            </a:endParaRPr>
          </a:p>
          <a:p>
            <a:pPr marL="0" indent="0">
              <a:buSzPct val="125000"/>
              <a:buNone/>
            </a:pPr>
            <a:r>
              <a:rPr lang="el-GR" sz="2000" b="1" dirty="0">
                <a:solidFill>
                  <a:prstClr val="black"/>
                </a:solidFill>
              </a:rPr>
              <a:t>Πληροφόρηση από ιστοσελίδα ΥΣΕΑ-ΥΠΑΝ για σπουδές σε χώρες:</a:t>
            </a:r>
          </a:p>
          <a:p>
            <a:pPr marL="0" indent="0" algn="just">
              <a:lnSpc>
                <a:spcPct val="100000"/>
              </a:lnSpc>
              <a:buSzPct val="125000"/>
              <a:buNone/>
              <a:defRPr/>
            </a:pPr>
            <a:r>
              <a:rPr lang="el-GR" sz="1600" dirty="0">
                <a:solidFill>
                  <a:prstClr val="black"/>
                </a:solidFill>
              </a:rPr>
              <a:t>1. Της Ευρωπαϊκής Ένωσης</a:t>
            </a:r>
          </a:p>
          <a:p>
            <a:pPr marL="0" indent="0" algn="just">
              <a:lnSpc>
                <a:spcPct val="100000"/>
              </a:lnSpc>
              <a:buSzPct val="125000"/>
              <a:buNone/>
              <a:defRPr/>
            </a:pPr>
            <a:r>
              <a:rPr lang="el-GR" sz="1600" dirty="0">
                <a:solidFill>
                  <a:prstClr val="black"/>
                </a:solidFill>
              </a:rPr>
              <a:t>2. Εκτός Ευρωπαϊκής Ένωσης όπως η Αυστραλία, η Βρετανία, η Ελβετία, οι Ηνωμένες Πολιτείες Αμερικής, το Ισραήλ, ο Καναδάς και η Ρωσία.</a:t>
            </a:r>
          </a:p>
          <a:p>
            <a:pPr algn="just">
              <a:lnSpc>
                <a:spcPct val="100000"/>
              </a:lnSpc>
              <a:buSzPct val="125000"/>
              <a:defRPr/>
            </a:pPr>
            <a:r>
              <a:rPr lang="el-GR" sz="1800" b="1" dirty="0">
                <a:solidFill>
                  <a:prstClr val="black"/>
                </a:solidFill>
              </a:rPr>
              <a:t>Θεματικές Ενότητες: </a:t>
            </a:r>
          </a:p>
          <a:p>
            <a:pPr marL="0" indent="0" algn="just">
              <a:lnSpc>
                <a:spcPct val="100000"/>
              </a:lnSpc>
              <a:buSzPct val="125000"/>
              <a:buNone/>
              <a:defRPr/>
            </a:pPr>
            <a:r>
              <a:rPr lang="el-GR" sz="1600" dirty="0">
                <a:solidFill>
                  <a:prstClr val="black"/>
                </a:solidFill>
              </a:rPr>
              <a:t>1)Εισαγωγή </a:t>
            </a:r>
            <a:endParaRPr lang="en-US" sz="1600" dirty="0">
              <a:solidFill>
                <a:prstClr val="black"/>
              </a:solidFill>
            </a:endParaRPr>
          </a:p>
          <a:p>
            <a:pPr marL="0" indent="0" algn="just">
              <a:lnSpc>
                <a:spcPct val="100000"/>
              </a:lnSpc>
              <a:buSzPct val="125000"/>
              <a:buFont typeface="Arial" panose="020B0604020202020204" pitchFamily="34" charset="0"/>
              <a:buNone/>
              <a:defRPr/>
            </a:pPr>
            <a:r>
              <a:rPr lang="en-US" sz="1600" dirty="0">
                <a:solidFill>
                  <a:prstClr val="black"/>
                </a:solidFill>
              </a:rPr>
              <a:t>2)</a:t>
            </a:r>
            <a:r>
              <a:rPr lang="el-GR" sz="1600" dirty="0">
                <a:solidFill>
                  <a:prstClr val="black"/>
                </a:solidFill>
              </a:rPr>
              <a:t>Τριτοβάθμια Εκπαίδευση</a:t>
            </a:r>
            <a:endParaRPr lang="en-US" sz="1600" dirty="0">
              <a:solidFill>
                <a:prstClr val="black"/>
              </a:solidFill>
            </a:endParaRPr>
          </a:p>
          <a:p>
            <a:pPr marL="0" indent="0" algn="just">
              <a:lnSpc>
                <a:spcPct val="100000"/>
              </a:lnSpc>
              <a:buSzPct val="125000"/>
              <a:buFont typeface="Arial" panose="020B0604020202020204" pitchFamily="34" charset="0"/>
              <a:buNone/>
              <a:defRPr/>
            </a:pPr>
            <a:r>
              <a:rPr lang="en-US" sz="1600" dirty="0">
                <a:solidFill>
                  <a:prstClr val="black"/>
                </a:solidFill>
              </a:rPr>
              <a:t>3)</a:t>
            </a:r>
            <a:r>
              <a:rPr lang="el-GR" sz="1600" dirty="0">
                <a:solidFill>
                  <a:prstClr val="black"/>
                </a:solidFill>
              </a:rPr>
              <a:t>Κριτήρια Εισδοχής </a:t>
            </a:r>
            <a:endParaRPr lang="en-US" sz="1600" dirty="0">
              <a:solidFill>
                <a:prstClr val="black"/>
              </a:solidFill>
            </a:endParaRPr>
          </a:p>
          <a:p>
            <a:pPr marL="0" indent="0" algn="just">
              <a:lnSpc>
                <a:spcPct val="100000"/>
              </a:lnSpc>
              <a:buSzPct val="125000"/>
              <a:buFont typeface="Arial" panose="020B0604020202020204" pitchFamily="34" charset="0"/>
              <a:buNone/>
              <a:defRPr/>
            </a:pPr>
            <a:r>
              <a:rPr lang="en-US" sz="1600" dirty="0">
                <a:solidFill>
                  <a:prstClr val="black"/>
                </a:solidFill>
              </a:rPr>
              <a:t>4)</a:t>
            </a:r>
            <a:r>
              <a:rPr lang="el-GR" sz="1600" dirty="0">
                <a:solidFill>
                  <a:prstClr val="black"/>
                </a:solidFill>
              </a:rPr>
              <a:t>Διαδικασία Υποβολής Αίτησης </a:t>
            </a:r>
            <a:endParaRPr lang="en-US" sz="1600" dirty="0">
              <a:solidFill>
                <a:prstClr val="black"/>
              </a:solidFill>
            </a:endParaRPr>
          </a:p>
          <a:p>
            <a:pPr marL="0" indent="0" algn="just">
              <a:lnSpc>
                <a:spcPct val="100000"/>
              </a:lnSpc>
              <a:buSzPct val="125000"/>
              <a:buFont typeface="Arial" panose="020B0604020202020204" pitchFamily="34" charset="0"/>
              <a:buNone/>
              <a:defRPr/>
            </a:pPr>
            <a:r>
              <a:rPr lang="en-US" sz="1600" dirty="0">
                <a:solidFill>
                  <a:prstClr val="black"/>
                </a:solidFill>
              </a:rPr>
              <a:t>5)</a:t>
            </a:r>
            <a:r>
              <a:rPr lang="el-GR" sz="1600" dirty="0">
                <a:solidFill>
                  <a:prstClr val="black"/>
                </a:solidFill>
              </a:rPr>
              <a:t>Δίδακτρα- Υποτροφίες</a:t>
            </a:r>
            <a:endParaRPr lang="en-US" sz="1600" dirty="0">
              <a:solidFill>
                <a:prstClr val="black"/>
              </a:solidFill>
            </a:endParaRPr>
          </a:p>
          <a:p>
            <a:pPr marL="0" indent="0" algn="just">
              <a:lnSpc>
                <a:spcPct val="100000"/>
              </a:lnSpc>
              <a:buSzPct val="125000"/>
              <a:buFont typeface="Arial" panose="020B0604020202020204" pitchFamily="34" charset="0"/>
              <a:buNone/>
              <a:defRPr/>
            </a:pPr>
            <a:r>
              <a:rPr lang="en-US" sz="1600" dirty="0">
                <a:solidFill>
                  <a:prstClr val="black"/>
                </a:solidFill>
              </a:rPr>
              <a:t>6)</a:t>
            </a:r>
            <a:r>
              <a:rPr lang="el-GR" sz="1600" dirty="0">
                <a:solidFill>
                  <a:prstClr val="black"/>
                </a:solidFill>
              </a:rPr>
              <a:t>Διαβίωση-Διαμονή </a:t>
            </a:r>
            <a:endParaRPr lang="en-US" sz="1600" dirty="0">
              <a:solidFill>
                <a:prstClr val="black"/>
              </a:solidFill>
            </a:endParaRPr>
          </a:p>
          <a:p>
            <a:pPr marL="0" indent="0" algn="just">
              <a:lnSpc>
                <a:spcPct val="100000"/>
              </a:lnSpc>
              <a:buSzPct val="125000"/>
              <a:buFont typeface="Arial" panose="020B0604020202020204" pitchFamily="34" charset="0"/>
              <a:buNone/>
              <a:defRPr/>
            </a:pPr>
            <a:r>
              <a:rPr lang="en-US" sz="1600" dirty="0">
                <a:solidFill>
                  <a:prstClr val="black"/>
                </a:solidFill>
              </a:rPr>
              <a:t>7)</a:t>
            </a:r>
            <a:r>
              <a:rPr lang="el-GR" sz="1600" dirty="0">
                <a:solidFill>
                  <a:prstClr val="black"/>
                </a:solidFill>
              </a:rPr>
              <a:t>Χρήσιμες Ιστοσελίδες/Σύνδεσμοι</a:t>
            </a:r>
          </a:p>
        </p:txBody>
      </p:sp>
      <p:grpSp>
        <p:nvGrpSpPr>
          <p:cNvPr id="8" name="그룹 45">
            <a:extLst>
              <a:ext uri="{FF2B5EF4-FFF2-40B4-BE49-F238E27FC236}">
                <a16:creationId xmlns:a16="http://schemas.microsoft.com/office/drawing/2014/main" id="{77AEA72F-61B3-1C7D-5F6E-D4625A1101A9}"/>
              </a:ext>
            </a:extLst>
          </p:cNvPr>
          <p:cNvGrpSpPr/>
          <p:nvPr/>
        </p:nvGrpSpPr>
        <p:grpSpPr>
          <a:xfrm>
            <a:off x="8719237" y="3974841"/>
            <a:ext cx="2969115" cy="2868716"/>
            <a:chOff x="6110127" y="1553562"/>
            <a:chExt cx="4542854" cy="4964929"/>
          </a:xfrm>
        </p:grpSpPr>
        <p:grpSp>
          <p:nvGrpSpPr>
            <p:cNvPr id="9" name="그룹 46">
              <a:extLst>
                <a:ext uri="{FF2B5EF4-FFF2-40B4-BE49-F238E27FC236}">
                  <a16:creationId xmlns:a16="http://schemas.microsoft.com/office/drawing/2014/main" id="{62E27392-1F9A-96A3-2671-88240E97446A}"/>
                </a:ext>
              </a:extLst>
            </p:cNvPr>
            <p:cNvGrpSpPr/>
            <p:nvPr/>
          </p:nvGrpSpPr>
          <p:grpSpPr>
            <a:xfrm>
              <a:off x="7313348" y="1982974"/>
              <a:ext cx="3339633" cy="3337920"/>
              <a:chOff x="7280365" y="2348193"/>
              <a:chExt cx="3168977" cy="3167352"/>
            </a:xfrm>
          </p:grpSpPr>
          <p:sp>
            <p:nvSpPr>
              <p:cNvPr id="22" name="Freeform: Shape 3">
                <a:extLst>
                  <a:ext uri="{FF2B5EF4-FFF2-40B4-BE49-F238E27FC236}">
                    <a16:creationId xmlns:a16="http://schemas.microsoft.com/office/drawing/2014/main" id="{EAD22A6A-8F45-6A0B-51D8-188369084275}"/>
                  </a:ext>
                </a:extLst>
              </p:cNvPr>
              <p:cNvSpPr/>
              <p:nvPr/>
            </p:nvSpPr>
            <p:spPr>
              <a:xfrm>
                <a:off x="7281177" y="2348193"/>
                <a:ext cx="3167351" cy="3167352"/>
              </a:xfrm>
              <a:custGeom>
                <a:avLst/>
                <a:gdLst>
                  <a:gd name="connsiteX0" fmla="*/ 3057049 w 3057525"/>
                  <a:gd name="connsiteY0" fmla="*/ 1532096 h 3057525"/>
                  <a:gd name="connsiteX1" fmla="*/ 1532096 w 3057525"/>
                  <a:gd name="connsiteY1" fmla="*/ 3057049 h 3057525"/>
                  <a:gd name="connsiteX2" fmla="*/ 7144 w 3057525"/>
                  <a:gd name="connsiteY2" fmla="*/ 1532096 h 3057525"/>
                  <a:gd name="connsiteX3" fmla="*/ 1532096 w 3057525"/>
                  <a:gd name="connsiteY3" fmla="*/ 7144 h 3057525"/>
                  <a:gd name="connsiteX4" fmla="*/ 3057049 w 3057525"/>
                  <a:gd name="connsiteY4" fmla="*/ 1532096 h 3057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525" h="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chemeClr val="accent5">
                  <a:lumMod val="20000"/>
                  <a:lumOff val="80000"/>
                </a:schemeClr>
              </a:solidFill>
              <a:ln w="9525" cap="flat">
                <a:noFill/>
                <a:prstDash val="solid"/>
                <a:miter/>
              </a:ln>
              <a:effectLst>
                <a:outerShdw blurRad="63500" sx="102000" sy="102000" algn="ctr" rotWithShape="0">
                  <a:prstClr val="black">
                    <a:alpha val="40000"/>
                  </a:prstClr>
                </a:outerShdw>
              </a:effectLst>
            </p:spPr>
            <p:txBody>
              <a:bodyPr rtlCol="0" anchor="ctr"/>
              <a:lstStyle/>
              <a:p>
                <a:endParaRPr lang="en-US" dirty="0"/>
              </a:p>
            </p:txBody>
          </p:sp>
          <p:sp>
            <p:nvSpPr>
              <p:cNvPr id="23" name="Freeform: Shape 4">
                <a:extLst>
                  <a:ext uri="{FF2B5EF4-FFF2-40B4-BE49-F238E27FC236}">
                    <a16:creationId xmlns:a16="http://schemas.microsoft.com/office/drawing/2014/main" id="{BE2A18F4-4035-662A-5968-112A867E1759}"/>
                  </a:ext>
                </a:extLst>
              </p:cNvPr>
              <p:cNvSpPr/>
              <p:nvPr/>
            </p:nvSpPr>
            <p:spPr>
              <a:xfrm>
                <a:off x="7280365" y="2357762"/>
                <a:ext cx="3168977" cy="3100025"/>
              </a:xfrm>
              <a:custGeom>
                <a:avLst/>
                <a:gdLst>
                  <a:gd name="connsiteX0" fmla="*/ 2863236 w 3028217"/>
                  <a:gd name="connsiteY0" fmla="*/ 2049564 h 2962327"/>
                  <a:gd name="connsiteX1" fmla="*/ 2844662 w 3028217"/>
                  <a:gd name="connsiteY1" fmla="*/ 2065518 h 2962327"/>
                  <a:gd name="connsiteX2" fmla="*/ 2847519 w 3028217"/>
                  <a:gd name="connsiteY2" fmla="*/ 2116953 h 2962327"/>
                  <a:gd name="connsiteX3" fmla="*/ 2887525 w 3028217"/>
                  <a:gd name="connsiteY3" fmla="*/ 2084568 h 2962327"/>
                  <a:gd name="connsiteX4" fmla="*/ 2890382 w 3028217"/>
                  <a:gd name="connsiteY4" fmla="*/ 2078853 h 2962327"/>
                  <a:gd name="connsiteX5" fmla="*/ 2890382 w 3028217"/>
                  <a:gd name="connsiteY5" fmla="*/ 2057898 h 2962327"/>
                  <a:gd name="connsiteX6" fmla="*/ 2863236 w 3028217"/>
                  <a:gd name="connsiteY6" fmla="*/ 2049564 h 2962327"/>
                  <a:gd name="connsiteX7" fmla="*/ 2453184 w 3028217"/>
                  <a:gd name="connsiteY7" fmla="*/ 1703568 h 2962327"/>
                  <a:gd name="connsiteX8" fmla="*/ 2444611 w 3028217"/>
                  <a:gd name="connsiteY8" fmla="*/ 1714046 h 2962327"/>
                  <a:gd name="connsiteX9" fmla="*/ 2467471 w 3028217"/>
                  <a:gd name="connsiteY9" fmla="*/ 1740716 h 2962327"/>
                  <a:gd name="connsiteX10" fmla="*/ 2482711 w 3028217"/>
                  <a:gd name="connsiteY10" fmla="*/ 1728333 h 2962327"/>
                  <a:gd name="connsiteX11" fmla="*/ 2453184 w 3028217"/>
                  <a:gd name="connsiteY11" fmla="*/ 1703568 h 2962327"/>
                  <a:gd name="connsiteX12" fmla="*/ 802501 w 3028217"/>
                  <a:gd name="connsiteY12" fmla="*/ 1583553 h 2962327"/>
                  <a:gd name="connsiteX13" fmla="*/ 812026 w 3028217"/>
                  <a:gd name="connsiteY13" fmla="*/ 1589268 h 2962327"/>
                  <a:gd name="connsiteX14" fmla="*/ 802501 w 3028217"/>
                  <a:gd name="connsiteY14" fmla="*/ 1599745 h 2962327"/>
                  <a:gd name="connsiteX15" fmla="*/ 792024 w 3028217"/>
                  <a:gd name="connsiteY15" fmla="*/ 1594030 h 2962327"/>
                  <a:gd name="connsiteX16" fmla="*/ 802501 w 3028217"/>
                  <a:gd name="connsiteY16" fmla="*/ 1583553 h 2962327"/>
                  <a:gd name="connsiteX17" fmla="*/ 573901 w 3028217"/>
                  <a:gd name="connsiteY17" fmla="*/ 1577838 h 2962327"/>
                  <a:gd name="connsiteX18" fmla="*/ 592951 w 3028217"/>
                  <a:gd name="connsiteY18" fmla="*/ 1589268 h 2962327"/>
                  <a:gd name="connsiteX19" fmla="*/ 584379 w 3028217"/>
                  <a:gd name="connsiteY19" fmla="*/ 1596888 h 2962327"/>
                  <a:gd name="connsiteX20" fmla="*/ 565329 w 3028217"/>
                  <a:gd name="connsiteY20" fmla="*/ 1587363 h 2962327"/>
                  <a:gd name="connsiteX21" fmla="*/ 573901 w 3028217"/>
                  <a:gd name="connsiteY21" fmla="*/ 1577838 h 2962327"/>
                  <a:gd name="connsiteX22" fmla="*/ 698678 w 3028217"/>
                  <a:gd name="connsiteY22" fmla="*/ 1550216 h 2962327"/>
                  <a:gd name="connsiteX23" fmla="*/ 763448 w 3028217"/>
                  <a:gd name="connsiteY23" fmla="*/ 1592126 h 2962327"/>
                  <a:gd name="connsiteX24" fmla="*/ 678676 w 3028217"/>
                  <a:gd name="connsiteY24" fmla="*/ 1592126 h 2962327"/>
                  <a:gd name="connsiteX25" fmla="*/ 698678 w 3028217"/>
                  <a:gd name="connsiteY25" fmla="*/ 1550216 h 2962327"/>
                  <a:gd name="connsiteX26" fmla="*/ 492939 w 3028217"/>
                  <a:gd name="connsiteY26" fmla="*/ 1460681 h 2962327"/>
                  <a:gd name="connsiteX27" fmla="*/ 562471 w 3028217"/>
                  <a:gd name="connsiteY27" fmla="*/ 1479731 h 2962327"/>
                  <a:gd name="connsiteX28" fmla="*/ 646291 w 3028217"/>
                  <a:gd name="connsiteY28" fmla="*/ 1537833 h 2962327"/>
                  <a:gd name="connsiteX29" fmla="*/ 577711 w 3028217"/>
                  <a:gd name="connsiteY29" fmla="*/ 1525451 h 2962327"/>
                  <a:gd name="connsiteX30" fmla="*/ 527229 w 3028217"/>
                  <a:gd name="connsiteY30" fmla="*/ 1487351 h 2962327"/>
                  <a:gd name="connsiteX31" fmla="*/ 525032 w 3028217"/>
                  <a:gd name="connsiteY31" fmla="*/ 1486533 h 2962327"/>
                  <a:gd name="connsiteX32" fmla="*/ 527229 w 3028217"/>
                  <a:gd name="connsiteY32" fmla="*/ 1488303 h 2962327"/>
                  <a:gd name="connsiteX33" fmla="*/ 451029 w 3028217"/>
                  <a:gd name="connsiteY33" fmla="*/ 1494971 h 2962327"/>
                  <a:gd name="connsiteX34" fmla="*/ 492939 w 3028217"/>
                  <a:gd name="connsiteY34" fmla="*/ 1460681 h 2962327"/>
                  <a:gd name="connsiteX35" fmla="*/ 592475 w 3028217"/>
                  <a:gd name="connsiteY35" fmla="*/ 1413889 h 2962327"/>
                  <a:gd name="connsiteX36" fmla="*/ 596761 w 3028217"/>
                  <a:gd name="connsiteY36" fmla="*/ 1414961 h 2962327"/>
                  <a:gd name="connsiteX37" fmla="*/ 595809 w 3028217"/>
                  <a:gd name="connsiteY37" fmla="*/ 1447346 h 2962327"/>
                  <a:gd name="connsiteX38" fmla="*/ 588189 w 3028217"/>
                  <a:gd name="connsiteY38" fmla="*/ 1414961 h 2962327"/>
                  <a:gd name="connsiteX39" fmla="*/ 592475 w 3028217"/>
                  <a:gd name="connsiteY39" fmla="*/ 1413889 h 2962327"/>
                  <a:gd name="connsiteX40" fmla="*/ 2633206 w 3028217"/>
                  <a:gd name="connsiteY40" fmla="*/ 1174931 h 2962327"/>
                  <a:gd name="connsiteX41" fmla="*/ 2673211 w 3028217"/>
                  <a:gd name="connsiteY41" fmla="*/ 1180646 h 2962327"/>
                  <a:gd name="connsiteX42" fmla="*/ 2633206 w 3028217"/>
                  <a:gd name="connsiteY42" fmla="*/ 1174931 h 2962327"/>
                  <a:gd name="connsiteX43" fmla="*/ 2477948 w 3028217"/>
                  <a:gd name="connsiteY43" fmla="*/ 1095873 h 2962327"/>
                  <a:gd name="connsiteX44" fmla="*/ 2484616 w 3028217"/>
                  <a:gd name="connsiteY44" fmla="*/ 1110160 h 2962327"/>
                  <a:gd name="connsiteX45" fmla="*/ 2464613 w 3028217"/>
                  <a:gd name="connsiteY45" fmla="*/ 1135878 h 2962327"/>
                  <a:gd name="connsiteX46" fmla="*/ 2444611 w 3028217"/>
                  <a:gd name="connsiteY46" fmla="*/ 1144450 h 2962327"/>
                  <a:gd name="connsiteX47" fmla="*/ 2415083 w 3028217"/>
                  <a:gd name="connsiteY47" fmla="*/ 1119685 h 2962327"/>
                  <a:gd name="connsiteX48" fmla="*/ 2446516 w 3028217"/>
                  <a:gd name="connsiteY48" fmla="*/ 1114923 h 2962327"/>
                  <a:gd name="connsiteX49" fmla="*/ 2477948 w 3028217"/>
                  <a:gd name="connsiteY49" fmla="*/ 1095873 h 2962327"/>
                  <a:gd name="connsiteX50" fmla="*/ 2344599 w 3028217"/>
                  <a:gd name="connsiteY50" fmla="*/ 1039676 h 2962327"/>
                  <a:gd name="connsiteX51" fmla="*/ 2355076 w 3028217"/>
                  <a:gd name="connsiteY51" fmla="*/ 1066346 h 2962327"/>
                  <a:gd name="connsiteX52" fmla="*/ 2341741 w 3028217"/>
                  <a:gd name="connsiteY52" fmla="*/ 1092063 h 2962327"/>
                  <a:gd name="connsiteX53" fmla="*/ 2328406 w 3028217"/>
                  <a:gd name="connsiteY53" fmla="*/ 1065393 h 2962327"/>
                  <a:gd name="connsiteX54" fmla="*/ 2344599 w 3028217"/>
                  <a:gd name="connsiteY54" fmla="*/ 1039676 h 2962327"/>
                  <a:gd name="connsiteX55" fmla="*/ 699631 w 3028217"/>
                  <a:gd name="connsiteY55" fmla="*/ 966334 h 2962327"/>
                  <a:gd name="connsiteX56" fmla="*/ 616764 w 3028217"/>
                  <a:gd name="connsiteY56" fmla="*/ 992051 h 2962327"/>
                  <a:gd name="connsiteX57" fmla="*/ 699631 w 3028217"/>
                  <a:gd name="connsiteY57" fmla="*/ 966334 h 2962327"/>
                  <a:gd name="connsiteX58" fmla="*/ 2786559 w 3028217"/>
                  <a:gd name="connsiteY58" fmla="*/ 938711 h 2962327"/>
                  <a:gd name="connsiteX59" fmla="*/ 2814181 w 3028217"/>
                  <a:gd name="connsiteY59" fmla="*/ 938711 h 2962327"/>
                  <a:gd name="connsiteX60" fmla="*/ 2814181 w 3028217"/>
                  <a:gd name="connsiteY60" fmla="*/ 945378 h 2962327"/>
                  <a:gd name="connsiteX61" fmla="*/ 2786559 w 3028217"/>
                  <a:gd name="connsiteY61" fmla="*/ 938711 h 2962327"/>
                  <a:gd name="connsiteX62" fmla="*/ 737731 w 3028217"/>
                  <a:gd name="connsiteY62" fmla="*/ 935019 h 2962327"/>
                  <a:gd name="connsiteX63" fmla="*/ 702489 w 3028217"/>
                  <a:gd name="connsiteY63" fmla="*/ 951093 h 2962327"/>
                  <a:gd name="connsiteX64" fmla="*/ 770116 w 3028217"/>
                  <a:gd name="connsiteY64" fmla="*/ 936805 h 2962327"/>
                  <a:gd name="connsiteX65" fmla="*/ 737731 w 3028217"/>
                  <a:gd name="connsiteY65" fmla="*/ 935019 h 2962327"/>
                  <a:gd name="connsiteX66" fmla="*/ 619383 w 3028217"/>
                  <a:gd name="connsiteY66" fmla="*/ 880251 h 2962327"/>
                  <a:gd name="connsiteX67" fmla="*/ 608191 w 3028217"/>
                  <a:gd name="connsiteY67" fmla="*/ 882513 h 2962327"/>
                  <a:gd name="connsiteX68" fmla="*/ 541516 w 3028217"/>
                  <a:gd name="connsiteY68" fmla="*/ 968238 h 2962327"/>
                  <a:gd name="connsiteX69" fmla="*/ 558661 w 3028217"/>
                  <a:gd name="connsiteY69" fmla="*/ 975858 h 2962327"/>
                  <a:gd name="connsiteX70" fmla="*/ 578664 w 3028217"/>
                  <a:gd name="connsiteY70" fmla="*/ 949188 h 2962327"/>
                  <a:gd name="connsiteX71" fmla="*/ 623431 w 3028217"/>
                  <a:gd name="connsiteY71" fmla="*/ 890133 h 2962327"/>
                  <a:gd name="connsiteX72" fmla="*/ 619383 w 3028217"/>
                  <a:gd name="connsiteY72" fmla="*/ 880251 h 2962327"/>
                  <a:gd name="connsiteX73" fmla="*/ 659626 w 3028217"/>
                  <a:gd name="connsiteY73" fmla="*/ 872036 h 2962327"/>
                  <a:gd name="connsiteX74" fmla="*/ 647244 w 3028217"/>
                  <a:gd name="connsiteY74" fmla="*/ 879656 h 2962327"/>
                  <a:gd name="connsiteX75" fmla="*/ 657721 w 3028217"/>
                  <a:gd name="connsiteY75" fmla="*/ 950141 h 2962327"/>
                  <a:gd name="connsiteX76" fmla="*/ 683439 w 3028217"/>
                  <a:gd name="connsiteY76" fmla="*/ 913946 h 2962327"/>
                  <a:gd name="connsiteX77" fmla="*/ 711061 w 3028217"/>
                  <a:gd name="connsiteY77" fmla="*/ 910136 h 2962327"/>
                  <a:gd name="connsiteX78" fmla="*/ 709156 w 3028217"/>
                  <a:gd name="connsiteY78" fmla="*/ 891086 h 2962327"/>
                  <a:gd name="connsiteX79" fmla="*/ 659626 w 3028217"/>
                  <a:gd name="connsiteY79" fmla="*/ 872036 h 2962327"/>
                  <a:gd name="connsiteX80" fmla="*/ 620410 w 3028217"/>
                  <a:gd name="connsiteY80" fmla="*/ 803828 h 2962327"/>
                  <a:gd name="connsiteX81" fmla="*/ 603429 w 3028217"/>
                  <a:gd name="connsiteY81" fmla="*/ 807266 h 2962327"/>
                  <a:gd name="connsiteX82" fmla="*/ 532944 w 3028217"/>
                  <a:gd name="connsiteY82" fmla="*/ 841556 h 2962327"/>
                  <a:gd name="connsiteX83" fmla="*/ 541516 w 3028217"/>
                  <a:gd name="connsiteY83" fmla="*/ 855843 h 2962327"/>
                  <a:gd name="connsiteX84" fmla="*/ 602476 w 3028217"/>
                  <a:gd name="connsiteY84" fmla="*/ 859653 h 2962327"/>
                  <a:gd name="connsiteX85" fmla="*/ 652959 w 3028217"/>
                  <a:gd name="connsiteY85" fmla="*/ 835841 h 2962327"/>
                  <a:gd name="connsiteX86" fmla="*/ 620410 w 3028217"/>
                  <a:gd name="connsiteY86" fmla="*/ 803828 h 2962327"/>
                  <a:gd name="connsiteX87" fmla="*/ 2051228 w 3028217"/>
                  <a:gd name="connsiteY87" fmla="*/ 690108 h 2962327"/>
                  <a:gd name="connsiteX88" fmla="*/ 2074088 w 3028217"/>
                  <a:gd name="connsiteY88" fmla="*/ 722493 h 2962327"/>
                  <a:gd name="connsiteX89" fmla="*/ 2021701 w 3028217"/>
                  <a:gd name="connsiteY89" fmla="*/ 782500 h 2962327"/>
                  <a:gd name="connsiteX90" fmla="*/ 2000746 w 3028217"/>
                  <a:gd name="connsiteY90" fmla="*/ 772023 h 2962327"/>
                  <a:gd name="connsiteX91" fmla="*/ 2036941 w 3028217"/>
                  <a:gd name="connsiteY91" fmla="*/ 698680 h 2962327"/>
                  <a:gd name="connsiteX92" fmla="*/ 2051228 w 3028217"/>
                  <a:gd name="connsiteY92" fmla="*/ 690108 h 2962327"/>
                  <a:gd name="connsiteX93" fmla="*/ 2111236 w 3028217"/>
                  <a:gd name="connsiteY93" fmla="*/ 608669 h 2962327"/>
                  <a:gd name="connsiteX94" fmla="*/ 2113141 w 3028217"/>
                  <a:gd name="connsiteY94" fmla="*/ 623433 h 2962327"/>
                  <a:gd name="connsiteX95" fmla="*/ 2111236 w 3028217"/>
                  <a:gd name="connsiteY95" fmla="*/ 626290 h 2962327"/>
                  <a:gd name="connsiteX96" fmla="*/ 2159814 w 3028217"/>
                  <a:gd name="connsiteY96" fmla="*/ 711063 h 2962327"/>
                  <a:gd name="connsiteX97" fmla="*/ 2199819 w 3028217"/>
                  <a:gd name="connsiteY97" fmla="*/ 758688 h 2962327"/>
                  <a:gd name="connsiteX98" fmla="*/ 2176959 w 3028217"/>
                  <a:gd name="connsiteY98" fmla="*/ 800598 h 2962327"/>
                  <a:gd name="connsiteX99" fmla="*/ 2092186 w 3028217"/>
                  <a:gd name="connsiteY99" fmla="*/ 814885 h 2962327"/>
                  <a:gd name="connsiteX100" fmla="*/ 2092186 w 3028217"/>
                  <a:gd name="connsiteY100" fmla="*/ 777738 h 2962327"/>
                  <a:gd name="connsiteX101" fmla="*/ 2111236 w 3028217"/>
                  <a:gd name="connsiteY101" fmla="*/ 740590 h 2962327"/>
                  <a:gd name="connsiteX102" fmla="*/ 2110284 w 3028217"/>
                  <a:gd name="connsiteY102" fmla="*/ 710110 h 2962327"/>
                  <a:gd name="connsiteX103" fmla="*/ 2076946 w 3028217"/>
                  <a:gd name="connsiteY103" fmla="*/ 669153 h 2962327"/>
                  <a:gd name="connsiteX104" fmla="*/ 2097901 w 3028217"/>
                  <a:gd name="connsiteY104" fmla="*/ 611050 h 2962327"/>
                  <a:gd name="connsiteX105" fmla="*/ 2111236 w 3028217"/>
                  <a:gd name="connsiteY105" fmla="*/ 608669 h 2962327"/>
                  <a:gd name="connsiteX106" fmla="*/ 927279 w 3028217"/>
                  <a:gd name="connsiteY106" fmla="*/ 479605 h 2962327"/>
                  <a:gd name="connsiteX107" fmla="*/ 933946 w 3028217"/>
                  <a:gd name="connsiteY107" fmla="*/ 486273 h 2962327"/>
                  <a:gd name="connsiteX108" fmla="*/ 929184 w 3028217"/>
                  <a:gd name="connsiteY108" fmla="*/ 493893 h 2962327"/>
                  <a:gd name="connsiteX109" fmla="*/ 919659 w 3028217"/>
                  <a:gd name="connsiteY109" fmla="*/ 488178 h 2962327"/>
                  <a:gd name="connsiteX110" fmla="*/ 927279 w 3028217"/>
                  <a:gd name="connsiteY110" fmla="*/ 479605 h 2962327"/>
                  <a:gd name="connsiteX111" fmla="*/ 1938089 w 3028217"/>
                  <a:gd name="connsiteY111" fmla="*/ 417931 h 2962327"/>
                  <a:gd name="connsiteX112" fmla="*/ 1959789 w 3028217"/>
                  <a:gd name="connsiteY112" fmla="*/ 441505 h 2962327"/>
                  <a:gd name="connsiteX113" fmla="*/ 1940739 w 3028217"/>
                  <a:gd name="connsiteY113" fmla="*/ 466270 h 2962327"/>
                  <a:gd name="connsiteX114" fmla="*/ 1842631 w 3028217"/>
                  <a:gd name="connsiteY114" fmla="*/ 480558 h 2962327"/>
                  <a:gd name="connsiteX115" fmla="*/ 1832154 w 3028217"/>
                  <a:gd name="connsiteY115" fmla="*/ 458650 h 2962327"/>
                  <a:gd name="connsiteX116" fmla="*/ 1833106 w 3028217"/>
                  <a:gd name="connsiteY116" fmla="*/ 431980 h 2962327"/>
                  <a:gd name="connsiteX117" fmla="*/ 1845489 w 3028217"/>
                  <a:gd name="connsiteY117" fmla="*/ 423408 h 2962327"/>
                  <a:gd name="connsiteX118" fmla="*/ 1857871 w 3028217"/>
                  <a:gd name="connsiteY118" fmla="*/ 432933 h 2962327"/>
                  <a:gd name="connsiteX119" fmla="*/ 1926451 w 3028217"/>
                  <a:gd name="connsiteY119" fmla="*/ 418645 h 2962327"/>
                  <a:gd name="connsiteX120" fmla="*/ 1938089 w 3028217"/>
                  <a:gd name="connsiteY120" fmla="*/ 417931 h 2962327"/>
                  <a:gd name="connsiteX121" fmla="*/ 904419 w 3028217"/>
                  <a:gd name="connsiteY121" fmla="*/ 389118 h 2962327"/>
                  <a:gd name="connsiteX122" fmla="*/ 938709 w 3028217"/>
                  <a:gd name="connsiteY122" fmla="*/ 433886 h 2962327"/>
                  <a:gd name="connsiteX123" fmla="*/ 942519 w 3028217"/>
                  <a:gd name="connsiteY123" fmla="*/ 446268 h 2962327"/>
                  <a:gd name="connsiteX124" fmla="*/ 931089 w 3028217"/>
                  <a:gd name="connsiteY124" fmla="*/ 449125 h 2962327"/>
                  <a:gd name="connsiteX125" fmla="*/ 878701 w 3028217"/>
                  <a:gd name="connsiteY125" fmla="*/ 449125 h 2962327"/>
                  <a:gd name="connsiteX126" fmla="*/ 856794 w 3028217"/>
                  <a:gd name="connsiteY126" fmla="*/ 443411 h 2962327"/>
                  <a:gd name="connsiteX127" fmla="*/ 867271 w 3028217"/>
                  <a:gd name="connsiteY127" fmla="*/ 412930 h 2962327"/>
                  <a:gd name="connsiteX128" fmla="*/ 904419 w 3028217"/>
                  <a:gd name="connsiteY128" fmla="*/ 389118 h 2962327"/>
                  <a:gd name="connsiteX129" fmla="*/ 1062534 w 3028217"/>
                  <a:gd name="connsiteY129" fmla="*/ 340541 h 2962327"/>
                  <a:gd name="connsiteX130" fmla="*/ 1083489 w 3028217"/>
                  <a:gd name="connsiteY130" fmla="*/ 353876 h 2962327"/>
                  <a:gd name="connsiteX131" fmla="*/ 1053961 w 3028217"/>
                  <a:gd name="connsiteY131" fmla="*/ 360543 h 2962327"/>
                  <a:gd name="connsiteX132" fmla="*/ 1062534 w 3028217"/>
                  <a:gd name="connsiteY132" fmla="*/ 340541 h 2962327"/>
                  <a:gd name="connsiteX133" fmla="*/ 2471113 w 3028217"/>
                  <a:gd name="connsiteY133" fmla="*/ 336025 h 2962327"/>
                  <a:gd name="connsiteX134" fmla="*/ 2521763 w 3028217"/>
                  <a:gd name="connsiteY134" fmla="*/ 370068 h 2962327"/>
                  <a:gd name="connsiteX135" fmla="*/ 2848471 w 3028217"/>
                  <a:gd name="connsiteY135" fmla="*/ 785358 h 2962327"/>
                  <a:gd name="connsiteX136" fmla="*/ 2920861 w 3028217"/>
                  <a:gd name="connsiteY136" fmla="*/ 940616 h 2962327"/>
                  <a:gd name="connsiteX137" fmla="*/ 2926576 w 3028217"/>
                  <a:gd name="connsiteY137" fmla="*/ 977763 h 2962327"/>
                  <a:gd name="connsiteX138" fmla="*/ 2847518 w 3028217"/>
                  <a:gd name="connsiteY138" fmla="*/ 938711 h 2962327"/>
                  <a:gd name="connsiteX139" fmla="*/ 2864663 w 3028217"/>
                  <a:gd name="connsiteY139" fmla="*/ 890133 h 2962327"/>
                  <a:gd name="connsiteX140" fmla="*/ 2810371 w 3028217"/>
                  <a:gd name="connsiteY140" fmla="*/ 908231 h 2962327"/>
                  <a:gd name="connsiteX141" fmla="*/ 2757031 w 3028217"/>
                  <a:gd name="connsiteY141" fmla="*/ 904421 h 2962327"/>
                  <a:gd name="connsiteX142" fmla="*/ 2728456 w 3028217"/>
                  <a:gd name="connsiteY142" fmla="*/ 916803 h 2962327"/>
                  <a:gd name="connsiteX143" fmla="*/ 2707501 w 3028217"/>
                  <a:gd name="connsiteY143" fmla="*/ 971096 h 2962327"/>
                  <a:gd name="connsiteX144" fmla="*/ 2706548 w 3028217"/>
                  <a:gd name="connsiteY144" fmla="*/ 1011101 h 2962327"/>
                  <a:gd name="connsiteX145" fmla="*/ 2712263 w 3028217"/>
                  <a:gd name="connsiteY145" fmla="*/ 1044438 h 2962327"/>
                  <a:gd name="connsiteX146" fmla="*/ 2750438 w 3028217"/>
                  <a:gd name="connsiteY146" fmla="*/ 1026892 h 2962327"/>
                  <a:gd name="connsiteX147" fmla="*/ 2757317 w 3028217"/>
                  <a:gd name="connsiteY147" fmla="*/ 1029909 h 2962327"/>
                  <a:gd name="connsiteX148" fmla="*/ 2760842 w 3028217"/>
                  <a:gd name="connsiteY148" fmla="*/ 1028246 h 2962327"/>
                  <a:gd name="connsiteX149" fmla="*/ 2785607 w 3028217"/>
                  <a:gd name="connsiteY149" fmla="*/ 1010148 h 2962327"/>
                  <a:gd name="connsiteX150" fmla="*/ 2804538 w 3028217"/>
                  <a:gd name="connsiteY150" fmla="*/ 1006457 h 2962327"/>
                  <a:gd name="connsiteX151" fmla="*/ 2822755 w 3028217"/>
                  <a:gd name="connsiteY151" fmla="*/ 1009196 h 2962327"/>
                  <a:gd name="connsiteX152" fmla="*/ 2938959 w 3028217"/>
                  <a:gd name="connsiteY152" fmla="*/ 1031103 h 2962327"/>
                  <a:gd name="connsiteX153" fmla="*/ 2959915 w 3028217"/>
                  <a:gd name="connsiteY153" fmla="*/ 1058726 h 2962327"/>
                  <a:gd name="connsiteX154" fmla="*/ 3021827 w 3028217"/>
                  <a:gd name="connsiteY154" fmla="*/ 1368288 h 2962327"/>
                  <a:gd name="connsiteX155" fmla="*/ 3027542 w 3028217"/>
                  <a:gd name="connsiteY155" fmla="*/ 1562598 h 2962327"/>
                  <a:gd name="connsiteX156" fmla="*/ 3020874 w 3028217"/>
                  <a:gd name="connsiteY156" fmla="*/ 1594983 h 2962327"/>
                  <a:gd name="connsiteX157" fmla="*/ 2958009 w 3028217"/>
                  <a:gd name="connsiteY157" fmla="*/ 1512116 h 2962327"/>
                  <a:gd name="connsiteX158" fmla="*/ 2918005 w 3028217"/>
                  <a:gd name="connsiteY158" fmla="*/ 1446393 h 2962327"/>
                  <a:gd name="connsiteX159" fmla="*/ 2860855 w 3028217"/>
                  <a:gd name="connsiteY159" fmla="*/ 1371146 h 2962327"/>
                  <a:gd name="connsiteX160" fmla="*/ 2831327 w 3028217"/>
                  <a:gd name="connsiteY160" fmla="*/ 1343523 h 2962327"/>
                  <a:gd name="connsiteX161" fmla="*/ 2856092 w 3028217"/>
                  <a:gd name="connsiteY161" fmla="*/ 1380671 h 2962327"/>
                  <a:gd name="connsiteX162" fmla="*/ 2930387 w 3028217"/>
                  <a:gd name="connsiteY162" fmla="*/ 1514021 h 2962327"/>
                  <a:gd name="connsiteX163" fmla="*/ 2939912 w 3028217"/>
                  <a:gd name="connsiteY163" fmla="*/ 1546406 h 2962327"/>
                  <a:gd name="connsiteX164" fmla="*/ 2962772 w 3028217"/>
                  <a:gd name="connsiteY164" fmla="*/ 1597841 h 2962327"/>
                  <a:gd name="connsiteX165" fmla="*/ 2999919 w 3028217"/>
                  <a:gd name="connsiteY165" fmla="*/ 1683566 h 2962327"/>
                  <a:gd name="connsiteX166" fmla="*/ 3012302 w 3028217"/>
                  <a:gd name="connsiteY166" fmla="*/ 1740716 h 2962327"/>
                  <a:gd name="connsiteX167" fmla="*/ 2886572 w 3028217"/>
                  <a:gd name="connsiteY167" fmla="*/ 2158864 h 2962327"/>
                  <a:gd name="connsiteX168" fmla="*/ 2841805 w 3028217"/>
                  <a:gd name="connsiteY168" fmla="*/ 2246493 h 2962327"/>
                  <a:gd name="connsiteX169" fmla="*/ 2821802 w 3028217"/>
                  <a:gd name="connsiteY169" fmla="*/ 2266496 h 2962327"/>
                  <a:gd name="connsiteX170" fmla="*/ 2808467 w 3028217"/>
                  <a:gd name="connsiteY170" fmla="*/ 2240778 h 2962327"/>
                  <a:gd name="connsiteX171" fmla="*/ 2785607 w 3028217"/>
                  <a:gd name="connsiteY171" fmla="*/ 2172198 h 2962327"/>
                  <a:gd name="connsiteX172" fmla="*/ 2805609 w 3028217"/>
                  <a:gd name="connsiteY172" fmla="*/ 2234111 h 2962327"/>
                  <a:gd name="connsiteX173" fmla="*/ 2821802 w 3028217"/>
                  <a:gd name="connsiteY173" fmla="*/ 2273164 h 2962327"/>
                  <a:gd name="connsiteX174" fmla="*/ 2708455 w 3028217"/>
                  <a:gd name="connsiteY174" fmla="*/ 2451281 h 2962327"/>
                  <a:gd name="connsiteX175" fmla="*/ 2551292 w 3028217"/>
                  <a:gd name="connsiteY175" fmla="*/ 2622731 h 2962327"/>
                  <a:gd name="connsiteX176" fmla="*/ 2476997 w 3028217"/>
                  <a:gd name="connsiteY176" fmla="*/ 2687501 h 2962327"/>
                  <a:gd name="connsiteX177" fmla="*/ 2463662 w 3028217"/>
                  <a:gd name="connsiteY177" fmla="*/ 2655116 h 2962327"/>
                  <a:gd name="connsiteX178" fmla="*/ 2425562 w 3028217"/>
                  <a:gd name="connsiteY178" fmla="*/ 2533196 h 2962327"/>
                  <a:gd name="connsiteX179" fmla="*/ 2439849 w 3028217"/>
                  <a:gd name="connsiteY179" fmla="*/ 2375081 h 2962327"/>
                  <a:gd name="connsiteX180" fmla="*/ 2449374 w 3028217"/>
                  <a:gd name="connsiteY180" fmla="*/ 2301739 h 2962327"/>
                  <a:gd name="connsiteX181" fmla="*/ 2430324 w 3028217"/>
                  <a:gd name="connsiteY181" fmla="*/ 2210298 h 2962327"/>
                  <a:gd name="connsiteX182" fmla="*/ 2396987 w 3028217"/>
                  <a:gd name="connsiteY182" fmla="*/ 2144576 h 2962327"/>
                  <a:gd name="connsiteX183" fmla="*/ 2370317 w 3028217"/>
                  <a:gd name="connsiteY183" fmla="*/ 2012178 h 2962327"/>
                  <a:gd name="connsiteX184" fmla="*/ 2374127 w 3028217"/>
                  <a:gd name="connsiteY184" fmla="*/ 1992176 h 2962327"/>
                  <a:gd name="connsiteX185" fmla="*/ 2319834 w 3028217"/>
                  <a:gd name="connsiteY185" fmla="*/ 1944551 h 2962327"/>
                  <a:gd name="connsiteX186" fmla="*/ 2282687 w 3028217"/>
                  <a:gd name="connsiteY186" fmla="*/ 1931216 h 2962327"/>
                  <a:gd name="connsiteX187" fmla="*/ 2200772 w 3028217"/>
                  <a:gd name="connsiteY187" fmla="*/ 1905498 h 2962327"/>
                  <a:gd name="connsiteX188" fmla="*/ 2157909 w 3028217"/>
                  <a:gd name="connsiteY188" fmla="*/ 1926453 h 2962327"/>
                  <a:gd name="connsiteX189" fmla="*/ 2106474 w 3028217"/>
                  <a:gd name="connsiteY189" fmla="*/ 1931216 h 2962327"/>
                  <a:gd name="connsiteX190" fmla="*/ 2040752 w 3028217"/>
                  <a:gd name="connsiteY190" fmla="*/ 1937883 h 2962327"/>
                  <a:gd name="connsiteX191" fmla="*/ 1974077 w 3028217"/>
                  <a:gd name="connsiteY191" fmla="*/ 1924548 h 2962327"/>
                  <a:gd name="connsiteX192" fmla="*/ 1919784 w 3028217"/>
                  <a:gd name="connsiteY192" fmla="*/ 1877876 h 2962327"/>
                  <a:gd name="connsiteX193" fmla="*/ 1896924 w 3028217"/>
                  <a:gd name="connsiteY193" fmla="*/ 1849301 h 2962327"/>
                  <a:gd name="connsiteX194" fmla="*/ 1839774 w 3028217"/>
                  <a:gd name="connsiteY194" fmla="*/ 1762623 h 2962327"/>
                  <a:gd name="connsiteX195" fmla="*/ 1822629 w 3028217"/>
                  <a:gd name="connsiteY195" fmla="*/ 1676898 h 2962327"/>
                  <a:gd name="connsiteX196" fmla="*/ 1829297 w 3028217"/>
                  <a:gd name="connsiteY196" fmla="*/ 1537833 h 2962327"/>
                  <a:gd name="connsiteX197" fmla="*/ 1828344 w 3028217"/>
                  <a:gd name="connsiteY197" fmla="*/ 1514973 h 2962327"/>
                  <a:gd name="connsiteX198" fmla="*/ 1909307 w 3028217"/>
                  <a:gd name="connsiteY198" fmla="*/ 1373051 h 2962327"/>
                  <a:gd name="connsiteX199" fmla="*/ 1929309 w 3028217"/>
                  <a:gd name="connsiteY199" fmla="*/ 1361621 h 2962327"/>
                  <a:gd name="connsiteX200" fmla="*/ 1977887 w 3028217"/>
                  <a:gd name="connsiteY200" fmla="*/ 1293041 h 2962327"/>
                  <a:gd name="connsiteX201" fmla="*/ 2019797 w 3028217"/>
                  <a:gd name="connsiteY201" fmla="*/ 1227318 h 2962327"/>
                  <a:gd name="connsiteX202" fmla="*/ 2051229 w 3028217"/>
                  <a:gd name="connsiteY202" fmla="*/ 1178741 h 2962327"/>
                  <a:gd name="connsiteX203" fmla="*/ 2083614 w 3028217"/>
                  <a:gd name="connsiteY203" fmla="*/ 1172073 h 2962327"/>
                  <a:gd name="connsiteX204" fmla="*/ 2161719 w 3028217"/>
                  <a:gd name="connsiteY204" fmla="*/ 1162548 h 2962327"/>
                  <a:gd name="connsiteX205" fmla="*/ 2266494 w 3028217"/>
                  <a:gd name="connsiteY205" fmla="*/ 1136831 h 2962327"/>
                  <a:gd name="connsiteX206" fmla="*/ 2331264 w 3028217"/>
                  <a:gd name="connsiteY206" fmla="*/ 1133021 h 2962327"/>
                  <a:gd name="connsiteX207" fmla="*/ 2387462 w 3028217"/>
                  <a:gd name="connsiteY207" fmla="*/ 1197791 h 2962327"/>
                  <a:gd name="connsiteX208" fmla="*/ 2400797 w 3028217"/>
                  <a:gd name="connsiteY208" fmla="*/ 1229223 h 2962327"/>
                  <a:gd name="connsiteX209" fmla="*/ 2517002 w 3028217"/>
                  <a:gd name="connsiteY209" fmla="*/ 1283516 h 2962327"/>
                  <a:gd name="connsiteX210" fmla="*/ 2556055 w 3028217"/>
                  <a:gd name="connsiteY210" fmla="*/ 1266371 h 2962327"/>
                  <a:gd name="connsiteX211" fmla="*/ 2617967 w 3028217"/>
                  <a:gd name="connsiteY211" fmla="*/ 1241606 h 2962327"/>
                  <a:gd name="connsiteX212" fmla="*/ 2701787 w 3028217"/>
                  <a:gd name="connsiteY212" fmla="*/ 1271133 h 2962327"/>
                  <a:gd name="connsiteX213" fmla="*/ 2823707 w 3028217"/>
                  <a:gd name="connsiteY213" fmla="*/ 1270181 h 2962327"/>
                  <a:gd name="connsiteX214" fmla="*/ 2842757 w 3028217"/>
                  <a:gd name="connsiteY214" fmla="*/ 1253988 h 2962327"/>
                  <a:gd name="connsiteX215" fmla="*/ 2857997 w 3028217"/>
                  <a:gd name="connsiteY215" fmla="*/ 1191123 h 2962327"/>
                  <a:gd name="connsiteX216" fmla="*/ 2824659 w 3028217"/>
                  <a:gd name="connsiteY216" fmla="*/ 1163501 h 2962327"/>
                  <a:gd name="connsiteX217" fmla="*/ 2781797 w 3028217"/>
                  <a:gd name="connsiteY217" fmla="*/ 1153023 h 2962327"/>
                  <a:gd name="connsiteX218" fmla="*/ 2778142 w 3028217"/>
                  <a:gd name="connsiteY218" fmla="*/ 1149005 h 2962327"/>
                  <a:gd name="connsiteX219" fmla="*/ 2758579 w 3028217"/>
                  <a:gd name="connsiteY219" fmla="*/ 1157637 h 2962327"/>
                  <a:gd name="connsiteX220" fmla="*/ 2684641 w 3028217"/>
                  <a:gd name="connsiteY220" fmla="*/ 1122543 h 2962327"/>
                  <a:gd name="connsiteX221" fmla="*/ 2664638 w 3028217"/>
                  <a:gd name="connsiteY221" fmla="*/ 1083491 h 2962327"/>
                  <a:gd name="connsiteX222" fmla="*/ 2646541 w 3028217"/>
                  <a:gd name="connsiteY222" fmla="*/ 1054916 h 2962327"/>
                  <a:gd name="connsiteX223" fmla="*/ 2610346 w 3028217"/>
                  <a:gd name="connsiteY223" fmla="*/ 1080633 h 2962327"/>
                  <a:gd name="connsiteX224" fmla="*/ 2609202 w 3028217"/>
                  <a:gd name="connsiteY224" fmla="*/ 1082346 h 2962327"/>
                  <a:gd name="connsiteX225" fmla="*/ 2613204 w 3028217"/>
                  <a:gd name="connsiteY225" fmla="*/ 1086348 h 2962327"/>
                  <a:gd name="connsiteX226" fmla="*/ 2632254 w 3028217"/>
                  <a:gd name="connsiteY226" fmla="*/ 1108255 h 2962327"/>
                  <a:gd name="connsiteX227" fmla="*/ 2609394 w 3028217"/>
                  <a:gd name="connsiteY227" fmla="*/ 1145403 h 2962327"/>
                  <a:gd name="connsiteX228" fmla="*/ 2584629 w 3028217"/>
                  <a:gd name="connsiteY228" fmla="*/ 1132068 h 2962327"/>
                  <a:gd name="connsiteX229" fmla="*/ 2566055 w 3028217"/>
                  <a:gd name="connsiteY229" fmla="*/ 1095397 h 2962327"/>
                  <a:gd name="connsiteX230" fmla="*/ 2558490 w 3028217"/>
                  <a:gd name="connsiteY230" fmla="*/ 1083461 h 2962327"/>
                  <a:gd name="connsiteX231" fmla="*/ 2545576 w 3028217"/>
                  <a:gd name="connsiteY231" fmla="*/ 1071108 h 2962327"/>
                  <a:gd name="connsiteX232" fmla="*/ 2536051 w 3028217"/>
                  <a:gd name="connsiteY232" fmla="*/ 1061583 h 2962327"/>
                  <a:gd name="connsiteX233" fmla="*/ 2429371 w 3028217"/>
                  <a:gd name="connsiteY233" fmla="*/ 952046 h 2962327"/>
                  <a:gd name="connsiteX234" fmla="*/ 2417941 w 3028217"/>
                  <a:gd name="connsiteY234" fmla="*/ 944426 h 2962327"/>
                  <a:gd name="connsiteX235" fmla="*/ 2407463 w 3028217"/>
                  <a:gd name="connsiteY235" fmla="*/ 947283 h 2962327"/>
                  <a:gd name="connsiteX236" fmla="*/ 2469376 w 3028217"/>
                  <a:gd name="connsiteY236" fmla="*/ 1014911 h 2962327"/>
                  <a:gd name="connsiteX237" fmla="*/ 2509381 w 3028217"/>
                  <a:gd name="connsiteY237" fmla="*/ 1044438 h 2962327"/>
                  <a:gd name="connsiteX238" fmla="*/ 2504618 w 3028217"/>
                  <a:gd name="connsiteY238" fmla="*/ 1057773 h 2962327"/>
                  <a:gd name="connsiteX239" fmla="*/ 2488426 w 3028217"/>
                  <a:gd name="connsiteY239" fmla="*/ 1077776 h 2962327"/>
                  <a:gd name="connsiteX240" fmla="*/ 2476996 w 3028217"/>
                  <a:gd name="connsiteY240" fmla="*/ 1084443 h 2962327"/>
                  <a:gd name="connsiteX241" fmla="*/ 2356028 w 3028217"/>
                  <a:gd name="connsiteY241" fmla="*/ 985383 h 2962327"/>
                  <a:gd name="connsiteX242" fmla="*/ 2317928 w 3028217"/>
                  <a:gd name="connsiteY242" fmla="*/ 978716 h 2962327"/>
                  <a:gd name="connsiteX243" fmla="*/ 2295068 w 3028217"/>
                  <a:gd name="connsiteY243" fmla="*/ 993003 h 2962327"/>
                  <a:gd name="connsiteX244" fmla="*/ 2196008 w 3028217"/>
                  <a:gd name="connsiteY244" fmla="*/ 1057773 h 2962327"/>
                  <a:gd name="connsiteX245" fmla="*/ 2181721 w 3028217"/>
                  <a:gd name="connsiteY245" fmla="*/ 1087301 h 2962327"/>
                  <a:gd name="connsiteX246" fmla="*/ 2105521 w 3028217"/>
                  <a:gd name="connsiteY246" fmla="*/ 1157786 h 2962327"/>
                  <a:gd name="connsiteX247" fmla="*/ 2053133 w 3028217"/>
                  <a:gd name="connsiteY247" fmla="*/ 1155881 h 2962327"/>
                  <a:gd name="connsiteX248" fmla="*/ 2036941 w 3028217"/>
                  <a:gd name="connsiteY248" fmla="*/ 1136831 h 2962327"/>
                  <a:gd name="connsiteX249" fmla="*/ 2008366 w 3028217"/>
                  <a:gd name="connsiteY249" fmla="*/ 1131116 h 2962327"/>
                  <a:gd name="connsiteX250" fmla="*/ 2001698 w 3028217"/>
                  <a:gd name="connsiteY250" fmla="*/ 1074918 h 2962327"/>
                  <a:gd name="connsiteX251" fmla="*/ 2008366 w 3028217"/>
                  <a:gd name="connsiteY251" fmla="*/ 1001576 h 2962327"/>
                  <a:gd name="connsiteX252" fmla="*/ 2035988 w 3028217"/>
                  <a:gd name="connsiteY252" fmla="*/ 977763 h 2962327"/>
                  <a:gd name="connsiteX253" fmla="*/ 2107426 w 3028217"/>
                  <a:gd name="connsiteY253" fmla="*/ 983478 h 2962327"/>
                  <a:gd name="connsiteX254" fmla="*/ 2148383 w 3028217"/>
                  <a:gd name="connsiteY254" fmla="*/ 975858 h 2962327"/>
                  <a:gd name="connsiteX255" fmla="*/ 2150288 w 3028217"/>
                  <a:gd name="connsiteY255" fmla="*/ 913946 h 2962327"/>
                  <a:gd name="connsiteX256" fmla="*/ 2112188 w 3028217"/>
                  <a:gd name="connsiteY256" fmla="*/ 876798 h 2962327"/>
                  <a:gd name="connsiteX257" fmla="*/ 2096948 w 3028217"/>
                  <a:gd name="connsiteY257" fmla="*/ 862511 h 2962327"/>
                  <a:gd name="connsiteX258" fmla="*/ 2118856 w 3028217"/>
                  <a:gd name="connsiteY258" fmla="*/ 849176 h 2962327"/>
                  <a:gd name="connsiteX259" fmla="*/ 2206486 w 3028217"/>
                  <a:gd name="connsiteY259" fmla="*/ 810123 h 2962327"/>
                  <a:gd name="connsiteX260" fmla="*/ 2308403 w 3028217"/>
                  <a:gd name="connsiteY260" fmla="*/ 731066 h 2962327"/>
                  <a:gd name="connsiteX261" fmla="*/ 2321738 w 3028217"/>
                  <a:gd name="connsiteY261" fmla="*/ 708206 h 2962327"/>
                  <a:gd name="connsiteX262" fmla="*/ 2311261 w 3028217"/>
                  <a:gd name="connsiteY262" fmla="*/ 679631 h 2962327"/>
                  <a:gd name="connsiteX263" fmla="*/ 2320786 w 3028217"/>
                  <a:gd name="connsiteY263" fmla="*/ 643436 h 2962327"/>
                  <a:gd name="connsiteX264" fmla="*/ 2338883 w 3028217"/>
                  <a:gd name="connsiteY264" fmla="*/ 638673 h 2962327"/>
                  <a:gd name="connsiteX265" fmla="*/ 2343646 w 3028217"/>
                  <a:gd name="connsiteY265" fmla="*/ 675821 h 2962327"/>
                  <a:gd name="connsiteX266" fmla="*/ 2348408 w 3028217"/>
                  <a:gd name="connsiteY266" fmla="*/ 699633 h 2962327"/>
                  <a:gd name="connsiteX267" fmla="*/ 2376031 w 3028217"/>
                  <a:gd name="connsiteY267" fmla="*/ 706301 h 2962327"/>
                  <a:gd name="connsiteX268" fmla="*/ 2385556 w 3028217"/>
                  <a:gd name="connsiteY268" fmla="*/ 704396 h 2962327"/>
                  <a:gd name="connsiteX269" fmla="*/ 2454136 w 3028217"/>
                  <a:gd name="connsiteY269" fmla="*/ 698681 h 2962327"/>
                  <a:gd name="connsiteX270" fmla="*/ 2476996 w 3028217"/>
                  <a:gd name="connsiteY270" fmla="*/ 692013 h 2962327"/>
                  <a:gd name="connsiteX271" fmla="*/ 2517953 w 3028217"/>
                  <a:gd name="connsiteY271" fmla="*/ 648198 h 2962327"/>
                  <a:gd name="connsiteX272" fmla="*/ 2563673 w 3028217"/>
                  <a:gd name="connsiteY272" fmla="*/ 626291 h 2962327"/>
                  <a:gd name="connsiteX273" fmla="*/ 2554148 w 3028217"/>
                  <a:gd name="connsiteY273" fmla="*/ 585333 h 2962327"/>
                  <a:gd name="connsiteX274" fmla="*/ 2572928 w 3028217"/>
                  <a:gd name="connsiteY274" fmla="*/ 573708 h 2962327"/>
                  <a:gd name="connsiteX275" fmla="*/ 2586098 w 3028217"/>
                  <a:gd name="connsiteY275" fmla="*/ 571735 h 2962327"/>
                  <a:gd name="connsiteX276" fmla="*/ 2586726 w 3028217"/>
                  <a:gd name="connsiteY276" fmla="*/ 571671 h 2962327"/>
                  <a:gd name="connsiteX277" fmla="*/ 2624633 w 3028217"/>
                  <a:gd name="connsiteY277" fmla="*/ 568188 h 2962327"/>
                  <a:gd name="connsiteX278" fmla="*/ 2630348 w 3028217"/>
                  <a:gd name="connsiteY278" fmla="*/ 563426 h 2962327"/>
                  <a:gd name="connsiteX279" fmla="*/ 2633206 w 3028217"/>
                  <a:gd name="connsiteY279" fmla="*/ 563426 h 2962327"/>
                  <a:gd name="connsiteX280" fmla="*/ 2626538 w 3028217"/>
                  <a:gd name="connsiteY280" fmla="*/ 563426 h 2962327"/>
                  <a:gd name="connsiteX281" fmla="*/ 2593082 w 3028217"/>
                  <a:gd name="connsiteY281" fmla="*/ 570689 h 2962327"/>
                  <a:gd name="connsiteX282" fmla="*/ 2586098 w 3028217"/>
                  <a:gd name="connsiteY282" fmla="*/ 571735 h 2962327"/>
                  <a:gd name="connsiteX283" fmla="*/ 2574151 w 3028217"/>
                  <a:gd name="connsiteY283" fmla="*/ 572951 h 2962327"/>
                  <a:gd name="connsiteX284" fmla="*/ 2572928 w 3028217"/>
                  <a:gd name="connsiteY284" fmla="*/ 573708 h 2962327"/>
                  <a:gd name="connsiteX285" fmla="*/ 2558911 w 3028217"/>
                  <a:gd name="connsiteY285" fmla="*/ 575808 h 2962327"/>
                  <a:gd name="connsiteX286" fmla="*/ 2506523 w 3028217"/>
                  <a:gd name="connsiteY286" fmla="*/ 541518 h 2962327"/>
                  <a:gd name="connsiteX287" fmla="*/ 2512238 w 3028217"/>
                  <a:gd name="connsiteY287" fmla="*/ 480558 h 2962327"/>
                  <a:gd name="connsiteX288" fmla="*/ 2533193 w 3028217"/>
                  <a:gd name="connsiteY288" fmla="*/ 458651 h 2962327"/>
                  <a:gd name="connsiteX289" fmla="*/ 2534146 w 3028217"/>
                  <a:gd name="connsiteY289" fmla="*/ 440553 h 2962327"/>
                  <a:gd name="connsiteX290" fmla="*/ 2513191 w 3028217"/>
                  <a:gd name="connsiteY290" fmla="*/ 445316 h 2962327"/>
                  <a:gd name="connsiteX291" fmla="*/ 2464613 w 3028217"/>
                  <a:gd name="connsiteY291" fmla="*/ 509133 h 2962327"/>
                  <a:gd name="connsiteX292" fmla="*/ 2467471 w 3028217"/>
                  <a:gd name="connsiteY292" fmla="*/ 551996 h 2962327"/>
                  <a:gd name="connsiteX293" fmla="*/ 2468423 w 3028217"/>
                  <a:gd name="connsiteY293" fmla="*/ 597716 h 2962327"/>
                  <a:gd name="connsiteX294" fmla="*/ 2453183 w 3028217"/>
                  <a:gd name="connsiteY294" fmla="*/ 638673 h 2962327"/>
                  <a:gd name="connsiteX295" fmla="*/ 2423656 w 3028217"/>
                  <a:gd name="connsiteY295" fmla="*/ 676773 h 2962327"/>
                  <a:gd name="connsiteX296" fmla="*/ 2389366 w 3028217"/>
                  <a:gd name="connsiteY296" fmla="*/ 683441 h 2962327"/>
                  <a:gd name="connsiteX297" fmla="*/ 2383651 w 3028217"/>
                  <a:gd name="connsiteY297" fmla="*/ 659628 h 2962327"/>
                  <a:gd name="connsiteX298" fmla="*/ 2367458 w 3028217"/>
                  <a:gd name="connsiteY298" fmla="*/ 627243 h 2962327"/>
                  <a:gd name="connsiteX299" fmla="*/ 2308403 w 3028217"/>
                  <a:gd name="connsiteY299" fmla="*/ 612003 h 2962327"/>
                  <a:gd name="connsiteX300" fmla="*/ 2270303 w 3028217"/>
                  <a:gd name="connsiteY300" fmla="*/ 571046 h 2962327"/>
                  <a:gd name="connsiteX301" fmla="*/ 2260778 w 3028217"/>
                  <a:gd name="connsiteY301" fmla="*/ 543423 h 2962327"/>
                  <a:gd name="connsiteX302" fmla="*/ 2259826 w 3028217"/>
                  <a:gd name="connsiteY302" fmla="*/ 522468 h 2962327"/>
                  <a:gd name="connsiteX303" fmla="*/ 2390318 w 3028217"/>
                  <a:gd name="connsiteY303" fmla="*/ 385308 h 2962327"/>
                  <a:gd name="connsiteX304" fmla="*/ 2416988 w 3028217"/>
                  <a:gd name="connsiteY304" fmla="*/ 357686 h 2962327"/>
                  <a:gd name="connsiteX305" fmla="*/ 2417941 w 3028217"/>
                  <a:gd name="connsiteY305" fmla="*/ 351971 h 2962327"/>
                  <a:gd name="connsiteX306" fmla="*/ 2424608 w 3028217"/>
                  <a:gd name="connsiteY306" fmla="*/ 353876 h 2962327"/>
                  <a:gd name="connsiteX307" fmla="*/ 2452245 w 3028217"/>
                  <a:gd name="connsiteY307" fmla="*/ 336582 h 2962327"/>
                  <a:gd name="connsiteX308" fmla="*/ 2471113 w 3028217"/>
                  <a:gd name="connsiteY308" fmla="*/ 336025 h 2962327"/>
                  <a:gd name="connsiteX309" fmla="*/ 761544 w 3028217"/>
                  <a:gd name="connsiteY309" fmla="*/ 194808 h 2962327"/>
                  <a:gd name="connsiteX310" fmla="*/ 773926 w 3028217"/>
                  <a:gd name="connsiteY310" fmla="*/ 216716 h 2962327"/>
                  <a:gd name="connsiteX311" fmla="*/ 773926 w 3028217"/>
                  <a:gd name="connsiteY311" fmla="*/ 278628 h 2962327"/>
                  <a:gd name="connsiteX312" fmla="*/ 687249 w 3028217"/>
                  <a:gd name="connsiteY312" fmla="*/ 293868 h 2962327"/>
                  <a:gd name="connsiteX313" fmla="*/ 671056 w 3028217"/>
                  <a:gd name="connsiteY313" fmla="*/ 292916 h 2962327"/>
                  <a:gd name="connsiteX314" fmla="*/ 640576 w 3028217"/>
                  <a:gd name="connsiteY314" fmla="*/ 298631 h 2962327"/>
                  <a:gd name="connsiteX315" fmla="*/ 603429 w 3028217"/>
                  <a:gd name="connsiteY315" fmla="*/ 291011 h 2962327"/>
                  <a:gd name="connsiteX316" fmla="*/ 715824 w 3028217"/>
                  <a:gd name="connsiteY316" fmla="*/ 211953 h 2962327"/>
                  <a:gd name="connsiteX317" fmla="*/ 727254 w 3028217"/>
                  <a:gd name="connsiteY317" fmla="*/ 215763 h 2962327"/>
                  <a:gd name="connsiteX318" fmla="*/ 761544 w 3028217"/>
                  <a:gd name="connsiteY318" fmla="*/ 194808 h 2962327"/>
                  <a:gd name="connsiteX319" fmla="*/ 873343 w 3028217"/>
                  <a:gd name="connsiteY319" fmla="*/ 184331 h 2962327"/>
                  <a:gd name="connsiteX320" fmla="*/ 891083 w 3028217"/>
                  <a:gd name="connsiteY320" fmla="*/ 191951 h 2962327"/>
                  <a:gd name="connsiteX321" fmla="*/ 888226 w 3028217"/>
                  <a:gd name="connsiteY321" fmla="*/ 217668 h 2962327"/>
                  <a:gd name="connsiteX322" fmla="*/ 879241 w 3028217"/>
                  <a:gd name="connsiteY322" fmla="*/ 234820 h 2962327"/>
                  <a:gd name="connsiteX323" fmla="*/ 895370 w 3028217"/>
                  <a:gd name="connsiteY323" fmla="*/ 235036 h 2962327"/>
                  <a:gd name="connsiteX324" fmla="*/ 899656 w 3028217"/>
                  <a:gd name="connsiteY324" fmla="*/ 266246 h 2962327"/>
                  <a:gd name="connsiteX325" fmla="*/ 892988 w 3028217"/>
                  <a:gd name="connsiteY325" fmla="*/ 303393 h 2962327"/>
                  <a:gd name="connsiteX326" fmla="*/ 905371 w 3028217"/>
                  <a:gd name="connsiteY326" fmla="*/ 303393 h 2962327"/>
                  <a:gd name="connsiteX327" fmla="*/ 915848 w 3028217"/>
                  <a:gd name="connsiteY327" fmla="*/ 337683 h 2962327"/>
                  <a:gd name="connsiteX328" fmla="*/ 946328 w 3028217"/>
                  <a:gd name="connsiteY328" fmla="*/ 324348 h 2962327"/>
                  <a:gd name="connsiteX329" fmla="*/ 973409 w 3028217"/>
                  <a:gd name="connsiteY329" fmla="*/ 303804 h 2962327"/>
                  <a:gd name="connsiteX330" fmla="*/ 975260 w 3028217"/>
                  <a:gd name="connsiteY330" fmla="*/ 292796 h 2962327"/>
                  <a:gd name="connsiteX331" fmla="*/ 965378 w 3028217"/>
                  <a:gd name="connsiteY331" fmla="*/ 281485 h 2962327"/>
                  <a:gd name="connsiteX332" fmla="*/ 962521 w 3028217"/>
                  <a:gd name="connsiteY332" fmla="*/ 233860 h 2962327"/>
                  <a:gd name="connsiteX333" fmla="*/ 1013956 w 3028217"/>
                  <a:gd name="connsiteY333" fmla="*/ 203380 h 2962327"/>
                  <a:gd name="connsiteX334" fmla="*/ 1028243 w 3028217"/>
                  <a:gd name="connsiteY334" fmla="*/ 200165 h 2962327"/>
                  <a:gd name="connsiteX335" fmla="*/ 1042531 w 3028217"/>
                  <a:gd name="connsiteY335" fmla="*/ 206238 h 2962327"/>
                  <a:gd name="connsiteX336" fmla="*/ 1016813 w 3028217"/>
                  <a:gd name="connsiteY336" fmla="*/ 234813 h 2962327"/>
                  <a:gd name="connsiteX337" fmla="*/ 1075868 w 3028217"/>
                  <a:gd name="connsiteY337" fmla="*/ 204333 h 2962327"/>
                  <a:gd name="connsiteX338" fmla="*/ 1095871 w 3028217"/>
                  <a:gd name="connsiteY338" fmla="*/ 204333 h 2962327"/>
                  <a:gd name="connsiteX339" fmla="*/ 1099681 w 3028217"/>
                  <a:gd name="connsiteY339" fmla="*/ 232908 h 2962327"/>
                  <a:gd name="connsiteX340" fmla="*/ 1133971 w 3028217"/>
                  <a:gd name="connsiteY340" fmla="*/ 231003 h 2962327"/>
                  <a:gd name="connsiteX341" fmla="*/ 1151116 w 3028217"/>
                  <a:gd name="connsiteY341" fmla="*/ 238623 h 2962327"/>
                  <a:gd name="connsiteX342" fmla="*/ 1205408 w 3028217"/>
                  <a:gd name="connsiteY342" fmla="*/ 287200 h 2962327"/>
                  <a:gd name="connsiteX343" fmla="*/ 1198741 w 3028217"/>
                  <a:gd name="connsiteY343" fmla="*/ 334825 h 2962327"/>
                  <a:gd name="connsiteX344" fmla="*/ 1248271 w 3028217"/>
                  <a:gd name="connsiteY344" fmla="*/ 377688 h 2962327"/>
                  <a:gd name="connsiteX345" fmla="*/ 1246366 w 3028217"/>
                  <a:gd name="connsiteY345" fmla="*/ 402453 h 2962327"/>
                  <a:gd name="connsiteX346" fmla="*/ 1187311 w 3028217"/>
                  <a:gd name="connsiteY346" fmla="*/ 402453 h 2962327"/>
                  <a:gd name="connsiteX347" fmla="*/ 1171118 w 3028217"/>
                  <a:gd name="connsiteY347" fmla="*/ 396738 h 2962327"/>
                  <a:gd name="connsiteX348" fmla="*/ 1171118 w 3028217"/>
                  <a:gd name="connsiteY348" fmla="*/ 431028 h 2962327"/>
                  <a:gd name="connsiteX349" fmla="*/ 1151116 w 3028217"/>
                  <a:gd name="connsiteY349" fmla="*/ 479605 h 2962327"/>
                  <a:gd name="connsiteX350" fmla="*/ 1136828 w 3028217"/>
                  <a:gd name="connsiteY350" fmla="*/ 476748 h 2962327"/>
                  <a:gd name="connsiteX351" fmla="*/ 1136828 w 3028217"/>
                  <a:gd name="connsiteY351" fmla="*/ 487225 h 2962327"/>
                  <a:gd name="connsiteX352" fmla="*/ 1118731 w 3028217"/>
                  <a:gd name="connsiteY352" fmla="*/ 497703 h 2962327"/>
                  <a:gd name="connsiteX353" fmla="*/ 1066343 w 3028217"/>
                  <a:gd name="connsiteY353" fmla="*/ 455793 h 2962327"/>
                  <a:gd name="connsiteX354" fmla="*/ 1016813 w 3028217"/>
                  <a:gd name="connsiteY354" fmla="*/ 433885 h 2962327"/>
                  <a:gd name="connsiteX355" fmla="*/ 996811 w 3028217"/>
                  <a:gd name="connsiteY355" fmla="*/ 428170 h 2962327"/>
                  <a:gd name="connsiteX356" fmla="*/ 1013003 w 3028217"/>
                  <a:gd name="connsiteY356" fmla="*/ 411978 h 2962327"/>
                  <a:gd name="connsiteX357" fmla="*/ 1109206 w 3028217"/>
                  <a:gd name="connsiteY357" fmla="*/ 369115 h 2962327"/>
                  <a:gd name="connsiteX358" fmla="*/ 1089203 w 3028217"/>
                  <a:gd name="connsiteY358" fmla="*/ 307203 h 2962327"/>
                  <a:gd name="connsiteX359" fmla="*/ 1077773 w 3028217"/>
                  <a:gd name="connsiteY359" fmla="*/ 291010 h 2962327"/>
                  <a:gd name="connsiteX360" fmla="*/ 1016813 w 3028217"/>
                  <a:gd name="connsiteY360" fmla="*/ 292915 h 2962327"/>
                  <a:gd name="connsiteX361" fmla="*/ 1007169 w 3028217"/>
                  <a:gd name="connsiteY361" fmla="*/ 296011 h 2962327"/>
                  <a:gd name="connsiteX362" fmla="*/ 1007866 w 3028217"/>
                  <a:gd name="connsiteY362" fmla="*/ 302667 h 2962327"/>
                  <a:gd name="connsiteX363" fmla="*/ 1009193 w 3028217"/>
                  <a:gd name="connsiteY363" fmla="*/ 303393 h 2962327"/>
                  <a:gd name="connsiteX364" fmla="*/ 962521 w 3028217"/>
                  <a:gd name="connsiteY364" fmla="*/ 370068 h 2962327"/>
                  <a:gd name="connsiteX365" fmla="*/ 905371 w 3028217"/>
                  <a:gd name="connsiteY365" fmla="*/ 371973 h 2962327"/>
                  <a:gd name="connsiteX366" fmla="*/ 868223 w 3028217"/>
                  <a:gd name="connsiteY366" fmla="*/ 410073 h 2962327"/>
                  <a:gd name="connsiteX367" fmla="*/ 836791 w 3028217"/>
                  <a:gd name="connsiteY367" fmla="*/ 426266 h 2962327"/>
                  <a:gd name="connsiteX368" fmla="*/ 816788 w 3028217"/>
                  <a:gd name="connsiteY368" fmla="*/ 424361 h 2962327"/>
                  <a:gd name="connsiteX369" fmla="*/ 677723 w 3028217"/>
                  <a:gd name="connsiteY369" fmla="*/ 507228 h 2962327"/>
                  <a:gd name="connsiteX370" fmla="*/ 668198 w 3028217"/>
                  <a:gd name="connsiteY370" fmla="*/ 553901 h 2962327"/>
                  <a:gd name="connsiteX371" fmla="*/ 662483 w 3028217"/>
                  <a:gd name="connsiteY371" fmla="*/ 586286 h 2962327"/>
                  <a:gd name="connsiteX372" fmla="*/ 716776 w 3028217"/>
                  <a:gd name="connsiteY372" fmla="*/ 612956 h 2962327"/>
                  <a:gd name="connsiteX373" fmla="*/ 771068 w 3028217"/>
                  <a:gd name="connsiteY373" fmla="*/ 645341 h 2962327"/>
                  <a:gd name="connsiteX374" fmla="*/ 782498 w 3028217"/>
                  <a:gd name="connsiteY374" fmla="*/ 667248 h 2962327"/>
                  <a:gd name="connsiteX375" fmla="*/ 772973 w 3028217"/>
                  <a:gd name="connsiteY375" fmla="*/ 726303 h 2962327"/>
                  <a:gd name="connsiteX376" fmla="*/ 805358 w 3028217"/>
                  <a:gd name="connsiteY376" fmla="*/ 736781 h 2962327"/>
                  <a:gd name="connsiteX377" fmla="*/ 828218 w 3028217"/>
                  <a:gd name="connsiteY377" fmla="*/ 689156 h 2962327"/>
                  <a:gd name="connsiteX378" fmla="*/ 858698 w 3028217"/>
                  <a:gd name="connsiteY378" fmla="*/ 652961 h 2962327"/>
                  <a:gd name="connsiteX379" fmla="*/ 901561 w 3028217"/>
                  <a:gd name="connsiteY379" fmla="*/ 573903 h 2962327"/>
                  <a:gd name="connsiteX380" fmla="*/ 904418 w 3028217"/>
                  <a:gd name="connsiteY380" fmla="*/ 561521 h 2962327"/>
                  <a:gd name="connsiteX381" fmla="*/ 953948 w 3028217"/>
                  <a:gd name="connsiteY381" fmla="*/ 491988 h 2962327"/>
                  <a:gd name="connsiteX382" fmla="*/ 968236 w 3028217"/>
                  <a:gd name="connsiteY382" fmla="*/ 478653 h 2962327"/>
                  <a:gd name="connsiteX383" fmla="*/ 1049198 w 3028217"/>
                  <a:gd name="connsiteY383" fmla="*/ 512943 h 2962327"/>
                  <a:gd name="connsiteX384" fmla="*/ 1063486 w 3028217"/>
                  <a:gd name="connsiteY384" fmla="*/ 539613 h 2962327"/>
                  <a:gd name="connsiteX385" fmla="*/ 1067296 w 3028217"/>
                  <a:gd name="connsiteY385" fmla="*/ 583428 h 2962327"/>
                  <a:gd name="connsiteX386" fmla="*/ 1112063 w 3028217"/>
                  <a:gd name="connsiteY386" fmla="*/ 568188 h 2962327"/>
                  <a:gd name="connsiteX387" fmla="*/ 1146353 w 3028217"/>
                  <a:gd name="connsiteY387" fmla="*/ 580571 h 2962327"/>
                  <a:gd name="connsiteX388" fmla="*/ 1151116 w 3028217"/>
                  <a:gd name="connsiteY388" fmla="*/ 616766 h 2962327"/>
                  <a:gd name="connsiteX389" fmla="*/ 1193026 w 3028217"/>
                  <a:gd name="connsiteY389" fmla="*/ 684393 h 2962327"/>
                  <a:gd name="connsiteX390" fmla="*/ 1182905 w 3028217"/>
                  <a:gd name="connsiteY390" fmla="*/ 697847 h 2962327"/>
                  <a:gd name="connsiteX391" fmla="*/ 1179024 w 3028217"/>
                  <a:gd name="connsiteY391" fmla="*/ 699159 h 2962327"/>
                  <a:gd name="connsiteX392" fmla="*/ 1177845 w 3028217"/>
                  <a:gd name="connsiteY392" fmla="*/ 699023 h 2962327"/>
                  <a:gd name="connsiteX393" fmla="*/ 1166356 w 3028217"/>
                  <a:gd name="connsiteY393" fmla="*/ 703443 h 2962327"/>
                  <a:gd name="connsiteX394" fmla="*/ 1179024 w 3028217"/>
                  <a:gd name="connsiteY394" fmla="*/ 699159 h 2962327"/>
                  <a:gd name="connsiteX395" fmla="*/ 1188263 w 3028217"/>
                  <a:gd name="connsiteY395" fmla="*/ 700229 h 2962327"/>
                  <a:gd name="connsiteX396" fmla="*/ 1207313 w 3028217"/>
                  <a:gd name="connsiteY396" fmla="*/ 712016 h 2962327"/>
                  <a:gd name="connsiteX397" fmla="*/ 1205051 w 3028217"/>
                  <a:gd name="connsiteY397" fmla="*/ 754402 h 2962327"/>
                  <a:gd name="connsiteX398" fmla="*/ 1180854 w 3028217"/>
                  <a:gd name="connsiteY398" fmla="*/ 787924 h 2962327"/>
                  <a:gd name="connsiteX399" fmla="*/ 1187073 w 3028217"/>
                  <a:gd name="connsiteY399" fmla="*/ 807504 h 2962327"/>
                  <a:gd name="connsiteX400" fmla="*/ 1206361 w 3028217"/>
                  <a:gd name="connsiteY400" fmla="*/ 814886 h 2962327"/>
                  <a:gd name="connsiteX401" fmla="*/ 1213981 w 3028217"/>
                  <a:gd name="connsiteY401" fmla="*/ 828221 h 2962327"/>
                  <a:gd name="connsiteX402" fmla="*/ 1172071 w 3028217"/>
                  <a:gd name="connsiteY402" fmla="*/ 862511 h 2962327"/>
                  <a:gd name="connsiteX403" fmla="*/ 1115874 w 3028217"/>
                  <a:gd name="connsiteY403" fmla="*/ 854891 h 2962327"/>
                  <a:gd name="connsiteX404" fmla="*/ 1148259 w 3028217"/>
                  <a:gd name="connsiteY404" fmla="*/ 807266 h 2962327"/>
                  <a:gd name="connsiteX405" fmla="*/ 1173024 w 3028217"/>
                  <a:gd name="connsiteY405" fmla="*/ 780596 h 2962327"/>
                  <a:gd name="connsiteX406" fmla="*/ 1173125 w 3028217"/>
                  <a:gd name="connsiteY406" fmla="*/ 780684 h 2962327"/>
                  <a:gd name="connsiteX407" fmla="*/ 1174333 w 3028217"/>
                  <a:gd name="connsiteY407" fmla="*/ 770475 h 2962327"/>
                  <a:gd name="connsiteX408" fmla="*/ 1163498 w 3028217"/>
                  <a:gd name="connsiteY408" fmla="*/ 767261 h 2962327"/>
                  <a:gd name="connsiteX409" fmla="*/ 1124446 w 3028217"/>
                  <a:gd name="connsiteY409" fmla="*/ 787263 h 2962327"/>
                  <a:gd name="connsiteX410" fmla="*/ 1043483 w 3028217"/>
                  <a:gd name="connsiteY410" fmla="*/ 789168 h 2962327"/>
                  <a:gd name="connsiteX411" fmla="*/ 993953 w 3028217"/>
                  <a:gd name="connsiteY411" fmla="*/ 794883 h 2962327"/>
                  <a:gd name="connsiteX412" fmla="*/ 959663 w 3028217"/>
                  <a:gd name="connsiteY412" fmla="*/ 814886 h 2962327"/>
                  <a:gd name="connsiteX413" fmla="*/ 929183 w 3028217"/>
                  <a:gd name="connsiteY413" fmla="*/ 839651 h 2962327"/>
                  <a:gd name="connsiteX414" fmla="*/ 925100 w 3028217"/>
                  <a:gd name="connsiteY414" fmla="*/ 843462 h 2962327"/>
                  <a:gd name="connsiteX415" fmla="*/ 915848 w 3028217"/>
                  <a:gd name="connsiteY415" fmla="*/ 851081 h 2962327"/>
                  <a:gd name="connsiteX416" fmla="*/ 912991 w 3028217"/>
                  <a:gd name="connsiteY416" fmla="*/ 851081 h 2962327"/>
                  <a:gd name="connsiteX417" fmla="*/ 914896 w 3028217"/>
                  <a:gd name="connsiteY417" fmla="*/ 852986 h 2962327"/>
                  <a:gd name="connsiteX418" fmla="*/ 925100 w 3028217"/>
                  <a:gd name="connsiteY418" fmla="*/ 843462 h 2962327"/>
                  <a:gd name="connsiteX419" fmla="*/ 932041 w 3028217"/>
                  <a:gd name="connsiteY419" fmla="*/ 837746 h 2962327"/>
                  <a:gd name="connsiteX420" fmla="*/ 972998 w 3028217"/>
                  <a:gd name="connsiteY420" fmla="*/ 820601 h 2962327"/>
                  <a:gd name="connsiteX421" fmla="*/ 992048 w 3028217"/>
                  <a:gd name="connsiteY421" fmla="*/ 814886 h 2962327"/>
                  <a:gd name="connsiteX422" fmla="*/ 1023481 w 3028217"/>
                  <a:gd name="connsiteY422" fmla="*/ 819648 h 2962327"/>
                  <a:gd name="connsiteX423" fmla="*/ 1005383 w 3028217"/>
                  <a:gd name="connsiteY423" fmla="*/ 842508 h 2962327"/>
                  <a:gd name="connsiteX424" fmla="*/ 1006336 w 3028217"/>
                  <a:gd name="connsiteY424" fmla="*/ 854891 h 2962327"/>
                  <a:gd name="connsiteX425" fmla="*/ 1005383 w 3028217"/>
                  <a:gd name="connsiteY425" fmla="*/ 889181 h 2962327"/>
                  <a:gd name="connsiteX426" fmla="*/ 984428 w 3028217"/>
                  <a:gd name="connsiteY426" fmla="*/ 910136 h 2962327"/>
                  <a:gd name="connsiteX427" fmla="*/ 952043 w 3028217"/>
                  <a:gd name="connsiteY427" fmla="*/ 916803 h 2962327"/>
                  <a:gd name="connsiteX428" fmla="*/ 899656 w 3028217"/>
                  <a:gd name="connsiteY428" fmla="*/ 938711 h 2962327"/>
                  <a:gd name="connsiteX429" fmla="*/ 855841 w 3028217"/>
                  <a:gd name="connsiteY429" fmla="*/ 985383 h 2962327"/>
                  <a:gd name="connsiteX430" fmla="*/ 831076 w 3028217"/>
                  <a:gd name="connsiteY430" fmla="*/ 1003481 h 2962327"/>
                  <a:gd name="connsiteX431" fmla="*/ 738683 w 3028217"/>
                  <a:gd name="connsiteY431" fmla="*/ 1081586 h 2962327"/>
                  <a:gd name="connsiteX432" fmla="*/ 711061 w 3028217"/>
                  <a:gd name="connsiteY432" fmla="*/ 1115876 h 2962327"/>
                  <a:gd name="connsiteX433" fmla="*/ 666293 w 3028217"/>
                  <a:gd name="connsiteY433" fmla="*/ 1175883 h 2962327"/>
                  <a:gd name="connsiteX434" fmla="*/ 585331 w 3028217"/>
                  <a:gd name="connsiteY434" fmla="*/ 1230176 h 2962327"/>
                  <a:gd name="connsiteX435" fmla="*/ 559613 w 3028217"/>
                  <a:gd name="connsiteY435" fmla="*/ 1297803 h 2962327"/>
                  <a:gd name="connsiteX436" fmla="*/ 557708 w 3028217"/>
                  <a:gd name="connsiteY436" fmla="*/ 1386386 h 2962327"/>
                  <a:gd name="connsiteX437" fmla="*/ 542468 w 3028217"/>
                  <a:gd name="connsiteY437" fmla="*/ 1407341 h 2962327"/>
                  <a:gd name="connsiteX438" fmla="*/ 528181 w 3028217"/>
                  <a:gd name="connsiteY438" fmla="*/ 1387338 h 2962327"/>
                  <a:gd name="connsiteX439" fmla="*/ 519608 w 3028217"/>
                  <a:gd name="connsiteY439" fmla="*/ 1320663 h 2962327"/>
                  <a:gd name="connsiteX440" fmla="*/ 488176 w 3028217"/>
                  <a:gd name="connsiteY440" fmla="*/ 1283516 h 2962327"/>
                  <a:gd name="connsiteX441" fmla="*/ 429121 w 3028217"/>
                  <a:gd name="connsiteY441" fmla="*/ 1267323 h 2962327"/>
                  <a:gd name="connsiteX442" fmla="*/ 409118 w 3028217"/>
                  <a:gd name="connsiteY442" fmla="*/ 1268276 h 2962327"/>
                  <a:gd name="connsiteX443" fmla="*/ 336728 w 3028217"/>
                  <a:gd name="connsiteY443" fmla="*/ 1284468 h 2962327"/>
                  <a:gd name="connsiteX444" fmla="*/ 215761 w 3028217"/>
                  <a:gd name="connsiteY444" fmla="*/ 1373051 h 2962327"/>
                  <a:gd name="connsiteX445" fmla="*/ 189091 w 3028217"/>
                  <a:gd name="connsiteY445" fmla="*/ 1441631 h 2962327"/>
                  <a:gd name="connsiteX446" fmla="*/ 196711 w 3028217"/>
                  <a:gd name="connsiteY446" fmla="*/ 1544501 h 2962327"/>
                  <a:gd name="connsiteX447" fmla="*/ 244336 w 3028217"/>
                  <a:gd name="connsiteY447" fmla="*/ 1573076 h 2962327"/>
                  <a:gd name="connsiteX448" fmla="*/ 320536 w 3028217"/>
                  <a:gd name="connsiteY448" fmla="*/ 1514973 h 2962327"/>
                  <a:gd name="connsiteX449" fmla="*/ 387211 w 3028217"/>
                  <a:gd name="connsiteY449" fmla="*/ 1494971 h 2962327"/>
                  <a:gd name="connsiteX450" fmla="*/ 389116 w 3028217"/>
                  <a:gd name="connsiteY450" fmla="*/ 1515926 h 2962327"/>
                  <a:gd name="connsiteX451" fmla="*/ 340538 w 3028217"/>
                  <a:gd name="connsiteY451" fmla="*/ 1624511 h 2962327"/>
                  <a:gd name="connsiteX452" fmla="*/ 354826 w 3028217"/>
                  <a:gd name="connsiteY452" fmla="*/ 1644513 h 2962327"/>
                  <a:gd name="connsiteX453" fmla="*/ 410071 w 3028217"/>
                  <a:gd name="connsiteY453" fmla="*/ 1645466 h 2962327"/>
                  <a:gd name="connsiteX454" fmla="*/ 439598 w 3028217"/>
                  <a:gd name="connsiteY454" fmla="*/ 1687376 h 2962327"/>
                  <a:gd name="connsiteX455" fmla="*/ 426263 w 3028217"/>
                  <a:gd name="connsiteY455" fmla="*/ 1743573 h 2962327"/>
                  <a:gd name="connsiteX456" fmla="*/ 450076 w 3028217"/>
                  <a:gd name="connsiteY456" fmla="*/ 1813106 h 2962327"/>
                  <a:gd name="connsiteX457" fmla="*/ 499606 w 3028217"/>
                  <a:gd name="connsiteY457" fmla="*/ 1812153 h 2962327"/>
                  <a:gd name="connsiteX458" fmla="*/ 536753 w 3028217"/>
                  <a:gd name="connsiteY458" fmla="*/ 1818821 h 2962327"/>
                  <a:gd name="connsiteX459" fmla="*/ 577711 w 3028217"/>
                  <a:gd name="connsiteY459" fmla="*/ 1813106 h 2962327"/>
                  <a:gd name="connsiteX460" fmla="*/ 661531 w 3028217"/>
                  <a:gd name="connsiteY460" fmla="*/ 1754051 h 2962327"/>
                  <a:gd name="connsiteX461" fmla="*/ 672008 w 3028217"/>
                  <a:gd name="connsiteY461" fmla="*/ 1763576 h 2962327"/>
                  <a:gd name="connsiteX462" fmla="*/ 695821 w 3028217"/>
                  <a:gd name="connsiteY462" fmla="*/ 1768338 h 2962327"/>
                  <a:gd name="connsiteX463" fmla="*/ 741541 w 3028217"/>
                  <a:gd name="connsiteY463" fmla="*/ 1772148 h 2962327"/>
                  <a:gd name="connsiteX464" fmla="*/ 832028 w 3028217"/>
                  <a:gd name="connsiteY464" fmla="*/ 1788341 h 2962327"/>
                  <a:gd name="connsiteX465" fmla="*/ 865366 w 3028217"/>
                  <a:gd name="connsiteY465" fmla="*/ 1796913 h 2962327"/>
                  <a:gd name="connsiteX466" fmla="*/ 910133 w 3028217"/>
                  <a:gd name="connsiteY466" fmla="*/ 1838823 h 2962327"/>
                  <a:gd name="connsiteX467" fmla="*/ 1047293 w 3028217"/>
                  <a:gd name="connsiteY467" fmla="*/ 1918833 h 2962327"/>
                  <a:gd name="connsiteX468" fmla="*/ 1116826 w 3028217"/>
                  <a:gd name="connsiteY468" fmla="*/ 2036943 h 2962327"/>
                  <a:gd name="connsiteX469" fmla="*/ 1106348 w 3028217"/>
                  <a:gd name="connsiteY469" fmla="*/ 2056946 h 2962327"/>
                  <a:gd name="connsiteX470" fmla="*/ 1104443 w 3028217"/>
                  <a:gd name="connsiteY470" fmla="*/ 2099808 h 2962327"/>
                  <a:gd name="connsiteX471" fmla="*/ 1124446 w 3028217"/>
                  <a:gd name="connsiteY471" fmla="*/ 2102666 h 2962327"/>
                  <a:gd name="connsiteX472" fmla="*/ 1193026 w 3028217"/>
                  <a:gd name="connsiteY472" fmla="*/ 2077901 h 2962327"/>
                  <a:gd name="connsiteX473" fmla="*/ 1280656 w 3028217"/>
                  <a:gd name="connsiteY473" fmla="*/ 2123621 h 2962327"/>
                  <a:gd name="connsiteX474" fmla="*/ 1387336 w 3028217"/>
                  <a:gd name="connsiteY474" fmla="*/ 2172198 h 2962327"/>
                  <a:gd name="connsiteX475" fmla="*/ 1434008 w 3028217"/>
                  <a:gd name="connsiteY475" fmla="*/ 2199821 h 2962327"/>
                  <a:gd name="connsiteX476" fmla="*/ 1430198 w 3028217"/>
                  <a:gd name="connsiteY476" fmla="*/ 2282688 h 2962327"/>
                  <a:gd name="connsiteX477" fmla="*/ 1370191 w 3028217"/>
                  <a:gd name="connsiteY477" fmla="*/ 2373176 h 2962327"/>
                  <a:gd name="connsiteX478" fmla="*/ 1358761 w 3028217"/>
                  <a:gd name="connsiteY478" fmla="*/ 2423658 h 2962327"/>
                  <a:gd name="connsiteX479" fmla="*/ 1327328 w 3028217"/>
                  <a:gd name="connsiteY479" fmla="*/ 2600823 h 2962327"/>
                  <a:gd name="connsiteX480" fmla="*/ 1293991 w 3028217"/>
                  <a:gd name="connsiteY480" fmla="*/ 2626541 h 2962327"/>
                  <a:gd name="connsiteX481" fmla="*/ 1218743 w 3028217"/>
                  <a:gd name="connsiteY481" fmla="*/ 2661783 h 2962327"/>
                  <a:gd name="connsiteX482" fmla="*/ 1193026 w 3028217"/>
                  <a:gd name="connsiteY482" fmla="*/ 2710361 h 2962327"/>
                  <a:gd name="connsiteX483" fmla="*/ 1164451 w 3028217"/>
                  <a:gd name="connsiteY483" fmla="*/ 2832281 h 2962327"/>
                  <a:gd name="connsiteX484" fmla="*/ 1122541 w 3028217"/>
                  <a:gd name="connsiteY484" fmla="*/ 2910386 h 2962327"/>
                  <a:gd name="connsiteX485" fmla="*/ 1095871 w 3028217"/>
                  <a:gd name="connsiteY485" fmla="*/ 2929436 h 2962327"/>
                  <a:gd name="connsiteX486" fmla="*/ 1061581 w 3028217"/>
                  <a:gd name="connsiteY486" fmla="*/ 2922768 h 2962327"/>
                  <a:gd name="connsiteX487" fmla="*/ 1047293 w 3028217"/>
                  <a:gd name="connsiteY487" fmla="*/ 2929436 h 2962327"/>
                  <a:gd name="connsiteX488" fmla="*/ 1061581 w 3028217"/>
                  <a:gd name="connsiteY488" fmla="*/ 2956106 h 2962327"/>
                  <a:gd name="connsiteX489" fmla="*/ 1040626 w 3028217"/>
                  <a:gd name="connsiteY489" fmla="*/ 2959916 h 2962327"/>
                  <a:gd name="connsiteX490" fmla="*/ 783451 w 3028217"/>
                  <a:gd name="connsiteY490" fmla="*/ 2850378 h 2962327"/>
                  <a:gd name="connsiteX491" fmla="*/ 752971 w 3028217"/>
                  <a:gd name="connsiteY491" fmla="*/ 2805611 h 2962327"/>
                  <a:gd name="connsiteX492" fmla="*/ 737731 w 3028217"/>
                  <a:gd name="connsiteY492" fmla="*/ 2765606 h 2962327"/>
                  <a:gd name="connsiteX493" fmla="*/ 721538 w 3028217"/>
                  <a:gd name="connsiteY493" fmla="*/ 2564628 h 2962327"/>
                  <a:gd name="connsiteX494" fmla="*/ 670103 w 3028217"/>
                  <a:gd name="connsiteY494" fmla="*/ 2492238 h 2962327"/>
                  <a:gd name="connsiteX495" fmla="*/ 539611 w 3028217"/>
                  <a:gd name="connsiteY495" fmla="*/ 2337933 h 2962327"/>
                  <a:gd name="connsiteX496" fmla="*/ 473888 w 3028217"/>
                  <a:gd name="connsiteY496" fmla="*/ 2221728 h 2962327"/>
                  <a:gd name="connsiteX497" fmla="*/ 468173 w 3028217"/>
                  <a:gd name="connsiteY497" fmla="*/ 2148386 h 2962327"/>
                  <a:gd name="connsiteX498" fmla="*/ 471983 w 3028217"/>
                  <a:gd name="connsiteY498" fmla="*/ 2122668 h 2962327"/>
                  <a:gd name="connsiteX499" fmla="*/ 493891 w 3028217"/>
                  <a:gd name="connsiteY499" fmla="*/ 2021703 h 2962327"/>
                  <a:gd name="connsiteX500" fmla="*/ 538658 w 3028217"/>
                  <a:gd name="connsiteY500" fmla="*/ 1907403 h 2962327"/>
                  <a:gd name="connsiteX501" fmla="*/ 524371 w 3028217"/>
                  <a:gd name="connsiteY501" fmla="*/ 1854063 h 2962327"/>
                  <a:gd name="connsiteX502" fmla="*/ 499606 w 3028217"/>
                  <a:gd name="connsiteY502" fmla="*/ 1853111 h 2962327"/>
                  <a:gd name="connsiteX503" fmla="*/ 459601 w 3028217"/>
                  <a:gd name="connsiteY503" fmla="*/ 1860731 h 2962327"/>
                  <a:gd name="connsiteX504" fmla="*/ 408166 w 3028217"/>
                  <a:gd name="connsiteY504" fmla="*/ 1827393 h 2962327"/>
                  <a:gd name="connsiteX505" fmla="*/ 354826 w 3028217"/>
                  <a:gd name="connsiteY505" fmla="*/ 1742621 h 2962327"/>
                  <a:gd name="connsiteX506" fmla="*/ 322441 w 3028217"/>
                  <a:gd name="connsiteY506" fmla="*/ 1715951 h 2962327"/>
                  <a:gd name="connsiteX507" fmla="*/ 234811 w 3028217"/>
                  <a:gd name="connsiteY507" fmla="*/ 1658801 h 2962327"/>
                  <a:gd name="connsiteX508" fmla="*/ 206236 w 3028217"/>
                  <a:gd name="connsiteY508" fmla="*/ 1644513 h 2962327"/>
                  <a:gd name="connsiteX509" fmla="*/ 116701 w 3028217"/>
                  <a:gd name="connsiteY509" fmla="*/ 1622606 h 2962327"/>
                  <a:gd name="connsiteX510" fmla="*/ 28118 w 3028217"/>
                  <a:gd name="connsiteY510" fmla="*/ 1557836 h 2962327"/>
                  <a:gd name="connsiteX511" fmla="*/ 12878 w 3028217"/>
                  <a:gd name="connsiteY511" fmla="*/ 1499733 h 2962327"/>
                  <a:gd name="connsiteX512" fmla="*/ 10021 w 3028217"/>
                  <a:gd name="connsiteY512" fmla="*/ 1446393 h 2962327"/>
                  <a:gd name="connsiteX513" fmla="*/ 5258 w 3028217"/>
                  <a:gd name="connsiteY513" fmla="*/ 1410198 h 2962327"/>
                  <a:gd name="connsiteX514" fmla="*/ 45263 w 3028217"/>
                  <a:gd name="connsiteY514" fmla="*/ 1105398 h 2962327"/>
                  <a:gd name="connsiteX515" fmla="*/ 304343 w 3028217"/>
                  <a:gd name="connsiteY515" fmla="*/ 581523 h 2962327"/>
                  <a:gd name="connsiteX516" fmla="*/ 548183 w 3028217"/>
                  <a:gd name="connsiteY516" fmla="*/ 329111 h 2962327"/>
                  <a:gd name="connsiteX517" fmla="*/ 617716 w 3028217"/>
                  <a:gd name="connsiteY517" fmla="*/ 317681 h 2962327"/>
                  <a:gd name="connsiteX518" fmla="*/ 631051 w 3028217"/>
                  <a:gd name="connsiteY518" fmla="*/ 309108 h 2962327"/>
                  <a:gd name="connsiteX519" fmla="*/ 692011 w 3028217"/>
                  <a:gd name="connsiteY519" fmla="*/ 299583 h 2962327"/>
                  <a:gd name="connsiteX520" fmla="*/ 756781 w 3028217"/>
                  <a:gd name="connsiteY520" fmla="*/ 316728 h 2962327"/>
                  <a:gd name="connsiteX521" fmla="*/ 780593 w 3028217"/>
                  <a:gd name="connsiteY521" fmla="*/ 315776 h 2962327"/>
                  <a:gd name="connsiteX522" fmla="*/ 797738 w 3028217"/>
                  <a:gd name="connsiteY522" fmla="*/ 314823 h 2962327"/>
                  <a:gd name="connsiteX523" fmla="*/ 831076 w 3028217"/>
                  <a:gd name="connsiteY523" fmla="*/ 316728 h 2962327"/>
                  <a:gd name="connsiteX524" fmla="*/ 841553 w 3028217"/>
                  <a:gd name="connsiteY524" fmla="*/ 277676 h 2962327"/>
                  <a:gd name="connsiteX525" fmla="*/ 852031 w 3028217"/>
                  <a:gd name="connsiteY525" fmla="*/ 259578 h 2962327"/>
                  <a:gd name="connsiteX526" fmla="*/ 867152 w 3028217"/>
                  <a:gd name="connsiteY526" fmla="*/ 248624 h 2962327"/>
                  <a:gd name="connsiteX527" fmla="*/ 876026 w 3028217"/>
                  <a:gd name="connsiteY527" fmla="*/ 238011 h 2962327"/>
                  <a:gd name="connsiteX528" fmla="*/ 858921 w 3028217"/>
                  <a:gd name="connsiteY528" fmla="*/ 241392 h 2962327"/>
                  <a:gd name="connsiteX529" fmla="*/ 821551 w 3028217"/>
                  <a:gd name="connsiteY529" fmla="*/ 210048 h 2962327"/>
                  <a:gd name="connsiteX530" fmla="*/ 857746 w 3028217"/>
                  <a:gd name="connsiteY530" fmla="*/ 190998 h 2962327"/>
                  <a:gd name="connsiteX531" fmla="*/ 873343 w 3028217"/>
                  <a:gd name="connsiteY531" fmla="*/ 184331 h 2962327"/>
                  <a:gd name="connsiteX532" fmla="*/ 798215 w 3028217"/>
                  <a:gd name="connsiteY532" fmla="*/ 181949 h 2962327"/>
                  <a:gd name="connsiteX533" fmla="*/ 805359 w 3028217"/>
                  <a:gd name="connsiteY533" fmla="*/ 187188 h 2962327"/>
                  <a:gd name="connsiteX534" fmla="*/ 795834 w 3028217"/>
                  <a:gd name="connsiteY534" fmla="*/ 196713 h 2962327"/>
                  <a:gd name="connsiteX535" fmla="*/ 788214 w 3028217"/>
                  <a:gd name="connsiteY535" fmla="*/ 182426 h 2962327"/>
                  <a:gd name="connsiteX536" fmla="*/ 798215 w 3028217"/>
                  <a:gd name="connsiteY536" fmla="*/ 181949 h 2962327"/>
                  <a:gd name="connsiteX537" fmla="*/ 938708 w 3028217"/>
                  <a:gd name="connsiteY537" fmla="*/ 121466 h 2962327"/>
                  <a:gd name="connsiteX538" fmla="*/ 952043 w 3028217"/>
                  <a:gd name="connsiteY538" fmla="*/ 141468 h 2962327"/>
                  <a:gd name="connsiteX539" fmla="*/ 951037 w 3028217"/>
                  <a:gd name="connsiteY539" fmla="*/ 142501 h 2962327"/>
                  <a:gd name="connsiteX540" fmla="*/ 953949 w 3028217"/>
                  <a:gd name="connsiteY540" fmla="*/ 140516 h 2962327"/>
                  <a:gd name="connsiteX541" fmla="*/ 952996 w 3028217"/>
                  <a:gd name="connsiteY541" fmla="*/ 148136 h 2962327"/>
                  <a:gd name="connsiteX542" fmla="*/ 952996 w 3028217"/>
                  <a:gd name="connsiteY542" fmla="*/ 169091 h 2962327"/>
                  <a:gd name="connsiteX543" fmla="*/ 944424 w 3028217"/>
                  <a:gd name="connsiteY543" fmla="*/ 159804 h 2962327"/>
                  <a:gd name="connsiteX544" fmla="*/ 933131 w 3028217"/>
                  <a:gd name="connsiteY544" fmla="*/ 154863 h 2962327"/>
                  <a:gd name="connsiteX545" fmla="*/ 931088 w 3028217"/>
                  <a:gd name="connsiteY545" fmla="*/ 155756 h 2962327"/>
                  <a:gd name="connsiteX546" fmla="*/ 930136 w 3028217"/>
                  <a:gd name="connsiteY546" fmla="*/ 155756 h 2962327"/>
                  <a:gd name="connsiteX547" fmla="*/ 918706 w 3028217"/>
                  <a:gd name="connsiteY547" fmla="*/ 144326 h 2962327"/>
                  <a:gd name="connsiteX548" fmla="*/ 931088 w 3028217"/>
                  <a:gd name="connsiteY548" fmla="*/ 122418 h 2962327"/>
                  <a:gd name="connsiteX549" fmla="*/ 938708 w 3028217"/>
                  <a:gd name="connsiteY549" fmla="*/ 121466 h 2962327"/>
                  <a:gd name="connsiteX550" fmla="*/ 925373 w 3028217"/>
                  <a:gd name="connsiteY550" fmla="*/ 107178 h 2962327"/>
                  <a:gd name="connsiteX551" fmla="*/ 938708 w 3028217"/>
                  <a:gd name="connsiteY551" fmla="*/ 121465 h 2962327"/>
                  <a:gd name="connsiteX552" fmla="*/ 935851 w 3028217"/>
                  <a:gd name="connsiteY552" fmla="*/ 121465 h 2962327"/>
                  <a:gd name="connsiteX553" fmla="*/ 932993 w 3028217"/>
                  <a:gd name="connsiteY553" fmla="*/ 121465 h 2962327"/>
                  <a:gd name="connsiteX554" fmla="*/ 901561 w 3028217"/>
                  <a:gd name="connsiteY554" fmla="*/ 123370 h 2962327"/>
                  <a:gd name="connsiteX555" fmla="*/ 925373 w 3028217"/>
                  <a:gd name="connsiteY555" fmla="*/ 107178 h 2962327"/>
                  <a:gd name="connsiteX556" fmla="*/ 1021576 w 3028217"/>
                  <a:gd name="connsiteY556" fmla="*/ 71936 h 2962327"/>
                  <a:gd name="connsiteX557" fmla="*/ 1031101 w 3028217"/>
                  <a:gd name="connsiteY557" fmla="*/ 97653 h 2962327"/>
                  <a:gd name="connsiteX558" fmla="*/ 1000621 w 3028217"/>
                  <a:gd name="connsiteY558" fmla="*/ 92891 h 2962327"/>
                  <a:gd name="connsiteX559" fmla="*/ 1007288 w 3028217"/>
                  <a:gd name="connsiteY559" fmla="*/ 79556 h 2962327"/>
                  <a:gd name="connsiteX560" fmla="*/ 1021576 w 3028217"/>
                  <a:gd name="connsiteY560" fmla="*/ 71936 h 2962327"/>
                  <a:gd name="connsiteX561" fmla="*/ 1113849 w 3028217"/>
                  <a:gd name="connsiteY561" fmla="*/ 40265 h 2962327"/>
                  <a:gd name="connsiteX562" fmla="*/ 1159689 w 3028217"/>
                  <a:gd name="connsiteY562" fmla="*/ 51933 h 2962327"/>
                  <a:gd name="connsiteX563" fmla="*/ 1151116 w 3028217"/>
                  <a:gd name="connsiteY563" fmla="*/ 84318 h 2962327"/>
                  <a:gd name="connsiteX564" fmla="*/ 1111111 w 3028217"/>
                  <a:gd name="connsiteY564" fmla="*/ 92891 h 2962327"/>
                  <a:gd name="connsiteX565" fmla="*/ 1070153 w 3028217"/>
                  <a:gd name="connsiteY565" fmla="*/ 58601 h 2962327"/>
                  <a:gd name="connsiteX566" fmla="*/ 1113849 w 3028217"/>
                  <a:gd name="connsiteY566" fmla="*/ 40265 h 2962327"/>
                  <a:gd name="connsiteX567" fmla="*/ 1400760 w 3028217"/>
                  <a:gd name="connsiteY567" fmla="*/ 96 h 2962327"/>
                  <a:gd name="connsiteX568" fmla="*/ 1476871 w 3028217"/>
                  <a:gd name="connsiteY568" fmla="*/ 5260 h 2962327"/>
                  <a:gd name="connsiteX569" fmla="*/ 1611174 w 3028217"/>
                  <a:gd name="connsiteY569" fmla="*/ 9070 h 2962327"/>
                  <a:gd name="connsiteX570" fmla="*/ 1619746 w 3028217"/>
                  <a:gd name="connsiteY570" fmla="*/ 17643 h 2962327"/>
                  <a:gd name="connsiteX571" fmla="*/ 1646416 w 3028217"/>
                  <a:gd name="connsiteY571" fmla="*/ 28120 h 2962327"/>
                  <a:gd name="connsiteX572" fmla="*/ 1667371 w 3028217"/>
                  <a:gd name="connsiteY572" fmla="*/ 31930 h 2962327"/>
                  <a:gd name="connsiteX573" fmla="*/ 1742261 w 3028217"/>
                  <a:gd name="connsiteY573" fmla="*/ 11690 h 2962327"/>
                  <a:gd name="connsiteX574" fmla="*/ 1820723 w 3028217"/>
                  <a:gd name="connsiteY574" fmla="*/ 30025 h 2962327"/>
                  <a:gd name="connsiteX575" fmla="*/ 1901686 w 3028217"/>
                  <a:gd name="connsiteY575" fmla="*/ 45265 h 2962327"/>
                  <a:gd name="connsiteX576" fmla="*/ 1894066 w 3028217"/>
                  <a:gd name="connsiteY576" fmla="*/ 69078 h 2962327"/>
                  <a:gd name="connsiteX577" fmla="*/ 1955978 w 3028217"/>
                  <a:gd name="connsiteY577" fmla="*/ 55743 h 2962327"/>
                  <a:gd name="connsiteX578" fmla="*/ 1954073 w 3028217"/>
                  <a:gd name="connsiteY578" fmla="*/ 71935 h 2962327"/>
                  <a:gd name="connsiteX579" fmla="*/ 1935976 w 3028217"/>
                  <a:gd name="connsiteY579" fmla="*/ 103368 h 2962327"/>
                  <a:gd name="connsiteX580" fmla="*/ 1949311 w 3028217"/>
                  <a:gd name="connsiteY580" fmla="*/ 161470 h 2962327"/>
                  <a:gd name="connsiteX581" fmla="*/ 1894066 w 3028217"/>
                  <a:gd name="connsiteY581" fmla="*/ 171948 h 2962327"/>
                  <a:gd name="connsiteX582" fmla="*/ 1913116 w 3028217"/>
                  <a:gd name="connsiteY582" fmla="*/ 183378 h 2962327"/>
                  <a:gd name="connsiteX583" fmla="*/ 1907401 w 3028217"/>
                  <a:gd name="connsiteY583" fmla="*/ 196713 h 2962327"/>
                  <a:gd name="connsiteX584" fmla="*/ 1873111 w 3028217"/>
                  <a:gd name="connsiteY584" fmla="*/ 245290 h 2962327"/>
                  <a:gd name="connsiteX585" fmla="*/ 1866443 w 3028217"/>
                  <a:gd name="connsiteY585" fmla="*/ 267198 h 2962327"/>
                  <a:gd name="connsiteX586" fmla="*/ 1851203 w 3028217"/>
                  <a:gd name="connsiteY586" fmla="*/ 270055 h 2962327"/>
                  <a:gd name="connsiteX587" fmla="*/ 1866443 w 3028217"/>
                  <a:gd name="connsiteY587" fmla="*/ 313870 h 2962327"/>
                  <a:gd name="connsiteX588" fmla="*/ 1843583 w 3028217"/>
                  <a:gd name="connsiteY588" fmla="*/ 319585 h 2962327"/>
                  <a:gd name="connsiteX589" fmla="*/ 1819771 w 3028217"/>
                  <a:gd name="connsiteY589" fmla="*/ 300535 h 2962327"/>
                  <a:gd name="connsiteX590" fmla="*/ 1788338 w 3028217"/>
                  <a:gd name="connsiteY590" fmla="*/ 313870 h 2962327"/>
                  <a:gd name="connsiteX591" fmla="*/ 1800721 w 3028217"/>
                  <a:gd name="connsiteY591" fmla="*/ 315775 h 2962327"/>
                  <a:gd name="connsiteX592" fmla="*/ 1823581 w 3028217"/>
                  <a:gd name="connsiteY592" fmla="*/ 314823 h 2962327"/>
                  <a:gd name="connsiteX593" fmla="*/ 1833106 w 3028217"/>
                  <a:gd name="connsiteY593" fmla="*/ 317680 h 2962327"/>
                  <a:gd name="connsiteX594" fmla="*/ 1838821 w 3028217"/>
                  <a:gd name="connsiteY594" fmla="*/ 334825 h 2962327"/>
                  <a:gd name="connsiteX595" fmla="*/ 1715948 w 3028217"/>
                  <a:gd name="connsiteY595" fmla="*/ 370068 h 2962327"/>
                  <a:gd name="connsiteX596" fmla="*/ 1691183 w 3028217"/>
                  <a:gd name="connsiteY596" fmla="*/ 379593 h 2962327"/>
                  <a:gd name="connsiteX597" fmla="*/ 1586408 w 3028217"/>
                  <a:gd name="connsiteY597" fmla="*/ 430075 h 2962327"/>
                  <a:gd name="connsiteX598" fmla="*/ 1542593 w 3028217"/>
                  <a:gd name="connsiteY598" fmla="*/ 468175 h 2962327"/>
                  <a:gd name="connsiteX599" fmla="*/ 1480681 w 3028217"/>
                  <a:gd name="connsiteY599" fmla="*/ 555805 h 2962327"/>
                  <a:gd name="connsiteX600" fmla="*/ 1462583 w 3028217"/>
                  <a:gd name="connsiteY600" fmla="*/ 562473 h 2962327"/>
                  <a:gd name="connsiteX601" fmla="*/ 1385431 w 3028217"/>
                  <a:gd name="connsiteY601" fmla="*/ 462460 h 2962327"/>
                  <a:gd name="connsiteX602" fmla="*/ 1379716 w 3028217"/>
                  <a:gd name="connsiteY602" fmla="*/ 398643 h 2962327"/>
                  <a:gd name="connsiteX603" fmla="*/ 1441628 w 3028217"/>
                  <a:gd name="connsiteY603" fmla="*/ 335778 h 2962327"/>
                  <a:gd name="connsiteX604" fmla="*/ 1449248 w 3028217"/>
                  <a:gd name="connsiteY604" fmla="*/ 321490 h 2962327"/>
                  <a:gd name="connsiteX605" fmla="*/ 1461631 w 3028217"/>
                  <a:gd name="connsiteY605" fmla="*/ 300535 h 2962327"/>
                  <a:gd name="connsiteX606" fmla="*/ 1412101 w 3028217"/>
                  <a:gd name="connsiteY606" fmla="*/ 280533 h 2962327"/>
                  <a:gd name="connsiteX607" fmla="*/ 1434961 w 3028217"/>
                  <a:gd name="connsiteY607" fmla="*/ 215763 h 2962327"/>
                  <a:gd name="connsiteX608" fmla="*/ 1371143 w 3028217"/>
                  <a:gd name="connsiteY608" fmla="*/ 160518 h 2962327"/>
                  <a:gd name="connsiteX609" fmla="*/ 1331138 w 3028217"/>
                  <a:gd name="connsiteY609" fmla="*/ 162423 h 2962327"/>
                  <a:gd name="connsiteX610" fmla="*/ 1303516 w 3028217"/>
                  <a:gd name="connsiteY610" fmla="*/ 150040 h 2962327"/>
                  <a:gd name="connsiteX611" fmla="*/ 1313993 w 3028217"/>
                  <a:gd name="connsiteY611" fmla="*/ 130038 h 2962327"/>
                  <a:gd name="connsiteX612" fmla="*/ 1313041 w 3028217"/>
                  <a:gd name="connsiteY612" fmla="*/ 121465 h 2962327"/>
                  <a:gd name="connsiteX613" fmla="*/ 1323518 w 3028217"/>
                  <a:gd name="connsiteY613" fmla="*/ 96700 h 2962327"/>
                  <a:gd name="connsiteX614" fmla="*/ 1387336 w 3028217"/>
                  <a:gd name="connsiteY614" fmla="*/ 88128 h 2962327"/>
                  <a:gd name="connsiteX615" fmla="*/ 1394003 w 3028217"/>
                  <a:gd name="connsiteY615" fmla="*/ 68125 h 2962327"/>
                  <a:gd name="connsiteX616" fmla="*/ 1445438 w 3028217"/>
                  <a:gd name="connsiteY616" fmla="*/ 41455 h 2962327"/>
                  <a:gd name="connsiteX617" fmla="*/ 1471104 w 3028217"/>
                  <a:gd name="connsiteY617" fmla="*/ 35589 h 2962327"/>
                  <a:gd name="connsiteX618" fmla="*/ 1469608 w 3028217"/>
                  <a:gd name="connsiteY618" fmla="*/ 35026 h 2962327"/>
                  <a:gd name="connsiteX619" fmla="*/ 1456869 w 3028217"/>
                  <a:gd name="connsiteY619" fmla="*/ 34788 h 2962327"/>
                  <a:gd name="connsiteX620" fmla="*/ 1365429 w 3028217"/>
                  <a:gd name="connsiteY620" fmla="*/ 60505 h 2962327"/>
                  <a:gd name="connsiteX621" fmla="*/ 1208266 w 3028217"/>
                  <a:gd name="connsiteY621" fmla="*/ 122418 h 2962327"/>
                  <a:gd name="connsiteX622" fmla="*/ 1175881 w 3028217"/>
                  <a:gd name="connsiteY622" fmla="*/ 122418 h 2962327"/>
                  <a:gd name="connsiteX623" fmla="*/ 1187311 w 3028217"/>
                  <a:gd name="connsiteY623" fmla="*/ 142420 h 2962327"/>
                  <a:gd name="connsiteX624" fmla="*/ 1180644 w 3028217"/>
                  <a:gd name="connsiteY624" fmla="*/ 149088 h 2962327"/>
                  <a:gd name="connsiteX625" fmla="*/ 1158647 w 3028217"/>
                  <a:gd name="connsiteY625" fmla="*/ 153642 h 2962327"/>
                  <a:gd name="connsiteX626" fmla="*/ 1143520 w 3028217"/>
                  <a:gd name="connsiteY626" fmla="*/ 152466 h 2962327"/>
                  <a:gd name="connsiteX627" fmla="*/ 1148259 w 3028217"/>
                  <a:gd name="connsiteY627" fmla="*/ 153731 h 2962327"/>
                  <a:gd name="connsiteX628" fmla="*/ 1152069 w 3028217"/>
                  <a:gd name="connsiteY628" fmla="*/ 175758 h 2962327"/>
                  <a:gd name="connsiteX629" fmla="*/ 1029196 w 3028217"/>
                  <a:gd name="connsiteY629" fmla="*/ 182425 h 2962327"/>
                  <a:gd name="connsiteX630" fmla="*/ 1006336 w 3028217"/>
                  <a:gd name="connsiteY630" fmla="*/ 148135 h 2962327"/>
                  <a:gd name="connsiteX631" fmla="*/ 995859 w 3028217"/>
                  <a:gd name="connsiteY631" fmla="*/ 134800 h 2962327"/>
                  <a:gd name="connsiteX632" fmla="*/ 987286 w 3028217"/>
                  <a:gd name="connsiteY632" fmla="*/ 114798 h 2962327"/>
                  <a:gd name="connsiteX633" fmla="*/ 1049199 w 3028217"/>
                  <a:gd name="connsiteY633" fmla="*/ 134800 h 2962327"/>
                  <a:gd name="connsiteX634" fmla="*/ 1064439 w 3028217"/>
                  <a:gd name="connsiteY634" fmla="*/ 149088 h 2962327"/>
                  <a:gd name="connsiteX635" fmla="*/ 1095871 w 3028217"/>
                  <a:gd name="connsiteY635" fmla="*/ 149326 h 2962327"/>
                  <a:gd name="connsiteX636" fmla="*/ 1106484 w 3028217"/>
                  <a:gd name="connsiteY636" fmla="*/ 148924 h 2962327"/>
                  <a:gd name="connsiteX637" fmla="*/ 1093014 w 3028217"/>
                  <a:gd name="connsiteY637" fmla="*/ 149088 h 2962327"/>
                  <a:gd name="connsiteX638" fmla="*/ 1062534 w 3028217"/>
                  <a:gd name="connsiteY638" fmla="*/ 131943 h 2962327"/>
                  <a:gd name="connsiteX639" fmla="*/ 1133971 w 3028217"/>
                  <a:gd name="connsiteY639" fmla="*/ 110988 h 2962327"/>
                  <a:gd name="connsiteX640" fmla="*/ 1158736 w 3028217"/>
                  <a:gd name="connsiteY640" fmla="*/ 88128 h 2962327"/>
                  <a:gd name="connsiteX641" fmla="*/ 1173024 w 3028217"/>
                  <a:gd name="connsiteY641" fmla="*/ 73840 h 2962327"/>
                  <a:gd name="connsiteX642" fmla="*/ 1214934 w 3028217"/>
                  <a:gd name="connsiteY642" fmla="*/ 54790 h 2962327"/>
                  <a:gd name="connsiteX643" fmla="*/ 1275894 w 3028217"/>
                  <a:gd name="connsiteY643" fmla="*/ 44313 h 2962327"/>
                  <a:gd name="connsiteX644" fmla="*/ 1211124 w 3028217"/>
                  <a:gd name="connsiteY644" fmla="*/ 51933 h 2962327"/>
                  <a:gd name="connsiteX645" fmla="*/ 1174929 w 3028217"/>
                  <a:gd name="connsiteY645" fmla="*/ 39550 h 2962327"/>
                  <a:gd name="connsiteX646" fmla="*/ 1174929 w 3028217"/>
                  <a:gd name="connsiteY646" fmla="*/ 26215 h 2962327"/>
                  <a:gd name="connsiteX647" fmla="*/ 1400760 w 3028217"/>
                  <a:gd name="connsiteY647" fmla="*/ 96 h 296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Lst>
                <a:rect l="l" t="t" r="r" b="b"/>
                <a:pathLst>
                  <a:path w="3028217" h="296232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accent4">
                  <a:lumMod val="40000"/>
                  <a:lumOff val="60000"/>
                </a:schemeClr>
              </a:solidFill>
              <a:ln w="9525" cap="flat">
                <a:noFill/>
                <a:prstDash val="solid"/>
                <a:miter/>
              </a:ln>
            </p:spPr>
            <p:txBody>
              <a:bodyPr rtlCol="0" anchor="ctr"/>
              <a:lstStyle/>
              <a:p>
                <a:endParaRPr lang="en-US" dirty="0"/>
              </a:p>
            </p:txBody>
          </p:sp>
        </p:grpSp>
        <p:grpSp>
          <p:nvGrpSpPr>
            <p:cNvPr id="10" name="그룹 47">
              <a:extLst>
                <a:ext uri="{FF2B5EF4-FFF2-40B4-BE49-F238E27FC236}">
                  <a16:creationId xmlns:a16="http://schemas.microsoft.com/office/drawing/2014/main" id="{4F2F0E4B-998D-F7C2-6A28-4697072BC51C}"/>
                </a:ext>
              </a:extLst>
            </p:cNvPr>
            <p:cNvGrpSpPr/>
            <p:nvPr/>
          </p:nvGrpSpPr>
          <p:grpSpPr>
            <a:xfrm>
              <a:off x="7504991" y="1553562"/>
              <a:ext cx="2943855" cy="1040245"/>
              <a:chOff x="7389382" y="1763600"/>
              <a:chExt cx="2943855" cy="1040245"/>
            </a:xfrm>
          </p:grpSpPr>
          <p:sp>
            <p:nvSpPr>
              <p:cNvPr id="20" name="자유형: 도형 57">
                <a:extLst>
                  <a:ext uri="{FF2B5EF4-FFF2-40B4-BE49-F238E27FC236}">
                    <a16:creationId xmlns:a16="http://schemas.microsoft.com/office/drawing/2014/main" id="{191BED45-EA76-E681-4CF7-63C0812F9A6F}"/>
                  </a:ext>
                </a:extLst>
              </p:cNvPr>
              <p:cNvSpPr/>
              <p:nvPr/>
            </p:nvSpPr>
            <p:spPr>
              <a:xfrm>
                <a:off x="7389382" y="1763600"/>
                <a:ext cx="2943855" cy="478089"/>
              </a:xfrm>
              <a:custGeom>
                <a:avLst/>
                <a:gdLst>
                  <a:gd name="connsiteX0" fmla="*/ 40989 w 4186687"/>
                  <a:gd name="connsiteY0" fmla="*/ 590150 h 679928"/>
                  <a:gd name="connsiteX1" fmla="*/ 89 w 4186687"/>
                  <a:gd name="connsiteY1" fmla="*/ 548754 h 679928"/>
                  <a:gd name="connsiteX2" fmla="*/ 12235 w 4186687"/>
                  <a:gd name="connsiteY2" fmla="*/ 41840 h 679928"/>
                  <a:gd name="connsiteX3" fmla="*/ 60984 w 4186687"/>
                  <a:gd name="connsiteY3" fmla="*/ 114 h 679928"/>
                  <a:gd name="connsiteX4" fmla="*/ 4125713 w 4186687"/>
                  <a:gd name="connsiteY4" fmla="*/ 87285 h 679928"/>
                  <a:gd name="connsiteX5" fmla="*/ 4186195 w 4186687"/>
                  <a:gd name="connsiteY5" fmla="*/ 151155 h 679928"/>
                  <a:gd name="connsiteX6" fmla="*/ 4174214 w 4186687"/>
                  <a:gd name="connsiteY6" fmla="*/ 641544 h 679928"/>
                  <a:gd name="connsiteX7" fmla="*/ 4134554 w 4186687"/>
                  <a:gd name="connsiteY7" fmla="*/ 679882 h 679928"/>
                  <a:gd name="connsiteX8" fmla="*/ 40989 w 4186687"/>
                  <a:gd name="connsiteY8" fmla="*/ 590150 h 679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86687" h="679928">
                    <a:moveTo>
                      <a:pt x="40989" y="590150"/>
                    </a:moveTo>
                    <a:cubicBezTo>
                      <a:pt x="8930" y="589654"/>
                      <a:pt x="-1068" y="581805"/>
                      <a:pt x="89" y="548754"/>
                    </a:cubicBezTo>
                    <a:cubicBezTo>
                      <a:pt x="5872" y="379865"/>
                      <a:pt x="10830" y="210812"/>
                      <a:pt x="12235" y="41840"/>
                    </a:cubicBezTo>
                    <a:cubicBezTo>
                      <a:pt x="12565" y="1105"/>
                      <a:pt x="29338" y="-630"/>
                      <a:pt x="60984" y="114"/>
                    </a:cubicBezTo>
                    <a:cubicBezTo>
                      <a:pt x="458500" y="9451"/>
                      <a:pt x="3875354" y="81666"/>
                      <a:pt x="4125713" y="87285"/>
                    </a:cubicBezTo>
                    <a:cubicBezTo>
                      <a:pt x="4188509" y="88690"/>
                      <a:pt x="4187930" y="88937"/>
                      <a:pt x="4186195" y="151155"/>
                    </a:cubicBezTo>
                    <a:cubicBezTo>
                      <a:pt x="4181651" y="314590"/>
                      <a:pt x="4176776" y="478108"/>
                      <a:pt x="4174214" y="641544"/>
                    </a:cubicBezTo>
                    <a:cubicBezTo>
                      <a:pt x="4173719" y="672528"/>
                      <a:pt x="4165291" y="680626"/>
                      <a:pt x="4134554" y="679882"/>
                    </a:cubicBezTo>
                    <a:cubicBezTo>
                      <a:pt x="3877255" y="673190"/>
                      <a:pt x="301014" y="594364"/>
                      <a:pt x="40989" y="590150"/>
                    </a:cubicBezTo>
                    <a:close/>
                  </a:path>
                </a:pathLst>
              </a:custGeom>
              <a:solidFill>
                <a:srgbClr val="474343"/>
              </a:solidFill>
              <a:ln w="8261" cap="flat">
                <a:noFill/>
                <a:prstDash val="solid"/>
                <a:miter/>
              </a:ln>
            </p:spPr>
            <p:txBody>
              <a:bodyPr rtlCol="0" anchor="ctr"/>
              <a:lstStyle/>
              <a:p>
                <a:endParaRPr lang="ko-KR" altLang="en-US"/>
              </a:p>
            </p:txBody>
          </p:sp>
          <p:sp>
            <p:nvSpPr>
              <p:cNvPr id="21" name="자유형: 도형 58">
                <a:extLst>
                  <a:ext uri="{FF2B5EF4-FFF2-40B4-BE49-F238E27FC236}">
                    <a16:creationId xmlns:a16="http://schemas.microsoft.com/office/drawing/2014/main" id="{C6142F5B-7DAF-7533-1DFE-BA8FB507C74D}"/>
                  </a:ext>
                </a:extLst>
              </p:cNvPr>
              <p:cNvSpPr/>
              <p:nvPr/>
            </p:nvSpPr>
            <p:spPr>
              <a:xfrm>
                <a:off x="7951352" y="2175695"/>
                <a:ext cx="1832403" cy="628150"/>
              </a:xfrm>
              <a:custGeom>
                <a:avLst/>
                <a:gdLst>
                  <a:gd name="connsiteX0" fmla="*/ 61173 w 2606003"/>
                  <a:gd name="connsiteY0" fmla="*/ 2337 h 893342"/>
                  <a:gd name="connsiteX1" fmla="*/ 2563599 w 2606003"/>
                  <a:gd name="connsiteY1" fmla="*/ 51912 h 893342"/>
                  <a:gd name="connsiteX2" fmla="*/ 2548975 w 2606003"/>
                  <a:gd name="connsiteY2" fmla="*/ 676238 h 893342"/>
                  <a:gd name="connsiteX3" fmla="*/ 2564343 w 2606003"/>
                  <a:gd name="connsiteY3" fmla="*/ 722261 h 893342"/>
                  <a:gd name="connsiteX4" fmla="*/ 2581199 w 2606003"/>
                  <a:gd name="connsiteY4" fmla="*/ 833890 h 893342"/>
                  <a:gd name="connsiteX5" fmla="*/ 2351910 w 2606003"/>
                  <a:gd name="connsiteY5" fmla="*/ 876360 h 893342"/>
                  <a:gd name="connsiteX6" fmla="*/ 1700566 w 2606003"/>
                  <a:gd name="connsiteY6" fmla="*/ 893050 h 893342"/>
                  <a:gd name="connsiteX7" fmla="*/ 1264050 w 2606003"/>
                  <a:gd name="connsiteY7" fmla="*/ 885118 h 893342"/>
                  <a:gd name="connsiteX8" fmla="*/ 355571 w 2606003"/>
                  <a:gd name="connsiteY8" fmla="*/ 834633 h 893342"/>
                  <a:gd name="connsiteX9" fmla="*/ 70840 w 2606003"/>
                  <a:gd name="connsiteY9" fmla="*/ 799765 h 893342"/>
                  <a:gd name="connsiteX10" fmla="*/ 17050 w 2606003"/>
                  <a:gd name="connsiteY10" fmla="*/ 761261 h 893342"/>
                  <a:gd name="connsiteX11" fmla="*/ 33245 w 2606003"/>
                  <a:gd name="connsiteY11" fmla="*/ 662275 h 893342"/>
                  <a:gd name="connsiteX12" fmla="*/ 47374 w 2606003"/>
                  <a:gd name="connsiteY12" fmla="*/ 618152 h 893342"/>
                  <a:gd name="connsiteX13" fmla="*/ 61173 w 2606003"/>
                  <a:gd name="connsiteY13" fmla="*/ 2337 h 893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6003" h="893342">
                    <a:moveTo>
                      <a:pt x="61173" y="2337"/>
                    </a:moveTo>
                    <a:cubicBezTo>
                      <a:pt x="83647" y="-12701"/>
                      <a:pt x="2486757" y="49682"/>
                      <a:pt x="2563599" y="51912"/>
                    </a:cubicBezTo>
                    <a:cubicBezTo>
                      <a:pt x="2558642" y="260049"/>
                      <a:pt x="2553602" y="468102"/>
                      <a:pt x="2548975" y="676238"/>
                    </a:cubicBezTo>
                    <a:cubicBezTo>
                      <a:pt x="2548644" y="692599"/>
                      <a:pt x="2543191" y="708711"/>
                      <a:pt x="2564343" y="722261"/>
                    </a:cubicBezTo>
                    <a:cubicBezTo>
                      <a:pt x="2615076" y="754734"/>
                      <a:pt x="2617968" y="784810"/>
                      <a:pt x="2581199" y="833890"/>
                    </a:cubicBezTo>
                    <a:cubicBezTo>
                      <a:pt x="2508735" y="869419"/>
                      <a:pt x="2429497" y="870493"/>
                      <a:pt x="2351910" y="876360"/>
                    </a:cubicBezTo>
                    <a:cubicBezTo>
                      <a:pt x="2135098" y="892555"/>
                      <a:pt x="1917873" y="894207"/>
                      <a:pt x="1700566" y="893050"/>
                    </a:cubicBezTo>
                    <a:cubicBezTo>
                      <a:pt x="1690981" y="892968"/>
                      <a:pt x="1399970" y="888671"/>
                      <a:pt x="1264050" y="885118"/>
                    </a:cubicBezTo>
                    <a:cubicBezTo>
                      <a:pt x="960728" y="877269"/>
                      <a:pt x="657819" y="862065"/>
                      <a:pt x="355571" y="834633"/>
                    </a:cubicBezTo>
                    <a:cubicBezTo>
                      <a:pt x="331031" y="832403"/>
                      <a:pt x="129505" y="817612"/>
                      <a:pt x="70840" y="799765"/>
                    </a:cubicBezTo>
                    <a:cubicBezTo>
                      <a:pt x="49027" y="793155"/>
                      <a:pt x="25644" y="787123"/>
                      <a:pt x="17050" y="761261"/>
                    </a:cubicBezTo>
                    <a:cubicBezTo>
                      <a:pt x="-8564" y="714742"/>
                      <a:pt x="-6994" y="696234"/>
                      <a:pt x="33245" y="662275"/>
                    </a:cubicBezTo>
                    <a:cubicBezTo>
                      <a:pt x="49357" y="648724"/>
                      <a:pt x="46961" y="633603"/>
                      <a:pt x="47374" y="618152"/>
                    </a:cubicBezTo>
                    <a:cubicBezTo>
                      <a:pt x="52332" y="412825"/>
                      <a:pt x="56629" y="207581"/>
                      <a:pt x="61173" y="2337"/>
                    </a:cubicBezTo>
                    <a:close/>
                  </a:path>
                </a:pathLst>
              </a:custGeom>
              <a:solidFill>
                <a:srgbClr val="000000"/>
              </a:solidFill>
              <a:ln w="8261" cap="flat">
                <a:noFill/>
                <a:prstDash val="solid"/>
                <a:miter/>
              </a:ln>
            </p:spPr>
            <p:txBody>
              <a:bodyPr rtlCol="0" anchor="ctr"/>
              <a:lstStyle/>
              <a:p>
                <a:endParaRPr lang="ko-KR" altLang="en-US"/>
              </a:p>
            </p:txBody>
          </p:sp>
        </p:grpSp>
        <p:grpSp>
          <p:nvGrpSpPr>
            <p:cNvPr id="11" name="그룹 48">
              <a:extLst>
                <a:ext uri="{FF2B5EF4-FFF2-40B4-BE49-F238E27FC236}">
                  <a16:creationId xmlns:a16="http://schemas.microsoft.com/office/drawing/2014/main" id="{93BC43CD-7999-BEFB-CE81-1408221CA795}"/>
                </a:ext>
              </a:extLst>
            </p:cNvPr>
            <p:cNvGrpSpPr/>
            <p:nvPr/>
          </p:nvGrpSpPr>
          <p:grpSpPr>
            <a:xfrm flipH="1">
              <a:off x="6110127" y="3895561"/>
              <a:ext cx="4542854" cy="2622930"/>
              <a:chOff x="7422723" y="4330492"/>
              <a:chExt cx="3910228" cy="2257668"/>
            </a:xfrm>
          </p:grpSpPr>
          <p:sp>
            <p:nvSpPr>
              <p:cNvPr id="12" name="자유형: 도형 49">
                <a:extLst>
                  <a:ext uri="{FF2B5EF4-FFF2-40B4-BE49-F238E27FC236}">
                    <a16:creationId xmlns:a16="http://schemas.microsoft.com/office/drawing/2014/main" id="{062F1D28-966A-ABDA-7502-1975E4FA2945}"/>
                  </a:ext>
                </a:extLst>
              </p:cNvPr>
              <p:cNvSpPr/>
              <p:nvPr/>
            </p:nvSpPr>
            <p:spPr>
              <a:xfrm>
                <a:off x="10676438" y="4771152"/>
                <a:ext cx="656513" cy="947007"/>
              </a:xfrm>
              <a:custGeom>
                <a:avLst/>
                <a:gdLst>
                  <a:gd name="connsiteX0" fmla="*/ 933680 w 933679"/>
                  <a:gd name="connsiteY0" fmla="*/ 673406 h 1346812"/>
                  <a:gd name="connsiteX1" fmla="*/ 466840 w 933679"/>
                  <a:gd name="connsiteY1" fmla="*/ 1346812 h 1346812"/>
                  <a:gd name="connsiteX2" fmla="*/ 0 w 933679"/>
                  <a:gd name="connsiteY2" fmla="*/ 673406 h 1346812"/>
                  <a:gd name="connsiteX3" fmla="*/ 466840 w 933679"/>
                  <a:gd name="connsiteY3" fmla="*/ 0 h 1346812"/>
                  <a:gd name="connsiteX4" fmla="*/ 933680 w 933679"/>
                  <a:gd name="connsiteY4" fmla="*/ 673406 h 1346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3679" h="1346812">
                    <a:moveTo>
                      <a:pt x="933680" y="673406"/>
                    </a:moveTo>
                    <a:cubicBezTo>
                      <a:pt x="933680" y="1045318"/>
                      <a:pt x="724669" y="1346812"/>
                      <a:pt x="466840" y="1346812"/>
                    </a:cubicBezTo>
                    <a:cubicBezTo>
                      <a:pt x="209011" y="1346812"/>
                      <a:pt x="0" y="1045318"/>
                      <a:pt x="0" y="673406"/>
                    </a:cubicBezTo>
                    <a:cubicBezTo>
                      <a:pt x="0" y="301494"/>
                      <a:pt x="209011" y="0"/>
                      <a:pt x="466840" y="0"/>
                    </a:cubicBezTo>
                    <a:cubicBezTo>
                      <a:pt x="724669" y="0"/>
                      <a:pt x="933680" y="301494"/>
                      <a:pt x="933680" y="673406"/>
                    </a:cubicBezTo>
                    <a:close/>
                  </a:path>
                </a:pathLst>
              </a:custGeom>
              <a:solidFill>
                <a:schemeClr val="accent2"/>
              </a:solidFill>
              <a:ln w="8261" cap="flat">
                <a:noFill/>
                <a:prstDash val="solid"/>
                <a:miter/>
              </a:ln>
            </p:spPr>
            <p:txBody>
              <a:bodyPr rtlCol="0" anchor="ctr"/>
              <a:lstStyle/>
              <a:p>
                <a:endParaRPr lang="ko-KR" altLang="en-US"/>
              </a:p>
            </p:txBody>
          </p:sp>
          <p:sp>
            <p:nvSpPr>
              <p:cNvPr id="13" name="자유형: 도형 50">
                <a:extLst>
                  <a:ext uri="{FF2B5EF4-FFF2-40B4-BE49-F238E27FC236}">
                    <a16:creationId xmlns:a16="http://schemas.microsoft.com/office/drawing/2014/main" id="{34B9F1BF-FC37-0DB6-9557-D65394C70817}"/>
                  </a:ext>
                </a:extLst>
              </p:cNvPr>
              <p:cNvSpPr/>
              <p:nvPr/>
            </p:nvSpPr>
            <p:spPr>
              <a:xfrm>
                <a:off x="10972683" y="5049965"/>
                <a:ext cx="63966" cy="255691"/>
              </a:xfrm>
              <a:custGeom>
                <a:avLst/>
                <a:gdLst>
                  <a:gd name="connsiteX0" fmla="*/ 67175 w 90971"/>
                  <a:gd name="connsiteY0" fmla="*/ 363639 h 363639"/>
                  <a:gd name="connsiteX1" fmla="*/ 23796 w 90971"/>
                  <a:gd name="connsiteY1" fmla="*/ 363639 h 363639"/>
                  <a:gd name="connsiteX2" fmla="*/ 0 w 90971"/>
                  <a:gd name="connsiteY2" fmla="*/ 339843 h 363639"/>
                  <a:gd name="connsiteX3" fmla="*/ 0 w 90971"/>
                  <a:gd name="connsiteY3" fmla="*/ 23796 h 363639"/>
                  <a:gd name="connsiteX4" fmla="*/ 23796 w 90971"/>
                  <a:gd name="connsiteY4" fmla="*/ 0 h 363639"/>
                  <a:gd name="connsiteX5" fmla="*/ 67175 w 90971"/>
                  <a:gd name="connsiteY5" fmla="*/ 0 h 363639"/>
                  <a:gd name="connsiteX6" fmla="*/ 90972 w 90971"/>
                  <a:gd name="connsiteY6" fmla="*/ 23796 h 363639"/>
                  <a:gd name="connsiteX7" fmla="*/ 90972 w 90971"/>
                  <a:gd name="connsiteY7" fmla="*/ 339843 h 363639"/>
                  <a:gd name="connsiteX8" fmla="*/ 67175 w 90971"/>
                  <a:gd name="connsiteY8" fmla="*/ 363639 h 363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971" h="363639">
                    <a:moveTo>
                      <a:pt x="67175" y="363639"/>
                    </a:moveTo>
                    <a:lnTo>
                      <a:pt x="23796" y="363639"/>
                    </a:lnTo>
                    <a:cubicBezTo>
                      <a:pt x="10659" y="363639"/>
                      <a:pt x="0" y="352981"/>
                      <a:pt x="0" y="339843"/>
                    </a:cubicBezTo>
                    <a:lnTo>
                      <a:pt x="0" y="23796"/>
                    </a:lnTo>
                    <a:cubicBezTo>
                      <a:pt x="0" y="10659"/>
                      <a:pt x="10659" y="0"/>
                      <a:pt x="23796" y="0"/>
                    </a:cubicBezTo>
                    <a:lnTo>
                      <a:pt x="67175" y="0"/>
                    </a:lnTo>
                    <a:cubicBezTo>
                      <a:pt x="80313" y="0"/>
                      <a:pt x="90972" y="10659"/>
                      <a:pt x="90972" y="23796"/>
                    </a:cubicBezTo>
                    <a:lnTo>
                      <a:pt x="90972" y="339843"/>
                    </a:lnTo>
                    <a:cubicBezTo>
                      <a:pt x="90972" y="353063"/>
                      <a:pt x="80313" y="363639"/>
                      <a:pt x="67175" y="363639"/>
                    </a:cubicBezTo>
                    <a:close/>
                  </a:path>
                </a:pathLst>
              </a:custGeom>
              <a:solidFill>
                <a:srgbClr val="010101"/>
              </a:solidFill>
              <a:ln w="8261" cap="flat">
                <a:noFill/>
                <a:prstDash val="solid"/>
                <a:miter/>
              </a:ln>
            </p:spPr>
            <p:txBody>
              <a:bodyPr rtlCol="0" anchor="ctr"/>
              <a:lstStyle/>
              <a:p>
                <a:endParaRPr lang="ko-KR" altLang="en-US"/>
              </a:p>
            </p:txBody>
          </p:sp>
          <p:sp>
            <p:nvSpPr>
              <p:cNvPr id="14" name="자유형: 도형 51">
                <a:extLst>
                  <a:ext uri="{FF2B5EF4-FFF2-40B4-BE49-F238E27FC236}">
                    <a16:creationId xmlns:a16="http://schemas.microsoft.com/office/drawing/2014/main" id="{B9708069-D3FF-AB00-3A3A-BC40C144E633}"/>
                  </a:ext>
                </a:extLst>
              </p:cNvPr>
              <p:cNvSpPr/>
              <p:nvPr/>
            </p:nvSpPr>
            <p:spPr>
              <a:xfrm>
                <a:off x="10672712" y="5025797"/>
                <a:ext cx="200041" cy="546765"/>
              </a:xfrm>
              <a:custGeom>
                <a:avLst/>
                <a:gdLst>
                  <a:gd name="connsiteX0" fmla="*/ 55287 w 284493"/>
                  <a:gd name="connsiteY0" fmla="*/ 0 h 777597"/>
                  <a:gd name="connsiteX1" fmla="*/ 284493 w 284493"/>
                  <a:gd name="connsiteY1" fmla="*/ 0 h 777597"/>
                  <a:gd name="connsiteX2" fmla="*/ 142458 w 284493"/>
                  <a:gd name="connsiteY2" fmla="*/ 160956 h 777597"/>
                  <a:gd name="connsiteX3" fmla="*/ 68177 w 284493"/>
                  <a:gd name="connsiteY3" fmla="*/ 516581 h 777597"/>
                  <a:gd name="connsiteX4" fmla="*/ 137005 w 284493"/>
                  <a:gd name="connsiteY4" fmla="*/ 777598 h 777597"/>
                  <a:gd name="connsiteX5" fmla="*/ 31573 w 284493"/>
                  <a:gd name="connsiteY5" fmla="*/ 552358 h 777597"/>
                  <a:gd name="connsiteX6" fmla="*/ 176 w 284493"/>
                  <a:gd name="connsiteY6" fmla="*/ 317451 h 777597"/>
                  <a:gd name="connsiteX7" fmla="*/ 55287 w 284493"/>
                  <a:gd name="connsiteY7" fmla="*/ 0 h 77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4493" h="777597">
                    <a:moveTo>
                      <a:pt x="55287" y="0"/>
                    </a:moveTo>
                    <a:cubicBezTo>
                      <a:pt x="130064" y="0"/>
                      <a:pt x="204841" y="0"/>
                      <a:pt x="284493" y="0"/>
                    </a:cubicBezTo>
                    <a:cubicBezTo>
                      <a:pt x="241610" y="63705"/>
                      <a:pt x="186911" y="107827"/>
                      <a:pt x="142458" y="160956"/>
                    </a:cubicBezTo>
                    <a:cubicBezTo>
                      <a:pt x="53965" y="266884"/>
                      <a:pt x="43719" y="386857"/>
                      <a:pt x="68177" y="516581"/>
                    </a:cubicBezTo>
                    <a:cubicBezTo>
                      <a:pt x="84950" y="605405"/>
                      <a:pt x="116679" y="689931"/>
                      <a:pt x="137005" y="777598"/>
                    </a:cubicBezTo>
                    <a:cubicBezTo>
                      <a:pt x="79744" y="712902"/>
                      <a:pt x="56774" y="631845"/>
                      <a:pt x="31573" y="552358"/>
                    </a:cubicBezTo>
                    <a:cubicBezTo>
                      <a:pt x="7446" y="476177"/>
                      <a:pt x="-1394" y="395863"/>
                      <a:pt x="176" y="317451"/>
                    </a:cubicBezTo>
                    <a:cubicBezTo>
                      <a:pt x="2158" y="209872"/>
                      <a:pt x="11247" y="101300"/>
                      <a:pt x="55287" y="0"/>
                    </a:cubicBezTo>
                    <a:close/>
                  </a:path>
                </a:pathLst>
              </a:custGeom>
              <a:solidFill>
                <a:schemeClr val="bg1">
                  <a:lumMod val="50000"/>
                  <a:alpha val="40000"/>
                </a:schemeClr>
              </a:solidFill>
              <a:ln w="8261" cap="flat">
                <a:noFill/>
                <a:prstDash val="solid"/>
                <a:miter/>
              </a:ln>
            </p:spPr>
            <p:txBody>
              <a:bodyPr rtlCol="0" anchor="ctr"/>
              <a:lstStyle/>
              <a:p>
                <a:endParaRPr lang="ko-KR" altLang="en-US"/>
              </a:p>
            </p:txBody>
          </p:sp>
          <p:sp>
            <p:nvSpPr>
              <p:cNvPr id="15" name="자유형: 도형 52">
                <a:extLst>
                  <a:ext uri="{FF2B5EF4-FFF2-40B4-BE49-F238E27FC236}">
                    <a16:creationId xmlns:a16="http://schemas.microsoft.com/office/drawing/2014/main" id="{C2188203-2A7D-2C2B-C7B1-884A0BDCA1DE}"/>
                  </a:ext>
                </a:extLst>
              </p:cNvPr>
              <p:cNvSpPr/>
              <p:nvPr/>
            </p:nvSpPr>
            <p:spPr>
              <a:xfrm>
                <a:off x="10721697" y="4782015"/>
                <a:ext cx="221537" cy="221614"/>
              </a:xfrm>
              <a:custGeom>
                <a:avLst/>
                <a:gdLst>
                  <a:gd name="connsiteX0" fmla="*/ 314642 w 315065"/>
                  <a:gd name="connsiteY0" fmla="*/ 0 h 315176"/>
                  <a:gd name="connsiteX1" fmla="*/ 272750 w 315065"/>
                  <a:gd name="connsiteY1" fmla="*/ 264405 h 315176"/>
                  <a:gd name="connsiteX2" fmla="*/ 200865 w 315065"/>
                  <a:gd name="connsiteY2" fmla="*/ 314890 h 315176"/>
                  <a:gd name="connsiteX3" fmla="*/ 0 w 315065"/>
                  <a:gd name="connsiteY3" fmla="*/ 312080 h 315176"/>
                  <a:gd name="connsiteX4" fmla="*/ 314642 w 315065"/>
                  <a:gd name="connsiteY4" fmla="*/ 0 h 315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5065" h="315176">
                    <a:moveTo>
                      <a:pt x="314642" y="0"/>
                    </a:moveTo>
                    <a:cubicBezTo>
                      <a:pt x="317616" y="90807"/>
                      <a:pt x="305057" y="179134"/>
                      <a:pt x="272750" y="264405"/>
                    </a:cubicBezTo>
                    <a:cubicBezTo>
                      <a:pt x="260191" y="297455"/>
                      <a:pt x="242757" y="317864"/>
                      <a:pt x="200865" y="314890"/>
                    </a:cubicBezTo>
                    <a:cubicBezTo>
                      <a:pt x="134185" y="310180"/>
                      <a:pt x="67010" y="312659"/>
                      <a:pt x="0" y="312080"/>
                    </a:cubicBezTo>
                    <a:cubicBezTo>
                      <a:pt x="61887" y="164757"/>
                      <a:pt x="149058" y="42883"/>
                      <a:pt x="314642" y="0"/>
                    </a:cubicBezTo>
                    <a:close/>
                  </a:path>
                </a:pathLst>
              </a:custGeom>
              <a:solidFill>
                <a:schemeClr val="bg1">
                  <a:lumMod val="50000"/>
                  <a:alpha val="40000"/>
                </a:schemeClr>
              </a:solidFill>
              <a:ln w="8261" cap="flat">
                <a:noFill/>
                <a:prstDash val="solid"/>
                <a:miter/>
              </a:ln>
            </p:spPr>
            <p:txBody>
              <a:bodyPr rtlCol="0" anchor="ctr"/>
              <a:lstStyle/>
              <a:p>
                <a:endParaRPr lang="ko-KR" altLang="en-US"/>
              </a:p>
            </p:txBody>
          </p:sp>
          <p:sp>
            <p:nvSpPr>
              <p:cNvPr id="16" name="자유형: 도형 53">
                <a:extLst>
                  <a:ext uri="{FF2B5EF4-FFF2-40B4-BE49-F238E27FC236}">
                    <a16:creationId xmlns:a16="http://schemas.microsoft.com/office/drawing/2014/main" id="{A61CBACB-A230-DBF6-0B42-F59CE15A78E1}"/>
                  </a:ext>
                </a:extLst>
              </p:cNvPr>
              <p:cNvSpPr/>
              <p:nvPr/>
            </p:nvSpPr>
            <p:spPr>
              <a:xfrm>
                <a:off x="10969839" y="4723395"/>
                <a:ext cx="62439" cy="264407"/>
              </a:xfrm>
              <a:custGeom>
                <a:avLst/>
                <a:gdLst>
                  <a:gd name="connsiteX0" fmla="*/ 82951 w 88800"/>
                  <a:gd name="connsiteY0" fmla="*/ 67340 h 376033"/>
                  <a:gd name="connsiteX1" fmla="*/ 57750 w 88800"/>
                  <a:gd name="connsiteY1" fmla="*/ 97086 h 376033"/>
                  <a:gd name="connsiteX2" fmla="*/ 57667 w 88800"/>
                  <a:gd name="connsiteY2" fmla="*/ 347857 h 376033"/>
                  <a:gd name="connsiteX3" fmla="*/ 46017 w 88800"/>
                  <a:gd name="connsiteY3" fmla="*/ 376033 h 376033"/>
                  <a:gd name="connsiteX4" fmla="*/ 37589 w 88800"/>
                  <a:gd name="connsiteY4" fmla="*/ 348766 h 376033"/>
                  <a:gd name="connsiteX5" fmla="*/ 36763 w 88800"/>
                  <a:gd name="connsiteY5" fmla="*/ 97995 h 376033"/>
                  <a:gd name="connsiteX6" fmla="*/ 18090 w 88800"/>
                  <a:gd name="connsiteY6" fmla="*/ 69737 h 376033"/>
                  <a:gd name="connsiteX7" fmla="*/ 20568 w 88800"/>
                  <a:gd name="connsiteY7" fmla="*/ 1570 h 376033"/>
                  <a:gd name="connsiteX8" fmla="*/ 63286 w 88800"/>
                  <a:gd name="connsiteY8" fmla="*/ 0 h 376033"/>
                  <a:gd name="connsiteX9" fmla="*/ 82951 w 88800"/>
                  <a:gd name="connsiteY9" fmla="*/ 67340 h 376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8800" h="376033">
                    <a:moveTo>
                      <a:pt x="82951" y="67340"/>
                    </a:moveTo>
                    <a:cubicBezTo>
                      <a:pt x="61964" y="76181"/>
                      <a:pt x="57667" y="78743"/>
                      <a:pt x="57750" y="97086"/>
                    </a:cubicBezTo>
                    <a:cubicBezTo>
                      <a:pt x="58329" y="180704"/>
                      <a:pt x="58246" y="264322"/>
                      <a:pt x="57667" y="347857"/>
                    </a:cubicBezTo>
                    <a:cubicBezTo>
                      <a:pt x="57585" y="358268"/>
                      <a:pt x="61964" y="373637"/>
                      <a:pt x="46017" y="376033"/>
                    </a:cubicBezTo>
                    <a:cubicBezTo>
                      <a:pt x="28914" y="373637"/>
                      <a:pt x="37672" y="358351"/>
                      <a:pt x="37589" y="348766"/>
                    </a:cubicBezTo>
                    <a:cubicBezTo>
                      <a:pt x="37011" y="265148"/>
                      <a:pt x="37589" y="181530"/>
                      <a:pt x="36763" y="97995"/>
                    </a:cubicBezTo>
                    <a:cubicBezTo>
                      <a:pt x="36681" y="86510"/>
                      <a:pt x="37094" y="76181"/>
                      <a:pt x="18090" y="69737"/>
                    </a:cubicBezTo>
                    <a:cubicBezTo>
                      <a:pt x="-7029" y="50319"/>
                      <a:pt x="-5790" y="16360"/>
                      <a:pt x="20568" y="1570"/>
                    </a:cubicBezTo>
                    <a:cubicBezTo>
                      <a:pt x="34780" y="1074"/>
                      <a:pt x="49075" y="578"/>
                      <a:pt x="63286" y="0"/>
                    </a:cubicBezTo>
                    <a:cubicBezTo>
                      <a:pt x="101129" y="13385"/>
                      <a:pt x="86752" y="59656"/>
                      <a:pt x="82951" y="67340"/>
                    </a:cubicBezTo>
                    <a:close/>
                  </a:path>
                </a:pathLst>
              </a:custGeom>
              <a:solidFill>
                <a:srgbClr val="151616"/>
              </a:solidFill>
              <a:ln w="8261" cap="flat">
                <a:noFill/>
                <a:prstDash val="solid"/>
                <a:miter/>
              </a:ln>
            </p:spPr>
            <p:txBody>
              <a:bodyPr rtlCol="0" anchor="ctr"/>
              <a:lstStyle/>
              <a:p>
                <a:endParaRPr lang="ko-KR" altLang="en-US"/>
              </a:p>
            </p:txBody>
          </p:sp>
          <p:sp>
            <p:nvSpPr>
              <p:cNvPr id="17" name="자유형: 도형 54">
                <a:extLst>
                  <a:ext uri="{FF2B5EF4-FFF2-40B4-BE49-F238E27FC236}">
                    <a16:creationId xmlns:a16="http://schemas.microsoft.com/office/drawing/2014/main" id="{160A22F0-3E71-8ACF-E9CB-C952E2EB2B29}"/>
                  </a:ext>
                </a:extLst>
              </p:cNvPr>
              <p:cNvSpPr/>
              <p:nvPr/>
            </p:nvSpPr>
            <p:spPr>
              <a:xfrm>
                <a:off x="10715945" y="5014421"/>
                <a:ext cx="576164" cy="5334"/>
              </a:xfrm>
              <a:custGeom>
                <a:avLst/>
                <a:gdLst>
                  <a:gd name="connsiteX0" fmla="*/ 819242 w 819408"/>
                  <a:gd name="connsiteY0" fmla="*/ 7586 h 7585"/>
                  <a:gd name="connsiteX1" fmla="*/ 0 w 819408"/>
                  <a:gd name="connsiteY1" fmla="*/ 7503 h 7585"/>
                  <a:gd name="connsiteX2" fmla="*/ 1653 w 819408"/>
                  <a:gd name="connsiteY2" fmla="*/ 1058 h 7585"/>
                  <a:gd name="connsiteX3" fmla="*/ 814945 w 819408"/>
                  <a:gd name="connsiteY3" fmla="*/ 66 h 7585"/>
                  <a:gd name="connsiteX4" fmla="*/ 819242 w 819408"/>
                  <a:gd name="connsiteY4" fmla="*/ 7586 h 7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9408" h="7585">
                    <a:moveTo>
                      <a:pt x="819242" y="7586"/>
                    </a:moveTo>
                    <a:cubicBezTo>
                      <a:pt x="546161" y="7586"/>
                      <a:pt x="273081" y="7503"/>
                      <a:pt x="0" y="7503"/>
                    </a:cubicBezTo>
                    <a:cubicBezTo>
                      <a:pt x="1653" y="1058"/>
                      <a:pt x="-1570" y="10312"/>
                      <a:pt x="1653" y="1058"/>
                    </a:cubicBezTo>
                    <a:cubicBezTo>
                      <a:pt x="255151" y="728"/>
                      <a:pt x="561447" y="-264"/>
                      <a:pt x="814945" y="66"/>
                    </a:cubicBezTo>
                    <a:cubicBezTo>
                      <a:pt x="819655" y="9321"/>
                      <a:pt x="819655" y="1058"/>
                      <a:pt x="819242" y="7586"/>
                    </a:cubicBezTo>
                    <a:close/>
                  </a:path>
                </a:pathLst>
              </a:custGeom>
              <a:solidFill>
                <a:srgbClr val="151515"/>
              </a:solidFill>
              <a:ln w="8261" cap="flat">
                <a:noFill/>
                <a:prstDash val="solid"/>
                <a:miter/>
              </a:ln>
            </p:spPr>
            <p:txBody>
              <a:bodyPr rtlCol="0" anchor="ctr"/>
              <a:lstStyle/>
              <a:p>
                <a:endParaRPr lang="ko-KR" altLang="en-US"/>
              </a:p>
            </p:txBody>
          </p:sp>
          <p:sp>
            <p:nvSpPr>
              <p:cNvPr id="18" name="자유형: 도형 55">
                <a:extLst>
                  <a:ext uri="{FF2B5EF4-FFF2-40B4-BE49-F238E27FC236}">
                    <a16:creationId xmlns:a16="http://schemas.microsoft.com/office/drawing/2014/main" id="{F4DC8577-F573-9403-1C22-4584E35A94C6}"/>
                  </a:ext>
                </a:extLst>
              </p:cNvPr>
              <p:cNvSpPr/>
              <p:nvPr/>
            </p:nvSpPr>
            <p:spPr>
              <a:xfrm>
                <a:off x="7422723" y="4330492"/>
                <a:ext cx="3591631" cy="2257668"/>
              </a:xfrm>
              <a:custGeom>
                <a:avLst/>
                <a:gdLst>
                  <a:gd name="connsiteX0" fmla="*/ 5089246 w 5107940"/>
                  <a:gd name="connsiteY0" fmla="*/ 329157 h 3210806"/>
                  <a:gd name="connsiteX1" fmla="*/ 4955722 w 5107940"/>
                  <a:gd name="connsiteY1" fmla="*/ 71693 h 3210806"/>
                  <a:gd name="connsiteX2" fmla="*/ 4446578 w 5107940"/>
                  <a:gd name="connsiteY2" fmla="*/ 110362 h 3210806"/>
                  <a:gd name="connsiteX3" fmla="*/ 4309087 w 5107940"/>
                  <a:gd name="connsiteY3" fmla="*/ 567700 h 3210806"/>
                  <a:gd name="connsiteX4" fmla="*/ 4400720 w 5107940"/>
                  <a:gd name="connsiteY4" fmla="*/ 998019 h 3210806"/>
                  <a:gd name="connsiteX5" fmla="*/ 4581093 w 5107940"/>
                  <a:gd name="connsiteY5" fmla="*/ 1900135 h 3210806"/>
                  <a:gd name="connsiteX6" fmla="*/ 4490617 w 5107940"/>
                  <a:gd name="connsiteY6" fmla="*/ 2381187 h 3210806"/>
                  <a:gd name="connsiteX7" fmla="*/ 4044930 w 5107940"/>
                  <a:gd name="connsiteY7" fmla="*/ 2811919 h 3210806"/>
                  <a:gd name="connsiteX8" fmla="*/ 3219656 w 5107940"/>
                  <a:gd name="connsiteY8" fmla="*/ 3076736 h 3210806"/>
                  <a:gd name="connsiteX9" fmla="*/ 2458170 w 5107940"/>
                  <a:gd name="connsiteY9" fmla="*/ 3162916 h 3210806"/>
                  <a:gd name="connsiteX10" fmla="*/ 1493093 w 5107940"/>
                  <a:gd name="connsiteY10" fmla="*/ 3100698 h 3210806"/>
                  <a:gd name="connsiteX11" fmla="*/ 1110450 w 5107940"/>
                  <a:gd name="connsiteY11" fmla="*/ 2954862 h 3210806"/>
                  <a:gd name="connsiteX12" fmla="*/ 997912 w 5107940"/>
                  <a:gd name="connsiteY12" fmla="*/ 2663687 h 3210806"/>
                  <a:gd name="connsiteX13" fmla="*/ 1098303 w 5107940"/>
                  <a:gd name="connsiteY13" fmla="*/ 2443818 h 3210806"/>
                  <a:gd name="connsiteX14" fmla="*/ 1584230 w 5107940"/>
                  <a:gd name="connsiteY14" fmla="*/ 1906414 h 3210806"/>
                  <a:gd name="connsiteX15" fmla="*/ 1697676 w 5107940"/>
                  <a:gd name="connsiteY15" fmla="*/ 1865018 h 3210806"/>
                  <a:gd name="connsiteX16" fmla="*/ 1821368 w 5107940"/>
                  <a:gd name="connsiteY16" fmla="*/ 1869894 h 3210806"/>
                  <a:gd name="connsiteX17" fmla="*/ 3578916 w 5107940"/>
                  <a:gd name="connsiteY17" fmla="*/ 1821227 h 3210806"/>
                  <a:gd name="connsiteX18" fmla="*/ 4089879 w 5107940"/>
                  <a:gd name="connsiteY18" fmla="*/ 1755704 h 3210806"/>
                  <a:gd name="connsiteX19" fmla="*/ 4255462 w 5107940"/>
                  <a:gd name="connsiteY19" fmla="*/ 1706541 h 3210806"/>
                  <a:gd name="connsiteX20" fmla="*/ 4305286 w 5107940"/>
                  <a:gd name="connsiteY20" fmla="*/ 1652751 h 3210806"/>
                  <a:gd name="connsiteX21" fmla="*/ 4254058 w 5107940"/>
                  <a:gd name="connsiteY21" fmla="*/ 1599953 h 3210806"/>
                  <a:gd name="connsiteX22" fmla="*/ 4184403 w 5107940"/>
                  <a:gd name="connsiteY22" fmla="*/ 1574752 h 3210806"/>
                  <a:gd name="connsiteX23" fmla="*/ 3745739 w 5107940"/>
                  <a:gd name="connsiteY23" fmla="*/ 1501627 h 3210806"/>
                  <a:gd name="connsiteX24" fmla="*/ 3124388 w 5107940"/>
                  <a:gd name="connsiteY24" fmla="*/ 1456844 h 3210806"/>
                  <a:gd name="connsiteX25" fmla="*/ 3073738 w 5107940"/>
                  <a:gd name="connsiteY25" fmla="*/ 1483449 h 3210806"/>
                  <a:gd name="connsiteX26" fmla="*/ 3081422 w 5107940"/>
                  <a:gd name="connsiteY26" fmla="*/ 1498074 h 3210806"/>
                  <a:gd name="connsiteX27" fmla="*/ 3649479 w 5107940"/>
                  <a:gd name="connsiteY27" fmla="*/ 1534512 h 3210806"/>
                  <a:gd name="connsiteX28" fmla="*/ 4171266 w 5107940"/>
                  <a:gd name="connsiteY28" fmla="*/ 1608629 h 3210806"/>
                  <a:gd name="connsiteX29" fmla="*/ 4218281 w 5107940"/>
                  <a:gd name="connsiteY29" fmla="*/ 1623584 h 3210806"/>
                  <a:gd name="connsiteX30" fmla="*/ 4259759 w 5107940"/>
                  <a:gd name="connsiteY30" fmla="*/ 1652586 h 3210806"/>
                  <a:gd name="connsiteX31" fmla="*/ 4216215 w 5107940"/>
                  <a:gd name="connsiteY31" fmla="*/ 1683984 h 3210806"/>
                  <a:gd name="connsiteX32" fmla="*/ 4048152 w 5107940"/>
                  <a:gd name="connsiteY32" fmla="*/ 1723893 h 3210806"/>
                  <a:gd name="connsiteX33" fmla="*/ 3256425 w 5107940"/>
                  <a:gd name="connsiteY33" fmla="*/ 1799496 h 3210806"/>
                  <a:gd name="connsiteX34" fmla="*/ 1965221 w 5107940"/>
                  <a:gd name="connsiteY34" fmla="*/ 1829242 h 3210806"/>
                  <a:gd name="connsiteX35" fmla="*/ 1684043 w 5107940"/>
                  <a:gd name="connsiteY35" fmla="*/ 1829159 h 3210806"/>
                  <a:gd name="connsiteX36" fmla="*/ 1749979 w 5107940"/>
                  <a:gd name="connsiteY36" fmla="*/ 1789002 h 3210806"/>
                  <a:gd name="connsiteX37" fmla="*/ 2270030 w 5107940"/>
                  <a:gd name="connsiteY37" fmla="*/ 1794869 h 3210806"/>
                  <a:gd name="connsiteX38" fmla="*/ 3122818 w 5107940"/>
                  <a:gd name="connsiteY38" fmla="*/ 1755456 h 3210806"/>
                  <a:gd name="connsiteX39" fmla="*/ 3406557 w 5107940"/>
                  <a:gd name="connsiteY39" fmla="*/ 1706128 h 3210806"/>
                  <a:gd name="connsiteX40" fmla="*/ 3471667 w 5107940"/>
                  <a:gd name="connsiteY40" fmla="*/ 1653578 h 3210806"/>
                  <a:gd name="connsiteX41" fmla="*/ 3406971 w 5107940"/>
                  <a:gd name="connsiteY41" fmla="*/ 1600696 h 3210806"/>
                  <a:gd name="connsiteX42" fmla="*/ 2975165 w 5107940"/>
                  <a:gd name="connsiteY42" fmla="*/ 1539553 h 3210806"/>
                  <a:gd name="connsiteX43" fmla="*/ 2975165 w 5107940"/>
                  <a:gd name="connsiteY43" fmla="*/ 1539553 h 3210806"/>
                  <a:gd name="connsiteX44" fmla="*/ 2975165 w 5107940"/>
                  <a:gd name="connsiteY44" fmla="*/ 1539553 h 3210806"/>
                  <a:gd name="connsiteX45" fmla="*/ 2891299 w 5107940"/>
                  <a:gd name="connsiteY45" fmla="*/ 1575495 h 3210806"/>
                  <a:gd name="connsiteX46" fmla="*/ 3165371 w 5107940"/>
                  <a:gd name="connsiteY46" fmla="*/ 1600366 h 3210806"/>
                  <a:gd name="connsiteX47" fmla="*/ 3425396 w 5107940"/>
                  <a:gd name="connsiteY47" fmla="*/ 1650933 h 3210806"/>
                  <a:gd name="connsiteX48" fmla="*/ 3289310 w 5107940"/>
                  <a:gd name="connsiteY48" fmla="*/ 1690016 h 3210806"/>
                  <a:gd name="connsiteX49" fmla="*/ 2896091 w 5107940"/>
                  <a:gd name="connsiteY49" fmla="*/ 1729842 h 3210806"/>
                  <a:gd name="connsiteX50" fmla="*/ 2187321 w 5107940"/>
                  <a:gd name="connsiteY50" fmla="*/ 1749011 h 3210806"/>
                  <a:gd name="connsiteX51" fmla="*/ 2187321 w 5107940"/>
                  <a:gd name="connsiteY51" fmla="*/ 1749011 h 3210806"/>
                  <a:gd name="connsiteX52" fmla="*/ 2187238 w 5107940"/>
                  <a:gd name="connsiteY52" fmla="*/ 1749011 h 3210806"/>
                  <a:gd name="connsiteX53" fmla="*/ 1680572 w 5107940"/>
                  <a:gd name="connsiteY53" fmla="*/ 1741905 h 3210806"/>
                  <a:gd name="connsiteX54" fmla="*/ 976347 w 5107940"/>
                  <a:gd name="connsiteY54" fmla="*/ 1682084 h 3210806"/>
                  <a:gd name="connsiteX55" fmla="*/ 882566 w 5107940"/>
                  <a:gd name="connsiteY55" fmla="*/ 1651595 h 3210806"/>
                  <a:gd name="connsiteX56" fmla="*/ 1191093 w 5107940"/>
                  <a:gd name="connsiteY56" fmla="*/ 1592434 h 3210806"/>
                  <a:gd name="connsiteX57" fmla="*/ 1191093 w 5107940"/>
                  <a:gd name="connsiteY57" fmla="*/ 1592434 h 3210806"/>
                  <a:gd name="connsiteX58" fmla="*/ 1110202 w 5107940"/>
                  <a:gd name="connsiteY58" fmla="*/ 1559053 h 3210806"/>
                  <a:gd name="connsiteX59" fmla="*/ 916029 w 5107940"/>
                  <a:gd name="connsiteY59" fmla="*/ 1596069 h 3210806"/>
                  <a:gd name="connsiteX60" fmla="*/ 865792 w 5107940"/>
                  <a:gd name="connsiteY60" fmla="*/ 1614330 h 3210806"/>
                  <a:gd name="connsiteX61" fmla="*/ 834642 w 5107940"/>
                  <a:gd name="connsiteY61" fmla="*/ 1653578 h 3210806"/>
                  <a:gd name="connsiteX62" fmla="*/ 866371 w 5107940"/>
                  <a:gd name="connsiteY62" fmla="*/ 1692577 h 3210806"/>
                  <a:gd name="connsiteX63" fmla="*/ 1066162 w 5107940"/>
                  <a:gd name="connsiteY63" fmla="*/ 1739922 h 3210806"/>
                  <a:gd name="connsiteX64" fmla="*/ 1650496 w 5107940"/>
                  <a:gd name="connsiteY64" fmla="*/ 1784706 h 3210806"/>
                  <a:gd name="connsiteX65" fmla="*/ 1586874 w 5107940"/>
                  <a:gd name="connsiteY65" fmla="*/ 1822466 h 3210806"/>
                  <a:gd name="connsiteX66" fmla="*/ 705332 w 5107940"/>
                  <a:gd name="connsiteY66" fmla="*/ 1775534 h 3210806"/>
                  <a:gd name="connsiteX67" fmla="*/ 174209 w 5107940"/>
                  <a:gd name="connsiteY67" fmla="*/ 1707037 h 3210806"/>
                  <a:gd name="connsiteX68" fmla="*/ 94970 w 5107940"/>
                  <a:gd name="connsiteY68" fmla="*/ 1684645 h 3210806"/>
                  <a:gd name="connsiteX69" fmla="*/ 47790 w 5107940"/>
                  <a:gd name="connsiteY69" fmla="*/ 1652338 h 3210806"/>
                  <a:gd name="connsiteX70" fmla="*/ 93235 w 5107940"/>
                  <a:gd name="connsiteY70" fmla="*/ 1622427 h 3210806"/>
                  <a:gd name="connsiteX71" fmla="*/ 310212 w 5107940"/>
                  <a:gd name="connsiteY71" fmla="*/ 1574752 h 3210806"/>
                  <a:gd name="connsiteX72" fmla="*/ 1007745 w 5107940"/>
                  <a:gd name="connsiteY72" fmla="*/ 1507824 h 3210806"/>
                  <a:gd name="connsiteX73" fmla="*/ 1007745 w 5107940"/>
                  <a:gd name="connsiteY73" fmla="*/ 1507824 h 3210806"/>
                  <a:gd name="connsiteX74" fmla="*/ 935281 w 5107940"/>
                  <a:gd name="connsiteY74" fmla="*/ 1468411 h 3210806"/>
                  <a:gd name="connsiteX75" fmla="*/ 912146 w 5107940"/>
                  <a:gd name="connsiteY75" fmla="*/ 1475600 h 3210806"/>
                  <a:gd name="connsiteX76" fmla="*/ 260553 w 5107940"/>
                  <a:gd name="connsiteY76" fmla="*/ 1543436 h 3210806"/>
                  <a:gd name="connsiteX77" fmla="*/ 32587 w 5107940"/>
                  <a:gd name="connsiteY77" fmla="*/ 1611273 h 3210806"/>
                  <a:gd name="connsiteX78" fmla="*/ 33165 w 5107940"/>
                  <a:gd name="connsiteY78" fmla="*/ 1695634 h 3210806"/>
                  <a:gd name="connsiteX79" fmla="*/ 112652 w 5107940"/>
                  <a:gd name="connsiteY79" fmla="*/ 1729098 h 3210806"/>
                  <a:gd name="connsiteX80" fmla="*/ 485380 w 5107940"/>
                  <a:gd name="connsiteY80" fmla="*/ 1796687 h 3210806"/>
                  <a:gd name="connsiteX81" fmla="*/ 1395098 w 5107940"/>
                  <a:gd name="connsiteY81" fmla="*/ 1857747 h 3210806"/>
                  <a:gd name="connsiteX82" fmla="*/ 1557789 w 5107940"/>
                  <a:gd name="connsiteY82" fmla="*/ 1865432 h 3210806"/>
                  <a:gd name="connsiteX83" fmla="*/ 1528292 w 5107940"/>
                  <a:gd name="connsiteY83" fmla="*/ 1901457 h 3210806"/>
                  <a:gd name="connsiteX84" fmla="*/ 1199769 w 5107940"/>
                  <a:gd name="connsiteY84" fmla="*/ 2237829 h 3210806"/>
                  <a:gd name="connsiteX85" fmla="*/ 964531 w 5107940"/>
                  <a:gd name="connsiteY85" fmla="*/ 2621960 h 3210806"/>
                  <a:gd name="connsiteX86" fmla="*/ 1104005 w 5107940"/>
                  <a:gd name="connsiteY86" fmla="*/ 3002786 h 3210806"/>
                  <a:gd name="connsiteX87" fmla="*/ 1232406 w 5107940"/>
                  <a:gd name="connsiteY87" fmla="*/ 3068143 h 3210806"/>
                  <a:gd name="connsiteX88" fmla="*/ 1802860 w 5107940"/>
                  <a:gd name="connsiteY88" fmla="*/ 3191092 h 3210806"/>
                  <a:gd name="connsiteX89" fmla="*/ 2524520 w 5107940"/>
                  <a:gd name="connsiteY89" fmla="*/ 3202494 h 3210806"/>
                  <a:gd name="connsiteX90" fmla="*/ 3389536 w 5107940"/>
                  <a:gd name="connsiteY90" fmla="*/ 3084834 h 3210806"/>
                  <a:gd name="connsiteX91" fmla="*/ 4158211 w 5107940"/>
                  <a:gd name="connsiteY91" fmla="*/ 2796302 h 3210806"/>
                  <a:gd name="connsiteX92" fmla="*/ 4605385 w 5107940"/>
                  <a:gd name="connsiteY92" fmla="*/ 2159086 h 3210806"/>
                  <a:gd name="connsiteX93" fmla="*/ 4580515 w 5107940"/>
                  <a:gd name="connsiteY93" fmla="*/ 1533025 h 3210806"/>
                  <a:gd name="connsiteX94" fmla="*/ 4415262 w 5107940"/>
                  <a:gd name="connsiteY94" fmla="*/ 887051 h 3210806"/>
                  <a:gd name="connsiteX95" fmla="*/ 4353457 w 5107940"/>
                  <a:gd name="connsiteY95" fmla="*/ 399803 h 3210806"/>
                  <a:gd name="connsiteX96" fmla="*/ 4642816 w 5107940"/>
                  <a:gd name="connsiteY96" fmla="*/ 54424 h 3210806"/>
                  <a:gd name="connsiteX97" fmla="*/ 5034630 w 5107940"/>
                  <a:gd name="connsiteY97" fmla="*/ 282804 h 3210806"/>
                  <a:gd name="connsiteX98" fmla="*/ 5065119 w 5107940"/>
                  <a:gd name="connsiteY98" fmla="*/ 560346 h 3210806"/>
                  <a:gd name="connsiteX99" fmla="*/ 5107837 w 5107940"/>
                  <a:gd name="connsiteY99" fmla="*/ 558776 h 3210806"/>
                  <a:gd name="connsiteX100" fmla="*/ 5089246 w 5107940"/>
                  <a:gd name="connsiteY100" fmla="*/ 329157 h 3210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107940" h="3210806">
                    <a:moveTo>
                      <a:pt x="5089246" y="329157"/>
                    </a:moveTo>
                    <a:cubicBezTo>
                      <a:pt x="5070242" y="230253"/>
                      <a:pt x="5039010" y="137051"/>
                      <a:pt x="4955722" y="71693"/>
                    </a:cubicBezTo>
                    <a:cubicBezTo>
                      <a:pt x="4816496" y="-37457"/>
                      <a:pt x="4580185" y="-19940"/>
                      <a:pt x="4446578" y="110362"/>
                    </a:cubicBezTo>
                    <a:cubicBezTo>
                      <a:pt x="4316771" y="237029"/>
                      <a:pt x="4295619" y="397985"/>
                      <a:pt x="4309087" y="567700"/>
                    </a:cubicBezTo>
                    <a:cubicBezTo>
                      <a:pt x="4320820" y="714858"/>
                      <a:pt x="4362216" y="856232"/>
                      <a:pt x="4400720" y="998019"/>
                    </a:cubicBezTo>
                    <a:cubicBezTo>
                      <a:pt x="4481281" y="1294648"/>
                      <a:pt x="4572831" y="1589046"/>
                      <a:pt x="4581093" y="1900135"/>
                    </a:cubicBezTo>
                    <a:cubicBezTo>
                      <a:pt x="4585473" y="2067123"/>
                      <a:pt x="4563163" y="2228989"/>
                      <a:pt x="4490617" y="2381187"/>
                    </a:cubicBezTo>
                    <a:cubicBezTo>
                      <a:pt x="4395845" y="2580069"/>
                      <a:pt x="4236128" y="2712519"/>
                      <a:pt x="4044930" y="2811919"/>
                    </a:cubicBezTo>
                    <a:cubicBezTo>
                      <a:pt x="3784987" y="2947013"/>
                      <a:pt x="3505461" y="3022203"/>
                      <a:pt x="3219656" y="3076736"/>
                    </a:cubicBezTo>
                    <a:cubicBezTo>
                      <a:pt x="2968141" y="3124825"/>
                      <a:pt x="2714230" y="3152257"/>
                      <a:pt x="2458170" y="3162916"/>
                    </a:cubicBezTo>
                    <a:cubicBezTo>
                      <a:pt x="2134109" y="3176384"/>
                      <a:pt x="1811618" y="3166551"/>
                      <a:pt x="1493093" y="3100698"/>
                    </a:cubicBezTo>
                    <a:cubicBezTo>
                      <a:pt x="1358164" y="3072771"/>
                      <a:pt x="1225466" y="3035754"/>
                      <a:pt x="1110450" y="2954862"/>
                    </a:cubicBezTo>
                    <a:cubicBezTo>
                      <a:pt x="1007580" y="2882481"/>
                      <a:pt x="971141" y="2786139"/>
                      <a:pt x="997912" y="2663687"/>
                    </a:cubicBezTo>
                    <a:cubicBezTo>
                      <a:pt x="1015512" y="2583043"/>
                      <a:pt x="1053685" y="2511902"/>
                      <a:pt x="1098303" y="2443818"/>
                    </a:cubicBezTo>
                    <a:cubicBezTo>
                      <a:pt x="1232158" y="2239317"/>
                      <a:pt x="1409144" y="2073816"/>
                      <a:pt x="1584230" y="1906414"/>
                    </a:cubicBezTo>
                    <a:cubicBezTo>
                      <a:pt x="1617776" y="1874355"/>
                      <a:pt x="1651653" y="1859731"/>
                      <a:pt x="1697676" y="1865018"/>
                    </a:cubicBezTo>
                    <a:cubicBezTo>
                      <a:pt x="1738576" y="1869728"/>
                      <a:pt x="1780137" y="1869398"/>
                      <a:pt x="1821368" y="1869894"/>
                    </a:cubicBezTo>
                    <a:cubicBezTo>
                      <a:pt x="2407851" y="1876256"/>
                      <a:pt x="2994003" y="1867415"/>
                      <a:pt x="3578916" y="1821227"/>
                    </a:cubicBezTo>
                    <a:cubicBezTo>
                      <a:pt x="3750201" y="1807676"/>
                      <a:pt x="3921155" y="1789416"/>
                      <a:pt x="4089879" y="1755704"/>
                    </a:cubicBezTo>
                    <a:cubicBezTo>
                      <a:pt x="4146478" y="1744384"/>
                      <a:pt x="4202912" y="1731329"/>
                      <a:pt x="4255462" y="1706541"/>
                    </a:cubicBezTo>
                    <a:cubicBezTo>
                      <a:pt x="4278598" y="1695634"/>
                      <a:pt x="4305947" y="1685389"/>
                      <a:pt x="4305286" y="1652751"/>
                    </a:cubicBezTo>
                    <a:cubicBezTo>
                      <a:pt x="4304625" y="1620527"/>
                      <a:pt x="4277276" y="1610777"/>
                      <a:pt x="4254058" y="1599953"/>
                    </a:cubicBezTo>
                    <a:cubicBezTo>
                      <a:pt x="4231749" y="1589625"/>
                      <a:pt x="4208117" y="1581527"/>
                      <a:pt x="4184403" y="1574752"/>
                    </a:cubicBezTo>
                    <a:cubicBezTo>
                      <a:pt x="4040964" y="1533934"/>
                      <a:pt x="3893310" y="1517409"/>
                      <a:pt x="3745739" y="1501627"/>
                    </a:cubicBezTo>
                    <a:cubicBezTo>
                      <a:pt x="3539173" y="1479566"/>
                      <a:pt x="3331946" y="1466015"/>
                      <a:pt x="3124388" y="1456844"/>
                    </a:cubicBezTo>
                    <a:cubicBezTo>
                      <a:pt x="3107367" y="1465602"/>
                      <a:pt x="3089107" y="1472543"/>
                      <a:pt x="3073738" y="1483449"/>
                    </a:cubicBezTo>
                    <a:cubicBezTo>
                      <a:pt x="3050768" y="1499810"/>
                      <a:pt x="3083240" y="1490721"/>
                      <a:pt x="3081422" y="1498074"/>
                    </a:cubicBezTo>
                    <a:cubicBezTo>
                      <a:pt x="3271050" y="1505759"/>
                      <a:pt x="3460513" y="1516996"/>
                      <a:pt x="3649479" y="1534512"/>
                    </a:cubicBezTo>
                    <a:cubicBezTo>
                      <a:pt x="3824482" y="1550707"/>
                      <a:pt x="3999816" y="1566572"/>
                      <a:pt x="4171266" y="1608629"/>
                    </a:cubicBezTo>
                    <a:cubicBezTo>
                      <a:pt x="4187213" y="1612512"/>
                      <a:pt x="4202994" y="1617717"/>
                      <a:pt x="4218281" y="1623584"/>
                    </a:cubicBezTo>
                    <a:cubicBezTo>
                      <a:pt x="4234723" y="1629864"/>
                      <a:pt x="4259759" y="1634904"/>
                      <a:pt x="4259759" y="1652586"/>
                    </a:cubicBezTo>
                    <a:cubicBezTo>
                      <a:pt x="4259759" y="1673325"/>
                      <a:pt x="4233649" y="1677457"/>
                      <a:pt x="4216215" y="1683984"/>
                    </a:cubicBezTo>
                    <a:cubicBezTo>
                      <a:pt x="4161929" y="1704228"/>
                      <a:pt x="4105082" y="1714721"/>
                      <a:pt x="4048152" y="1723893"/>
                    </a:cubicBezTo>
                    <a:cubicBezTo>
                      <a:pt x="3785896" y="1765867"/>
                      <a:pt x="3521408" y="1784623"/>
                      <a:pt x="3256425" y="1799496"/>
                    </a:cubicBezTo>
                    <a:cubicBezTo>
                      <a:pt x="2826354" y="1823705"/>
                      <a:pt x="2395870" y="1831225"/>
                      <a:pt x="1965221" y="1829242"/>
                    </a:cubicBezTo>
                    <a:cubicBezTo>
                      <a:pt x="1873671" y="1828828"/>
                      <a:pt x="1782120" y="1829159"/>
                      <a:pt x="1684043" y="1829159"/>
                    </a:cubicBezTo>
                    <a:cubicBezTo>
                      <a:pt x="1702386" y="1793960"/>
                      <a:pt x="1723208" y="1788589"/>
                      <a:pt x="1749979" y="1789002"/>
                    </a:cubicBezTo>
                    <a:cubicBezTo>
                      <a:pt x="1923329" y="1791894"/>
                      <a:pt x="2096679" y="1796687"/>
                      <a:pt x="2270030" y="1794869"/>
                    </a:cubicBezTo>
                    <a:cubicBezTo>
                      <a:pt x="2554678" y="1791894"/>
                      <a:pt x="2839409" y="1784458"/>
                      <a:pt x="3122818" y="1755456"/>
                    </a:cubicBezTo>
                    <a:cubicBezTo>
                      <a:pt x="3218417" y="1745706"/>
                      <a:pt x="3314181" y="1734469"/>
                      <a:pt x="3406557" y="1706128"/>
                    </a:cubicBezTo>
                    <a:cubicBezTo>
                      <a:pt x="3434237" y="1697618"/>
                      <a:pt x="3471419" y="1692412"/>
                      <a:pt x="3471667" y="1653578"/>
                    </a:cubicBezTo>
                    <a:cubicBezTo>
                      <a:pt x="3471915" y="1614660"/>
                      <a:pt x="3434733" y="1608298"/>
                      <a:pt x="3406971" y="1600696"/>
                    </a:cubicBezTo>
                    <a:cubicBezTo>
                      <a:pt x="3265845" y="1561614"/>
                      <a:pt x="3120587" y="1549881"/>
                      <a:pt x="2975165" y="1539553"/>
                    </a:cubicBezTo>
                    <a:cubicBezTo>
                      <a:pt x="2975165" y="1539553"/>
                      <a:pt x="2975165" y="1539553"/>
                      <a:pt x="2975165" y="1539553"/>
                    </a:cubicBezTo>
                    <a:cubicBezTo>
                      <a:pt x="2975165" y="1539553"/>
                      <a:pt x="2975165" y="1539553"/>
                      <a:pt x="2975165" y="1539553"/>
                    </a:cubicBezTo>
                    <a:cubicBezTo>
                      <a:pt x="2944675" y="1545667"/>
                      <a:pt x="2917904" y="1560457"/>
                      <a:pt x="2891299" y="1575495"/>
                    </a:cubicBezTo>
                    <a:cubicBezTo>
                      <a:pt x="2982684" y="1583675"/>
                      <a:pt x="3074234" y="1590451"/>
                      <a:pt x="3165371" y="1600366"/>
                    </a:cubicBezTo>
                    <a:cubicBezTo>
                      <a:pt x="3250889" y="1609703"/>
                      <a:pt x="3336986" y="1617800"/>
                      <a:pt x="3425396" y="1650933"/>
                    </a:cubicBezTo>
                    <a:cubicBezTo>
                      <a:pt x="3379704" y="1679440"/>
                      <a:pt x="3333516" y="1682744"/>
                      <a:pt x="3289310" y="1690016"/>
                    </a:cubicBezTo>
                    <a:cubicBezTo>
                      <a:pt x="3159174" y="1711581"/>
                      <a:pt x="3027632" y="1722075"/>
                      <a:pt x="2896091" y="1729842"/>
                    </a:cubicBezTo>
                    <a:cubicBezTo>
                      <a:pt x="2660110" y="1743888"/>
                      <a:pt x="2423880" y="1752894"/>
                      <a:pt x="2187321" y="1749011"/>
                    </a:cubicBezTo>
                    <a:cubicBezTo>
                      <a:pt x="2187321" y="1749011"/>
                      <a:pt x="2187321" y="1749011"/>
                      <a:pt x="2187321" y="1749011"/>
                    </a:cubicBezTo>
                    <a:cubicBezTo>
                      <a:pt x="2187321" y="1749011"/>
                      <a:pt x="2187238" y="1749011"/>
                      <a:pt x="2187238" y="1749011"/>
                    </a:cubicBezTo>
                    <a:cubicBezTo>
                      <a:pt x="2125599" y="1747937"/>
                      <a:pt x="1692553" y="1742318"/>
                      <a:pt x="1680572" y="1741905"/>
                    </a:cubicBezTo>
                    <a:cubicBezTo>
                      <a:pt x="1444839" y="1733643"/>
                      <a:pt x="1209271" y="1722736"/>
                      <a:pt x="976347" y="1682084"/>
                    </a:cubicBezTo>
                    <a:cubicBezTo>
                      <a:pt x="945775" y="1676713"/>
                      <a:pt x="914377" y="1672333"/>
                      <a:pt x="882566" y="1651595"/>
                    </a:cubicBezTo>
                    <a:cubicBezTo>
                      <a:pt x="984361" y="1610199"/>
                      <a:pt x="1089710" y="1611025"/>
                      <a:pt x="1191093" y="1592434"/>
                    </a:cubicBezTo>
                    <a:lnTo>
                      <a:pt x="1191093" y="1592434"/>
                    </a:lnTo>
                    <a:cubicBezTo>
                      <a:pt x="1165231" y="1578553"/>
                      <a:pt x="1139947" y="1563432"/>
                      <a:pt x="1110202" y="1559053"/>
                    </a:cubicBezTo>
                    <a:cubicBezTo>
                      <a:pt x="1045257" y="1570455"/>
                      <a:pt x="979569" y="1577891"/>
                      <a:pt x="916029" y="1596069"/>
                    </a:cubicBezTo>
                    <a:cubicBezTo>
                      <a:pt x="898926" y="1600944"/>
                      <a:pt x="882070" y="1607306"/>
                      <a:pt x="865792" y="1614330"/>
                    </a:cubicBezTo>
                    <a:cubicBezTo>
                      <a:pt x="848854" y="1621684"/>
                      <a:pt x="834477" y="1632177"/>
                      <a:pt x="834642" y="1653578"/>
                    </a:cubicBezTo>
                    <a:cubicBezTo>
                      <a:pt x="834807" y="1674978"/>
                      <a:pt x="849432" y="1685141"/>
                      <a:pt x="866371" y="1692577"/>
                    </a:cubicBezTo>
                    <a:cubicBezTo>
                      <a:pt x="930076" y="1720422"/>
                      <a:pt x="998160" y="1730420"/>
                      <a:pt x="1066162" y="1739922"/>
                    </a:cubicBezTo>
                    <a:cubicBezTo>
                      <a:pt x="1258268" y="1766776"/>
                      <a:pt x="1451614" y="1778096"/>
                      <a:pt x="1650496" y="1784706"/>
                    </a:cubicBezTo>
                    <a:cubicBezTo>
                      <a:pt x="1632980" y="1809659"/>
                      <a:pt x="1616537" y="1823540"/>
                      <a:pt x="1586874" y="1822466"/>
                    </a:cubicBezTo>
                    <a:cubicBezTo>
                      <a:pt x="1292724" y="1811972"/>
                      <a:pt x="998656" y="1801314"/>
                      <a:pt x="705332" y="1775534"/>
                    </a:cubicBezTo>
                    <a:cubicBezTo>
                      <a:pt x="527272" y="1759918"/>
                      <a:pt x="349459" y="1743558"/>
                      <a:pt x="174209" y="1707037"/>
                    </a:cubicBezTo>
                    <a:cubicBezTo>
                      <a:pt x="147355" y="1701418"/>
                      <a:pt x="120997" y="1693321"/>
                      <a:pt x="94970" y="1684645"/>
                    </a:cubicBezTo>
                    <a:cubicBezTo>
                      <a:pt x="76048" y="1678365"/>
                      <a:pt x="47625" y="1674317"/>
                      <a:pt x="47790" y="1652338"/>
                    </a:cubicBezTo>
                    <a:cubicBezTo>
                      <a:pt x="47873" y="1633912"/>
                      <a:pt x="75139" y="1628872"/>
                      <a:pt x="93235" y="1622427"/>
                    </a:cubicBezTo>
                    <a:cubicBezTo>
                      <a:pt x="163550" y="1597392"/>
                      <a:pt x="236839" y="1585989"/>
                      <a:pt x="310212" y="1574752"/>
                    </a:cubicBezTo>
                    <a:cubicBezTo>
                      <a:pt x="541483" y="1539470"/>
                      <a:pt x="774738" y="1525011"/>
                      <a:pt x="1007745" y="1507824"/>
                    </a:cubicBezTo>
                    <a:cubicBezTo>
                      <a:pt x="1007745" y="1507824"/>
                      <a:pt x="1007745" y="1507824"/>
                      <a:pt x="1007745" y="1507824"/>
                    </a:cubicBezTo>
                    <a:cubicBezTo>
                      <a:pt x="986262" y="1489729"/>
                      <a:pt x="959739" y="1480971"/>
                      <a:pt x="935281" y="1468411"/>
                    </a:cubicBezTo>
                    <a:cubicBezTo>
                      <a:pt x="927597" y="1470890"/>
                      <a:pt x="919913" y="1475352"/>
                      <a:pt x="912146" y="1475600"/>
                    </a:cubicBezTo>
                    <a:cubicBezTo>
                      <a:pt x="693268" y="1482292"/>
                      <a:pt x="476208" y="1506915"/>
                      <a:pt x="260553" y="1543436"/>
                    </a:cubicBezTo>
                    <a:cubicBezTo>
                      <a:pt x="182141" y="1556739"/>
                      <a:pt x="102819" y="1570455"/>
                      <a:pt x="32587" y="1611273"/>
                    </a:cubicBezTo>
                    <a:cubicBezTo>
                      <a:pt x="-11123" y="1636639"/>
                      <a:pt x="-10792" y="1670599"/>
                      <a:pt x="33165" y="1695634"/>
                    </a:cubicBezTo>
                    <a:cubicBezTo>
                      <a:pt x="58036" y="1709763"/>
                      <a:pt x="85220" y="1720918"/>
                      <a:pt x="112652" y="1729098"/>
                    </a:cubicBezTo>
                    <a:cubicBezTo>
                      <a:pt x="234278" y="1765288"/>
                      <a:pt x="359788" y="1782475"/>
                      <a:pt x="485380" y="1796687"/>
                    </a:cubicBezTo>
                    <a:cubicBezTo>
                      <a:pt x="787628" y="1830894"/>
                      <a:pt x="1091032" y="1849072"/>
                      <a:pt x="1395098" y="1857747"/>
                    </a:cubicBezTo>
                    <a:cubicBezTo>
                      <a:pt x="1449383" y="1859317"/>
                      <a:pt x="1503586" y="1862788"/>
                      <a:pt x="1557789" y="1865432"/>
                    </a:cubicBezTo>
                    <a:cubicBezTo>
                      <a:pt x="1551179" y="1882949"/>
                      <a:pt x="1539116" y="1891542"/>
                      <a:pt x="1528292" y="1901457"/>
                    </a:cubicBezTo>
                    <a:cubicBezTo>
                      <a:pt x="1412780" y="2007715"/>
                      <a:pt x="1300821" y="2117525"/>
                      <a:pt x="1199769" y="2237829"/>
                    </a:cubicBezTo>
                    <a:cubicBezTo>
                      <a:pt x="1102104" y="2354002"/>
                      <a:pt x="1010058" y="2474224"/>
                      <a:pt x="964531" y="2621960"/>
                    </a:cubicBezTo>
                    <a:cubicBezTo>
                      <a:pt x="914790" y="2783247"/>
                      <a:pt x="962300" y="2910575"/>
                      <a:pt x="1104005" y="3002786"/>
                    </a:cubicBezTo>
                    <a:cubicBezTo>
                      <a:pt x="1144492" y="3029061"/>
                      <a:pt x="1187623" y="3050379"/>
                      <a:pt x="1232406" y="3068143"/>
                    </a:cubicBezTo>
                    <a:cubicBezTo>
                      <a:pt x="1415672" y="3141020"/>
                      <a:pt x="1608274" y="3172005"/>
                      <a:pt x="1802860" y="3191092"/>
                    </a:cubicBezTo>
                    <a:cubicBezTo>
                      <a:pt x="2042972" y="3214640"/>
                      <a:pt x="2283581" y="3215301"/>
                      <a:pt x="2524520" y="3202494"/>
                    </a:cubicBezTo>
                    <a:cubicBezTo>
                      <a:pt x="2816191" y="3186960"/>
                      <a:pt x="3104888" y="3150356"/>
                      <a:pt x="3389536" y="3084834"/>
                    </a:cubicBezTo>
                    <a:cubicBezTo>
                      <a:pt x="3658403" y="3022947"/>
                      <a:pt x="3920494" y="2941477"/>
                      <a:pt x="4158211" y="2796302"/>
                    </a:cubicBezTo>
                    <a:cubicBezTo>
                      <a:pt x="4399646" y="2648814"/>
                      <a:pt x="4554653" y="2440925"/>
                      <a:pt x="4605385" y="2159086"/>
                    </a:cubicBezTo>
                    <a:cubicBezTo>
                      <a:pt x="4643394" y="1948223"/>
                      <a:pt x="4620341" y="1740335"/>
                      <a:pt x="4580515" y="1533025"/>
                    </a:cubicBezTo>
                    <a:cubicBezTo>
                      <a:pt x="4538458" y="1314396"/>
                      <a:pt x="4470787" y="1102211"/>
                      <a:pt x="4415262" y="887051"/>
                    </a:cubicBezTo>
                    <a:cubicBezTo>
                      <a:pt x="4374114" y="727417"/>
                      <a:pt x="4334288" y="567948"/>
                      <a:pt x="4353457" y="399803"/>
                    </a:cubicBezTo>
                    <a:cubicBezTo>
                      <a:pt x="4373453" y="224883"/>
                      <a:pt x="4478223" y="93258"/>
                      <a:pt x="4642816" y="54424"/>
                    </a:cubicBezTo>
                    <a:cubicBezTo>
                      <a:pt x="4803689" y="16416"/>
                      <a:pt x="4982410" y="66983"/>
                      <a:pt x="5034630" y="282804"/>
                    </a:cubicBezTo>
                    <a:cubicBezTo>
                      <a:pt x="5056774" y="374271"/>
                      <a:pt x="5066607" y="466565"/>
                      <a:pt x="5065119" y="560346"/>
                    </a:cubicBezTo>
                    <a:cubicBezTo>
                      <a:pt x="5079827" y="572079"/>
                      <a:pt x="5094039" y="572740"/>
                      <a:pt x="5107837" y="558776"/>
                    </a:cubicBezTo>
                    <a:cubicBezTo>
                      <a:pt x="5108746" y="481686"/>
                      <a:pt x="5103789" y="405008"/>
                      <a:pt x="5089246" y="329157"/>
                    </a:cubicBezTo>
                    <a:close/>
                  </a:path>
                </a:pathLst>
              </a:custGeom>
              <a:solidFill>
                <a:srgbClr val="3B434C"/>
              </a:solidFill>
              <a:ln w="8261" cap="flat">
                <a:noFill/>
                <a:prstDash val="solid"/>
                <a:miter/>
              </a:ln>
            </p:spPr>
            <p:txBody>
              <a:bodyPr rtlCol="0" anchor="ctr"/>
              <a:lstStyle/>
              <a:p>
                <a:endParaRPr lang="ko-KR" altLang="en-US"/>
              </a:p>
            </p:txBody>
          </p:sp>
          <p:sp>
            <p:nvSpPr>
              <p:cNvPr id="19" name="자유형: 도형 56">
                <a:extLst>
                  <a:ext uri="{FF2B5EF4-FFF2-40B4-BE49-F238E27FC236}">
                    <a16:creationId xmlns:a16="http://schemas.microsoft.com/office/drawing/2014/main" id="{EE04B7C7-51FD-0FE1-6E06-29DD418166AE}"/>
                  </a:ext>
                </a:extLst>
              </p:cNvPr>
              <p:cNvSpPr/>
              <p:nvPr/>
            </p:nvSpPr>
            <p:spPr>
              <a:xfrm>
                <a:off x="10989705" y="5072377"/>
                <a:ext cx="27890" cy="192464"/>
              </a:xfrm>
              <a:custGeom>
                <a:avLst/>
                <a:gdLst>
                  <a:gd name="connsiteX0" fmla="*/ 39661 w 39664"/>
                  <a:gd name="connsiteY0" fmla="*/ 248726 h 273718"/>
                  <a:gd name="connsiteX1" fmla="*/ 20987 w 39664"/>
                  <a:gd name="connsiteY1" fmla="*/ 273679 h 273718"/>
                  <a:gd name="connsiteX2" fmla="*/ 0 w 39664"/>
                  <a:gd name="connsiteY2" fmla="*/ 247404 h 273718"/>
                  <a:gd name="connsiteX3" fmla="*/ 83 w 39664"/>
                  <a:gd name="connsiteY3" fmla="*/ 24973 h 273718"/>
                  <a:gd name="connsiteX4" fmla="*/ 18178 w 39664"/>
                  <a:gd name="connsiteY4" fmla="*/ 21 h 273718"/>
                  <a:gd name="connsiteX5" fmla="*/ 39661 w 39664"/>
                  <a:gd name="connsiteY5" fmla="*/ 26296 h 273718"/>
                  <a:gd name="connsiteX6" fmla="*/ 39661 w 39664"/>
                  <a:gd name="connsiteY6" fmla="*/ 248726 h 273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64" h="273718">
                    <a:moveTo>
                      <a:pt x="39661" y="248726"/>
                    </a:moveTo>
                    <a:cubicBezTo>
                      <a:pt x="39661" y="261781"/>
                      <a:pt x="39413" y="272853"/>
                      <a:pt x="20987" y="273679"/>
                    </a:cubicBezTo>
                    <a:cubicBezTo>
                      <a:pt x="83" y="274506"/>
                      <a:pt x="0" y="262277"/>
                      <a:pt x="0" y="247404"/>
                    </a:cubicBezTo>
                    <a:cubicBezTo>
                      <a:pt x="248" y="173288"/>
                      <a:pt x="165" y="99090"/>
                      <a:pt x="83" y="24973"/>
                    </a:cubicBezTo>
                    <a:cubicBezTo>
                      <a:pt x="83" y="12249"/>
                      <a:pt x="-826" y="516"/>
                      <a:pt x="18178" y="21"/>
                    </a:cubicBezTo>
                    <a:cubicBezTo>
                      <a:pt x="38752" y="-558"/>
                      <a:pt x="39743" y="11175"/>
                      <a:pt x="39661" y="26296"/>
                    </a:cubicBezTo>
                    <a:cubicBezTo>
                      <a:pt x="39413" y="63312"/>
                      <a:pt x="39578" y="211627"/>
                      <a:pt x="39661" y="248726"/>
                    </a:cubicBezTo>
                    <a:close/>
                  </a:path>
                </a:pathLst>
              </a:custGeom>
              <a:solidFill>
                <a:srgbClr val="7A8892"/>
              </a:solidFill>
              <a:ln w="8261" cap="flat">
                <a:noFill/>
                <a:prstDash val="solid"/>
                <a:miter/>
              </a:ln>
            </p:spPr>
            <p:txBody>
              <a:bodyPr rtlCol="0" anchor="ctr"/>
              <a:lstStyle/>
              <a:p>
                <a:endParaRPr lang="ko-KR" altLang="en-US"/>
              </a:p>
            </p:txBody>
          </p:sp>
        </p:grpSp>
      </p:grpSp>
      <p:sp>
        <p:nvSpPr>
          <p:cNvPr id="3" name="TextBox 2">
            <a:extLst>
              <a:ext uri="{FF2B5EF4-FFF2-40B4-BE49-F238E27FC236}">
                <a16:creationId xmlns:a16="http://schemas.microsoft.com/office/drawing/2014/main" id="{520BF7B3-7A2D-58F8-46C2-5D8B2E0E5F00}"/>
              </a:ext>
            </a:extLst>
          </p:cNvPr>
          <p:cNvSpPr txBox="1"/>
          <p:nvPr/>
        </p:nvSpPr>
        <p:spPr>
          <a:xfrm>
            <a:off x="7243826" y="2631784"/>
            <a:ext cx="4774130" cy="402546"/>
          </a:xfrm>
          <a:prstGeom prst="rect">
            <a:avLst/>
          </a:prstGeom>
          <a:solidFill>
            <a:srgbClr val="D4D4D4"/>
          </a:solidFill>
        </p:spPr>
        <p:txBody>
          <a:bodyPr wrap="square" rtlCol="0">
            <a:spAutoFit/>
          </a:bodyPr>
          <a:lstStyle/>
          <a:p>
            <a:pPr>
              <a:lnSpc>
                <a:spcPct val="120000"/>
              </a:lnSpc>
              <a:buSzPct val="125000"/>
              <a:defRPr/>
            </a:pPr>
            <a:r>
              <a:rPr lang="el-GR" sz="1600" dirty="0">
                <a:hlinkClick r:id="rId2">
                  <a:extLst>
                    <a:ext uri="{A12FA001-AC4F-418D-AE19-62706E023703}">
                      <ahyp:hlinkClr xmlns:ahyp="http://schemas.microsoft.com/office/drawing/2018/hyperlinkcolor" xmlns="" val="tx"/>
                    </a:ext>
                  </a:extLst>
                </a:hlinkClick>
              </a:rPr>
              <a:t>http://www.moec.gov.cy/ysea/spoudes_exoteriko.html</a:t>
            </a:r>
            <a:r>
              <a:rPr lang="el-GR" sz="1600" dirty="0"/>
              <a:t> </a:t>
            </a:r>
            <a:r>
              <a:rPr lang="el-GR" dirty="0"/>
              <a:t>  </a:t>
            </a:r>
          </a:p>
        </p:txBody>
      </p:sp>
    </p:spTree>
    <p:extLst>
      <p:ext uri="{BB962C8B-B14F-4D97-AF65-F5344CB8AC3E}">
        <p14:creationId xmlns:p14="http://schemas.microsoft.com/office/powerpoint/2010/main" val="31357421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l-GR" sz="3600" b="1" dirty="0"/>
              <a:t>ΣΠΟΥΔΕΣ ΣΤΟ ΕΞΩΤΕΡΙΚΟ – ΓΕΝΙΚΕΣ ΠΛΗΡΟΦΟΡΙΕΣ</a:t>
            </a:r>
            <a:endParaRPr lang="en-US" sz="3600" dirty="0"/>
          </a:p>
        </p:txBody>
      </p:sp>
      <p:sp>
        <p:nvSpPr>
          <p:cNvPr id="3" name="Content Placeholder 2"/>
          <p:cNvSpPr>
            <a:spLocks noGrp="1"/>
          </p:cNvSpPr>
          <p:nvPr>
            <p:ph idx="1"/>
          </p:nvPr>
        </p:nvSpPr>
        <p:spPr>
          <a:xfrm>
            <a:off x="838200" y="1564005"/>
            <a:ext cx="10515600" cy="5125085"/>
          </a:xfrm>
        </p:spPr>
        <p:txBody>
          <a:bodyPr>
            <a:normAutofit fontScale="90000" lnSpcReduction="20000"/>
          </a:bodyPr>
          <a:lstStyle/>
          <a:p>
            <a:pPr marL="0" indent="0">
              <a:buNone/>
            </a:pPr>
            <a:r>
              <a:rPr lang="el-GR" dirty="0"/>
              <a:t>Σε κάποιες χώρες και για συγκεκριμένα Τμήματα Σπουδών απαιτείται συγκεκριμένο είδος εξέτασης</a:t>
            </a:r>
          </a:p>
          <a:p>
            <a:r>
              <a:rPr lang="en-US" sz="2700" b="1" dirty="0">
                <a:solidFill>
                  <a:srgbClr val="0070C0"/>
                </a:solidFill>
              </a:rPr>
              <a:t>SAT</a:t>
            </a:r>
            <a:r>
              <a:rPr lang="en-US" sz="2700" dirty="0"/>
              <a:t> (</a:t>
            </a:r>
            <a:r>
              <a:rPr lang="en-US" sz="2700" dirty="0" err="1"/>
              <a:t>Maths</a:t>
            </a:r>
            <a:r>
              <a:rPr lang="en-US" sz="2700" dirty="0"/>
              <a:t>, Reading, Writing) – </a:t>
            </a:r>
            <a:r>
              <a:rPr lang="el-GR" sz="2700" dirty="0"/>
              <a:t>ζητείται συνήθως </a:t>
            </a:r>
            <a:r>
              <a:rPr lang="en-US" sz="2700" dirty="0"/>
              <a:t>απ</a:t>
            </a:r>
            <a:r>
              <a:rPr lang="el-GR" sz="2700" dirty="0"/>
              <a:t>ό Εκπαιδευτικά Ιδρύματα της Αμερικής</a:t>
            </a:r>
            <a:endParaRPr lang="en-US" sz="2700" dirty="0"/>
          </a:p>
          <a:p>
            <a:r>
              <a:rPr lang="en-US" sz="2700" b="1" dirty="0">
                <a:solidFill>
                  <a:srgbClr val="0070C0"/>
                </a:solidFill>
              </a:rPr>
              <a:t>MCAT</a:t>
            </a:r>
            <a:r>
              <a:rPr lang="en-US" sz="2700" dirty="0"/>
              <a:t> (Medical College Admission Test)</a:t>
            </a:r>
            <a:r>
              <a:rPr lang="en-GB" altLang="en-US" sz="2700" dirty="0"/>
              <a:t> -</a:t>
            </a:r>
            <a:r>
              <a:rPr lang="en-US" altLang="en-US" sz="2700" dirty="0"/>
              <a:t>Ιατρικές Σχολές Αμερική</a:t>
            </a:r>
            <a:endParaRPr lang="en-US" sz="2700" dirty="0"/>
          </a:p>
          <a:p>
            <a:r>
              <a:rPr lang="en-US" sz="2700" b="1" dirty="0">
                <a:solidFill>
                  <a:srgbClr val="0070C0"/>
                </a:solidFill>
              </a:rPr>
              <a:t>BMAT</a:t>
            </a:r>
            <a:r>
              <a:rPr lang="en-GB" altLang="en-US" sz="2700" dirty="0"/>
              <a:t> (Bio Medical Admission Test) - </a:t>
            </a:r>
            <a:r>
              <a:rPr lang="en-US" altLang="en-US" sz="2700" dirty="0"/>
              <a:t>ζητείται από Ευρωπαϊκά και όχι μόνο </a:t>
            </a:r>
            <a:r>
              <a:rPr lang="el-GR" altLang="en-US" sz="2700" dirty="0"/>
              <a:t>Εκπαιδευτικά Ιδρύματα</a:t>
            </a:r>
            <a:r>
              <a:rPr lang="en-US" altLang="en-US" sz="2700" dirty="0"/>
              <a:t> για Ιατρική και συναφείς κλάδους -Ισπανία, Ολλανδία, Ουγγαρία, Ελλάδα(αγγλόφωνο Ιατρικής Αριστοτέλειο)</a:t>
            </a:r>
            <a:endParaRPr lang="en-US" sz="2700" dirty="0"/>
          </a:p>
          <a:p>
            <a:r>
              <a:rPr lang="en-US" sz="2700" b="1" dirty="0">
                <a:solidFill>
                  <a:srgbClr val="0070C0"/>
                </a:solidFill>
              </a:rPr>
              <a:t>IMAT</a:t>
            </a:r>
            <a:r>
              <a:rPr lang="en-US" sz="2700" dirty="0"/>
              <a:t> </a:t>
            </a:r>
            <a:r>
              <a:rPr lang="en-GB" altLang="en-US" sz="2700" dirty="0"/>
              <a:t>(Για την εισαγωγή  του στις αγγλόφωνες Iατρικές και Oδοντιατρικές σχολές της Ιταλίας, ο υποψήφιος καλείται να συμμετάσχει στο International Medical Admissions Test– IMAT, ένα τεστ πολλαπλής επιλογής 60 ερωτήσεων σε Βιολογία, Χημεία, Μαθηματικά, Φυσική, Γενικές γνώσεις και  Λογική.</a:t>
            </a:r>
          </a:p>
          <a:p>
            <a:r>
              <a:rPr lang="en-GB" altLang="en-US" sz="2700" b="1" dirty="0">
                <a:solidFill>
                  <a:srgbClr val="0070C0"/>
                </a:solidFill>
              </a:rPr>
              <a:t>UCAT</a:t>
            </a:r>
            <a:r>
              <a:rPr lang="en-GB" altLang="en-US" sz="2700" dirty="0"/>
              <a:t> (University Clinical Aptitude Test ) - </a:t>
            </a:r>
            <a:r>
              <a:rPr lang="en-US" altLang="en-US" sz="2700" dirty="0"/>
              <a:t>Για εισαγωγή σε σχολές Ιατρικής και Οδοντιατρικής</a:t>
            </a:r>
          </a:p>
          <a:p>
            <a:r>
              <a:rPr lang="en-US" altLang="en-US" sz="2700" b="1" dirty="0">
                <a:solidFill>
                  <a:srgbClr val="0070C0"/>
                </a:solidFill>
              </a:rPr>
              <a:t>LNAT</a:t>
            </a:r>
            <a:r>
              <a:rPr lang="el-GR" altLang="en-US" sz="2700" dirty="0"/>
              <a:t> </a:t>
            </a:r>
            <a:r>
              <a:rPr lang="en-US" altLang="en-US" sz="2700" dirty="0"/>
              <a:t>(Law National Aptitude Test) </a:t>
            </a:r>
            <a:r>
              <a:rPr lang="el-GR" altLang="en-US" sz="2700" dirty="0"/>
              <a:t>για σχολές Νομικής</a:t>
            </a:r>
            <a:r>
              <a:rPr lang="en-US" altLang="en-US" sz="2700" dirty="0"/>
              <a:t> </a:t>
            </a:r>
            <a:endParaRPr lang="en-GB" altLang="en-US" sz="2700" dirty="0"/>
          </a:p>
          <a:p>
            <a:endParaRPr lang="en-US" dirty="0"/>
          </a:p>
        </p:txBody>
      </p:sp>
      <p:sp>
        <p:nvSpPr>
          <p:cNvPr id="4" name="Footer Placeholder 3">
            <a:extLst>
              <a:ext uri="{FF2B5EF4-FFF2-40B4-BE49-F238E27FC236}">
                <a16:creationId xmlns:a16="http://schemas.microsoft.com/office/drawing/2014/main" id="{48E746B0-9E87-6085-166F-31AB3EE32BBB}"/>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15253672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76693" y="741391"/>
            <a:ext cx="3455821" cy="1616203"/>
          </a:xfrm>
        </p:spPr>
        <p:txBody>
          <a:bodyPr anchor="b">
            <a:normAutofit/>
          </a:bodyPr>
          <a:lstStyle/>
          <a:p>
            <a:r>
              <a:rPr lang="el-GR" sz="2200" b="1" dirty="0">
                <a:effectLst>
                  <a:outerShdw blurRad="38100" dist="38100" dir="2700000" algn="tl">
                    <a:srgbClr val="000000">
                      <a:alpha val="43137"/>
                    </a:srgbClr>
                  </a:outerShdw>
                </a:effectLst>
              </a:rPr>
              <a:t>ΔΗΜΟΣΙΑ ΣΧΟΛΗ ΑΝΩΤΕΡΗΣ ΕΠΑΓΓΕΛΜΑΤΙΚΗΣ ΕΚΠΑΙΔΕΥΣΗΣ ΚΑΙ ΚΑΤΑΡΤΙΣΗΣ - ΜΙΕΕΚ </a:t>
            </a:r>
          </a:p>
        </p:txBody>
      </p:sp>
      <p:sp>
        <p:nvSpPr>
          <p:cNvPr id="33" name="Content Placeholder 10">
            <a:extLst>
              <a:ext uri="{FF2B5EF4-FFF2-40B4-BE49-F238E27FC236}">
                <a16:creationId xmlns:a16="http://schemas.microsoft.com/office/drawing/2014/main" id="{7F42043F-00BC-998C-D7F5-60D7FB7AD62E}"/>
              </a:ext>
            </a:extLst>
          </p:cNvPr>
          <p:cNvSpPr>
            <a:spLocks noGrp="1"/>
          </p:cNvSpPr>
          <p:nvPr>
            <p:ph idx="1"/>
          </p:nvPr>
        </p:nvSpPr>
        <p:spPr>
          <a:xfrm>
            <a:off x="876693" y="2533476"/>
            <a:ext cx="3455821" cy="3447832"/>
          </a:xfrm>
        </p:spPr>
        <p:txBody>
          <a:bodyPr anchor="t">
            <a:normAutofit/>
          </a:bodyPr>
          <a:lstStyle/>
          <a:p>
            <a:endParaRPr lang="en-US" sz="2000" dirty="0"/>
          </a:p>
        </p:txBody>
      </p:sp>
      <p:pic>
        <p:nvPicPr>
          <p:cNvPr id="5" name="Picture 4">
            <a:extLst>
              <a:ext uri="{FF2B5EF4-FFF2-40B4-BE49-F238E27FC236}">
                <a16:creationId xmlns:a16="http://schemas.microsoft.com/office/drawing/2014/main" id="{785D152F-887E-EE23-7031-692D6E47C12A}"/>
              </a:ext>
            </a:extLst>
          </p:cNvPr>
          <p:cNvPicPr>
            <a:picLocks noChangeAspect="1"/>
          </p:cNvPicPr>
          <p:nvPr/>
        </p:nvPicPr>
        <p:blipFill>
          <a:blip r:embed="rId2"/>
          <a:stretch>
            <a:fillRect/>
          </a:stretch>
        </p:blipFill>
        <p:spPr>
          <a:xfrm>
            <a:off x="4987672" y="1559199"/>
            <a:ext cx="7000676" cy="3447832"/>
          </a:xfrm>
          <a:prstGeom prst="rect">
            <a:avLst/>
          </a:prstGeom>
        </p:spPr>
      </p:pic>
      <p:sp>
        <p:nvSpPr>
          <p:cNvPr id="4" name="Footer Placeholder 3"/>
          <p:cNvSpPr>
            <a:spLocks noGrp="1"/>
          </p:cNvSpPr>
          <p:nvPr>
            <p:ph type="ftr" sz="quarter" idx="11"/>
          </p:nvPr>
        </p:nvSpPr>
        <p:spPr>
          <a:xfrm>
            <a:off x="5514569" y="6356350"/>
            <a:ext cx="3096030" cy="365125"/>
          </a:xfrm>
        </p:spPr>
        <p:txBody>
          <a:bodyPr>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l-GR" sz="900" b="0" i="0" u="none" strike="noStrike" kern="1200" cap="none" spc="0" normalizeH="0" baseline="0" noProof="0">
                <a:ln>
                  <a:noFill/>
                </a:ln>
                <a:solidFill>
                  <a:schemeClr val="tx1">
                    <a:lumMod val="50000"/>
                    <a:lumOff val="50000"/>
                  </a:schemeClr>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900" b="0" i="0" u="none" strike="noStrike" kern="1200" cap="none" spc="0" normalizeH="0" baseline="0" noProof="0">
              <a:ln>
                <a:noFill/>
              </a:ln>
              <a:solidFill>
                <a:schemeClr val="tx1">
                  <a:lumMod val="50000"/>
                  <a:lumOff val="50000"/>
                </a:schemeClr>
              </a:solidFill>
              <a:effectLst/>
              <a:uLnTx/>
              <a:uFillTx/>
              <a:latin typeface="Calibri" panose="020F0502020204030204"/>
              <a:ea typeface="+mn-ea"/>
              <a:cs typeface="+mn-cs"/>
            </a:endParaRPr>
          </a:p>
        </p:txBody>
      </p:sp>
      <p:grpSp>
        <p:nvGrpSpPr>
          <p:cNvPr id="34" name="Group 33">
            <a:extLst>
              <a:ext uri="{FF2B5EF4-FFF2-40B4-BE49-F238E27FC236}">
                <a16:creationId xmlns:a16="http://schemas.microsoft.com/office/drawing/2014/main" id="{6258F736-B256-8039-9DC6-F4E49A5C5AD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31" name="Rectangle 30">
              <a:extLst>
                <a:ext uri="{FF2B5EF4-FFF2-40B4-BE49-F238E27FC236}">
                  <a16:creationId xmlns:a16="http://schemas.microsoft.com/office/drawing/2014/main" id="{10B4520A-996E-330C-99DA-69CA4D89E9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C8FA945-E356-695F-18D6-CAD4EF34FE4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TextBox 9">
            <a:extLst>
              <a:ext uri="{FF2B5EF4-FFF2-40B4-BE49-F238E27FC236}">
                <a16:creationId xmlns:a16="http://schemas.microsoft.com/office/drawing/2014/main" id="{D7EED72F-3E1D-6A0A-8D2D-94177EF18ED4}"/>
              </a:ext>
            </a:extLst>
          </p:cNvPr>
          <p:cNvSpPr txBox="1"/>
          <p:nvPr/>
        </p:nvSpPr>
        <p:spPr>
          <a:xfrm>
            <a:off x="6239847" y="5219507"/>
            <a:ext cx="4770275" cy="369332"/>
          </a:xfrm>
          <a:prstGeom prst="rect">
            <a:avLst/>
          </a:prstGeom>
          <a:noFill/>
        </p:spPr>
        <p:txBody>
          <a:bodyPr wrap="square">
            <a:spAutoFit/>
          </a:bodyPr>
          <a:lstStyle/>
          <a:p>
            <a:r>
              <a:rPr lang="en-US" dirty="0">
                <a:hlinkClick r:id="rId3"/>
              </a:rPr>
              <a:t>https://www.mieek.ac.cy/index.php/el/</a:t>
            </a:r>
            <a:r>
              <a:rPr lang="en-US" dirty="0"/>
              <a:t> </a:t>
            </a:r>
          </a:p>
        </p:txBody>
      </p:sp>
    </p:spTree>
    <p:extLst>
      <p:ext uri="{BB962C8B-B14F-4D97-AF65-F5344CB8AC3E}">
        <p14:creationId xmlns:p14="http://schemas.microsoft.com/office/powerpoint/2010/main" val="17928981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EAED1919-54A1-41C9-B30B-A3FF3F58E3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26220" y="98104"/>
            <a:ext cx="4288094" cy="428809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45C32AD-8BDE-1B32-0CB7-2D2D066DC9CF}"/>
              </a:ext>
            </a:extLst>
          </p:cNvPr>
          <p:cNvPicPr>
            <a:picLocks noChangeAspect="1"/>
          </p:cNvPicPr>
          <p:nvPr/>
        </p:nvPicPr>
        <p:blipFill>
          <a:blip r:embed="rId2"/>
          <a:stretch>
            <a:fillRect/>
          </a:stretch>
        </p:blipFill>
        <p:spPr>
          <a:xfrm>
            <a:off x="3260619" y="941355"/>
            <a:ext cx="1819295" cy="2601592"/>
          </a:xfrm>
          <a:prstGeom prst="rect">
            <a:avLst/>
          </a:prstGeom>
        </p:spPr>
      </p:pic>
      <p:grpSp>
        <p:nvGrpSpPr>
          <p:cNvPr id="14" name="Group 13">
            <a:extLst>
              <a:ext uri="{FF2B5EF4-FFF2-40B4-BE49-F238E27FC236}">
                <a16:creationId xmlns:a16="http://schemas.microsoft.com/office/drawing/2014/main" id="{C4751043-2EE3-4222-9979-8E61D93DA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1848" y="2813300"/>
            <a:ext cx="3757487" cy="3757487"/>
            <a:chOff x="1881974" y="1174396"/>
            <a:chExt cx="5290997" cy="5290997"/>
          </a:xfrm>
        </p:grpSpPr>
        <p:sp>
          <p:nvSpPr>
            <p:cNvPr id="15" name="Oval 14">
              <a:extLst>
                <a:ext uri="{FF2B5EF4-FFF2-40B4-BE49-F238E27FC236}">
                  <a16:creationId xmlns:a16="http://schemas.microsoft.com/office/drawing/2014/main" id="{03FD8213-DB67-4E29-9615-984DB59917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84EDB257-28CF-422F-AE6A-B99E3FE811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Oval 17">
            <a:extLst>
              <a:ext uri="{FF2B5EF4-FFF2-40B4-BE49-F238E27FC236}">
                <a16:creationId xmlns:a16="http://schemas.microsoft.com/office/drawing/2014/main" id="{FFFEB18F-F81F-4CED-BE64-EB888A77C3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4350" y="2762501"/>
            <a:ext cx="3744592" cy="3744592"/>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6489E1-A3D7-1C07-36C0-B34A88CF8997}"/>
              </a:ext>
            </a:extLst>
          </p:cNvPr>
          <p:cNvSpPr>
            <a:spLocks noGrp="1"/>
          </p:cNvSpPr>
          <p:nvPr>
            <p:ph type="title"/>
          </p:nvPr>
        </p:nvSpPr>
        <p:spPr>
          <a:xfrm>
            <a:off x="702591" y="3404608"/>
            <a:ext cx="3520789" cy="2666087"/>
          </a:xfrm>
        </p:spPr>
        <p:txBody>
          <a:bodyPr>
            <a:normAutofit fontScale="90000"/>
          </a:bodyPr>
          <a:lstStyle/>
          <a:p>
            <a:pPr algn="ctr"/>
            <a:r>
              <a:rPr lang="el-GR" dirty="0">
                <a:solidFill>
                  <a:schemeClr val="bg1"/>
                </a:solidFill>
              </a:rPr>
              <a:t>Πληροφορίες για Υποτροφίες στην Ιστοσελίδα της ΥΣΕΑ</a:t>
            </a:r>
            <a:endParaRPr lang="en-CY" dirty="0">
              <a:solidFill>
                <a:schemeClr val="bg1"/>
              </a:solidFill>
            </a:endParaRPr>
          </a:p>
        </p:txBody>
      </p:sp>
      <p:grpSp>
        <p:nvGrpSpPr>
          <p:cNvPr id="20"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21" name="Freeform: Shape 20">
              <a:extLst>
                <a:ext uri="{FF2B5EF4-FFF2-40B4-BE49-F238E27FC236}">
                  <a16:creationId xmlns:a16="http://schemas.microsoft.com/office/drawing/2014/main" id="{3FE6F571-2BB7-46DA-A3D9-B32ADDC16A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A905CC16-753C-4B9F-B3E2-C456795AED6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24"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5" name="Freeform: Shape 24">
              <a:extLst>
                <a:ext uri="{FF2B5EF4-FFF2-40B4-BE49-F238E27FC236}">
                  <a16:creationId xmlns:a16="http://schemas.microsoft.com/office/drawing/2014/main" id="{29D439AD-5D67-497C-B831-D17FC3E592A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23F54BF2-C71C-45C5-9408-3B5E011B0F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2BBABE17-DB56-44AB-934B-63C07C79F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CB483D20-A128-4076-AF54-88646172B8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E5EFA818-FDDA-49E9-B11F-E9DC1854A9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EA1F8728-F8F7-4828-A718-A15E7663EA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8DA1F73F-AA1D-41D7-BAAB-292FD94A3E5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D9441DEA-C85E-4B9C-A48D-8437854C4C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15EBAA20-1368-4495-8D7C-820FAD8ECF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0FB92591-626C-4D2B-A3E6-EC8742D67B2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D392448D-513F-4528-9D8D-A151982041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61946BAE-1546-4EA4-A108-A799BF5D2C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42A8EC93-6A35-4D37-A8CB-59362BF875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AFC3ECA2-E914-4D83-ABF9-B9FFD96E92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712B1108-9AAC-4F10-A64F-0D6963E518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284CDA0C-B2AB-4791-83B1-C053C061D6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F857BF6B-E0CA-49C0-8827-B44CE8B928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6D7B06A7-ADDF-4F27-B11F-08422FC1808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E8B0DA6C-71D7-4FCB-AE4C-035E0ADB50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EB078173-ADFB-480D-91A4-4D71C01098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AAA4027A-C97B-4C9A-B04C-EBE2112200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C06DA92D-C6D0-4C7D-98CF-D9576912EB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6601653-3941-4C9B-BD39-62EECE23AE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2BC4A394-4FFE-4BFE-9A59-2B624E0711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EB4EABA5-FDCF-4F6F-8FF1-6FDFF5058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10F3C940-2320-488A-B24C-AB0A4FB539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F525BA82-37D8-47ED-AFF6-AE57124A4E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C2D78955-C80F-4DA3-83AA-D28A5A6FAD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BC23DAAC-7C06-4012-8CBB-8E3126B68B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60D19F80-DC80-49EC-8EDD-7889092C181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1F50BB3-EA39-4693-BAE1-1101EF0A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00EFD45B-69A8-47F6-A5BF-779F7EB49F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9E53C464-7272-4EBC-830B-CB29A96988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B6BF10CE-C2AD-487A-9402-8D5C746ECF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1064C7FE-F8EB-47EF-97FA-348A520599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A991C553-06A1-4F26-BBBC-80F7E11E7A3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BCE9C081-2191-4C84-956E-F106BB015C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92F6F03-BC34-40C6-8F17-7A169CD72FE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A5101B80-7351-4F0F-AB7D-3E40B4D2664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0570EE1D-95AC-4660-8E96-7C8A36FEB6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385D9A56-2D15-4E0A-B981-E168F09064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28D0BA2F-9273-4EAA-AD17-C4EFE11403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512CC54E-7976-4DC9-984C-45C2A23A72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C8A3FC72-9FF9-41F6-97E0-45A0FEE946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48918C16-C9B6-40D5-93A0-DB547B644A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A05612C6-4858-4854-A3D3-90CF1E1C75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A8E88D77-C726-4008-849C-DA7361F885D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24CFE7CA-C955-4365-90C3-6272CB9A3C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38B43FC8-B81C-490A-A346-4C6235DA8A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214D0221-0C97-4C71-B535-7506956EF8B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ED0C44EA-BD25-49A3-9EB8-9D8DED7C19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A3C9CCF2-15CC-4F7D-87F5-7FFEBAC9C2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AA321D8-1D2C-472C-A2DB-EBB74498DD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724680C1-4BB5-45DB-A558-82514418CF2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C94F4CEF-82DD-4CFB-8EE3-4AB115F6A07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4F186C9C-C620-4426-A674-E40F808F668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8929942C-BA3F-40EF-94DD-4A5C22C5B74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D234974B-3555-465B-95A7-1C63CE7386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0E38F9FD-48AC-4C3E-9E75-D1C0B555E06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3AA72E26-5C3D-4231-9042-E00AE43E80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6684433D-3C9E-4C19-A801-D51CF3064F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DADB0C3D-A021-4F40-93B3-76B61334FD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41781C18-F408-401D-8A86-99FFBB98956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D958D9F-E4B0-48B1-ADA4-3053AFB5D9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43EFCD46-F0FB-499C-81B9-3508FE5C8C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B6A130F-CB85-4BDA-8DDF-8DAAB2F7D0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9359DA40-CA94-4B1F-9BE6-C800BEEC776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3304FCD-8DAD-4BC8-A16E-84DDCA07FF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BCB4864C-8F67-4BE7-89CC-664EA25EC5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845F543D-67FC-4640-A2A1-69DA6D0528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DBDB2A9C-60E5-4F7E-BA2B-4DD1595FB9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2B10DA2-D88E-4952-BDB5-102E61B4B2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AC5F5BED-3698-4F52-9977-D8CA2DC031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E19CCEBC-AD20-45B2-A751-42B40BB31C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3A978AD9-9A35-4B89-B3BC-61E54AD9EB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77D8C808-AFC9-42DD-B253-0048903791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EECD0BF1-7C64-407E-8306-4C447B1D32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953B0F94-AC35-4CB2-878D-1DC7D68BE9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08EA50C2-BB5F-4368-AA91-67B207C1AB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DE45A7FE-0A45-45F6-8417-EBDA5A12D83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DA8B8DC8-F88C-432E-A8C2-8D13FE874F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D02C5430-233D-49F7-B852-181D2B2F61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6DB286F-9E15-441C-8697-57007B76C1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534DC0EE-15B7-44AE-A7DC-8B5E22688A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4FBE9900-F640-4248-9C4C-EDBE5E00AF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37FF04AF-F86B-49F8-AAB5-DA696591A1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710DCFEA-4572-47A3-A6BE-7B21F5758C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BA42ED8E-CCC8-478F-9EF4-625B633071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146DF8F4-DF09-4E6C-887F-C9269E56A5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7FF3916E-5C82-4956-A88B-81BFAC91B8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7E5CF7AE-ED45-4AB5-9AEB-56FC964BFA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7CFB132C-BEB1-4897-B1A4-97422811F6B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4EE49F21-E336-41BC-8256-85A9AB597F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C62510EE-BDCD-4393-9AD7-2D0C9A722D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2420F94B-4F00-4C6C-97E3-BA5B5E6871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E712560A-A110-4132-85D5-21BBBFA8C8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D1E3102B-23D5-43AE-A67D-583AAA52BA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9D5ABE4E-EB80-423C-BBCE-9C1B77D9B0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BEB8CCC5-38F5-4892-A00B-14B645BBDF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8860175F-F7D5-4464-AD61-5B435528FE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E28C20B0-98AA-4A5B-8CE1-236A3F6CAA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8A56719F-13F0-4B75-8C04-DAACD8FD868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B30555DA-285C-4859-83DE-B16FF6DB13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67AF00E9-C8D6-41C4-9703-5468F51639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D07F88BD-A2E8-4F25-BB43-9372C6C9F3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DFAE35DA-8283-4F4B-8C00-FF8EFE39B3C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4340DEBE-A255-48E2-B7B2-AE881651CE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FE968FB9-507A-4F2E-B346-15995081B1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4DA99BD8-9C2B-46BF-AA27-ED405540D1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50C84F67-D2C2-48DF-8537-DF99C60240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F5CAEB9A-26A6-4FBF-916B-19FC9B0BFC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E4DEDE1B-4819-4E4B-849E-330D7DF56C2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C441B73E-F19C-4313-8F46-F600603B36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014FE805-EF51-4859-A6DF-CF75F9A0F5D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624CF2A5-BD9E-4570-8560-063BC70F26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6BEC415C-7946-43B2-9AC8-348B6B5CD0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1B615AD5-3365-43D4-8E16-377A2A2F97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9D184DFD-DD33-491E-90FF-6E4ECA2668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31B62FE1-0262-4B09-ABEA-8AA010137D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20C539C6-FAA9-4EBE-93D9-1F946E1449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8C6EF3FF-09E5-4099-A49B-CA364A6E837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B3C5E06F-8F1E-4771-AAE4-B34B1D6A3D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538D5AE9-76CC-4AE4-B026-656EDCB01B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30F1A9B9-52AB-4527-BD4A-1802F7C960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46A57D78-C020-4EEF-971D-0C8802889A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7666D7A3-5ABF-4EDE-A0C5-F2099B2D86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13BC460A-E0FF-4658-A2FD-A3AF4D51DF4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26467CC2-3AB3-4D37-8323-385B7399F7D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563A1F58-33CE-4EDF-B902-3F43F69DA2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DDCFAB2F-7E88-4A57-999A-2506A1FE71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571BEB66-3787-441F-BB54-80C05C6F13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641DC095-611E-4979-8664-6C0EB878FC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210B9ECF-D859-4919-A9D6-3208548F00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4FBC31D4-7E98-452C-8A87-822DE0432C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E302346C-F328-435B-87ED-447C6F8542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B94F507E-9E94-432E-AE8A-A6CB2C5D05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1FFAC4F0-FD7F-4943-B60E-E276F8B23F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A8A5D871-92FD-43C3-BF94-0B524FA7D3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6A79A241-1665-453E-ADD4-18892D4F85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81EABE18-4189-4E07-93C9-9B76673E3E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B658A0EE-6F09-4EF7-B5E7-F23A556BDA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15EB019C-C95B-4DE3-BD17-DC20F8007A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2948B3ED-79C1-47C8-B712-0BFB5536C3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13387DB9-900B-422D-90F7-C5C7EB5D59B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48FDCCF3-E6D6-4CD0-9D47-02FE785C7A0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BC14E8F6-33F6-47CE-9A24-EA71D71496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F78CC38F-63FC-4552-B17B-8D79D3C8F8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9042823-A002-49CE-B03D-ED1291DC13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96EFC6CE-198B-489B-B1EE-72CE842628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49FEA23D-54D9-45D7-9325-1E2F638C9C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2DB04EE3-370F-49CE-BCFE-C2999C3CF2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8BCBCC34-797D-41A8-8AD1-7E03E1BBFFA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AFF5C1F8-0EDE-4835-89E6-1FCB2EA395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6171D504-6300-457C-AFCC-064DBB3FCC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62ACE739-C8C4-4495-B04C-C3AFC44811C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3F4771CD-CDCA-4FFE-8EF5-E42D1781E7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A10C0BFE-A8F9-4E21-9DFD-37A4D26C62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4D8D4EF9-4EF7-4538-A4AE-439F9335EA9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7E0500AB-5662-43B9-95C2-2EC80CC54FF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984021AD-A6A2-4CDA-A953-72FBA7598B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FD1FBF47-CAC8-4385-9DC7-C9BB6167EA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FBAEE482-005F-4288-8D66-09EA246C45E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2C5DCF49-33DE-4AFF-818E-42F59F2804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866903F3-208B-46D5-925B-254DC742914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2550D219-E342-4A38-BB89-575C1EE7AA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5B5485FC-95D0-4660-9594-2C9BD3B776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2EA358DA-C7E8-4DF8-B7D6-CC582956554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7990E8BB-4369-4845-8436-A6F3FE1D11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D6C050C5-1951-434B-A7FE-D271E73F8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03169B43-D9A7-0E47-A531-675D22093068}"/>
              </a:ext>
            </a:extLst>
          </p:cNvPr>
          <p:cNvSpPr>
            <a:spLocks noGrp="1"/>
          </p:cNvSpPr>
          <p:nvPr>
            <p:ph idx="1"/>
          </p:nvPr>
        </p:nvSpPr>
        <p:spPr>
          <a:xfrm>
            <a:off x="6477270" y="1130846"/>
            <a:ext cx="4974771" cy="5225504"/>
          </a:xfrm>
        </p:spPr>
        <p:txBody>
          <a:bodyPr>
            <a:normAutofit/>
          </a:bodyPr>
          <a:lstStyle/>
          <a:p>
            <a:r>
              <a:rPr lang="el-GR" u="sng" dirty="0">
                <a:solidFill>
                  <a:schemeClr val="bg1"/>
                </a:solidFill>
              </a:rPr>
              <a:t>Έκδοση ΥΣΕΑ «</a:t>
            </a:r>
            <a:r>
              <a:rPr lang="el-GR" i="1" u="sng" dirty="0">
                <a:solidFill>
                  <a:schemeClr val="bg1"/>
                </a:solidFill>
              </a:rPr>
              <a:t>Υποτροφίες για </a:t>
            </a:r>
            <a:r>
              <a:rPr lang="el-GR" i="1" u="sng" dirty="0" err="1">
                <a:solidFill>
                  <a:schemeClr val="bg1"/>
                </a:solidFill>
              </a:rPr>
              <a:t>Μεταλυκειακές</a:t>
            </a:r>
            <a:r>
              <a:rPr lang="el-GR" i="1" u="sng" dirty="0">
                <a:solidFill>
                  <a:schemeClr val="bg1"/>
                </a:solidFill>
              </a:rPr>
              <a:t> Σπουδές»</a:t>
            </a:r>
            <a:endParaRPr lang="el-GR" u="sng" dirty="0">
              <a:solidFill>
                <a:schemeClr val="bg1"/>
              </a:solidFill>
            </a:endParaRPr>
          </a:p>
          <a:p>
            <a:pPr marL="0" indent="0">
              <a:buNone/>
            </a:pPr>
            <a:r>
              <a:rPr lang="en-US" dirty="0">
                <a:solidFill>
                  <a:schemeClr val="bg1"/>
                </a:solidFill>
                <a:hlinkClick r:id="rId3"/>
              </a:rPr>
              <a:t>https://sch.cy/mc/49/ypotrofies_metalykeiakes_spoudes.pdf</a:t>
            </a:r>
            <a:endParaRPr lang="el-GR" dirty="0">
              <a:solidFill>
                <a:schemeClr val="bg1"/>
              </a:solidFill>
            </a:endParaRPr>
          </a:p>
          <a:p>
            <a:endParaRPr lang="el-GR" dirty="0">
              <a:solidFill>
                <a:schemeClr val="bg1"/>
              </a:solidFill>
              <a:hlinkClick r:id="rId4">
                <a:extLst>
                  <a:ext uri="{A12FA001-AC4F-418D-AE19-62706E023703}">
                    <ahyp:hlinkClr xmlns:ahyp="http://schemas.microsoft.com/office/drawing/2018/hyperlinkcolor" xmlns="" val="tx"/>
                  </a:ext>
                </a:extLst>
              </a:hlinkClick>
            </a:endParaRPr>
          </a:p>
          <a:p>
            <a:endParaRPr lang="el-GR" dirty="0">
              <a:solidFill>
                <a:schemeClr val="bg1"/>
              </a:solidFill>
              <a:hlinkClick r:id="rId4">
                <a:extLst>
                  <a:ext uri="{A12FA001-AC4F-418D-AE19-62706E023703}">
                    <ahyp:hlinkClr xmlns:ahyp="http://schemas.microsoft.com/office/drawing/2018/hyperlinkcolor" xmlns="" val="tx"/>
                  </a:ext>
                </a:extLst>
              </a:hlinkClick>
            </a:endParaRPr>
          </a:p>
          <a:p>
            <a:r>
              <a:rPr lang="el-GR" dirty="0">
                <a:solidFill>
                  <a:schemeClr val="bg1"/>
                </a:solidFill>
                <a:hlinkClick r:id="rId4">
                  <a:extLst>
                    <a:ext uri="{A12FA001-AC4F-418D-AE19-62706E023703}">
                      <ahyp:hlinkClr xmlns:ahyp="http://schemas.microsoft.com/office/drawing/2018/hyperlinkcolor" xmlns="" val="tx"/>
                    </a:ext>
                  </a:extLst>
                </a:hlinkClick>
              </a:rPr>
              <a:t>Υποτροφίες στα Ιδιωτικά Παν/μια</a:t>
            </a:r>
            <a:r>
              <a:rPr lang="en-US" dirty="0">
                <a:solidFill>
                  <a:schemeClr val="bg1"/>
                </a:solidFill>
                <a:hlinkClick r:id="rId4">
                  <a:extLst>
                    <a:ext uri="{A12FA001-AC4F-418D-AE19-62706E023703}">
                      <ahyp:hlinkClr xmlns:ahyp="http://schemas.microsoft.com/office/drawing/2018/hyperlinkcolor" xmlns="" val="tx"/>
                    </a:ext>
                  </a:extLst>
                </a:hlinkClick>
              </a:rPr>
              <a:t> </a:t>
            </a:r>
            <a:r>
              <a:rPr lang="el-GR" dirty="0">
                <a:solidFill>
                  <a:schemeClr val="bg1"/>
                </a:solidFill>
                <a:hlinkClick r:id="rId4">
                  <a:extLst>
                    <a:ext uri="{A12FA001-AC4F-418D-AE19-62706E023703}">
                      <ahyp:hlinkClr xmlns:ahyp="http://schemas.microsoft.com/office/drawing/2018/hyperlinkcolor" xmlns="" val="tx"/>
                    </a:ext>
                  </a:extLst>
                </a:hlinkClick>
              </a:rPr>
              <a:t>Κύπρου</a:t>
            </a:r>
          </a:p>
          <a:p>
            <a:pPr marL="0" indent="0">
              <a:buNone/>
            </a:pPr>
            <a:r>
              <a:rPr lang="en-CY" dirty="0">
                <a:solidFill>
                  <a:srgbClr val="0563C1"/>
                </a:solidFill>
                <a:hlinkClick r:id="rId4">
                  <a:extLst>
                    <a:ext uri="{A12FA001-AC4F-418D-AE19-62706E023703}">
                      <ahyp:hlinkClr xmlns:ahyp="http://schemas.microsoft.com/office/drawing/2018/hyperlinkcolor" xmlns="" val="tx"/>
                    </a:ext>
                  </a:extLst>
                </a:hlinkClick>
              </a:rPr>
              <a:t>https://www.moec.gov.cy/ysea/ypotrofies.html</a:t>
            </a:r>
            <a:r>
              <a:rPr lang="el-GR" dirty="0">
                <a:solidFill>
                  <a:schemeClr val="bg1"/>
                </a:solidFill>
              </a:rPr>
              <a:t> </a:t>
            </a:r>
            <a:endParaRPr lang="en-CY" dirty="0">
              <a:solidFill>
                <a:schemeClr val="bg1"/>
              </a:solidFill>
            </a:endParaRPr>
          </a:p>
        </p:txBody>
      </p:sp>
      <p:sp>
        <p:nvSpPr>
          <p:cNvPr id="4" name="Footer Placeholder 3">
            <a:extLst>
              <a:ext uri="{FF2B5EF4-FFF2-40B4-BE49-F238E27FC236}">
                <a16:creationId xmlns:a16="http://schemas.microsoft.com/office/drawing/2014/main" id="{E62E006B-9DA0-559B-0964-FA256F77D744}"/>
              </a:ext>
            </a:extLst>
          </p:cNvPr>
          <p:cNvSpPr>
            <a:spLocks noGrp="1"/>
          </p:cNvSpPr>
          <p:nvPr>
            <p:ph type="ftr" sz="quarter" idx="11"/>
          </p:nvPr>
        </p:nvSpPr>
        <p:spPr>
          <a:xfrm>
            <a:off x="4038600" y="6356350"/>
            <a:ext cx="4114800" cy="365125"/>
          </a:xfrm>
        </p:spPr>
        <p:txBody>
          <a:bodyPr>
            <a:normAutofit/>
          </a:bodyPr>
          <a:lstStyle/>
          <a:p>
            <a:pPr>
              <a:lnSpc>
                <a:spcPct val="90000"/>
              </a:lnSpc>
              <a:spcAft>
                <a:spcPts val="600"/>
              </a:spcAft>
            </a:pPr>
            <a:r>
              <a:rPr lang="el-GR" sz="1000">
                <a:solidFill>
                  <a:schemeClr val="bg1"/>
                </a:solidFill>
              </a:rPr>
              <a:t>Υπηρεσία Συμβουλευτικής &amp; Επαγγελματικής Αγωγής, Οκτώβριος 2026</a:t>
            </a:r>
            <a:endParaRPr lang="en-US" sz="1000">
              <a:solidFill>
                <a:schemeClr val="bg1"/>
              </a:solidFill>
            </a:endParaRPr>
          </a:p>
        </p:txBody>
      </p:sp>
    </p:spTree>
    <p:extLst>
      <p:ext uri="{BB962C8B-B14F-4D97-AF65-F5344CB8AC3E}">
        <p14:creationId xmlns:p14="http://schemas.microsoft.com/office/powerpoint/2010/main" val="36710772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7B6173-1D58-48E2-83CF-37350F315F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4CBDBB-4FBD-4B9E-BD01-054A81D431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B01A6F03-171F-40B2-8B2C-A061B89241F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5" name="Rectangle 14">
            <a:extLst>
              <a:ext uri="{FF2B5EF4-FFF2-40B4-BE49-F238E27FC236}">
                <a16:creationId xmlns:a16="http://schemas.microsoft.com/office/drawing/2014/main" id="{72C4834C-B602-4125-8264-BD0D55A588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53172EE5-132F-4DD4-8855-4DBBD9C346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5844" y="1110000"/>
            <a:ext cx="10195740" cy="4629235"/>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5DD01823-8240-7F32-FC92-E968E254C87B}"/>
              </a:ext>
            </a:extLst>
          </p:cNvPr>
          <p:cNvSpPr>
            <a:spLocks noGrp="1"/>
          </p:cNvSpPr>
          <p:nvPr>
            <p:ph type="title"/>
          </p:nvPr>
        </p:nvSpPr>
        <p:spPr>
          <a:xfrm>
            <a:off x="1998875" y="1302871"/>
            <a:ext cx="8188026" cy="2044650"/>
          </a:xfrm>
        </p:spPr>
        <p:txBody>
          <a:bodyPr anchor="b">
            <a:normAutofit/>
          </a:bodyPr>
          <a:lstStyle/>
          <a:p>
            <a:pPr algn="ctr"/>
            <a:r>
              <a:rPr lang="el-GR" sz="3400" dirty="0">
                <a:latin typeface="+mn-lt"/>
              </a:rPr>
              <a:t>ΕΣΠΕΡΙΝΑ ΣΧΟΛΕΙΑ </a:t>
            </a:r>
            <a:br>
              <a:rPr lang="el-GR" sz="3400" dirty="0">
                <a:latin typeface="+mn-lt"/>
              </a:rPr>
            </a:br>
            <a:r>
              <a:rPr lang="el-GR" sz="3400" dirty="0">
                <a:latin typeface="+mn-lt"/>
              </a:rPr>
              <a:t>(ΓΥΜΝΑΣΙΟ- ΛΥΚΕΙΟ ΚΑΙ ΕΣΠΕΡΙΝΗ ΣΧΟΛΗ ΤΕΧΝΙΚΗΣ ΚΑΙ ΕΠΑΓΓΕΛΜΑΤΙΚΗΣ ΕΚΠΑΙΔΕΥΣΗΣ)</a:t>
            </a:r>
            <a:endParaRPr lang="en-CY" sz="3400" dirty="0">
              <a:latin typeface="+mn-lt"/>
            </a:endParaRPr>
          </a:p>
        </p:txBody>
      </p:sp>
      <p:sp>
        <p:nvSpPr>
          <p:cNvPr id="3" name="Content Placeholder 2">
            <a:extLst>
              <a:ext uri="{FF2B5EF4-FFF2-40B4-BE49-F238E27FC236}">
                <a16:creationId xmlns:a16="http://schemas.microsoft.com/office/drawing/2014/main" id="{39942B17-266A-F4E5-CA96-FF105DBFDB9B}"/>
              </a:ext>
            </a:extLst>
          </p:cNvPr>
          <p:cNvSpPr>
            <a:spLocks noGrp="1"/>
          </p:cNvSpPr>
          <p:nvPr>
            <p:ph idx="1"/>
          </p:nvPr>
        </p:nvSpPr>
        <p:spPr>
          <a:xfrm>
            <a:off x="1993641" y="3519236"/>
            <a:ext cx="8192843" cy="2057046"/>
          </a:xfrm>
        </p:spPr>
        <p:txBody>
          <a:bodyPr>
            <a:normAutofit/>
          </a:bodyPr>
          <a:lstStyle/>
          <a:p>
            <a:pPr algn="ctr"/>
            <a:r>
              <a:rPr lang="el-GR" sz="1600" b="1" dirty="0">
                <a:ea typeface="Arial Unicode MS" panose="020B0604020202020204" pitchFamily="34" charset="-128"/>
                <a:cs typeface="Times New Roman" panose="02020603050405020304" pitchFamily="18" charset="0"/>
              </a:rPr>
              <a:t>Τα Εσπερινά Σχολεία είναι σχολεία Δεύτερης Ευκαιρίας. </a:t>
            </a:r>
          </a:p>
          <a:p>
            <a:pPr algn="ctr"/>
            <a:endParaRPr lang="el-GR" sz="1500" dirty="0">
              <a:ea typeface="Arial Unicode MS" panose="020B0604020202020204" pitchFamily="34" charset="-128"/>
              <a:cs typeface="Times New Roman" panose="02020603050405020304" pitchFamily="18" charset="0"/>
            </a:endParaRPr>
          </a:p>
          <a:p>
            <a:pPr marL="342900" indent="-342900" algn="ctr">
              <a:buFont typeface="Arial" panose="020B0604020202020204" pitchFamily="34" charset="0"/>
              <a:buChar char="•"/>
            </a:pPr>
            <a:r>
              <a:rPr lang="el-GR" sz="1500" dirty="0">
                <a:ea typeface="Arial Unicode MS" panose="020B0604020202020204" pitchFamily="34" charset="-128"/>
                <a:cs typeface="Times New Roman" panose="02020603050405020304" pitchFamily="18" charset="0"/>
              </a:rPr>
              <a:t>Στοχεύουν στην αντιμετώπιση του φαινομένου της πρόωρης εγκατάλειψης του σχολείου και του κοινωνικού αποκλεισμού. </a:t>
            </a:r>
          </a:p>
          <a:p>
            <a:pPr algn="ctr"/>
            <a:endParaRPr lang="el-GR" sz="1500" dirty="0">
              <a:ea typeface="Arial Unicode MS" panose="020B0604020202020204" pitchFamily="34" charset="-128"/>
              <a:cs typeface="Times New Roman" panose="02020603050405020304" pitchFamily="18" charset="0"/>
            </a:endParaRPr>
          </a:p>
          <a:p>
            <a:pPr marL="342900" indent="-342900" algn="ctr">
              <a:buFont typeface="Arial" panose="020B0604020202020204" pitchFamily="34" charset="0"/>
              <a:buChar char="•"/>
            </a:pPr>
            <a:r>
              <a:rPr lang="el-GR" sz="1500" dirty="0">
                <a:ea typeface="Arial Unicode MS" panose="020B0604020202020204" pitchFamily="34" charset="-128"/>
                <a:cs typeface="Times New Roman" panose="02020603050405020304" pitchFamily="18" charset="0"/>
              </a:rPr>
              <a:t>Δίνεται η ευκαιρία στους ενήλικες (18 ετών και άνω) εκπαιδευόμενους να ενισχύσουν τις δεξιότητές τους και να αποκτήσουν προσόντα τα οποία θα βελτιώσουν την ποιότητα ζωής τους.</a:t>
            </a:r>
            <a:endParaRPr lang="en-US" sz="1500" dirty="0">
              <a:ea typeface="Arial Unicode MS" panose="020B0604020202020204" pitchFamily="34" charset="-128"/>
              <a:cs typeface="Times New Roman" panose="02020603050405020304" pitchFamily="18" charset="0"/>
            </a:endParaRPr>
          </a:p>
          <a:p>
            <a:pPr algn="ctr"/>
            <a:endParaRPr lang="en-CY" sz="1500" dirty="0"/>
          </a:p>
        </p:txBody>
      </p:sp>
      <p:sp>
        <p:nvSpPr>
          <p:cNvPr id="4" name="Footer Placeholder 3">
            <a:extLst>
              <a:ext uri="{FF2B5EF4-FFF2-40B4-BE49-F238E27FC236}">
                <a16:creationId xmlns:a16="http://schemas.microsoft.com/office/drawing/2014/main" id="{235AB312-28AB-D9B8-BEAE-36598F5851EE}"/>
              </a:ext>
            </a:extLst>
          </p:cNvPr>
          <p:cNvSpPr>
            <a:spLocks noGrp="1"/>
          </p:cNvSpPr>
          <p:nvPr>
            <p:ph type="ftr" sz="quarter" idx="11"/>
          </p:nvPr>
        </p:nvSpPr>
        <p:spPr>
          <a:xfrm rot="5400000">
            <a:off x="10269029" y="3246438"/>
            <a:ext cx="3474720" cy="365125"/>
          </a:xfrm>
        </p:spPr>
        <p:txBody>
          <a:bodyPr>
            <a:normAutofit/>
          </a:bodyPr>
          <a:lstStyle/>
          <a:p>
            <a:pPr>
              <a:lnSpc>
                <a:spcPct val="90000"/>
              </a:lnSpc>
              <a:spcAft>
                <a:spcPts val="600"/>
              </a:spcAft>
            </a:pPr>
            <a:r>
              <a:rPr lang="el-GR" sz="900">
                <a:solidFill>
                  <a:schemeClr val="tx1">
                    <a:alpha val="70000"/>
                  </a:schemeClr>
                </a:solidFill>
              </a:rPr>
              <a:t>Υπηρεσία Συμβουλευτικής &amp; Επαγγελματικής Αγωγής, Οκτώβριος 2026</a:t>
            </a:r>
            <a:endParaRPr lang="en-US" sz="900">
              <a:solidFill>
                <a:schemeClr val="tx1">
                  <a:alpha val="70000"/>
                </a:schemeClr>
              </a:solidFill>
            </a:endParaRPr>
          </a:p>
        </p:txBody>
      </p:sp>
      <p:pic>
        <p:nvPicPr>
          <p:cNvPr id="6" name="Picture 5">
            <a:extLst>
              <a:ext uri="{FF2B5EF4-FFF2-40B4-BE49-F238E27FC236}">
                <a16:creationId xmlns:a16="http://schemas.microsoft.com/office/drawing/2014/main" id="{ACD38C09-7E5B-634C-5C6A-963F727D7649}"/>
              </a:ext>
            </a:extLst>
          </p:cNvPr>
          <p:cNvPicPr>
            <a:picLocks noChangeAspect="1"/>
          </p:cNvPicPr>
          <p:nvPr/>
        </p:nvPicPr>
        <p:blipFill>
          <a:blip r:embed="rId3"/>
          <a:stretch>
            <a:fillRect/>
          </a:stretch>
        </p:blipFill>
        <p:spPr>
          <a:xfrm>
            <a:off x="0" y="-40029"/>
            <a:ext cx="1147665" cy="1618207"/>
          </a:xfrm>
          <a:prstGeom prst="rect">
            <a:avLst/>
          </a:prstGeom>
        </p:spPr>
      </p:pic>
    </p:spTree>
    <p:extLst>
      <p:ext uri="{BB962C8B-B14F-4D97-AF65-F5344CB8AC3E}">
        <p14:creationId xmlns:p14="http://schemas.microsoft.com/office/powerpoint/2010/main" val="899993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A09FEBA4-CA1D-B28D-6586-38EBDA9DB448}"/>
              </a:ext>
            </a:extLst>
          </p:cNvPr>
          <p:cNvSpPr>
            <a:spLocks noGrp="1"/>
          </p:cNvSpPr>
          <p:nvPr>
            <p:ph type="ftr" sz="quarter" idx="11"/>
          </p:nvPr>
        </p:nvSpPr>
        <p:spPr/>
        <p:txBody>
          <a:bodyPr>
            <a:normAutofit/>
          </a:bodyPr>
          <a:lstStyle/>
          <a:p>
            <a:pPr algn="l">
              <a:spcAft>
                <a:spcPts val="600"/>
              </a:spcAft>
            </a:pPr>
            <a:r>
              <a:rPr lang="el-GR" sz="1000">
                <a:solidFill>
                  <a:srgbClr val="FFFFFF"/>
                </a:solidFill>
              </a:rPr>
              <a:t>Υπηρεσία Συμβουλευτικής &amp; Επαγγελματικής Αγωγής, Οκτώβριος 2026</a:t>
            </a:r>
            <a:endParaRPr lang="en-US" sz="1000">
              <a:solidFill>
                <a:srgbClr val="FFFFFF"/>
              </a:solidFill>
            </a:endParaRPr>
          </a:p>
        </p:txBody>
      </p:sp>
      <p:sp>
        <p:nvSpPr>
          <p:cNvPr id="2" name="Title 1">
            <a:extLst>
              <a:ext uri="{FF2B5EF4-FFF2-40B4-BE49-F238E27FC236}">
                <a16:creationId xmlns:a16="http://schemas.microsoft.com/office/drawing/2014/main" id="{1A8EAB7C-5766-4485-88C1-DD945047F6F2}"/>
              </a:ext>
            </a:extLst>
          </p:cNvPr>
          <p:cNvSpPr>
            <a:spLocks noGrp="1"/>
          </p:cNvSpPr>
          <p:nvPr>
            <p:ph type="title" idx="4294967295"/>
          </p:nvPr>
        </p:nvSpPr>
        <p:spPr>
          <a:xfrm>
            <a:off x="1959624" y="388581"/>
            <a:ext cx="8089446" cy="1033463"/>
          </a:xfrm>
          <a:gradFill>
            <a:gsLst>
              <a:gs pos="0">
                <a:srgbClr val="A2A2A2"/>
              </a:gs>
              <a:gs pos="55000">
                <a:srgbClr val="FFC6C6"/>
              </a:gs>
              <a:gs pos="100000">
                <a:schemeClr val="accent1">
                  <a:lumMod val="45000"/>
                  <a:lumOff val="55000"/>
                </a:schemeClr>
              </a:gs>
              <a:gs pos="100000">
                <a:schemeClr val="accent1">
                  <a:lumMod val="30000"/>
                  <a:lumOff val="70000"/>
                </a:schemeClr>
              </a:gs>
            </a:gsLst>
            <a:lin ang="5400000" scaled="1"/>
          </a:gradFill>
        </p:spPr>
        <p:txBody>
          <a:bodyPr>
            <a:normAutofit/>
          </a:bodyPr>
          <a:lstStyle/>
          <a:p>
            <a:r>
              <a:rPr lang="el-GR" sz="3400" dirty="0">
                <a:latin typeface="+mn-lt"/>
              </a:rPr>
              <a:t>ΣΥΣΤΗΜΑ ΜΑΘΗΤΕΙΑΣ ΕΠΑΓΓΕΛΜΑΤΙΚΗΣ ΕΚΠΑΙΔΕΥΣΗΣ ΚΑΙ ΚΑΤΑΡΤΙΣΗΣ</a:t>
            </a:r>
            <a:endParaRPr lang="en-CY" sz="3400" dirty="0">
              <a:latin typeface="+mn-lt"/>
            </a:endParaRPr>
          </a:p>
        </p:txBody>
      </p:sp>
      <p:sp>
        <p:nvSpPr>
          <p:cNvPr id="3" name="Content Placeholder 2">
            <a:extLst>
              <a:ext uri="{FF2B5EF4-FFF2-40B4-BE49-F238E27FC236}">
                <a16:creationId xmlns:a16="http://schemas.microsoft.com/office/drawing/2014/main" id="{5D927D77-D874-3A42-4C33-EE5465DA194F}"/>
              </a:ext>
            </a:extLst>
          </p:cNvPr>
          <p:cNvSpPr>
            <a:spLocks noGrp="1"/>
          </p:cNvSpPr>
          <p:nvPr>
            <p:ph idx="4294967295"/>
          </p:nvPr>
        </p:nvSpPr>
        <p:spPr>
          <a:xfrm>
            <a:off x="836516" y="1627285"/>
            <a:ext cx="10674350" cy="4244975"/>
          </a:xfrm>
          <a:gradFill>
            <a:gsLst>
              <a:gs pos="70000">
                <a:srgbClr val="FFC6C6"/>
              </a:gs>
              <a:gs pos="91000">
                <a:schemeClr val="accent1">
                  <a:lumMod val="45000"/>
                  <a:lumOff val="55000"/>
                </a:schemeClr>
              </a:gs>
              <a:gs pos="98000">
                <a:schemeClr val="accent1">
                  <a:lumMod val="45000"/>
                  <a:lumOff val="55000"/>
                </a:schemeClr>
              </a:gs>
              <a:gs pos="100000">
                <a:schemeClr val="accent1">
                  <a:lumMod val="30000"/>
                  <a:lumOff val="70000"/>
                </a:schemeClr>
              </a:gs>
            </a:gsLst>
            <a:lin ang="5400000" scaled="1"/>
          </a:gradFill>
        </p:spPr>
        <p:txBody>
          <a:bodyPr anchor="ctr">
            <a:normAutofit/>
          </a:bodyPr>
          <a:lstStyle/>
          <a:p>
            <a:pPr>
              <a:buClr>
                <a:schemeClr val="accent2">
                  <a:lumMod val="75000"/>
                </a:schemeClr>
              </a:buClr>
            </a:pPr>
            <a:r>
              <a:rPr lang="el-GR" sz="1900" b="1" dirty="0">
                <a:ea typeface="Arial Unicode MS" panose="020B0604020202020204" pitchFamily="34" charset="-128"/>
                <a:cs typeface="Times New Roman" panose="02020603050405020304" pitchFamily="18" charset="0"/>
              </a:rPr>
              <a:t>Επιλέγεται από μαθητές που εγκαταλείπουν το επίσημο Εκπαιδευτικό Σύστημα. </a:t>
            </a:r>
            <a:endParaRPr lang="el-GR" sz="1900" b="1" dirty="0">
              <a:highlight>
                <a:srgbClr val="FFFF00"/>
              </a:highlight>
              <a:ea typeface="Arial Unicode MS" panose="020B0604020202020204" pitchFamily="34" charset="-128"/>
              <a:cs typeface="Times New Roman" panose="02020603050405020304" pitchFamily="18" charset="0"/>
            </a:endParaRPr>
          </a:p>
          <a:p>
            <a:pPr marL="0" indent="0">
              <a:buClr>
                <a:schemeClr val="accent2">
                  <a:lumMod val="75000"/>
                </a:schemeClr>
              </a:buClr>
              <a:buNone/>
            </a:pPr>
            <a:endParaRPr lang="el-GR" sz="1800" dirty="0">
              <a:ea typeface="Arial Unicode MS" panose="020B0604020202020204" pitchFamily="34" charset="-128"/>
              <a:cs typeface="Times New Roman" panose="02020603050405020304" pitchFamily="18" charset="0"/>
            </a:endParaRPr>
          </a:p>
          <a:p>
            <a:pPr marL="0" indent="0">
              <a:buClr>
                <a:schemeClr val="accent2">
                  <a:lumMod val="75000"/>
                </a:schemeClr>
              </a:buClr>
              <a:buNone/>
            </a:pPr>
            <a:r>
              <a:rPr lang="el-GR" sz="1800" b="1" dirty="0">
                <a:ea typeface="Arial Unicode MS" panose="020B0604020202020204" pitchFamily="34" charset="-128"/>
                <a:cs typeface="Times New Roman" panose="02020603050405020304" pitchFamily="18" charset="0"/>
              </a:rPr>
              <a:t>Κεντρικός Κορμός Μαθητείας – 3 χρόνια, 15-18 χρονών.</a:t>
            </a:r>
            <a:r>
              <a:rPr lang="el-GR" sz="1800" dirty="0">
                <a:ea typeface="Arial Unicode MS" panose="020B0604020202020204" pitchFamily="34" charset="-128"/>
                <a:cs typeface="Times New Roman" panose="02020603050405020304" pitchFamily="18" charset="0"/>
              </a:rPr>
              <a:t>  Οι μαθητευόμενοι εξασκούνται στη Βιομηχανία, όπου αμείβονται για την εργασία τους, για τρεις ημέρες την εβδομάδα και παρακολουθούν μαθήματα σε Τεχνική Σχολή για δύο ημέρες την εβδομάδα. Μπορούν να εισαχθούν όσοι τέλειωσαν το Γυμνάσιο ή ολοκλήρωσαν την Προπαρασκευαστική</a:t>
            </a:r>
            <a:r>
              <a:rPr lang="en-US" sz="1800" dirty="0">
                <a:ea typeface="Arial Unicode MS" panose="020B0604020202020204" pitchFamily="34" charset="-128"/>
                <a:cs typeface="Times New Roman" panose="02020603050405020304" pitchFamily="18" charset="0"/>
              </a:rPr>
              <a:t> </a:t>
            </a:r>
            <a:r>
              <a:rPr lang="el-GR" sz="1800" dirty="0">
                <a:ea typeface="Arial Unicode MS" panose="020B0604020202020204" pitchFamily="34" charset="-128"/>
                <a:cs typeface="Times New Roman" panose="02020603050405020304" pitchFamily="18" charset="0"/>
              </a:rPr>
              <a:t>Μαθητεία.</a:t>
            </a:r>
          </a:p>
          <a:p>
            <a:pPr>
              <a:buClr>
                <a:schemeClr val="accent2">
                  <a:lumMod val="75000"/>
                </a:schemeClr>
              </a:buClr>
            </a:pPr>
            <a:endParaRPr lang="en-CY" sz="1800" dirty="0"/>
          </a:p>
        </p:txBody>
      </p:sp>
      <p:pic>
        <p:nvPicPr>
          <p:cNvPr id="6" name="Picture 5">
            <a:extLst>
              <a:ext uri="{FF2B5EF4-FFF2-40B4-BE49-F238E27FC236}">
                <a16:creationId xmlns:a16="http://schemas.microsoft.com/office/drawing/2014/main" id="{7A5ABDF2-6C73-F304-D42B-41F1C1C4508D}"/>
              </a:ext>
            </a:extLst>
          </p:cNvPr>
          <p:cNvPicPr>
            <a:picLocks noChangeAspect="1"/>
          </p:cNvPicPr>
          <p:nvPr/>
        </p:nvPicPr>
        <p:blipFill>
          <a:blip r:embed="rId2"/>
          <a:stretch>
            <a:fillRect/>
          </a:stretch>
        </p:blipFill>
        <p:spPr>
          <a:xfrm>
            <a:off x="0" y="-1"/>
            <a:ext cx="1008542" cy="1422045"/>
          </a:xfrm>
          <a:prstGeom prst="rect">
            <a:avLst/>
          </a:prstGeom>
        </p:spPr>
      </p:pic>
      <p:pic>
        <p:nvPicPr>
          <p:cNvPr id="8" name="Picture 7">
            <a:extLst>
              <a:ext uri="{FF2B5EF4-FFF2-40B4-BE49-F238E27FC236}">
                <a16:creationId xmlns:a16="http://schemas.microsoft.com/office/drawing/2014/main" id="{8448F0C9-287D-07FC-C0E5-42FCEEB01516}"/>
              </a:ext>
            </a:extLst>
          </p:cNvPr>
          <p:cNvPicPr>
            <a:picLocks noChangeAspect="1"/>
          </p:cNvPicPr>
          <p:nvPr/>
        </p:nvPicPr>
        <p:blipFill>
          <a:blip r:embed="rId3"/>
          <a:stretch>
            <a:fillRect/>
          </a:stretch>
        </p:blipFill>
        <p:spPr>
          <a:xfrm>
            <a:off x="3273558" y="5402424"/>
            <a:ext cx="5489329" cy="1455576"/>
          </a:xfrm>
          <a:prstGeom prst="rect">
            <a:avLst/>
          </a:prstGeom>
        </p:spPr>
      </p:pic>
      <p:pic>
        <p:nvPicPr>
          <p:cNvPr id="5" name="Picture 4">
            <a:extLst>
              <a:ext uri="{FF2B5EF4-FFF2-40B4-BE49-F238E27FC236}">
                <a16:creationId xmlns:a16="http://schemas.microsoft.com/office/drawing/2014/main" id="{32FC47D8-2A74-8F7E-54CF-6B1BCE3498D9}"/>
              </a:ext>
            </a:extLst>
          </p:cNvPr>
          <p:cNvPicPr>
            <a:picLocks noChangeAspect="1"/>
          </p:cNvPicPr>
          <p:nvPr/>
        </p:nvPicPr>
        <p:blipFill>
          <a:blip r:embed="rId4"/>
          <a:stretch>
            <a:fillRect/>
          </a:stretch>
        </p:blipFill>
        <p:spPr>
          <a:xfrm>
            <a:off x="11239500" y="-1"/>
            <a:ext cx="952500" cy="1362075"/>
          </a:xfrm>
          <a:prstGeom prst="rect">
            <a:avLst/>
          </a:prstGeom>
        </p:spPr>
      </p:pic>
    </p:spTree>
    <p:extLst>
      <p:ext uri="{BB962C8B-B14F-4D97-AF65-F5344CB8AC3E}">
        <p14:creationId xmlns:p14="http://schemas.microsoft.com/office/powerpoint/2010/main" val="22516425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881" y="457200"/>
            <a:ext cx="10909640" cy="1368614"/>
          </a:xfrm>
        </p:spPr>
        <p:txBody>
          <a:bodyPr vert="horz" lIns="91440" tIns="45720" rIns="91440" bIns="45720" rtlCol="0" anchor="ctr">
            <a:normAutofit fontScale="90000"/>
          </a:bodyPr>
          <a:lstStyle/>
          <a:p>
            <a:pPr algn="ctr"/>
            <a:r>
              <a:rPr lang="en-US" sz="3600" b="1" dirty="0"/>
              <a:t>ΕΝΟΤΗΤΑ 4</a:t>
            </a:r>
            <a:r>
              <a:rPr lang="el-CY" sz="3600" baseline="30000" dirty="0"/>
              <a:t/>
            </a:r>
            <a:br>
              <a:rPr lang="el-CY" sz="3600" baseline="30000" dirty="0"/>
            </a:br>
            <a:r>
              <a:rPr lang="en-US" sz="3600" dirty="0" err="1"/>
              <a:t>Φορείς</a:t>
            </a:r>
            <a:r>
              <a:rPr lang="en-US" sz="3600" dirty="0"/>
              <a:t> / «</a:t>
            </a:r>
            <a:r>
              <a:rPr lang="en-US" sz="3600" dirty="0" err="1"/>
              <a:t>Εργ</a:t>
            </a:r>
            <a:r>
              <a:rPr lang="en-US" sz="3600" dirty="0"/>
              <a:t>αλεία» που συνδέονται με την Αγορά Εργασίας – Κοινωνία των επαγγελμάτων</a:t>
            </a:r>
          </a:p>
        </p:txBody>
      </p:sp>
      <p:pic>
        <p:nvPicPr>
          <p:cNvPr id="5" name="Content Placeholder 4"/>
          <p:cNvPicPr>
            <a:picLocks noGrp="1" noChangeAspect="1"/>
          </p:cNvPicPr>
          <p:nvPr>
            <p:ph idx="1"/>
          </p:nvPr>
        </p:nvPicPr>
        <p:blipFill rotWithShape="1">
          <a:blip r:embed="rId2"/>
          <a:srcRect l="-1434" r="979" b="46300"/>
          <a:stretch>
            <a:fillRect/>
          </a:stretch>
        </p:blipFill>
        <p:spPr>
          <a:xfrm>
            <a:off x="638881" y="2131960"/>
            <a:ext cx="5379323" cy="3605784"/>
          </a:xfrm>
          <a:prstGeom prst="rect">
            <a:avLst/>
          </a:prstGeom>
        </p:spPr>
      </p:pic>
      <p:pic>
        <p:nvPicPr>
          <p:cNvPr id="7" name="Picture 6"/>
          <p:cNvPicPr>
            <a:picLocks noChangeAspect="1"/>
          </p:cNvPicPr>
          <p:nvPr/>
        </p:nvPicPr>
        <p:blipFill rotWithShape="1">
          <a:blip r:embed="rId2"/>
          <a:srcRect t="53644" r="978"/>
          <a:stretch>
            <a:fillRect/>
          </a:stretch>
        </p:blipFill>
        <p:spPr>
          <a:xfrm>
            <a:off x="6296370" y="2200219"/>
            <a:ext cx="5614416" cy="3295706"/>
          </a:xfrm>
          <a:prstGeom prst="rect">
            <a:avLst/>
          </a:prstGeom>
        </p:spPr>
      </p:pic>
      <p:sp>
        <p:nvSpPr>
          <p:cNvPr id="3" name="Footer Placeholder 2">
            <a:extLst>
              <a:ext uri="{FF2B5EF4-FFF2-40B4-BE49-F238E27FC236}">
                <a16:creationId xmlns:a16="http://schemas.microsoft.com/office/drawing/2014/main" id="{DC17BA4B-CB2A-5457-2F46-6FBB2976EDC7}"/>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lnSpc>
                <a:spcPct val="90000"/>
              </a:lnSpc>
              <a:spcAft>
                <a:spcPts val="600"/>
              </a:spcAft>
            </a:pPr>
            <a:r>
              <a:rPr lang="el-GR" sz="1000" kern="1200">
                <a:solidFill>
                  <a:schemeClr val="tx1">
                    <a:tint val="75000"/>
                  </a:schemeClr>
                </a:solidFill>
                <a:latin typeface="+mn-lt"/>
                <a:ea typeface="+mn-ea"/>
                <a:cs typeface="+mn-cs"/>
              </a:rPr>
              <a:t>Υπηρεσία Συμβουλευτικής &amp; Επαγγελματικής Αγωγής, Οκτώβριος 2026</a:t>
            </a:r>
            <a:endParaRPr lang="en-US" sz="1000" kern="1200" dirty="0">
              <a:solidFill>
                <a:schemeClr val="tx1">
                  <a:tint val="75000"/>
                </a:schemeClr>
              </a:solidFill>
              <a:latin typeface="+mn-lt"/>
              <a:ea typeface="+mn-ea"/>
              <a:cs typeface="+mn-cs"/>
            </a:endParaRPr>
          </a:p>
        </p:txBody>
      </p:sp>
      <p:pic>
        <p:nvPicPr>
          <p:cNvPr id="6" name="Picture 5">
            <a:extLst>
              <a:ext uri="{FF2B5EF4-FFF2-40B4-BE49-F238E27FC236}">
                <a16:creationId xmlns:a16="http://schemas.microsoft.com/office/drawing/2014/main" id="{889CFD29-ED89-6BC2-186F-360126B91810}"/>
              </a:ext>
            </a:extLst>
          </p:cNvPr>
          <p:cNvPicPr>
            <a:picLocks noChangeAspect="1"/>
          </p:cNvPicPr>
          <p:nvPr/>
        </p:nvPicPr>
        <p:blipFill>
          <a:blip r:embed="rId3"/>
          <a:stretch>
            <a:fillRect/>
          </a:stretch>
        </p:blipFill>
        <p:spPr>
          <a:xfrm>
            <a:off x="11239500" y="5495925"/>
            <a:ext cx="952500" cy="1362075"/>
          </a:xfrm>
          <a:prstGeom prst="rect">
            <a:avLst/>
          </a:prstGeom>
        </p:spPr>
      </p:pic>
      <p:sp>
        <p:nvSpPr>
          <p:cNvPr id="9" name="TextBox 8">
            <a:extLst>
              <a:ext uri="{FF2B5EF4-FFF2-40B4-BE49-F238E27FC236}">
                <a16:creationId xmlns:a16="http://schemas.microsoft.com/office/drawing/2014/main" id="{939224A0-3F42-7C80-DF88-C707C6940046}"/>
              </a:ext>
            </a:extLst>
          </p:cNvPr>
          <p:cNvSpPr txBox="1"/>
          <p:nvPr/>
        </p:nvSpPr>
        <p:spPr>
          <a:xfrm>
            <a:off x="7023726" y="5368412"/>
            <a:ext cx="3650494" cy="369332"/>
          </a:xfrm>
          <a:prstGeom prst="rect">
            <a:avLst/>
          </a:prstGeom>
          <a:noFill/>
          <a:ln>
            <a:solidFill>
              <a:srgbClr val="0070C0"/>
            </a:solidFill>
          </a:ln>
        </p:spPr>
        <p:txBody>
          <a:bodyPr wrap="square">
            <a:spAutoFit/>
          </a:bodyPr>
          <a:lstStyle/>
          <a:p>
            <a:r>
              <a:rPr lang="en-US" dirty="0">
                <a:hlinkClick r:id="rId4"/>
              </a:rPr>
              <a:t>https://www.eschoolcounselor.com/</a:t>
            </a:r>
            <a:r>
              <a:rPr lang="en-US" dirty="0"/>
              <a:t> </a:t>
            </a:r>
          </a:p>
        </p:txBody>
      </p:sp>
      <p:pic>
        <p:nvPicPr>
          <p:cNvPr id="11" name="Picture 10">
            <a:extLst>
              <a:ext uri="{FF2B5EF4-FFF2-40B4-BE49-F238E27FC236}">
                <a16:creationId xmlns:a16="http://schemas.microsoft.com/office/drawing/2014/main" id="{ECA93905-1426-D3D9-9E12-3C0352F643AE}"/>
              </a:ext>
            </a:extLst>
          </p:cNvPr>
          <p:cNvPicPr>
            <a:picLocks noChangeAspect="1"/>
          </p:cNvPicPr>
          <p:nvPr/>
        </p:nvPicPr>
        <p:blipFill>
          <a:blip r:embed="rId5"/>
          <a:stretch>
            <a:fillRect/>
          </a:stretch>
        </p:blipFill>
        <p:spPr>
          <a:xfrm>
            <a:off x="8195180" y="5769559"/>
            <a:ext cx="1501270" cy="586791"/>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852405-8E43-FA53-301D-3FB505C496C0}"/>
              </a:ext>
            </a:extLst>
          </p:cNvPr>
          <p:cNvPicPr>
            <a:picLocks noChangeAspect="1"/>
          </p:cNvPicPr>
          <p:nvPr/>
        </p:nvPicPr>
        <p:blipFill>
          <a:blip r:embed="rId2"/>
          <a:stretch>
            <a:fillRect/>
          </a:stretch>
        </p:blipFill>
        <p:spPr>
          <a:xfrm>
            <a:off x="7224712" y="3546475"/>
            <a:ext cx="4967288" cy="3311525"/>
          </a:xfrm>
          <a:prstGeom prst="rect">
            <a:avLst/>
          </a:prstGeom>
        </p:spPr>
      </p:pic>
      <p:sp>
        <p:nvSpPr>
          <p:cNvPr id="2" name="Title 1"/>
          <p:cNvSpPr>
            <a:spLocks noGrp="1"/>
          </p:cNvSpPr>
          <p:nvPr>
            <p:ph type="title"/>
          </p:nvPr>
        </p:nvSpPr>
        <p:spPr/>
        <p:txBody>
          <a:bodyPr>
            <a:normAutofit fontScale="90000"/>
          </a:bodyPr>
          <a:lstStyle/>
          <a:p>
            <a:r>
              <a:rPr lang="en-US" altLang="en-US" b="1" dirty="0"/>
              <a:t>ΕΠΑΓΓΕΛΜΑΤΑ ΤΟΥ ΜΕΛΛΟΝΤΟΣ</a:t>
            </a:r>
            <a:r>
              <a:rPr lang="el-GR" altLang="en-US" b="1" dirty="0"/>
              <a:t/>
            </a:r>
            <a:br>
              <a:rPr lang="el-GR" altLang="en-US" b="1" dirty="0"/>
            </a:br>
            <a:r>
              <a:rPr lang="el-GR" altLang="en-US" b="1" dirty="0"/>
              <a:t/>
            </a:r>
            <a:br>
              <a:rPr lang="el-GR" altLang="en-US" b="1" dirty="0"/>
            </a:br>
            <a:r>
              <a:rPr lang="el-GR" altLang="en-US" sz="3200" b="1" i="1" dirty="0">
                <a:effectLst>
                  <a:outerShdw blurRad="38100" dist="38100" dir="2700000" algn="tl">
                    <a:srgbClr val="000000">
                      <a:alpha val="43137"/>
                    </a:srgbClr>
                  </a:outerShdw>
                </a:effectLst>
              </a:rPr>
              <a:t>Ενδεικτικά:</a:t>
            </a:r>
            <a:endParaRPr lang="en-US" altLang="en-US" sz="3200" b="1" i="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239252" y="1949116"/>
            <a:ext cx="5914023" cy="4018547"/>
          </a:xfrm>
        </p:spPr>
        <p:txBody>
          <a:bodyPr>
            <a:normAutofit fontScale="77500" lnSpcReduction="20000"/>
          </a:bodyPr>
          <a:lstStyle/>
          <a:p>
            <a:r>
              <a:rPr lang="en-US" altLang="en-US" dirty="0" err="1"/>
              <a:t>Αν</a:t>
            </a:r>
            <a:r>
              <a:rPr lang="en-US" altLang="en-US" dirty="0"/>
              <a:t>αλυτές </a:t>
            </a:r>
            <a:r>
              <a:rPr lang="el-GR" altLang="en-US" dirty="0"/>
              <a:t>Δ</a:t>
            </a:r>
            <a:r>
              <a:rPr lang="en-US" altLang="en-US" dirty="0" err="1"/>
              <a:t>εδομένων</a:t>
            </a:r>
            <a:endParaRPr lang="en-US" altLang="en-US" dirty="0"/>
          </a:p>
          <a:p>
            <a:r>
              <a:rPr lang="en-US" altLang="en-US" dirty="0" err="1"/>
              <a:t>Ειδικοί</a:t>
            </a:r>
            <a:r>
              <a:rPr lang="en-US" altLang="en-US" dirty="0"/>
              <a:t> </a:t>
            </a:r>
            <a:r>
              <a:rPr lang="en-US" altLang="en-US" dirty="0" err="1"/>
              <a:t>στην</a:t>
            </a:r>
            <a:r>
              <a:rPr lang="en-US" altLang="en-US" dirty="0"/>
              <a:t> </a:t>
            </a:r>
            <a:r>
              <a:rPr lang="el-GR" altLang="en-US" dirty="0"/>
              <a:t>Τ</a:t>
            </a:r>
            <a:r>
              <a:rPr lang="en-US" altLang="en-US" dirty="0" err="1"/>
              <a:t>εχν</a:t>
            </a:r>
            <a:r>
              <a:rPr lang="el-GR" altLang="en-US" dirty="0"/>
              <a:t>η</a:t>
            </a:r>
            <a:r>
              <a:rPr lang="en-US" altLang="en-US" dirty="0" err="1"/>
              <a:t>τή</a:t>
            </a:r>
            <a:r>
              <a:rPr lang="en-US" altLang="en-US" dirty="0"/>
              <a:t> </a:t>
            </a:r>
            <a:r>
              <a:rPr lang="el-GR" altLang="en-US" dirty="0"/>
              <a:t>Ν</a:t>
            </a:r>
            <a:r>
              <a:rPr lang="en-US" altLang="en-US" dirty="0" err="1"/>
              <a:t>οημοσύνη</a:t>
            </a:r>
            <a:endParaRPr lang="en-US" altLang="en-US" dirty="0"/>
          </a:p>
          <a:p>
            <a:r>
              <a:rPr lang="en-US" altLang="en-US" dirty="0" err="1"/>
              <a:t>Αν</a:t>
            </a:r>
            <a:r>
              <a:rPr lang="en-US" altLang="en-US" dirty="0"/>
              <a:t>αλυτές </a:t>
            </a:r>
            <a:r>
              <a:rPr lang="el-GR" altLang="en-US" dirty="0"/>
              <a:t>Ψ</a:t>
            </a:r>
            <a:r>
              <a:rPr lang="en-US" altLang="en-US" dirty="0" err="1"/>
              <a:t>ηφι</a:t>
            </a:r>
            <a:r>
              <a:rPr lang="en-US" altLang="en-US" dirty="0"/>
              <a:t>ακών </a:t>
            </a:r>
            <a:r>
              <a:rPr lang="el-GR" altLang="en-US" dirty="0"/>
              <a:t>Σ</a:t>
            </a:r>
            <a:r>
              <a:rPr lang="en-US" altLang="en-US" dirty="0" err="1"/>
              <a:t>υστημάτων</a:t>
            </a:r>
            <a:endParaRPr lang="en-US" altLang="en-US" dirty="0"/>
          </a:p>
          <a:p>
            <a:r>
              <a:rPr lang="en-US" altLang="en-US" dirty="0" err="1"/>
              <a:t>Ειδικοί</a:t>
            </a:r>
            <a:r>
              <a:rPr lang="en-US" altLang="en-US" dirty="0"/>
              <a:t> </a:t>
            </a:r>
            <a:r>
              <a:rPr lang="en-US" altLang="en-US" dirty="0" err="1"/>
              <a:t>στην</a:t>
            </a:r>
            <a:r>
              <a:rPr lang="en-US" altLang="en-US" dirty="0"/>
              <a:t> </a:t>
            </a:r>
            <a:r>
              <a:rPr lang="en-US" altLang="en-US" dirty="0" err="1"/>
              <a:t>Πράσινη</a:t>
            </a:r>
            <a:r>
              <a:rPr lang="en-US" altLang="en-US" dirty="0"/>
              <a:t> </a:t>
            </a:r>
            <a:r>
              <a:rPr lang="en-US" altLang="en-US" dirty="0" err="1"/>
              <a:t>Ανά</a:t>
            </a:r>
            <a:r>
              <a:rPr lang="en-US" altLang="en-US" dirty="0"/>
              <a:t>πτυξη και Διαχείριση Περιβάλλοντος </a:t>
            </a:r>
          </a:p>
          <a:p>
            <a:r>
              <a:rPr lang="en-US" altLang="en-US" dirty="0"/>
              <a:t>Επα</a:t>
            </a:r>
            <a:r>
              <a:rPr lang="en-US" altLang="en-US" dirty="0" err="1"/>
              <a:t>γγελμ</a:t>
            </a:r>
            <a:r>
              <a:rPr lang="en-US" altLang="en-US" dirty="0"/>
              <a:t>ατίες Υγείας</a:t>
            </a:r>
          </a:p>
          <a:p>
            <a:r>
              <a:rPr lang="en-US" altLang="en-US" dirty="0"/>
              <a:t>Κατα</a:t>
            </a:r>
            <a:r>
              <a:rPr lang="en-US" altLang="en-US" dirty="0" err="1"/>
              <a:t>σκευ</a:t>
            </a:r>
            <a:r>
              <a:rPr lang="en-US" altLang="en-US" dirty="0"/>
              <a:t>αστές Μελών Ανθρώπινου Σώματος</a:t>
            </a:r>
          </a:p>
          <a:p>
            <a:r>
              <a:rPr lang="en-US" altLang="en-US" dirty="0" err="1"/>
              <a:t>Σύμ</a:t>
            </a:r>
            <a:r>
              <a:rPr lang="en-US" altLang="en-US" dirty="0"/>
              <a:t>βουλοι Ηλικιωμένων</a:t>
            </a:r>
            <a:endParaRPr lang="el-GR" altLang="en-US" dirty="0"/>
          </a:p>
          <a:p>
            <a:r>
              <a:rPr lang="el-GR" altLang="en-US" dirty="0"/>
              <a:t>Επιστήμονες </a:t>
            </a:r>
            <a:r>
              <a:rPr lang="en-US" altLang="en-US" dirty="0"/>
              <a:t>STEM</a:t>
            </a:r>
          </a:p>
          <a:p>
            <a:endParaRPr lang="en-US" altLang="en-US" sz="1600" dirty="0"/>
          </a:p>
          <a:p>
            <a:pPr marL="0" indent="0">
              <a:buNone/>
            </a:pPr>
            <a:r>
              <a:rPr lang="en-US" altLang="en-US" sz="1600" dirty="0">
                <a:hlinkClick r:id="rId3">
                  <a:extLst>
                    <a:ext uri="{A12FA001-AC4F-418D-AE19-62706E023703}">
                      <ahyp:hlinkClr xmlns:ahyp="http://schemas.microsoft.com/office/drawing/2018/hyperlinkcolor" xmlns="" val="tx"/>
                    </a:ext>
                  </a:extLst>
                </a:hlinkClick>
              </a:rPr>
              <a:t>https://www.mckinsey.com/featured-insights/future-of-work</a:t>
            </a:r>
            <a:r>
              <a:rPr lang="el-GR" altLang="en-US" sz="1600" dirty="0"/>
              <a:t> </a:t>
            </a:r>
            <a:r>
              <a:rPr lang="en-US" altLang="en-US" sz="1600" dirty="0"/>
              <a:t> </a:t>
            </a:r>
          </a:p>
        </p:txBody>
      </p:sp>
      <p:sp>
        <p:nvSpPr>
          <p:cNvPr id="5" name="TextBox 4">
            <a:extLst>
              <a:ext uri="{FF2B5EF4-FFF2-40B4-BE49-F238E27FC236}">
                <a16:creationId xmlns:a16="http://schemas.microsoft.com/office/drawing/2014/main" id="{A18F78CB-6FAC-FE2D-492D-D8A16125317F}"/>
              </a:ext>
            </a:extLst>
          </p:cNvPr>
          <p:cNvSpPr txBox="1"/>
          <p:nvPr/>
        </p:nvSpPr>
        <p:spPr>
          <a:xfrm rot="1444137">
            <a:off x="7798945" y="2130862"/>
            <a:ext cx="3235371" cy="461665"/>
          </a:xfrm>
          <a:prstGeom prst="rect">
            <a:avLst/>
          </a:prstGeom>
          <a:solidFill>
            <a:srgbClr val="DBE8FF"/>
          </a:solidFill>
          <a:ln w="28575">
            <a:solidFill>
              <a:schemeClr val="accent1">
                <a:lumMod val="50000"/>
              </a:schemeClr>
            </a:solidFill>
          </a:ln>
        </p:spPr>
        <p:txBody>
          <a:bodyPr wrap="square" rtlCol="0">
            <a:spAutoFit/>
          </a:bodyPr>
          <a:lstStyle/>
          <a:p>
            <a:r>
              <a:rPr lang="el-GR" sz="2400" b="1" dirty="0">
                <a:solidFill>
                  <a:srgbClr val="0070C0"/>
                </a:solidFill>
              </a:rPr>
              <a:t>ΤΕΧΝΙΚΑ ΕΠΑΓΓΕΛΜΑΤΑ</a:t>
            </a:r>
            <a:endParaRPr lang="en-US" sz="2400" b="1" dirty="0">
              <a:solidFill>
                <a:srgbClr val="0070C0"/>
              </a:solidFill>
            </a:endParaRPr>
          </a:p>
        </p:txBody>
      </p:sp>
      <p:sp>
        <p:nvSpPr>
          <p:cNvPr id="6" name="Footer Placeholder 5">
            <a:extLst>
              <a:ext uri="{FF2B5EF4-FFF2-40B4-BE49-F238E27FC236}">
                <a16:creationId xmlns:a16="http://schemas.microsoft.com/office/drawing/2014/main" id="{A3384200-3F56-DE9B-0E74-1203101AFF53}"/>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213450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424845" y="1418283"/>
            <a:ext cx="7342307" cy="1133856"/>
          </a:xfrm>
        </p:spPr>
        <p:txBody>
          <a:bodyPr anchor="b">
            <a:noAutofit/>
          </a:bodyPr>
          <a:lstStyle/>
          <a:p>
            <a:pPr algn="ctr">
              <a:defRPr/>
            </a:pPr>
            <a:r>
              <a:rPr lang="el-GR" sz="2800" b="1" dirty="0">
                <a:effectLst>
                  <a:outerShdw blurRad="38100" dist="38100" dir="2700000" algn="tl">
                    <a:srgbClr val="000000">
                      <a:alpha val="43137"/>
                    </a:srgbClr>
                  </a:outerShdw>
                </a:effectLst>
              </a:rPr>
              <a:t>ΠΡΟΕΤΟΙΜΑΣΙΑ ΜΑΘΗΤΩΝ Α΄ ΛΥΚΕΙΟΥ </a:t>
            </a:r>
            <a:r>
              <a:rPr lang="el-GR" sz="2400" b="1" dirty="0">
                <a:effectLst>
                  <a:outerShdw blurRad="38100" dist="38100" dir="2700000" algn="tl">
                    <a:srgbClr val="000000">
                      <a:alpha val="43137"/>
                    </a:srgbClr>
                  </a:outerShdw>
                </a:effectLst>
              </a:rPr>
              <a:t/>
            </a:r>
            <a:br>
              <a:rPr lang="el-GR" sz="2400" b="1" dirty="0">
                <a:effectLst>
                  <a:outerShdw blurRad="38100" dist="38100" dir="2700000" algn="tl">
                    <a:srgbClr val="000000">
                      <a:alpha val="43137"/>
                    </a:srgbClr>
                  </a:outerShdw>
                </a:effectLst>
              </a:rPr>
            </a:br>
            <a:r>
              <a:rPr lang="el-GR" sz="2400" b="1" dirty="0">
                <a:effectLst>
                  <a:outerShdw blurRad="38100" dist="38100" dir="2700000" algn="tl">
                    <a:srgbClr val="000000">
                      <a:alpha val="43137"/>
                    </a:srgbClr>
                  </a:outerShdw>
                </a:effectLst>
              </a:rPr>
              <a:t/>
            </a:r>
            <a:br>
              <a:rPr lang="el-GR" sz="2400" b="1" dirty="0">
                <a:effectLst>
                  <a:outerShdw blurRad="38100" dist="38100" dir="2700000" algn="tl">
                    <a:srgbClr val="000000">
                      <a:alpha val="43137"/>
                    </a:srgbClr>
                  </a:outerShdw>
                </a:effectLst>
              </a:rPr>
            </a:br>
            <a:r>
              <a:rPr lang="el-GR" altLang="en-US" sz="2400" b="1" dirty="0">
                <a:effectLst>
                  <a:outerShdw blurRad="38100" dist="38100" dir="2700000" algn="tl">
                    <a:srgbClr val="000000">
                      <a:alpha val="43137"/>
                    </a:srgbClr>
                  </a:outerShdw>
                </a:effectLst>
              </a:rPr>
              <a:t>Συνεργασία με Καθηγητή/</a:t>
            </a:r>
            <a:r>
              <a:rPr lang="el-GR" altLang="en-US" sz="2400" b="1" dirty="0" err="1">
                <a:effectLst>
                  <a:outerShdw blurRad="38100" dist="38100" dir="2700000" algn="tl">
                    <a:srgbClr val="000000">
                      <a:alpha val="43137"/>
                    </a:srgbClr>
                  </a:outerShdw>
                </a:effectLst>
              </a:rPr>
              <a:t>τρια</a:t>
            </a:r>
            <a:r>
              <a:rPr lang="el-GR" altLang="en-US" sz="2400" b="1" dirty="0">
                <a:effectLst>
                  <a:outerShdw blurRad="38100" dist="38100" dir="2700000" algn="tl">
                    <a:srgbClr val="000000">
                      <a:alpha val="43137"/>
                    </a:srgbClr>
                  </a:outerShdw>
                </a:effectLst>
              </a:rPr>
              <a:t> ΣΕΑ:</a:t>
            </a:r>
            <a:br>
              <a:rPr lang="el-GR" altLang="en-US" sz="2400" b="1" dirty="0">
                <a:effectLst>
                  <a:outerShdw blurRad="38100" dist="38100" dir="2700000" algn="tl">
                    <a:srgbClr val="000000">
                      <a:alpha val="43137"/>
                    </a:srgbClr>
                  </a:outerShdw>
                </a:effectLst>
              </a:rPr>
            </a:br>
            <a:r>
              <a:rPr lang="el-GR" sz="2400" b="1" dirty="0">
                <a:effectLst>
                  <a:outerShdw blurRad="38100" dist="38100" dir="2700000" algn="tl">
                    <a:srgbClr val="000000">
                      <a:alpha val="43137"/>
                    </a:srgbClr>
                  </a:outerShdw>
                </a:effectLst>
              </a:rPr>
              <a:t/>
            </a:r>
            <a:br>
              <a:rPr lang="el-GR" sz="2400" b="1" dirty="0">
                <a:effectLst>
                  <a:outerShdw blurRad="38100" dist="38100" dir="2700000" algn="tl">
                    <a:srgbClr val="000000">
                      <a:alpha val="43137"/>
                    </a:srgbClr>
                  </a:outerShdw>
                </a:effectLst>
              </a:rPr>
            </a:br>
            <a:endParaRPr lang="en-US" sz="2400" b="1" dirty="0">
              <a:effectLst>
                <a:outerShdw blurRad="38100" dist="38100" dir="2700000" algn="tl">
                  <a:srgbClr val="000000">
                    <a:alpha val="43137"/>
                  </a:srgbClr>
                </a:outerShdw>
              </a:effectLst>
            </a:endParaRPr>
          </a:p>
        </p:txBody>
      </p:sp>
      <p:sp>
        <p:nvSpPr>
          <p:cNvPr id="91152" name="Footer Placeholder 2">
            <a:extLst>
              <a:ext uri="{FF2B5EF4-FFF2-40B4-BE49-F238E27FC236}">
                <a16:creationId xmlns:a16="http://schemas.microsoft.com/office/drawing/2014/main" id="{2FCDDA5D-5F86-23BF-78DF-7AB536C8800B}"/>
              </a:ext>
            </a:extLst>
          </p:cNvPr>
          <p:cNvSpPr>
            <a:spLocks noGrp="1"/>
          </p:cNvSpPr>
          <p:nvPr>
            <p:ph type="ftr" sz="quarter" idx="11"/>
          </p:nvPr>
        </p:nvSpPr>
        <p:spPr>
          <a:xfrm rot="16200000">
            <a:off x="-1131161" y="1592957"/>
            <a:ext cx="2973522" cy="365125"/>
          </a:xfrm>
        </p:spPr>
        <p:txBody>
          <a:bodyPr/>
          <a:lstStyle/>
          <a:p>
            <a:pPr>
              <a:spcAft>
                <a:spcPts val="600"/>
              </a:spcAft>
            </a:pPr>
            <a:endParaRPr lang="en-US" dirty="0"/>
          </a:p>
        </p:txBody>
      </p:sp>
      <p:graphicFrame>
        <p:nvGraphicFramePr>
          <p:cNvPr id="91153" name="Content Placeholder 5">
            <a:extLst>
              <a:ext uri="{FF2B5EF4-FFF2-40B4-BE49-F238E27FC236}">
                <a16:creationId xmlns:a16="http://schemas.microsoft.com/office/drawing/2014/main" id="{329EDA0F-E9DE-0FAA-252E-2D86E55D515E}"/>
              </a:ext>
            </a:extLst>
          </p:cNvPr>
          <p:cNvGraphicFramePr>
            <a:graphicFrameLocks noGrp="1"/>
          </p:cNvGraphicFramePr>
          <p:nvPr>
            <p:ph sz="quarter" idx="13"/>
            <p:extLst>
              <p:ext uri="{D42A27DB-BD31-4B8C-83A1-F6EECF244321}">
                <p14:modId xmlns:p14="http://schemas.microsoft.com/office/powerpoint/2010/main" val="922997458"/>
              </p:ext>
            </p:extLst>
          </p:nvPr>
        </p:nvGraphicFramePr>
        <p:xfrm>
          <a:off x="0" y="1985211"/>
          <a:ext cx="12191999" cy="48727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E9EC07EE-394E-0573-71BF-B94D89B7BA43}"/>
              </a:ext>
            </a:extLst>
          </p:cNvPr>
          <p:cNvSpPr txBox="1"/>
          <p:nvPr/>
        </p:nvSpPr>
        <p:spPr>
          <a:xfrm>
            <a:off x="4451684" y="974558"/>
            <a:ext cx="184731" cy="369332"/>
          </a:xfrm>
          <a:prstGeom prst="rect">
            <a:avLst/>
          </a:prstGeom>
          <a:noFill/>
        </p:spPr>
        <p:txBody>
          <a:bodyPr wrap="none" rtlCol="0">
            <a:spAutoFit/>
          </a:bodyPr>
          <a:lstStyle/>
          <a:p>
            <a:endParaRPr lang="en-US" dirty="0"/>
          </a:p>
        </p:txBody>
      </p:sp>
      <p:pic>
        <p:nvPicPr>
          <p:cNvPr id="6" name="Picture 5" descr="Έκθεση Επαγγελμάτων «Σταδιοδρομία 2026» - Gov.cy">
            <a:extLst>
              <a:ext uri="{FF2B5EF4-FFF2-40B4-BE49-F238E27FC236}">
                <a16:creationId xmlns:a16="http://schemas.microsoft.com/office/drawing/2014/main" id="{6615AAA2-3B32-8234-5A86-82ACE851DC53}"/>
              </a:ext>
            </a:extLst>
          </p:cNvPr>
          <p:cNvPicPr>
            <a:picLocks noChangeAspect="1"/>
          </p:cNvPicPr>
          <p:nvPr/>
        </p:nvPicPr>
        <p:blipFill>
          <a:blip r:embed="rId8"/>
          <a:stretch>
            <a:fillRect/>
          </a:stretch>
        </p:blipFill>
        <p:spPr>
          <a:xfrm>
            <a:off x="10265009" y="5656430"/>
            <a:ext cx="1926990" cy="1201570"/>
          </a:xfrm>
          <a:prstGeom prst="rect">
            <a:avLst/>
          </a:prstGeom>
        </p:spPr>
      </p:pic>
      <p:pic>
        <p:nvPicPr>
          <p:cNvPr id="4" name="Picture 3">
            <a:extLst>
              <a:ext uri="{FF2B5EF4-FFF2-40B4-BE49-F238E27FC236}">
                <a16:creationId xmlns:a16="http://schemas.microsoft.com/office/drawing/2014/main" id="{F8865069-4167-9324-E4E2-88C402702E9E}"/>
              </a:ext>
            </a:extLst>
          </p:cNvPr>
          <p:cNvPicPr>
            <a:picLocks noChangeAspect="1"/>
          </p:cNvPicPr>
          <p:nvPr/>
        </p:nvPicPr>
        <p:blipFill>
          <a:blip r:embed="rId9"/>
          <a:stretch>
            <a:fillRect/>
          </a:stretch>
        </p:blipFill>
        <p:spPr>
          <a:xfrm>
            <a:off x="9832979" y="5656430"/>
            <a:ext cx="864060" cy="1201570"/>
          </a:xfrm>
          <a:prstGeom prst="rect">
            <a:avLst/>
          </a:prstGeom>
        </p:spPr>
      </p:pic>
    </p:spTree>
    <p:extLst>
      <p:ext uri="{BB962C8B-B14F-4D97-AF65-F5344CB8AC3E}">
        <p14:creationId xmlns:p14="http://schemas.microsoft.com/office/powerpoint/2010/main" val="9173249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1166327" y="1363662"/>
            <a:ext cx="9379347" cy="1827213"/>
          </a:xfrm>
        </p:spPr>
        <p:txBody>
          <a:bodyPr>
            <a:normAutofit fontScale="90000"/>
          </a:bodyPr>
          <a:lstStyle/>
          <a:p>
            <a:pPr>
              <a:defRPr/>
            </a:pPr>
            <a:r>
              <a:rPr lang="el-GR" sz="3100" b="1" dirty="0">
                <a:effectLst>
                  <a:outerShdw blurRad="38100" dist="38100" dir="2700000" algn="tl">
                    <a:srgbClr val="000000">
                      <a:alpha val="43137"/>
                    </a:srgbClr>
                  </a:outerShdw>
                </a:effectLst>
              </a:rPr>
              <a:t>1. ΔΗΛΩΣΗ ΕΠΙΛΟΓΗΣ ΚΑΤΕΥΘΥΝΣΗΣ Β΄ &amp; Γ΄ Λυκείου</a:t>
            </a:r>
            <a:br>
              <a:rPr lang="el-GR" sz="3100" b="1" dirty="0">
                <a:effectLst>
                  <a:outerShdw blurRad="38100" dist="38100" dir="2700000" algn="tl">
                    <a:srgbClr val="000000">
                      <a:alpha val="43137"/>
                    </a:srgbClr>
                  </a:outerShdw>
                </a:effectLst>
              </a:rPr>
            </a:br>
            <a:r>
              <a:rPr lang="el-GR" sz="3100" b="1" dirty="0">
                <a:effectLst>
                  <a:outerShdw blurRad="38100" dist="38100" dir="2700000" algn="tl">
                    <a:srgbClr val="000000">
                      <a:alpha val="43137"/>
                    </a:srgbClr>
                  </a:outerShdw>
                </a:effectLst>
              </a:rPr>
              <a:t>    </a:t>
            </a:r>
            <a:r>
              <a:rPr lang="el-GR" sz="3100" dirty="0">
                <a:effectLst>
                  <a:outerShdw blurRad="38100" dist="38100" dir="2700000" algn="tl">
                    <a:srgbClr val="000000">
                      <a:alpha val="43137"/>
                    </a:srgbClr>
                  </a:outerShdw>
                </a:effectLst>
              </a:rPr>
              <a:t>(Επιλογή Κατεύθυνσης &amp; Επιλεγόμενων Μαθημάτων (1 ή 2)</a:t>
            </a:r>
            <a:r>
              <a:rPr lang="en-US" sz="2400" dirty="0">
                <a:effectLst>
                  <a:outerShdw blurRad="38100" dist="38100" dir="2700000" algn="tl">
                    <a:srgbClr val="000000">
                      <a:alpha val="43137"/>
                    </a:srgbClr>
                  </a:outerShdw>
                </a:effectLst>
              </a:rPr>
              <a:t/>
            </a:r>
            <a:br>
              <a:rPr lang="en-US" sz="2400" dirty="0">
                <a:effectLst>
                  <a:outerShdw blurRad="38100" dist="38100" dir="2700000" algn="tl">
                    <a:srgbClr val="000000">
                      <a:alpha val="43137"/>
                    </a:srgbClr>
                  </a:outerShdw>
                </a:effectLst>
              </a:rPr>
            </a:br>
            <a:r>
              <a:rPr lang="el-GR" sz="2400" b="1" dirty="0"/>
              <a:t> </a:t>
            </a:r>
            <a:br>
              <a:rPr lang="el-GR" sz="2400" b="1" dirty="0"/>
            </a:br>
            <a:r>
              <a:rPr lang="el-GR" sz="2400" b="1" dirty="0"/>
              <a:t>2. Πιθανή Συμμετοχή σε Εξετάσεις Μετάταξης </a:t>
            </a:r>
            <a:br>
              <a:rPr lang="el-GR" sz="2400" b="1" dirty="0"/>
            </a:br>
            <a:r>
              <a:rPr lang="el-GR" sz="2400" b="1" dirty="0"/>
              <a:t>    (Δήλωση μαθήματος/μαθημάτων που επιθυμεί να εξεταστεί ο μαθητής/</a:t>
            </a:r>
            <a:r>
              <a:rPr lang="el-GR" sz="2400" b="1" dirty="0" err="1"/>
              <a:t>τρια</a:t>
            </a:r>
            <a:r>
              <a:rPr lang="el-CY" sz="2400" b="1" dirty="0"/>
              <a:t>)</a:t>
            </a:r>
            <a:r>
              <a:rPr lang="el-GR" sz="2400" b="1" dirty="0"/>
              <a:t/>
            </a:r>
            <a:br>
              <a:rPr lang="el-GR" sz="2400" b="1" dirty="0"/>
            </a:br>
            <a:r>
              <a:rPr lang="el-GR" sz="2400" b="1" dirty="0"/>
              <a:t/>
            </a:r>
            <a:br>
              <a:rPr lang="el-GR" sz="2400" b="1" dirty="0"/>
            </a:br>
            <a:r>
              <a:rPr lang="el-GR" sz="2400" b="1" dirty="0"/>
              <a:t/>
            </a:r>
            <a:br>
              <a:rPr lang="el-GR" sz="2400" b="1" dirty="0"/>
            </a:br>
            <a:r>
              <a:rPr lang="el-GR" sz="2400" b="1" dirty="0"/>
              <a:t/>
            </a:r>
            <a:br>
              <a:rPr lang="el-GR" sz="2400" b="1" dirty="0"/>
            </a:br>
            <a:endParaRPr lang="en-US" sz="2400" b="1" dirty="0"/>
          </a:p>
        </p:txBody>
      </p:sp>
      <p:sp>
        <p:nvSpPr>
          <p:cNvPr id="5" name="Text Placeholder 4"/>
          <p:cNvSpPr>
            <a:spLocks noGrp="1"/>
          </p:cNvSpPr>
          <p:nvPr>
            <p:ph type="body" idx="4294967295"/>
          </p:nvPr>
        </p:nvSpPr>
        <p:spPr>
          <a:xfrm>
            <a:off x="747713" y="3944938"/>
            <a:ext cx="11444287" cy="1549400"/>
          </a:xfrm>
        </p:spPr>
        <p:txBody>
          <a:bodyPr>
            <a:noAutofit/>
          </a:bodyPr>
          <a:lstStyle/>
          <a:p>
            <a:pPr>
              <a:defRPr/>
            </a:pPr>
            <a:r>
              <a:rPr lang="el-GR" sz="2400" b="1">
                <a:solidFill>
                  <a:srgbClr val="FF0000"/>
                </a:solidFill>
              </a:rPr>
              <a:t>Μην Ξεχάσετε!</a:t>
            </a:r>
          </a:p>
          <a:p>
            <a:pPr>
              <a:defRPr/>
            </a:pPr>
            <a:endParaRPr lang="en-US" sz="2400" b="1" i="1">
              <a:solidFill>
                <a:srgbClr val="FF0000"/>
              </a:solidFill>
              <a:effectLst>
                <a:outerShdw blurRad="38100" dist="38100" dir="2700000" algn="tl">
                  <a:srgbClr val="000000">
                    <a:alpha val="43137"/>
                  </a:srgbClr>
                </a:outerShdw>
              </a:effectLst>
            </a:endParaRPr>
          </a:p>
          <a:p>
            <a:pPr>
              <a:defRPr/>
            </a:pPr>
            <a:r>
              <a:rPr lang="el-GR" sz="2400" b="1" i="1">
                <a:solidFill>
                  <a:srgbClr val="0070C0"/>
                </a:solidFill>
                <a:effectLst>
                  <a:outerShdw blurRad="38100" dist="38100" dir="2700000" algn="tl">
                    <a:srgbClr val="000000">
                      <a:alpha val="43137"/>
                    </a:srgbClr>
                  </a:outerShdw>
                </a:effectLst>
              </a:rPr>
              <a:t>ΦΕΒΡΟΥΑΡΙΟΣ </a:t>
            </a:r>
            <a:r>
              <a:rPr lang="en-US" sz="2400" b="1" i="1">
                <a:solidFill>
                  <a:srgbClr val="0070C0"/>
                </a:solidFill>
                <a:effectLst>
                  <a:outerShdw blurRad="38100" dist="38100" dir="2700000" algn="tl">
                    <a:srgbClr val="000000">
                      <a:alpha val="43137"/>
                    </a:srgbClr>
                  </a:outerShdw>
                </a:effectLst>
              </a:rPr>
              <a:t>202</a:t>
            </a:r>
            <a:r>
              <a:rPr lang="el-GR" sz="2400" b="1" i="1">
                <a:solidFill>
                  <a:srgbClr val="0070C0"/>
                </a:solidFill>
                <a:effectLst>
                  <a:outerShdw blurRad="38100" dist="38100" dir="2700000" algn="tl">
                    <a:srgbClr val="000000">
                      <a:alpha val="43137"/>
                    </a:srgbClr>
                  </a:outerShdw>
                </a:effectLst>
              </a:rPr>
              <a:t>7</a:t>
            </a:r>
            <a:endParaRPr lang="en-US" sz="2000" dirty="0">
              <a:solidFill>
                <a:srgbClr val="0070C0"/>
              </a:solidFill>
            </a:endParaRPr>
          </a:p>
        </p:txBody>
      </p:sp>
      <p:pic>
        <p:nvPicPr>
          <p:cNvPr id="1026" name="Picture 2">
            <a:extLst>
              <a:ext uri="{FF2B5EF4-FFF2-40B4-BE49-F238E27FC236}">
                <a16:creationId xmlns:a16="http://schemas.microsoft.com/office/drawing/2014/main" id="{BF189EF1-89F8-F702-AB06-2C377207CE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0074" y="4098663"/>
            <a:ext cx="2658428" cy="139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59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p:cTn id="7"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Freeform: Shape 29">
            <a:extLst>
              <a:ext uri="{FF2B5EF4-FFF2-40B4-BE49-F238E27FC236}">
                <a16:creationId xmlns:a16="http://schemas.microsoft.com/office/drawing/2014/main"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Rectangle 31">
            <a:extLst>
              <a:ext uri="{FF2B5EF4-FFF2-40B4-BE49-F238E27FC236}">
                <a16:creationId xmlns:a16="http://schemas.microsoft.com/office/drawing/2014/main"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6E459E-EC14-AA8B-9A86-89D36AA87674}"/>
              </a:ext>
            </a:extLst>
          </p:cNvPr>
          <p:cNvSpPr txBox="1"/>
          <p:nvPr/>
        </p:nvSpPr>
        <p:spPr>
          <a:xfrm>
            <a:off x="466722" y="586855"/>
            <a:ext cx="3201366" cy="3387497"/>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1" kern="1200" dirty="0">
                <a:solidFill>
                  <a:srgbClr val="FFFFFF"/>
                </a:solidFill>
                <a:latin typeface="+mj-lt"/>
                <a:ea typeface="+mj-ea"/>
                <a:cs typeface="+mj-cs"/>
              </a:rPr>
              <a:t>Συντελεστές Πα</a:t>
            </a:r>
            <a:r>
              <a:rPr lang="en-US" sz="4000" b="1" kern="1200" dirty="0" err="1">
                <a:solidFill>
                  <a:srgbClr val="FFFFFF"/>
                </a:solidFill>
                <a:latin typeface="+mj-lt"/>
                <a:ea typeface="+mj-ea"/>
                <a:cs typeface="+mj-cs"/>
              </a:rPr>
              <a:t>ρουσί</a:t>
            </a:r>
            <a:r>
              <a:rPr lang="en-US" sz="4000" b="1" kern="1200" dirty="0">
                <a:solidFill>
                  <a:srgbClr val="FFFFFF"/>
                </a:solidFill>
                <a:latin typeface="+mj-lt"/>
                <a:ea typeface="+mj-ea"/>
                <a:cs typeface="+mj-cs"/>
              </a:rPr>
              <a:t>ασης:</a:t>
            </a:r>
          </a:p>
        </p:txBody>
      </p:sp>
      <p:sp>
        <p:nvSpPr>
          <p:cNvPr id="4" name="Footer Placeholder 3">
            <a:extLst>
              <a:ext uri="{FF2B5EF4-FFF2-40B4-BE49-F238E27FC236}">
                <a16:creationId xmlns:a16="http://schemas.microsoft.com/office/drawing/2014/main" id="{373CE808-C011-490D-9A0C-B25363EAA062}"/>
              </a:ext>
            </a:extLst>
          </p:cNvPr>
          <p:cNvSpPr>
            <a:spLocks noGrp="1"/>
          </p:cNvSpPr>
          <p:nvPr>
            <p:ph type="ftr" sz="quarter" idx="11"/>
          </p:nvPr>
        </p:nvSpPr>
        <p:spPr>
          <a:xfrm rot="5400000">
            <a:off x="-1828800" y="1984248"/>
            <a:ext cx="4114800" cy="365125"/>
          </a:xfrm>
        </p:spPr>
        <p:txBody>
          <a:bodyPr vert="horz" lIns="91440" tIns="45720" rIns="91440" bIns="45720" rtlCol="0" anchor="ctr">
            <a:normAutofit/>
          </a:bodyPr>
          <a:lstStyle/>
          <a:p>
            <a:pPr algn="l">
              <a:spcAft>
                <a:spcPts val="600"/>
              </a:spcAft>
            </a:pPr>
            <a:r>
              <a:rPr lang="en-US" sz="1000" kern="1200">
                <a:solidFill>
                  <a:srgbClr val="FFFFFF"/>
                </a:solidFill>
                <a:latin typeface="+mn-lt"/>
                <a:ea typeface="+mn-ea"/>
                <a:cs typeface="+mn-cs"/>
              </a:rPr>
              <a:t>Υπηρεσία Συμβουλευτικής &amp; Επαγγελματικής Αγωγής, Οκτώβριος 2026</a:t>
            </a:r>
          </a:p>
        </p:txBody>
      </p:sp>
      <p:sp>
        <p:nvSpPr>
          <p:cNvPr id="5" name="Content Placeholder 2">
            <a:extLst>
              <a:ext uri="{FF2B5EF4-FFF2-40B4-BE49-F238E27FC236}">
                <a16:creationId xmlns:a16="http://schemas.microsoft.com/office/drawing/2014/main" id="{C5C744FE-0D29-9258-9B4C-462BA81D4F21}"/>
              </a:ext>
            </a:extLst>
          </p:cNvPr>
          <p:cNvSpPr txBox="1">
            <a:spLocks/>
          </p:cNvSpPr>
          <p:nvPr/>
        </p:nvSpPr>
        <p:spPr>
          <a:xfrm>
            <a:off x="4810259" y="649480"/>
            <a:ext cx="6555347" cy="5546047"/>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2000" b="1" dirty="0" err="1"/>
              <a:t>Δημιουργί</a:t>
            </a:r>
            <a:r>
              <a:rPr lang="en-US" sz="2000" b="1" dirty="0"/>
              <a:t>α &amp; Επεξεργασία Υλικού </a:t>
            </a:r>
            <a:endParaRPr lang="en-US" sz="2000" dirty="0"/>
          </a:p>
          <a:p>
            <a:pPr marL="0" indent="0">
              <a:buNone/>
            </a:pPr>
            <a:r>
              <a:rPr lang="el-CY" sz="2000" dirty="0" err="1"/>
              <a:t>Ζίζιρου</a:t>
            </a:r>
            <a:r>
              <a:rPr lang="el-CY" sz="2000" dirty="0"/>
              <a:t> </a:t>
            </a:r>
            <a:r>
              <a:rPr lang="el-CY" sz="2000" dirty="0" err="1"/>
              <a:t>Δι</a:t>
            </a:r>
            <a:r>
              <a:rPr lang="el-CY" sz="2000" dirty="0"/>
              <a:t>αμάντω, Καθηγήτρια Σ.Ε.Α</a:t>
            </a:r>
            <a:r>
              <a:rPr lang="en-US" sz="2000"/>
              <a:t>.</a:t>
            </a:r>
            <a:r>
              <a:rPr lang="el-CY" sz="2000"/>
              <a:t>, </a:t>
            </a:r>
            <a:r>
              <a:rPr lang="el-CY" sz="2000" dirty="0"/>
              <a:t>ΥΣΕΑ</a:t>
            </a:r>
          </a:p>
          <a:p>
            <a:pPr marL="0" indent="0">
              <a:buNone/>
            </a:pPr>
            <a:r>
              <a:rPr lang="en-US" sz="2000" dirty="0"/>
              <a:t>Καρα</a:t>
            </a:r>
            <a:r>
              <a:rPr lang="en-US" sz="2000" dirty="0" err="1"/>
              <a:t>γιάννη</a:t>
            </a:r>
            <a:r>
              <a:rPr lang="el-CY" sz="2000" dirty="0"/>
              <a:t> Αντιγόνη</a:t>
            </a:r>
            <a:r>
              <a:rPr lang="en-US" sz="2000" dirty="0"/>
              <a:t>, Καθηγήτρια Σ.Ε.Α.,</a:t>
            </a:r>
            <a:r>
              <a:rPr lang="el-CY" sz="2000" dirty="0"/>
              <a:t> </a:t>
            </a:r>
            <a:r>
              <a:rPr lang="en-US" sz="2000" dirty="0"/>
              <a:t>ΥΣΕΑ</a:t>
            </a:r>
          </a:p>
          <a:p>
            <a:pPr marL="0" indent="0">
              <a:buNone/>
            </a:pPr>
            <a:r>
              <a:rPr lang="el-CY" sz="2000" dirty="0"/>
              <a:t>Κατα</a:t>
            </a:r>
            <a:r>
              <a:rPr lang="el-CY" sz="2000" dirty="0" err="1"/>
              <a:t>λάνου</a:t>
            </a:r>
            <a:r>
              <a:rPr lang="el-CY" sz="2000" dirty="0"/>
              <a:t> Μα</a:t>
            </a:r>
            <a:r>
              <a:rPr lang="el-CY" sz="2000" dirty="0" err="1"/>
              <a:t>ριάνν</a:t>
            </a:r>
            <a:r>
              <a:rPr lang="el-CY" sz="2000" dirty="0"/>
              <a:t>α</a:t>
            </a:r>
            <a:r>
              <a:rPr lang="en-US" sz="2000" dirty="0"/>
              <a:t>, Κα</a:t>
            </a:r>
            <a:r>
              <a:rPr lang="en-US" sz="2000" dirty="0" err="1"/>
              <a:t>θηγήτρι</a:t>
            </a:r>
            <a:r>
              <a:rPr lang="en-US" sz="2000" dirty="0"/>
              <a:t>α Σ.Ε.Α.,</a:t>
            </a:r>
            <a:r>
              <a:rPr lang="el-CY" sz="2000" dirty="0"/>
              <a:t> </a:t>
            </a:r>
            <a:r>
              <a:rPr lang="en-US" sz="2000" dirty="0"/>
              <a:t>ΥΣΕΑ</a:t>
            </a:r>
            <a:endParaRPr lang="el-CY" sz="2000" dirty="0"/>
          </a:p>
          <a:p>
            <a:pPr marL="0" indent="0">
              <a:buNone/>
            </a:pPr>
            <a:r>
              <a:rPr lang="el-CY" sz="2000" dirty="0" err="1"/>
              <a:t>Λοϊζου</a:t>
            </a:r>
            <a:r>
              <a:rPr lang="el-CY" sz="2000" dirty="0"/>
              <a:t> Βα</a:t>
            </a:r>
            <a:r>
              <a:rPr lang="el-CY" sz="2000" dirty="0" err="1"/>
              <a:t>σιλική</a:t>
            </a:r>
            <a:r>
              <a:rPr lang="el-CY" sz="2000" dirty="0"/>
              <a:t>, Κα</a:t>
            </a:r>
            <a:r>
              <a:rPr lang="el-CY" sz="2000" dirty="0" err="1"/>
              <a:t>θηγήτρι</a:t>
            </a:r>
            <a:r>
              <a:rPr lang="el-CY" sz="2000" dirty="0"/>
              <a:t>α Σ.Ε.Α., ΥΣΕΑ</a:t>
            </a:r>
          </a:p>
          <a:p>
            <a:pPr marL="0" indent="0">
              <a:buNone/>
            </a:pPr>
            <a:r>
              <a:rPr lang="en-US" sz="2000" dirty="0"/>
              <a:t>Μα</a:t>
            </a:r>
            <a:r>
              <a:rPr lang="en-US" sz="2000" dirty="0" err="1"/>
              <a:t>υρομάτη</a:t>
            </a:r>
            <a:r>
              <a:rPr lang="el-CY" sz="2000" dirty="0"/>
              <a:t> Κική</a:t>
            </a:r>
            <a:r>
              <a:rPr lang="en-US" sz="2000" dirty="0"/>
              <a:t>, Καθηγήτρια Σ.Ε.Α.,</a:t>
            </a:r>
            <a:r>
              <a:rPr lang="el-CY" sz="2000" dirty="0"/>
              <a:t> </a:t>
            </a:r>
            <a:r>
              <a:rPr lang="en-US" sz="2000" dirty="0"/>
              <a:t>ΥΣΕΑ</a:t>
            </a:r>
          </a:p>
          <a:p>
            <a:pPr marL="0"/>
            <a:endParaRPr lang="en-US" sz="2000" dirty="0"/>
          </a:p>
          <a:p>
            <a:pPr marL="0"/>
            <a:endParaRPr lang="en-US" sz="2000" dirty="0"/>
          </a:p>
          <a:p>
            <a:pPr marL="0"/>
            <a:r>
              <a:rPr lang="en-US" sz="2000" b="1" dirty="0"/>
              <a:t>Επ</a:t>
            </a:r>
            <a:r>
              <a:rPr lang="en-US" sz="2000" b="1" dirty="0" err="1"/>
              <a:t>ιμέλει</a:t>
            </a:r>
            <a:r>
              <a:rPr lang="en-US" sz="2000" b="1" dirty="0"/>
              <a:t>α:</a:t>
            </a:r>
            <a:r>
              <a:rPr lang="en-US" sz="2000" dirty="0"/>
              <a:t> Δρ. </a:t>
            </a:r>
            <a:r>
              <a:rPr lang="en-US" sz="2000" dirty="0" err="1"/>
              <a:t>Ανδρέ</a:t>
            </a:r>
            <a:r>
              <a:rPr lang="en-US" sz="2000" dirty="0"/>
              <a:t>ας Ονουφρίου, ΕΜΕ Σ.Ε.Α.</a:t>
            </a:r>
          </a:p>
          <a:p>
            <a:pPr marL="0"/>
            <a:r>
              <a:rPr lang="en-US" sz="2000" b="1" dirty="0" err="1"/>
              <a:t>Γενική</a:t>
            </a:r>
            <a:r>
              <a:rPr lang="en-US" sz="2000" b="1" dirty="0"/>
              <a:t> Επ</a:t>
            </a:r>
            <a:r>
              <a:rPr lang="en-US" sz="2000" b="1" dirty="0" err="1"/>
              <a:t>ιμέλει</a:t>
            </a:r>
            <a:r>
              <a:rPr lang="en-US" sz="2000" b="1" dirty="0"/>
              <a:t>α: </a:t>
            </a:r>
            <a:r>
              <a:rPr lang="en-US" sz="2000" dirty="0"/>
              <a:t>Δρ. </a:t>
            </a:r>
            <a:r>
              <a:rPr lang="en-US" sz="2000" dirty="0" err="1"/>
              <a:t>Ειρήνη</a:t>
            </a:r>
            <a:r>
              <a:rPr lang="en-US" sz="2000" dirty="0"/>
              <a:t> </a:t>
            </a:r>
            <a:r>
              <a:rPr lang="en-US" sz="2000" dirty="0" err="1"/>
              <a:t>Ροδοσθένους</a:t>
            </a:r>
            <a:r>
              <a:rPr lang="en-US" sz="2000" dirty="0"/>
              <a:t>, ΠΛΕ- </a:t>
            </a:r>
            <a:r>
              <a:rPr lang="en-US" sz="2000" dirty="0" err="1"/>
              <a:t>Προϊστ</a:t>
            </a:r>
            <a:r>
              <a:rPr lang="en-US" sz="2000" dirty="0"/>
              <a:t>αμένη ΥΣΕΑ</a:t>
            </a:r>
          </a:p>
          <a:p>
            <a:pPr marL="0"/>
            <a:endParaRPr lang="en-US" sz="2000" dirty="0"/>
          </a:p>
        </p:txBody>
      </p:sp>
    </p:spTree>
    <p:extLst>
      <p:ext uri="{BB962C8B-B14F-4D97-AF65-F5344CB8AC3E}">
        <p14:creationId xmlns:p14="http://schemas.microsoft.com/office/powerpoint/2010/main" val="22868582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11074</TotalTime>
  <Words>4376</Words>
  <Application>Microsoft Office PowerPoint</Application>
  <PresentationFormat>Widescreen</PresentationFormat>
  <Paragraphs>728</Paragraphs>
  <Slides>65</Slides>
  <Notes>21</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65</vt:i4>
      </vt:variant>
    </vt:vector>
  </HeadingPairs>
  <TitlesOfParts>
    <vt:vector size="82" baseType="lpstr">
      <vt:lpstr>Arial Unicode MS</vt:lpstr>
      <vt:lpstr>맑은 고딕</vt:lpstr>
      <vt:lpstr>Arial</vt:lpstr>
      <vt:lpstr>Calibri</vt:lpstr>
      <vt:lpstr>Calibri Light</vt:lpstr>
      <vt:lpstr>CF HelveticaCond-Regular</vt:lpstr>
      <vt:lpstr>Comic Sans MS</vt:lpstr>
      <vt:lpstr>Gabriola</vt:lpstr>
      <vt:lpstr>Helvetica</vt:lpstr>
      <vt:lpstr>Segoe Script</vt:lpstr>
      <vt:lpstr>Symbol</vt:lpstr>
      <vt:lpstr>Times New Roman</vt:lpstr>
      <vt:lpstr>Trebuchet MS</vt:lpstr>
      <vt:lpstr>Tw Cen MT</vt:lpstr>
      <vt:lpstr>Wingdings</vt:lpstr>
      <vt:lpstr>Wingdings 3</vt:lpstr>
      <vt:lpstr>Office Theme</vt:lpstr>
      <vt:lpstr>PowerPoint Presentation</vt:lpstr>
      <vt:lpstr>  Δομολειτουργικά στοιχεία  Επαγγελματικής Αγωγής   Αυτογνωσία - Πληροφόρηση - Λήψη Απόφασης </vt:lpstr>
      <vt:lpstr>PowerPoint Presentation</vt:lpstr>
      <vt:lpstr>PowerPoint Presentation</vt:lpstr>
      <vt:lpstr>PowerPoint Presentation</vt:lpstr>
      <vt:lpstr>Δεξιότητες που αναζητούν τα Ανώτερα Εκπαιδευτικά Ιδρύματα/οι Εργοδότες</vt:lpstr>
      <vt:lpstr>Χάσμα Δεξιοτήτων  - Skills Mismatch</vt:lpstr>
      <vt:lpstr>ΑΥΤΟΓΝΩΣΙΑ  Επαγγελματικές Θεωρίες - Θεωρία της Τυπολογίας   Θυμάστε Το Εξάγωνο του John Holland;</vt:lpstr>
      <vt:lpstr>PowerPoint Presentation</vt:lpstr>
      <vt:lpstr>ΕΝΟΤΗΤΑ 2  ΠΛΗΡΟΦΟΡΗΣΗ</vt:lpstr>
      <vt:lpstr>PowerPoint Presentation</vt:lpstr>
      <vt:lpstr>ΠΛΗΡΟΦΟΡΗΣΗ: ΛΥΚΕΙΟ Τρόπος Καταρτισμού  Προγράμματος  Μαθημάτων </vt:lpstr>
      <vt:lpstr>ΚΑΤΗΓΟΡΙΕΣ ΜΑΘΗΜΑΤΩΝ ΚΑΙ ΠΕΡΙΟΔΟΙ ΔΙΔΑΣΚΑΛΙΑΣ  ΑΝΑ ΤΑΞΗ ΣΤΟ ΛΥΚΕΙΟ </vt:lpstr>
      <vt:lpstr>PowerPoint Presentation</vt:lpstr>
      <vt:lpstr>Ο.Μ.Π. και Κατευθύνσεις Β’ και Γ’ Λυκειου</vt:lpstr>
      <vt:lpstr>Εξεταζόμενα Μαθήματα Α’ Λυκείου</vt:lpstr>
      <vt:lpstr>PowerPoint Presentation</vt:lpstr>
      <vt:lpstr>  Από ΟΜΠ 1 (Αρχαία/Αρχαιογνωσία &amp; Ιστορία) -  Κατεύθυνση 1:  Κλασικών και Ανθρωπιστικών Σπουδών </vt:lpstr>
      <vt:lpstr> Από ΟΜΠ 1 (Αρχαia/Αρχαιογνωσία &amp; Ιστορία)   Κατεύθυνση 2: Ξένων Γλωσσών και Ευρωπαϊκών Σπουδών </vt:lpstr>
      <vt:lpstr>ΚΑΤΕΥΘΥΝΣΕΙΣ ΚΑΙ ΕΝΔΕΙΚΤΙΚΕΣ ΣΠΟΥΔΕΣ  (ΑΠΟ ΟΜΠ 1: ΑΡΧΑΙΑ &amp; ΙΣΤΟΡΙΑ)</vt:lpstr>
      <vt:lpstr>   Από ΟΜΠ 2 (Μαθηματικά &amp; Φυσική)   Κατεύθυνση 3: Θετικών Επιστημών / Βιοεπιστημών / Πληροφορικής /  Τεχνολογίας</vt:lpstr>
      <vt:lpstr>ΚΑΤΕΥΘΥΝΣΗ ΚΑΙ ΕΝΔΕΙΚΤΙΚΕΣ ΣΠΟΥΔΕΣ  (ΑΠο ΟΜΠ 2: ΜΑΘΗΜατικα &amp; φυσικη)</vt:lpstr>
      <vt:lpstr>    Από ΟΜΠ 3 (Μαθηματικά &amp; Οικονομικά)    Κατεύθυνση 4: Οικονομικων Επιστημών</vt:lpstr>
      <vt:lpstr>ΚΑΤΕΥΘΥΝΣΗ ΚΑΙ ΕΝΔΕΙΚΤΙΚΕΣ ΣΠΟΥΔΕΣ  (Από ΟΜΠ 3: Μαθηματικά &amp; Οικονομικά)</vt:lpstr>
      <vt:lpstr>  ΑΠΟ ΟΜΠ 4 (Αγγλικά &amp; Οικονομικά)    Κατεύθυνση 5: Εμπορίου και Υπηρεσιών</vt:lpstr>
      <vt:lpstr>ΚΑΤΕΥΘΥΝΣΗ ΚΑΙ ΕΝΔΕΙΚΤΙΚΕΣ ΣΠΟΥΔΕΣ  (ΟΜΠ 4: Οικονομικά &amp; Αγγλικά)</vt:lpstr>
      <vt:lpstr>(ΑΠΟ ΟΛΕΣ ΤΙΣ ΟΜΠ)   Κατεύθυνση 6: Καλών Τεχνών</vt:lpstr>
      <vt:lpstr>(ΑΠΟ ΟΛΕΣ ΤΙΣ ΟΜΠ)</vt:lpstr>
      <vt:lpstr>ΕΝΔΕΙΚΤΙΚΕΣ ΣΠΟΥΔΕΣ ΑΠΟ ΟΛΕΣ ΤΙΣ ΚΑΤΕΥΘΥΝΣΕΙΣ (ανάλογα με τα μαθήματα επιλογής  στη Β΄ και Γ΄ Λυκείου)</vt:lpstr>
      <vt:lpstr>ΕΞΕΤΑΖΟΜΕΝΑ ΜΑΘΗΜΑΤΑ  Β΄ ΚΑΙ Γ΄ ΛΥΚΕΙΟΥ   </vt:lpstr>
      <vt:lpstr>PowerPoint Presentation</vt:lpstr>
      <vt:lpstr>Εξετάσεις Μετάταξης</vt:lpstr>
      <vt:lpstr>PowerPoint Presentation</vt:lpstr>
      <vt:lpstr>ΕΝΟΤΗΤΑ 3   ΒΑΘΜΙΔΕΣ   ΕΚΠΑΙΔΕΥΣΗΣ   &amp; ΤΡΟΠΟΣ ΠΡΟΣΒΑΣΗΣ  </vt:lpstr>
      <vt:lpstr>PowerPoint Presentation</vt:lpstr>
      <vt:lpstr>PowerPoint Presentation</vt:lpstr>
      <vt:lpstr>ΔΗΜΟΣΙΑ  ΤΡΙΤΟΒΑΘΜΙΑ   ΕΚΠΑΙΔΕΥΣΗ  ΚΥΠΡΟΥ  ΚΑΙ  ΕΛΛΑΔΑΣ   ΠΑΓΚΥΠΡΙΕΣ ΕΞΕΤΑΣΕΙΣ ΠΡΟΣΒΑΣΗΣ  (2027)</vt:lpstr>
      <vt:lpstr>ΠΑΓΚΥΠΡΙΕΣ ΕΞΕΤΑΣΕΙΣ   (ΔΙΑΧΩΡΙΣΤΗΚΑΝ από το 2022)</vt:lpstr>
      <vt:lpstr>ΔΙΑΔΙΚΑΣΙΑ ΠΡΟΣΒΑΣΗΣ  ΠΑΓΚΥΠΡΙΕΣ ΕΞΕΤΑΣΕΙΣ 2027  </vt:lpstr>
      <vt:lpstr>PowerPoint Presentation</vt:lpstr>
      <vt:lpstr>10</vt:lpstr>
      <vt:lpstr>PowerPoint Presentation</vt:lpstr>
      <vt:lpstr>PowerPoint Presentation</vt:lpstr>
      <vt:lpstr>PowerPoint Presentation</vt:lpstr>
      <vt:lpstr>PowerPoint Presentation</vt:lpstr>
      <vt:lpstr> ΕΠΙΣΤΗΜΟΝΙΚΑ ΠΕΔΙΑ:  Ομαδοποίηση Τμημάτων που ανήκουν σε διάφορες Σχολές στα Δημόσια ΑΑΕΙ Ελλάδας.  Επιλογή από ένα μόνο Επιστημονικό Πεδίο κατά την υποβολή της Δήλωσης Προτίμησης των Σχολών/Τμημάτων των ΑΑΕΙ Ελλάδας. </vt:lpstr>
      <vt:lpstr>1Ο  ΕΠΙΣΤΗΜΟΝΙΚΟ ΠΕΔΙΟ    ΑΝΘΡΩΠΙΣΤΙΚΩΝ, ΝΟΜΙΚΩΝ ΚΑΙ ΚΟΙΝΩΝΙΚΩΝ ΕΠΙΣΤΗΜΩΝ</vt:lpstr>
      <vt:lpstr>2ο ΕΠΙΣΤΗΜΟΝΙΚΟ ΠΕΔΙΟ  ΘΕΤΙΚΩΝ ΚΑΙ ΤΕΧΝΟΛΟΓΙΚΩΝ ΕΠΙΣΤΗΜΩΝ</vt:lpstr>
      <vt:lpstr>3ο  Επιστημονικο πεδιο   επιστημων υγειασ και ζωησ </vt:lpstr>
      <vt:lpstr>4ο επιστημονικο πεδιο  επιστημων οικονομιασ και πληροφορικησ </vt:lpstr>
      <vt:lpstr>PowerPoint Presentation</vt:lpstr>
      <vt:lpstr>PowerPoint Presentation</vt:lpstr>
      <vt:lpstr> ΔΙΑΔΙΚΑΣΙΑ ΠΡΟΣΒΑΣΗΣ  ΠΑΓΚΥΠΡΙΕΣ ΕΞΕΤΑΣΕΙΣ 2027  </vt:lpstr>
      <vt:lpstr>ΕΛΛΗΝΕΣ ΤΟΥ ΕΞΩΤΕΡΙΚΟΥ -ΟΜΟΓΕΝΕΙΣ</vt:lpstr>
      <vt:lpstr>PowerPoint Presentation</vt:lpstr>
      <vt:lpstr>ΣΠΟΥΔΕΣ ΣΤΟ ΕΞΩΤΕΡΙΚΟ – ΓΕΝΙΚΕΣ ΠΛΗΡΟΦΟΡΙΕΣ</vt:lpstr>
      <vt:lpstr>ΔΗΜΟΣΙΑ ΣΧΟΛΗ ΑΝΩΤΕΡΗΣ ΕΠΑΓΓΕΛΜΑΤΙΚΗΣ ΕΚΠΑΙΔΕΥΣΗΣ ΚΑΙ ΚΑΤΑΡΤΙΣΗΣ - ΜΙΕΕΚ </vt:lpstr>
      <vt:lpstr>Πληροφορίες για Υποτροφίες στην Ιστοσελίδα της ΥΣΕΑ</vt:lpstr>
      <vt:lpstr>ΕΣΠΕΡΙΝΑ ΣΧΟΛΕΙΑ  (ΓΥΜΝΑΣΙΟ- ΛΥΚΕΙΟ ΚΑΙ ΕΣΠΕΡΙΝΗ ΣΧΟΛΗ ΤΕΧΝΙΚΗΣ ΚΑΙ ΕΠΑΓΓΕΛΜΑΤΙΚΗΣ ΕΚΠΑΙΔΕΥΣΗΣ)</vt:lpstr>
      <vt:lpstr>ΣΥΣΤΗΜΑ ΜΑΘΗΤΕΙΑΣ ΕΠΑΓΓΕΛΜΑΤΙΚΗΣ ΕΚΠΑΙΔΕΥΣΗΣ ΚΑΙ ΚΑΤΑΡΤΙΣΗΣ</vt:lpstr>
      <vt:lpstr>ΕΝΟΤΗΤΑ 4 Φορείς / «Εργαλεία» που συνδέονται με την Αγορά Εργασίας – Κοινωνία των επαγγελμάτων</vt:lpstr>
      <vt:lpstr>ΕΠΑΓΓΕΛΜΑΤΑ ΤΟΥ ΜΕΛΛΟΝΤΟΣ  Ενδεικτικά:</vt:lpstr>
      <vt:lpstr>ΠΡΟΕΤΟΙΜΑΣΙΑ ΜΑΘΗΤΩΝ Α΄ ΛΥΚΕΙΟΥ   Συνεργασία με Καθηγητή/τρια ΣΕΑ:  </vt:lpstr>
      <vt:lpstr>1. ΔΗΛΩΣΗ ΕΠΙΛΟΓΗΣ ΚΑΤΕΥΘΥΝΣΗΣ Β΄ &amp; Γ΄ Λυκείου     (Επιλογή Κατεύθυνσης &amp; Επιλεγόμενων Μαθημάτων (1 ή 2)   2. Πιθανή Συμμετοχή σε Εξετάσεις Μετάταξης      (Δήλωση μαθήματος/μαθημάτων που επιθυμεί να εξεταστεί ο μαθητής/τρια)    </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Μαριάννα Καταλάνου</dc:creator>
  <cp:lastModifiedBy>Demetra Evagorou</cp:lastModifiedBy>
  <cp:revision>157</cp:revision>
  <cp:lastPrinted>2023-10-29T13:37:56Z</cp:lastPrinted>
  <dcterms:created xsi:type="dcterms:W3CDTF">2023-09-27T11:08:54Z</dcterms:created>
  <dcterms:modified xsi:type="dcterms:W3CDTF">2026-10-30T12:11:00Z</dcterms:modified>
</cp:coreProperties>
</file>