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92" r:id="rId3"/>
    <p:sldMasterId id="2147483694" r:id="rId4"/>
  </p:sldMasterIdLst>
  <p:notesMasterIdLst>
    <p:notesMasterId r:id="rId73"/>
  </p:notesMasterIdLst>
  <p:handoutMasterIdLst>
    <p:handoutMasterId r:id="rId74"/>
  </p:handoutMasterIdLst>
  <p:sldIdLst>
    <p:sldId id="830" r:id="rId5"/>
    <p:sldId id="804" r:id="rId6"/>
    <p:sldId id="798" r:id="rId7"/>
    <p:sldId id="805" r:id="rId8"/>
    <p:sldId id="323" r:id="rId9"/>
    <p:sldId id="516" r:id="rId10"/>
    <p:sldId id="806" r:id="rId11"/>
    <p:sldId id="807" r:id="rId12"/>
    <p:sldId id="808" r:id="rId13"/>
    <p:sldId id="331" r:id="rId14"/>
    <p:sldId id="754" r:id="rId15"/>
    <p:sldId id="347" r:id="rId16"/>
    <p:sldId id="348" r:id="rId17"/>
    <p:sldId id="460" r:id="rId18"/>
    <p:sldId id="749" r:id="rId19"/>
    <p:sldId id="458" r:id="rId20"/>
    <p:sldId id="459" r:id="rId21"/>
    <p:sldId id="355" r:id="rId22"/>
    <p:sldId id="356" r:id="rId23"/>
    <p:sldId id="796" r:id="rId24"/>
    <p:sldId id="358" r:id="rId25"/>
    <p:sldId id="359" r:id="rId26"/>
    <p:sldId id="372" r:id="rId27"/>
    <p:sldId id="373" r:id="rId28"/>
    <p:sldId id="799" r:id="rId29"/>
    <p:sldId id="733" r:id="rId30"/>
    <p:sldId id="734" r:id="rId31"/>
    <p:sldId id="735" r:id="rId32"/>
    <p:sldId id="708" r:id="rId33"/>
    <p:sldId id="819" r:id="rId34"/>
    <p:sldId id="499" r:id="rId35"/>
    <p:sldId id="816" r:id="rId36"/>
    <p:sldId id="361" r:id="rId37"/>
    <p:sldId id="363" r:id="rId38"/>
    <p:sldId id="797" r:id="rId39"/>
    <p:sldId id="364" r:id="rId40"/>
    <p:sldId id="401" r:id="rId41"/>
    <p:sldId id="403" r:id="rId42"/>
    <p:sldId id="365" r:id="rId43"/>
    <p:sldId id="366" r:id="rId44"/>
    <p:sldId id="370" r:id="rId45"/>
    <p:sldId id="369" r:id="rId46"/>
    <p:sldId id="367" r:id="rId47"/>
    <p:sldId id="368" r:id="rId48"/>
    <p:sldId id="829" r:id="rId49"/>
    <p:sldId id="371" r:id="rId50"/>
    <p:sldId id="800" r:id="rId51"/>
    <p:sldId id="801" r:id="rId52"/>
    <p:sldId id="316" r:id="rId53"/>
    <p:sldId id="802" r:id="rId54"/>
    <p:sldId id="305" r:id="rId55"/>
    <p:sldId id="825" r:id="rId56"/>
    <p:sldId id="826" r:id="rId57"/>
    <p:sldId id="827" r:id="rId58"/>
    <p:sldId id="828" r:id="rId59"/>
    <p:sldId id="758" r:id="rId60"/>
    <p:sldId id="500" r:id="rId61"/>
    <p:sldId id="315" r:id="rId62"/>
    <p:sldId id="454" r:id="rId63"/>
    <p:sldId id="768" r:id="rId64"/>
    <p:sldId id="824" r:id="rId65"/>
    <p:sldId id="745" r:id="rId66"/>
    <p:sldId id="813" r:id="rId67"/>
    <p:sldId id="821" r:id="rId68"/>
    <p:sldId id="752" r:id="rId69"/>
    <p:sldId id="746" r:id="rId70"/>
    <p:sldId id="822" r:id="rId71"/>
    <p:sldId id="453" r:id="rId72"/>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56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9" autoAdjust="0"/>
    <p:restoredTop sz="94660"/>
  </p:normalViewPr>
  <p:slideViewPr>
    <p:cSldViewPr snapToGrid="0">
      <p:cViewPr varScale="1">
        <p:scale>
          <a:sx n="115" d="100"/>
          <a:sy n="115" d="100"/>
        </p:scale>
        <p:origin x="4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handoutMaster" Target="handoutMasters/handout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s>
</file>

<file path=ppt/diagrams/_rels/data5.xml.rels><?xml version="1.0" encoding="UTF-8" standalone="yes"?>
<Relationships xmlns="http://schemas.openxmlformats.org/package/2006/relationships"><Relationship Id="rId1" Type="http://schemas.openxmlformats.org/officeDocument/2006/relationships/hyperlink" Target="https://www.eschoolcounselor.com/" TargetMode="External"/></Relationships>
</file>

<file path=ppt/diagrams/_rels/drawing5.xml.rels><?xml version="1.0" encoding="UTF-8" standalone="yes"?>
<Relationships xmlns="http://schemas.openxmlformats.org/package/2006/relationships"><Relationship Id="rId1" Type="http://schemas.openxmlformats.org/officeDocument/2006/relationships/hyperlink" Target="https://www.eschoolcounselor.com/"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FA7F32-6070-483A-BD75-A9DC5C95EE11}"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en-US"/>
        </a:p>
      </dgm:t>
    </dgm:pt>
    <dgm:pt modelId="{3F489BC8-8541-4E3C-9786-3DF38143D731}">
      <dgm:prSet phldrT="[Text]"/>
      <dgm:spPr/>
      <dgm:t>
        <a:bodyPr/>
        <a:lstStyle/>
        <a:p>
          <a:r>
            <a:rPr lang="en-US"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dirty="0">
              <a:latin typeface="Arial Unicode MS" panose="020B0604020202020204" pitchFamily="34" charset="-128"/>
              <a:ea typeface="Arial Unicode MS" panose="020B0604020202020204" pitchFamily="34" charset="-128"/>
              <a:cs typeface="Arial Unicode MS" panose="020B0604020202020204" pitchFamily="34" charset="-128"/>
            </a:rPr>
            <a:t>Νέα Ελληνικά</a:t>
          </a: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D23973F8-EDAE-4380-93C0-04982202225F}" type="parTrans" cxnId="{EA9003F7-F19A-43D1-BBAA-D6E08B460860}">
      <dgm:prSet/>
      <dgm:spPr/>
      <dgm:t>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3380F1DD-5468-41FD-A9C7-CC413B89AD57}" type="sibTrans" cxnId="{EA9003F7-F19A-43D1-BBAA-D6E08B460860}">
      <dgm:prSet/>
      <dgm:spPr/>
      <dgm:t>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8173223F-7361-4EDD-91B2-87C9A538B61E}">
      <dgm:prSet phldrT="[Text]" custT="1"/>
      <dgm:spPr/>
      <dgm:t>
        <a:bodyPr/>
        <a:lstStyle/>
        <a:p>
          <a:r>
            <a:rPr lang="en-US" sz="29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900" dirty="0">
              <a:latin typeface="Arial Unicode MS" panose="020B0604020202020204" pitchFamily="34" charset="-128"/>
              <a:ea typeface="Arial Unicode MS" panose="020B0604020202020204" pitchFamily="34" charset="-128"/>
              <a:cs typeface="Arial Unicode MS" panose="020B0604020202020204" pitchFamily="34" charset="-128"/>
            </a:rPr>
            <a:t>Μαθηματικά</a:t>
          </a:r>
        </a:p>
        <a:p>
          <a:r>
            <a:rPr lang="en-US" sz="29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900" dirty="0">
              <a:latin typeface="Arial Unicode MS" panose="020B0604020202020204" pitchFamily="34" charset="-128"/>
              <a:ea typeface="Arial Unicode MS" panose="020B0604020202020204" pitchFamily="34" charset="-128"/>
              <a:cs typeface="Arial Unicode MS" panose="020B0604020202020204" pitchFamily="34" charset="-128"/>
            </a:rPr>
            <a:t>Φυσική ή Αγγλικά ή Βιολογία </a:t>
          </a:r>
          <a:r>
            <a:rPr lang="el-GR" sz="2000" dirty="0">
              <a:latin typeface="Arial Unicode MS" panose="020B0604020202020204" pitchFamily="34" charset="-128"/>
              <a:ea typeface="Arial Unicode MS" panose="020B0604020202020204" pitchFamily="34" charset="-128"/>
              <a:cs typeface="Arial Unicode MS" panose="020B0604020202020204" pitchFamily="34" charset="-128"/>
            </a:rPr>
            <a:t>(ανάλογα με την Ειδικότητα)</a:t>
          </a:r>
        </a:p>
        <a:p>
          <a:r>
            <a:rPr lang="en-US" sz="2900" dirty="0">
              <a:latin typeface="Arial Unicode MS" panose="020B0604020202020204" pitchFamily="34" charset="-128"/>
              <a:ea typeface="Arial Unicode MS" panose="020B0604020202020204" pitchFamily="34" charset="-128"/>
              <a:cs typeface="Arial Unicode MS" panose="020B0604020202020204" pitchFamily="34" charset="-128"/>
            </a:rPr>
            <a:t>- 2 </a:t>
          </a:r>
          <a:r>
            <a:rPr lang="el-GR" sz="2900" dirty="0">
              <a:latin typeface="Arial Unicode MS" panose="020B0604020202020204" pitchFamily="34" charset="-128"/>
              <a:ea typeface="Arial Unicode MS" panose="020B0604020202020204" pitchFamily="34" charset="-128"/>
              <a:cs typeface="Arial Unicode MS" panose="020B0604020202020204" pitchFamily="34" charset="-128"/>
            </a:rPr>
            <a:t>Τεχνολογικά/ Εργαστηριακά Κλάδου/Ειδικότητας</a:t>
          </a:r>
          <a:endParaRPr lang="en-US" sz="2900" dirty="0">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7F7545B4-98F9-4186-A4D7-73E4A8B3E15A}" type="parTrans" cxnId="{D65AB448-5CB4-465E-8C6F-887BBA082AEC}">
      <dgm:prSet/>
      <dgm:spPr/>
      <dgm:t>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5361DDD4-961C-4E2F-8203-667DE43B495A}" type="sibTrans" cxnId="{D65AB448-5CB4-465E-8C6F-887BBA082AEC}">
      <dgm:prSet/>
      <dgm:spPr/>
      <dgm:t>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4FFAC4D5-0DA5-41C8-9591-A18DED4C7A88}" type="pres">
      <dgm:prSet presAssocID="{6BFA7F32-6070-483A-BD75-A9DC5C95EE11}" presName="diagram" presStyleCnt="0">
        <dgm:presLayoutVars>
          <dgm:dir/>
          <dgm:resizeHandles val="exact"/>
        </dgm:presLayoutVars>
      </dgm:prSet>
      <dgm:spPr/>
      <dgm:t>
        <a:bodyPr/>
        <a:lstStyle/>
        <a:p>
          <a:endParaRPr lang="en-US"/>
        </a:p>
      </dgm:t>
    </dgm:pt>
    <dgm:pt modelId="{E634E45D-3F28-46B3-89A3-5D15DF5AC7EE}" type="pres">
      <dgm:prSet presAssocID="{3F489BC8-8541-4E3C-9786-3DF38143D731}" presName="node" presStyleLbl="node1" presStyleIdx="0" presStyleCnt="2" custScaleX="32831" custScaleY="97272" custLinFactNeighborX="-5022" custLinFactNeighborY="-555">
        <dgm:presLayoutVars>
          <dgm:bulletEnabled val="1"/>
        </dgm:presLayoutVars>
      </dgm:prSet>
      <dgm:spPr/>
      <dgm:t>
        <a:bodyPr/>
        <a:lstStyle/>
        <a:p>
          <a:endParaRPr lang="en-US"/>
        </a:p>
      </dgm:t>
    </dgm:pt>
    <dgm:pt modelId="{6B274C28-FB66-41ED-B8B1-A22E00DC1B9E}" type="pres">
      <dgm:prSet presAssocID="{3380F1DD-5468-41FD-A9C7-CC413B89AD57}" presName="sibTrans" presStyleCnt="0"/>
      <dgm:spPr/>
    </dgm:pt>
    <dgm:pt modelId="{F4EC4E40-16D9-4DD9-B330-E696F49498BB}" type="pres">
      <dgm:prSet presAssocID="{8173223F-7361-4EDD-91B2-87C9A538B61E}" presName="node" presStyleLbl="node1" presStyleIdx="1" presStyleCnt="2" custScaleX="94965" custLinFactNeighborX="9162" custLinFactNeighborY="-93">
        <dgm:presLayoutVars>
          <dgm:bulletEnabled val="1"/>
        </dgm:presLayoutVars>
      </dgm:prSet>
      <dgm:spPr/>
      <dgm:t>
        <a:bodyPr/>
        <a:lstStyle/>
        <a:p>
          <a:endParaRPr lang="en-US"/>
        </a:p>
      </dgm:t>
    </dgm:pt>
  </dgm:ptLst>
  <dgm:cxnLst>
    <dgm:cxn modelId="{C3C274D5-BBA2-4013-AB10-4EC47901E1FE}" type="presOf" srcId="{6BFA7F32-6070-483A-BD75-A9DC5C95EE11}" destId="{4FFAC4D5-0DA5-41C8-9591-A18DED4C7A88}" srcOrd="0" destOrd="0" presId="urn:microsoft.com/office/officeart/2005/8/layout/default#1"/>
    <dgm:cxn modelId="{D65AB448-5CB4-465E-8C6F-887BBA082AEC}" srcId="{6BFA7F32-6070-483A-BD75-A9DC5C95EE11}" destId="{8173223F-7361-4EDD-91B2-87C9A538B61E}" srcOrd="1" destOrd="0" parTransId="{7F7545B4-98F9-4186-A4D7-73E4A8B3E15A}" sibTransId="{5361DDD4-961C-4E2F-8203-667DE43B495A}"/>
    <dgm:cxn modelId="{BB626F2D-30D1-446B-ABDF-8ADBA2FE85AA}" type="presOf" srcId="{3F489BC8-8541-4E3C-9786-3DF38143D731}" destId="{E634E45D-3F28-46B3-89A3-5D15DF5AC7EE}" srcOrd="0" destOrd="0" presId="urn:microsoft.com/office/officeart/2005/8/layout/default#1"/>
    <dgm:cxn modelId="{EA9003F7-F19A-43D1-BBAA-D6E08B460860}" srcId="{6BFA7F32-6070-483A-BD75-A9DC5C95EE11}" destId="{3F489BC8-8541-4E3C-9786-3DF38143D731}" srcOrd="0" destOrd="0" parTransId="{D23973F8-EDAE-4380-93C0-04982202225F}" sibTransId="{3380F1DD-5468-41FD-A9C7-CC413B89AD57}"/>
    <dgm:cxn modelId="{96C1BC68-CFD5-43A3-B356-4DA9E08F8708}" type="presOf" srcId="{8173223F-7361-4EDD-91B2-87C9A538B61E}" destId="{F4EC4E40-16D9-4DD9-B330-E696F49498BB}" srcOrd="0" destOrd="0" presId="urn:microsoft.com/office/officeart/2005/8/layout/default#1"/>
    <dgm:cxn modelId="{1EEC6C01-2F33-41BA-8D40-D3DCB011243D}" type="presParOf" srcId="{4FFAC4D5-0DA5-41C8-9591-A18DED4C7A88}" destId="{E634E45D-3F28-46B3-89A3-5D15DF5AC7EE}" srcOrd="0" destOrd="0" presId="urn:microsoft.com/office/officeart/2005/8/layout/default#1"/>
    <dgm:cxn modelId="{9C201C44-31AC-43BE-B4F0-CF614687A1AD}" type="presParOf" srcId="{4FFAC4D5-0DA5-41C8-9591-A18DED4C7A88}" destId="{6B274C28-FB66-41ED-B8B1-A22E00DC1B9E}" srcOrd="1" destOrd="0" presId="urn:microsoft.com/office/officeart/2005/8/layout/default#1"/>
    <dgm:cxn modelId="{081AD067-510B-4CCA-856A-BB4D7E74201E}" type="presParOf" srcId="{4FFAC4D5-0DA5-41C8-9591-A18DED4C7A88}" destId="{F4EC4E40-16D9-4DD9-B330-E696F49498BB}" srcOrd="2"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FA7F32-6070-483A-BD75-A9DC5C95EE11}"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en-US"/>
        </a:p>
      </dgm:t>
    </dgm:pt>
    <dgm:pt modelId="{3F489BC8-8541-4E3C-9786-3DF38143D731}">
      <dgm:prSet phldrT="[Text]"/>
      <dgm:spPr/>
      <dgm:t>
        <a:bodyPr/>
        <a:lstStyle/>
        <a:p>
          <a:r>
            <a:rPr lang="el-GR" dirty="0">
              <a:latin typeface="Arial Unicode MS" panose="020B0604020202020204" pitchFamily="34" charset="-128"/>
              <a:ea typeface="Arial Unicode MS" panose="020B0604020202020204" pitchFamily="34" charset="-128"/>
              <a:cs typeface="Arial Unicode MS" panose="020B0604020202020204" pitchFamily="34" charset="-128"/>
            </a:rPr>
            <a:t>Νέα Ελληνικά</a:t>
          </a: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D23973F8-EDAE-4380-93C0-04982202225F}" type="parTrans" cxnId="{EA9003F7-F19A-43D1-BBAA-D6E08B460860}">
      <dgm:prSet/>
      <dgm:spPr/>
      <dgm:t>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3380F1DD-5468-41FD-A9C7-CC413B89AD57}" type="sibTrans" cxnId="{EA9003F7-F19A-43D1-BBAA-D6E08B460860}">
      <dgm:prSet/>
      <dgm:spPr/>
      <dgm:t>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8173223F-7361-4EDD-91B2-87C9A538B61E}">
      <dgm:prSet phldrT="[Text]" custT="1"/>
      <dgm:spPr/>
      <dgm:t>
        <a:bodyPr/>
        <a:lstStyle/>
        <a:p>
          <a:r>
            <a:rPr lang="en-US" sz="29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900" dirty="0">
              <a:latin typeface="Arial Unicode MS" panose="020B0604020202020204" pitchFamily="34" charset="-128"/>
              <a:ea typeface="Arial Unicode MS" panose="020B0604020202020204" pitchFamily="34" charset="-128"/>
              <a:cs typeface="Arial Unicode MS" panose="020B0604020202020204" pitchFamily="34" charset="-128"/>
            </a:rPr>
            <a:t>Μαθηματικά </a:t>
          </a:r>
        </a:p>
        <a:p>
          <a:r>
            <a:rPr lang="en-US" sz="29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900" dirty="0">
              <a:latin typeface="Arial Unicode MS" panose="020B0604020202020204" pitchFamily="34" charset="-128"/>
              <a:ea typeface="Arial Unicode MS" panose="020B0604020202020204" pitchFamily="34" charset="-128"/>
              <a:cs typeface="Arial Unicode MS" panose="020B0604020202020204" pitchFamily="34" charset="-128"/>
            </a:rPr>
            <a:t>Φυσική ή Αγγλικά ή Βιολογία </a:t>
          </a:r>
          <a:r>
            <a:rPr lang="el-GR" sz="2000" dirty="0">
              <a:latin typeface="Arial Unicode MS" panose="020B0604020202020204" pitchFamily="34" charset="-128"/>
              <a:ea typeface="Arial Unicode MS" panose="020B0604020202020204" pitchFamily="34" charset="-128"/>
              <a:cs typeface="Arial Unicode MS" panose="020B0604020202020204" pitchFamily="34" charset="-128"/>
            </a:rPr>
            <a:t>(ανάλογα με την Ειδικότητα)</a:t>
          </a:r>
        </a:p>
        <a:p>
          <a:r>
            <a:rPr lang="en-US" sz="2900" dirty="0">
              <a:latin typeface="Arial Unicode MS" panose="020B0604020202020204" pitchFamily="34" charset="-128"/>
              <a:ea typeface="Arial Unicode MS" panose="020B0604020202020204" pitchFamily="34" charset="-128"/>
              <a:cs typeface="Arial Unicode MS" panose="020B0604020202020204" pitchFamily="34" charset="-128"/>
            </a:rPr>
            <a:t>- 2 </a:t>
          </a:r>
          <a:r>
            <a:rPr lang="el-GR" sz="2900" dirty="0">
              <a:latin typeface="Arial Unicode MS" panose="020B0604020202020204" pitchFamily="34" charset="-128"/>
              <a:ea typeface="Arial Unicode MS" panose="020B0604020202020204" pitchFamily="34" charset="-128"/>
              <a:cs typeface="Arial Unicode MS" panose="020B0604020202020204" pitchFamily="34" charset="-128"/>
            </a:rPr>
            <a:t>Τεχνολογικά/ Εργαστηριακά Κλάδου/Ειδικότητας</a:t>
          </a:r>
          <a:endParaRPr lang="en-US" sz="2900" dirty="0">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7F7545B4-98F9-4186-A4D7-73E4A8B3E15A}" type="parTrans" cxnId="{D65AB448-5CB4-465E-8C6F-887BBA082AEC}">
      <dgm:prSet/>
      <dgm:spPr/>
      <dgm:t>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5361DDD4-961C-4E2F-8203-667DE43B495A}" type="sibTrans" cxnId="{D65AB448-5CB4-465E-8C6F-887BBA082AEC}">
      <dgm:prSet/>
      <dgm:spPr/>
      <dgm:t>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dgm:t>
    </dgm:pt>
    <dgm:pt modelId="{4FFAC4D5-0DA5-41C8-9591-A18DED4C7A88}" type="pres">
      <dgm:prSet presAssocID="{6BFA7F32-6070-483A-BD75-A9DC5C95EE11}" presName="diagram" presStyleCnt="0">
        <dgm:presLayoutVars>
          <dgm:dir/>
          <dgm:resizeHandles val="exact"/>
        </dgm:presLayoutVars>
      </dgm:prSet>
      <dgm:spPr/>
      <dgm:t>
        <a:bodyPr/>
        <a:lstStyle/>
        <a:p>
          <a:endParaRPr lang="en-US"/>
        </a:p>
      </dgm:t>
    </dgm:pt>
    <dgm:pt modelId="{E634E45D-3F28-46B3-89A3-5D15DF5AC7EE}" type="pres">
      <dgm:prSet presAssocID="{3F489BC8-8541-4E3C-9786-3DF38143D731}" presName="node" presStyleLbl="node1" presStyleIdx="0" presStyleCnt="2" custScaleX="32831" custScaleY="97272" custLinFactNeighborX="-5022" custLinFactNeighborY="-555">
        <dgm:presLayoutVars>
          <dgm:bulletEnabled val="1"/>
        </dgm:presLayoutVars>
      </dgm:prSet>
      <dgm:spPr/>
      <dgm:t>
        <a:bodyPr/>
        <a:lstStyle/>
        <a:p>
          <a:endParaRPr lang="en-US"/>
        </a:p>
      </dgm:t>
    </dgm:pt>
    <dgm:pt modelId="{6B274C28-FB66-41ED-B8B1-A22E00DC1B9E}" type="pres">
      <dgm:prSet presAssocID="{3380F1DD-5468-41FD-A9C7-CC413B89AD57}" presName="sibTrans" presStyleCnt="0"/>
      <dgm:spPr/>
    </dgm:pt>
    <dgm:pt modelId="{F4EC4E40-16D9-4DD9-B330-E696F49498BB}" type="pres">
      <dgm:prSet presAssocID="{8173223F-7361-4EDD-91B2-87C9A538B61E}" presName="node" presStyleLbl="node1" presStyleIdx="1" presStyleCnt="2" custScaleX="94965" custLinFactNeighborX="9162" custLinFactNeighborY="-93">
        <dgm:presLayoutVars>
          <dgm:bulletEnabled val="1"/>
        </dgm:presLayoutVars>
      </dgm:prSet>
      <dgm:spPr/>
      <dgm:t>
        <a:bodyPr/>
        <a:lstStyle/>
        <a:p>
          <a:endParaRPr lang="en-US"/>
        </a:p>
      </dgm:t>
    </dgm:pt>
  </dgm:ptLst>
  <dgm:cxnLst>
    <dgm:cxn modelId="{C3C274D5-BBA2-4013-AB10-4EC47901E1FE}" type="presOf" srcId="{6BFA7F32-6070-483A-BD75-A9DC5C95EE11}" destId="{4FFAC4D5-0DA5-41C8-9591-A18DED4C7A88}" srcOrd="0" destOrd="0" presId="urn:microsoft.com/office/officeart/2005/8/layout/default#1"/>
    <dgm:cxn modelId="{D65AB448-5CB4-465E-8C6F-887BBA082AEC}" srcId="{6BFA7F32-6070-483A-BD75-A9DC5C95EE11}" destId="{8173223F-7361-4EDD-91B2-87C9A538B61E}" srcOrd="1" destOrd="0" parTransId="{7F7545B4-98F9-4186-A4D7-73E4A8B3E15A}" sibTransId="{5361DDD4-961C-4E2F-8203-667DE43B495A}"/>
    <dgm:cxn modelId="{BB626F2D-30D1-446B-ABDF-8ADBA2FE85AA}" type="presOf" srcId="{3F489BC8-8541-4E3C-9786-3DF38143D731}" destId="{E634E45D-3F28-46B3-89A3-5D15DF5AC7EE}" srcOrd="0" destOrd="0" presId="urn:microsoft.com/office/officeart/2005/8/layout/default#1"/>
    <dgm:cxn modelId="{EA9003F7-F19A-43D1-BBAA-D6E08B460860}" srcId="{6BFA7F32-6070-483A-BD75-A9DC5C95EE11}" destId="{3F489BC8-8541-4E3C-9786-3DF38143D731}" srcOrd="0" destOrd="0" parTransId="{D23973F8-EDAE-4380-93C0-04982202225F}" sibTransId="{3380F1DD-5468-41FD-A9C7-CC413B89AD57}"/>
    <dgm:cxn modelId="{96C1BC68-CFD5-43A3-B356-4DA9E08F8708}" type="presOf" srcId="{8173223F-7361-4EDD-91B2-87C9A538B61E}" destId="{F4EC4E40-16D9-4DD9-B330-E696F49498BB}" srcOrd="0" destOrd="0" presId="urn:microsoft.com/office/officeart/2005/8/layout/default#1"/>
    <dgm:cxn modelId="{1EEC6C01-2F33-41BA-8D40-D3DCB011243D}" type="presParOf" srcId="{4FFAC4D5-0DA5-41C8-9591-A18DED4C7A88}" destId="{E634E45D-3F28-46B3-89A3-5D15DF5AC7EE}" srcOrd="0" destOrd="0" presId="urn:microsoft.com/office/officeart/2005/8/layout/default#1"/>
    <dgm:cxn modelId="{9C201C44-31AC-43BE-B4F0-CF614687A1AD}" type="presParOf" srcId="{4FFAC4D5-0DA5-41C8-9591-A18DED4C7A88}" destId="{6B274C28-FB66-41ED-B8B1-A22E00DC1B9E}" srcOrd="1" destOrd="0" presId="urn:microsoft.com/office/officeart/2005/8/layout/default#1"/>
    <dgm:cxn modelId="{081AD067-510B-4CCA-856A-BB4D7E74201E}" type="presParOf" srcId="{4FFAC4D5-0DA5-41C8-9591-A18DED4C7A88}" destId="{F4EC4E40-16D9-4DD9-B330-E696F49498BB}" srcOrd="2"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9FA312-152A-4CBD-B9C7-BD6D59C54F16}"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89A9D51D-E801-45C3-B657-9ED147F0F1A9}">
      <dgm:prSet/>
      <dgm:spPr/>
      <dgm:t>
        <a:bodyPr/>
        <a:lstStyle/>
        <a:p>
          <a:r>
            <a:rPr lang="el-GR"/>
            <a:t>Για εισδοχή στα Δημόσια ΑΑΕΙ Κύπρου και Ελλάδας (Πανεπιστήμια, Πολυτεχνεία, Στρατιωτικές Σχολές Αξιωματικών)</a:t>
          </a:r>
          <a:r>
            <a:rPr lang="en-US"/>
            <a:t>:</a:t>
          </a:r>
        </a:p>
      </dgm:t>
    </dgm:pt>
    <dgm:pt modelId="{081995FC-C1FD-4456-A46E-5FDA4AF1F352}" type="parTrans" cxnId="{441B4DB7-04F9-48F8-B002-269C6AED4EA4}">
      <dgm:prSet/>
      <dgm:spPr/>
      <dgm:t>
        <a:bodyPr/>
        <a:lstStyle/>
        <a:p>
          <a:endParaRPr lang="en-US"/>
        </a:p>
      </dgm:t>
    </dgm:pt>
    <dgm:pt modelId="{3FF4B6D8-BB9E-478F-B72D-DF27B2EE9211}" type="sibTrans" cxnId="{441B4DB7-04F9-48F8-B002-269C6AED4EA4}">
      <dgm:prSet/>
      <dgm:spPr/>
      <dgm:t>
        <a:bodyPr/>
        <a:lstStyle/>
        <a:p>
          <a:endParaRPr lang="en-US"/>
        </a:p>
      </dgm:t>
    </dgm:pt>
    <dgm:pt modelId="{9D789763-8AD9-4FD4-9B93-3A1626A9C6C6}">
      <dgm:prSet/>
      <dgm:spPr/>
      <dgm:t>
        <a:bodyPr/>
        <a:lstStyle/>
        <a:p>
          <a:r>
            <a:rPr lang="el-GR"/>
            <a:t>όπου Μαθηματικά Κατεύθυνσης = Μαθηματικά 7ωρο </a:t>
          </a:r>
          <a:endParaRPr lang="en-US"/>
        </a:p>
      </dgm:t>
    </dgm:pt>
    <dgm:pt modelId="{45DF89B0-171C-405F-A7E3-2E0646A73480}" type="parTrans" cxnId="{7DD199FD-A68F-4AE7-AB3F-010ACD6D294F}">
      <dgm:prSet/>
      <dgm:spPr/>
      <dgm:t>
        <a:bodyPr/>
        <a:lstStyle/>
        <a:p>
          <a:endParaRPr lang="en-US"/>
        </a:p>
      </dgm:t>
    </dgm:pt>
    <dgm:pt modelId="{67E1C0CC-9B50-468B-8D51-59E22A18CA2C}" type="sibTrans" cxnId="{7DD199FD-A68F-4AE7-AB3F-010ACD6D294F}">
      <dgm:prSet/>
      <dgm:spPr/>
      <dgm:t>
        <a:bodyPr/>
        <a:lstStyle/>
        <a:p>
          <a:endParaRPr lang="en-US"/>
        </a:p>
      </dgm:t>
    </dgm:pt>
    <dgm:pt modelId="{DCA23E73-66CE-4056-8DCB-A7CD5433ABCD}">
      <dgm:prSet/>
      <dgm:spPr/>
      <dgm:t>
        <a:bodyPr/>
        <a:lstStyle/>
        <a:p>
          <a:r>
            <a:rPr lang="el-GR"/>
            <a:t>όπου Φυσική Κατεύθυνσης = Φυσική 5ωρο</a:t>
          </a:r>
          <a:endParaRPr lang="en-US"/>
        </a:p>
      </dgm:t>
    </dgm:pt>
    <dgm:pt modelId="{17E91A5F-C59E-403D-8A3A-2D5A3E6E7E71}" type="parTrans" cxnId="{1EFFA086-10CD-42D0-A1B4-4510216F7B23}">
      <dgm:prSet/>
      <dgm:spPr/>
      <dgm:t>
        <a:bodyPr/>
        <a:lstStyle/>
        <a:p>
          <a:endParaRPr lang="en-US"/>
        </a:p>
      </dgm:t>
    </dgm:pt>
    <dgm:pt modelId="{8DA95BED-5067-4175-9A48-B518D2AA6D51}" type="sibTrans" cxnId="{1EFFA086-10CD-42D0-A1B4-4510216F7B23}">
      <dgm:prSet/>
      <dgm:spPr/>
      <dgm:t>
        <a:bodyPr/>
        <a:lstStyle/>
        <a:p>
          <a:endParaRPr lang="en-US"/>
        </a:p>
      </dgm:t>
    </dgm:pt>
    <dgm:pt modelId="{62B7D06A-9123-4F82-AD8D-9B91B688A892}" type="pres">
      <dgm:prSet presAssocID="{D49FA312-152A-4CBD-B9C7-BD6D59C54F16}" presName="linear" presStyleCnt="0">
        <dgm:presLayoutVars>
          <dgm:animLvl val="lvl"/>
          <dgm:resizeHandles val="exact"/>
        </dgm:presLayoutVars>
      </dgm:prSet>
      <dgm:spPr/>
      <dgm:t>
        <a:bodyPr/>
        <a:lstStyle/>
        <a:p>
          <a:endParaRPr lang="en-US"/>
        </a:p>
      </dgm:t>
    </dgm:pt>
    <dgm:pt modelId="{F555552E-C00E-4F66-883D-E8E5F7EBC2EF}" type="pres">
      <dgm:prSet presAssocID="{89A9D51D-E801-45C3-B657-9ED147F0F1A9}" presName="parentText" presStyleLbl="node1" presStyleIdx="0" presStyleCnt="1">
        <dgm:presLayoutVars>
          <dgm:chMax val="0"/>
          <dgm:bulletEnabled val="1"/>
        </dgm:presLayoutVars>
      </dgm:prSet>
      <dgm:spPr/>
      <dgm:t>
        <a:bodyPr/>
        <a:lstStyle/>
        <a:p>
          <a:endParaRPr lang="en-US"/>
        </a:p>
      </dgm:t>
    </dgm:pt>
    <dgm:pt modelId="{2C895300-6812-4CCF-872A-0DAEA6E62ED9}" type="pres">
      <dgm:prSet presAssocID="{89A9D51D-E801-45C3-B657-9ED147F0F1A9}" presName="childText" presStyleLbl="revTx" presStyleIdx="0" presStyleCnt="1">
        <dgm:presLayoutVars>
          <dgm:bulletEnabled val="1"/>
        </dgm:presLayoutVars>
      </dgm:prSet>
      <dgm:spPr/>
      <dgm:t>
        <a:bodyPr/>
        <a:lstStyle/>
        <a:p>
          <a:endParaRPr lang="en-US"/>
        </a:p>
      </dgm:t>
    </dgm:pt>
  </dgm:ptLst>
  <dgm:cxnLst>
    <dgm:cxn modelId="{9B55D2D7-A651-4D33-BF57-DD38318EF846}" type="presOf" srcId="{DCA23E73-66CE-4056-8DCB-A7CD5433ABCD}" destId="{2C895300-6812-4CCF-872A-0DAEA6E62ED9}" srcOrd="0" destOrd="1" presId="urn:microsoft.com/office/officeart/2005/8/layout/vList2"/>
    <dgm:cxn modelId="{7DD199FD-A68F-4AE7-AB3F-010ACD6D294F}" srcId="{89A9D51D-E801-45C3-B657-9ED147F0F1A9}" destId="{9D789763-8AD9-4FD4-9B93-3A1626A9C6C6}" srcOrd="0" destOrd="0" parTransId="{45DF89B0-171C-405F-A7E3-2E0646A73480}" sibTransId="{67E1C0CC-9B50-468B-8D51-59E22A18CA2C}"/>
    <dgm:cxn modelId="{3EA914AD-0644-4965-9B97-E86EB04033CC}" type="presOf" srcId="{D49FA312-152A-4CBD-B9C7-BD6D59C54F16}" destId="{62B7D06A-9123-4F82-AD8D-9B91B688A892}" srcOrd="0" destOrd="0" presId="urn:microsoft.com/office/officeart/2005/8/layout/vList2"/>
    <dgm:cxn modelId="{0513964B-8658-4F4A-872E-1B77768BA49E}" type="presOf" srcId="{9D789763-8AD9-4FD4-9B93-3A1626A9C6C6}" destId="{2C895300-6812-4CCF-872A-0DAEA6E62ED9}" srcOrd="0" destOrd="0" presId="urn:microsoft.com/office/officeart/2005/8/layout/vList2"/>
    <dgm:cxn modelId="{441B4DB7-04F9-48F8-B002-269C6AED4EA4}" srcId="{D49FA312-152A-4CBD-B9C7-BD6D59C54F16}" destId="{89A9D51D-E801-45C3-B657-9ED147F0F1A9}" srcOrd="0" destOrd="0" parTransId="{081995FC-C1FD-4456-A46E-5FDA4AF1F352}" sibTransId="{3FF4B6D8-BB9E-478F-B72D-DF27B2EE9211}"/>
    <dgm:cxn modelId="{1EFFA086-10CD-42D0-A1B4-4510216F7B23}" srcId="{89A9D51D-E801-45C3-B657-9ED147F0F1A9}" destId="{DCA23E73-66CE-4056-8DCB-A7CD5433ABCD}" srcOrd="1" destOrd="0" parTransId="{17E91A5F-C59E-403D-8A3A-2D5A3E6E7E71}" sibTransId="{8DA95BED-5067-4175-9A48-B518D2AA6D51}"/>
    <dgm:cxn modelId="{0C08950C-0948-4C7C-B5C6-18234B83538B}" type="presOf" srcId="{89A9D51D-E801-45C3-B657-9ED147F0F1A9}" destId="{F555552E-C00E-4F66-883D-E8E5F7EBC2EF}" srcOrd="0" destOrd="0" presId="urn:microsoft.com/office/officeart/2005/8/layout/vList2"/>
    <dgm:cxn modelId="{3810193D-9245-4AE5-B6B9-39ED1674A386}" type="presParOf" srcId="{62B7D06A-9123-4F82-AD8D-9B91B688A892}" destId="{F555552E-C00E-4F66-883D-E8E5F7EBC2EF}" srcOrd="0" destOrd="0" presId="urn:microsoft.com/office/officeart/2005/8/layout/vList2"/>
    <dgm:cxn modelId="{58CF01D7-BECB-4E30-8FE1-DCBE834CB0ED}" type="presParOf" srcId="{62B7D06A-9123-4F82-AD8D-9B91B688A892}" destId="{2C895300-6812-4CCF-872A-0DAEA6E62ED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2A93AE-ADE3-4839-B522-6E602A2BE70F}"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265B9EA4-AED5-4043-B057-A13E583FBFD2}">
      <dgm:prSet/>
      <dgm:spPr/>
      <dgm:t>
        <a:bodyPr/>
        <a:lstStyle/>
        <a:p>
          <a:r>
            <a:rPr lang="el-GR"/>
            <a:t>Για εισδοχή στα Δημόσια ΑΑΕΙ Κύπρου και Ελλάδας (Πανεπιστήμια, Στρατιωτικές Σχολές Υπαξιωματικών, Α.Σ.ΠΑΙ.Τ.Ε.)</a:t>
          </a:r>
          <a:r>
            <a:rPr lang="en-US"/>
            <a:t>:</a:t>
          </a:r>
        </a:p>
      </dgm:t>
    </dgm:pt>
    <dgm:pt modelId="{E6F7E951-6C06-4118-95CF-0E7556F04762}" type="parTrans" cxnId="{D885897B-F4C7-4CC0-A310-DA384DEF84AC}">
      <dgm:prSet/>
      <dgm:spPr/>
      <dgm:t>
        <a:bodyPr/>
        <a:lstStyle/>
        <a:p>
          <a:endParaRPr lang="en-US"/>
        </a:p>
      </dgm:t>
    </dgm:pt>
    <dgm:pt modelId="{35E29A27-FEBA-4FA5-81D9-7BA534F5BCE2}" type="sibTrans" cxnId="{D885897B-F4C7-4CC0-A310-DA384DEF84AC}">
      <dgm:prSet/>
      <dgm:spPr/>
      <dgm:t>
        <a:bodyPr/>
        <a:lstStyle/>
        <a:p>
          <a:endParaRPr lang="en-US"/>
        </a:p>
      </dgm:t>
    </dgm:pt>
    <dgm:pt modelId="{1125FB16-E9DE-4B14-AB0B-6E1791EB702A}">
      <dgm:prSet/>
      <dgm:spPr/>
      <dgm:t>
        <a:bodyPr/>
        <a:lstStyle/>
        <a:p>
          <a:r>
            <a:rPr lang="el-GR"/>
            <a:t>όπου Μαθηματικά Κ.Κ. = Μαθηματικά 3ωρο.</a:t>
          </a:r>
          <a:endParaRPr lang="en-US"/>
        </a:p>
      </dgm:t>
    </dgm:pt>
    <dgm:pt modelId="{3B424769-B14E-4CFF-B8A7-DE601D696B64}" type="parTrans" cxnId="{F7366074-BAC1-45C3-9393-D02BD988AB6A}">
      <dgm:prSet/>
      <dgm:spPr/>
      <dgm:t>
        <a:bodyPr/>
        <a:lstStyle/>
        <a:p>
          <a:endParaRPr lang="en-US"/>
        </a:p>
      </dgm:t>
    </dgm:pt>
    <dgm:pt modelId="{90E48C16-84EE-47A3-8400-C47A1A700730}" type="sibTrans" cxnId="{F7366074-BAC1-45C3-9393-D02BD988AB6A}">
      <dgm:prSet/>
      <dgm:spPr/>
      <dgm:t>
        <a:bodyPr/>
        <a:lstStyle/>
        <a:p>
          <a:endParaRPr lang="en-US"/>
        </a:p>
      </dgm:t>
    </dgm:pt>
    <dgm:pt modelId="{AD7DEA08-8B7F-40E8-B11F-518A55817B51}" type="pres">
      <dgm:prSet presAssocID="{D42A93AE-ADE3-4839-B522-6E602A2BE70F}" presName="linear" presStyleCnt="0">
        <dgm:presLayoutVars>
          <dgm:animLvl val="lvl"/>
          <dgm:resizeHandles val="exact"/>
        </dgm:presLayoutVars>
      </dgm:prSet>
      <dgm:spPr/>
      <dgm:t>
        <a:bodyPr/>
        <a:lstStyle/>
        <a:p>
          <a:endParaRPr lang="en-US"/>
        </a:p>
      </dgm:t>
    </dgm:pt>
    <dgm:pt modelId="{72E5BECA-CBCF-4F36-8A1F-3DB10982FA18}" type="pres">
      <dgm:prSet presAssocID="{265B9EA4-AED5-4043-B057-A13E583FBFD2}" presName="parentText" presStyleLbl="node1" presStyleIdx="0" presStyleCnt="2">
        <dgm:presLayoutVars>
          <dgm:chMax val="0"/>
          <dgm:bulletEnabled val="1"/>
        </dgm:presLayoutVars>
      </dgm:prSet>
      <dgm:spPr/>
      <dgm:t>
        <a:bodyPr/>
        <a:lstStyle/>
        <a:p>
          <a:endParaRPr lang="en-US"/>
        </a:p>
      </dgm:t>
    </dgm:pt>
    <dgm:pt modelId="{6C458EDD-6C67-4C86-AE88-6E1ECDD4FF02}" type="pres">
      <dgm:prSet presAssocID="{35E29A27-FEBA-4FA5-81D9-7BA534F5BCE2}" presName="spacer" presStyleCnt="0"/>
      <dgm:spPr/>
    </dgm:pt>
    <dgm:pt modelId="{FB6DD385-90EB-4426-8666-0EA8EBEAFA57}" type="pres">
      <dgm:prSet presAssocID="{1125FB16-E9DE-4B14-AB0B-6E1791EB702A}" presName="parentText" presStyleLbl="node1" presStyleIdx="1" presStyleCnt="2">
        <dgm:presLayoutVars>
          <dgm:chMax val="0"/>
          <dgm:bulletEnabled val="1"/>
        </dgm:presLayoutVars>
      </dgm:prSet>
      <dgm:spPr/>
      <dgm:t>
        <a:bodyPr/>
        <a:lstStyle/>
        <a:p>
          <a:endParaRPr lang="en-US"/>
        </a:p>
      </dgm:t>
    </dgm:pt>
  </dgm:ptLst>
  <dgm:cxnLst>
    <dgm:cxn modelId="{5E6DEA3D-0D63-4551-9697-E29D95B9A466}" type="presOf" srcId="{1125FB16-E9DE-4B14-AB0B-6E1791EB702A}" destId="{FB6DD385-90EB-4426-8666-0EA8EBEAFA57}" srcOrd="0" destOrd="0" presId="urn:microsoft.com/office/officeart/2005/8/layout/vList2"/>
    <dgm:cxn modelId="{F7366074-BAC1-45C3-9393-D02BD988AB6A}" srcId="{D42A93AE-ADE3-4839-B522-6E602A2BE70F}" destId="{1125FB16-E9DE-4B14-AB0B-6E1791EB702A}" srcOrd="1" destOrd="0" parTransId="{3B424769-B14E-4CFF-B8A7-DE601D696B64}" sibTransId="{90E48C16-84EE-47A3-8400-C47A1A700730}"/>
    <dgm:cxn modelId="{6D87D20B-A195-4313-B33C-08CEDA614F55}" type="presOf" srcId="{265B9EA4-AED5-4043-B057-A13E583FBFD2}" destId="{72E5BECA-CBCF-4F36-8A1F-3DB10982FA18}" srcOrd="0" destOrd="0" presId="urn:microsoft.com/office/officeart/2005/8/layout/vList2"/>
    <dgm:cxn modelId="{21372785-C879-4082-9A42-5FFBB16A3E63}" type="presOf" srcId="{D42A93AE-ADE3-4839-B522-6E602A2BE70F}" destId="{AD7DEA08-8B7F-40E8-B11F-518A55817B51}" srcOrd="0" destOrd="0" presId="urn:microsoft.com/office/officeart/2005/8/layout/vList2"/>
    <dgm:cxn modelId="{D885897B-F4C7-4CC0-A310-DA384DEF84AC}" srcId="{D42A93AE-ADE3-4839-B522-6E602A2BE70F}" destId="{265B9EA4-AED5-4043-B057-A13E583FBFD2}" srcOrd="0" destOrd="0" parTransId="{E6F7E951-6C06-4118-95CF-0E7556F04762}" sibTransId="{35E29A27-FEBA-4FA5-81D9-7BA534F5BCE2}"/>
    <dgm:cxn modelId="{319DD989-B1D5-4D35-AA3F-3C3B17E50DEC}" type="presParOf" srcId="{AD7DEA08-8B7F-40E8-B11F-518A55817B51}" destId="{72E5BECA-CBCF-4F36-8A1F-3DB10982FA18}" srcOrd="0" destOrd="0" presId="urn:microsoft.com/office/officeart/2005/8/layout/vList2"/>
    <dgm:cxn modelId="{8E4CC855-C6B0-4CB2-9F97-6A2F9DDAAB2B}" type="presParOf" srcId="{AD7DEA08-8B7F-40E8-B11F-518A55817B51}" destId="{6C458EDD-6C67-4C86-AE88-6E1ECDD4FF02}" srcOrd="1" destOrd="0" presId="urn:microsoft.com/office/officeart/2005/8/layout/vList2"/>
    <dgm:cxn modelId="{881CB474-8CF4-45C1-837E-5EFE0BA8F791}" type="presParOf" srcId="{AD7DEA08-8B7F-40E8-B11F-518A55817B51}" destId="{FB6DD385-90EB-4426-8666-0EA8EBEAFA5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FA31ACC-C7BE-4691-B336-FFFD646B0780}" type="doc">
      <dgm:prSet loTypeId="urn:microsoft.com/office/officeart/2016/7/layout/BasicProcessNew" loCatId="process" qsTypeId="urn:microsoft.com/office/officeart/2005/8/quickstyle/simple2#2" qsCatId="simple" csTypeId="urn:microsoft.com/office/officeart/2005/8/colors/accent3_2#2" csCatId="accent3" phldr="1"/>
      <dgm:spPr/>
      <dgm:t>
        <a:bodyPr/>
        <a:lstStyle/>
        <a:p>
          <a:endParaRPr lang="en-US"/>
        </a:p>
      </dgm:t>
    </dgm:pt>
    <dgm:pt modelId="{B29048A8-4A11-4092-842C-302AA2D31A43}">
      <dgm:prSet custT="1"/>
      <dgm:spPr/>
      <dgm:t>
        <a:bodyPr/>
        <a:lstStyle/>
        <a:p>
          <a:r>
            <a:rPr lang="el-GR" sz="1600" b="1" dirty="0">
              <a:effectLst>
                <a:outerShdw blurRad="38100" dist="38100" dir="2700000" algn="tl">
                  <a:srgbClr val="000000">
                    <a:alpha val="43137"/>
                  </a:srgbClr>
                </a:outerShdw>
              </a:effectLst>
            </a:rPr>
            <a:t>3 Μαθήματα Επαγγελματικής Αγωγής/Τμήμα</a:t>
          </a:r>
        </a:p>
      </dgm:t>
    </dgm:pt>
    <dgm:pt modelId="{3670502F-6F4F-4218-8335-C2D22AFD8384}" type="parTrans" cxnId="{616A1E14-E72D-4F62-B22E-60D6B13837F1}">
      <dgm:prSet/>
      <dgm:spPr/>
      <dgm:t>
        <a:bodyPr/>
        <a:lstStyle/>
        <a:p>
          <a:endParaRPr lang="en-US"/>
        </a:p>
      </dgm:t>
    </dgm:pt>
    <dgm:pt modelId="{68F665B8-DD1E-4E4D-B4F2-D99ED6A022DF}" type="sibTrans" cxnId="{616A1E14-E72D-4F62-B22E-60D6B13837F1}">
      <dgm:prSet/>
      <dgm:spPr/>
      <dgm:t>
        <a:bodyPr/>
        <a:lstStyle/>
        <a:p>
          <a:endParaRPr lang="en-US"/>
        </a:p>
      </dgm:t>
    </dgm:pt>
    <dgm:pt modelId="{1534A1E9-7688-455A-897E-30FCBF4A28EC}">
      <dgm:prSet custT="1"/>
      <dgm:spPr/>
      <dgm:t>
        <a:bodyPr/>
        <a:lstStyle/>
        <a:p>
          <a:pPr algn="ctr"/>
          <a:r>
            <a:rPr lang="el-GR" sz="1600" b="1" dirty="0">
              <a:effectLst>
                <a:outerShdw blurRad="38100" dist="38100" dir="2700000" algn="tl">
                  <a:srgbClr val="000000">
                    <a:alpha val="43137"/>
                  </a:srgbClr>
                </a:outerShdw>
              </a:effectLst>
            </a:rPr>
            <a:t>Ατομικές συναντήσεις στο Γραφείο ΣΕΑ</a:t>
          </a:r>
          <a:r>
            <a:rPr lang="en-US" sz="1600" b="1" dirty="0">
              <a:effectLst>
                <a:outerShdw blurRad="38100" dist="38100" dir="2700000" algn="tl">
                  <a:srgbClr val="000000">
                    <a:alpha val="43137"/>
                  </a:srgbClr>
                </a:outerShdw>
              </a:effectLst>
            </a:rPr>
            <a:t>, </a:t>
          </a:r>
          <a:r>
            <a:rPr lang="el-GR" sz="1600" b="1" dirty="0">
              <a:effectLst>
                <a:outerShdw blurRad="38100" dist="38100" dir="2700000" algn="tl">
                  <a:srgbClr val="000000">
                    <a:alpha val="43137"/>
                  </a:srgbClr>
                </a:outerShdw>
              </a:effectLst>
            </a:rPr>
            <a:t>αξιοποίηση χρήσιμων εργαλείων: </a:t>
          </a:r>
        </a:p>
        <a:p>
          <a:pPr algn="ctr"/>
          <a:r>
            <a:rPr lang="el-GR" sz="1600" b="1" i="1" dirty="0">
              <a:effectLst>
                <a:outerShdw blurRad="38100" dist="38100" dir="2700000" algn="tl">
                  <a:srgbClr val="000000">
                    <a:alpha val="43137"/>
                  </a:srgbClr>
                </a:outerShdw>
              </a:effectLst>
            </a:rPr>
            <a:t>Συνέντευξη</a:t>
          </a:r>
          <a:r>
            <a:rPr lang="el-GR" sz="1600" b="1" dirty="0">
              <a:effectLst>
                <a:outerShdw blurRad="38100" dist="38100" dir="2700000" algn="tl">
                  <a:srgbClr val="000000">
                    <a:alpha val="43137"/>
                  </a:srgbClr>
                </a:outerShdw>
              </a:effectLst>
            </a:rPr>
            <a:t>, ιστοσελίδες </a:t>
          </a:r>
        </a:p>
        <a:p>
          <a:pPr algn="ctr"/>
          <a:r>
            <a:rPr lang="el-GR" sz="1600" b="1" dirty="0">
              <a:effectLst>
                <a:outerShdw blurRad="38100" dist="38100" dir="2700000" algn="tl">
                  <a:srgbClr val="000000">
                    <a:alpha val="43137"/>
                  </a:srgbClr>
                </a:outerShdw>
              </a:effectLst>
            </a:rPr>
            <a:t>(</a:t>
          </a:r>
          <a:r>
            <a:rPr lang="en-GB" sz="1600" b="1" dirty="0" err="1">
              <a:effectLst>
                <a:outerShdw blurRad="38100" dist="38100" dir="2700000" algn="tl">
                  <a:srgbClr val="000000">
                    <a:alpha val="43137"/>
                  </a:srgbClr>
                </a:outerShdw>
              </a:effectLst>
            </a:rPr>
            <a:t>eoppep</a:t>
          </a:r>
          <a:r>
            <a:rPr lang="el-GR" sz="1600" b="1" dirty="0">
              <a:effectLst>
                <a:outerShdw blurRad="38100" dist="38100" dir="2700000" algn="tl">
                  <a:srgbClr val="000000">
                    <a:alpha val="43137"/>
                  </a:srgbClr>
                </a:outerShdw>
              </a:effectLst>
            </a:rPr>
            <a:t>,</a:t>
          </a:r>
          <a:r>
            <a:rPr lang="en-US" sz="1600" b="1" dirty="0">
              <a:effectLst>
                <a:outerShdw blurRad="38100" dist="38100" dir="2700000" algn="tl">
                  <a:srgbClr val="000000">
                    <a:alpha val="43137"/>
                  </a:srgbClr>
                </a:outerShdw>
              </a:effectLst>
            </a:rPr>
            <a:t> </a:t>
          </a:r>
          <a:r>
            <a:rPr lang="en-US" sz="1600" b="1" dirty="0">
              <a:effectLst>
                <a:outerShdw blurRad="38100" dist="38100" dir="2700000" algn="tl">
                  <a:srgbClr val="000000">
                    <a:alpha val="43137"/>
                  </a:srgbClr>
                </a:outerShdw>
              </a:effectLst>
              <a:highlight>
                <a:srgbClr val="63A4F7"/>
              </a:highlight>
              <a:hlinkClick xmlns:r="http://schemas.openxmlformats.org/officeDocument/2006/relationships" r:id="rId1">
                <a:extLst>
                  <a:ext uri="{A12FA001-AC4F-418D-AE19-62706E023703}">
                    <ahyp:hlinkClr xmlns:ahyp="http://schemas.microsoft.com/office/drawing/2018/hyperlinkcolor" xmlns="" val="tx"/>
                  </a:ext>
                </a:extLst>
              </a:hlinkClick>
            </a:rPr>
            <a:t>https://www.eschoolcounselor.com/</a:t>
          </a:r>
          <a:r>
            <a:rPr lang="en-US" sz="1600" b="1" dirty="0">
              <a:effectLst>
                <a:outerShdw blurRad="38100" dist="38100" dir="2700000" algn="tl">
                  <a:srgbClr val="000000">
                    <a:alpha val="43137"/>
                  </a:srgbClr>
                </a:outerShdw>
              </a:effectLst>
              <a:highlight>
                <a:srgbClr val="DBE8FF"/>
              </a:highlight>
            </a:rPr>
            <a:t> </a:t>
          </a:r>
          <a:r>
            <a:rPr lang="el-GR" sz="1600" b="1" dirty="0">
              <a:effectLst>
                <a:outerShdw blurRad="38100" dist="38100" dir="2700000" algn="tl">
                  <a:srgbClr val="000000">
                    <a:alpha val="43137"/>
                  </a:srgbClr>
                </a:outerShdw>
              </a:effectLst>
            </a:rPr>
            <a:t>), δραστηριότητες, τεστ ΕΠ κ.ά.)</a:t>
          </a:r>
          <a:endParaRPr lang="en-US" sz="1600" dirty="0">
            <a:effectLst>
              <a:outerShdw blurRad="38100" dist="38100" dir="2700000" algn="tl">
                <a:srgbClr val="000000">
                  <a:alpha val="43137"/>
                </a:srgbClr>
              </a:outerShdw>
            </a:effectLst>
          </a:endParaRPr>
        </a:p>
      </dgm:t>
    </dgm:pt>
    <dgm:pt modelId="{33D37900-645D-4E1E-A522-09DFA52C4D26}" type="parTrans" cxnId="{D466F374-1265-4742-A539-B2AC1DF7C23D}">
      <dgm:prSet/>
      <dgm:spPr/>
      <dgm:t>
        <a:bodyPr/>
        <a:lstStyle/>
        <a:p>
          <a:endParaRPr lang="en-US"/>
        </a:p>
      </dgm:t>
    </dgm:pt>
    <dgm:pt modelId="{39DB28C7-26D7-46FB-86B3-37DFAD01E830}" type="sibTrans" cxnId="{D466F374-1265-4742-A539-B2AC1DF7C23D}">
      <dgm:prSet/>
      <dgm:spPr/>
      <dgm:t>
        <a:bodyPr/>
        <a:lstStyle/>
        <a:p>
          <a:endParaRPr lang="en-US"/>
        </a:p>
      </dgm:t>
    </dgm:pt>
    <dgm:pt modelId="{2C0AAB8F-969C-4A49-BA59-3AC7914C1E44}">
      <dgm:prSet custT="1"/>
      <dgm:spPr/>
      <dgm:t>
        <a:bodyPr/>
        <a:lstStyle/>
        <a:p>
          <a:r>
            <a:rPr lang="el-GR" sz="1600" b="1">
              <a:effectLst>
                <a:outerShdw blurRad="38100" dist="38100" dir="2700000" algn="tl">
                  <a:srgbClr val="000000">
                    <a:alpha val="43137"/>
                  </a:srgbClr>
                </a:outerShdw>
              </a:effectLst>
            </a:rPr>
            <a:t>Ενημερωτικό υλικό (ιστοσελίδα σχολείου - ΣΕΑ, ενημερώσεις στην τάξη)</a:t>
          </a:r>
          <a:endParaRPr lang="en-US" sz="1600" dirty="0">
            <a:effectLst>
              <a:outerShdw blurRad="38100" dist="38100" dir="2700000" algn="tl">
                <a:srgbClr val="000000">
                  <a:alpha val="43137"/>
                </a:srgbClr>
              </a:outerShdw>
            </a:effectLst>
          </a:endParaRPr>
        </a:p>
      </dgm:t>
    </dgm:pt>
    <dgm:pt modelId="{89EF63A8-433A-4D7C-88B7-F0079CCD64D7}" type="parTrans" cxnId="{1DF88D43-BF79-4E68-9A57-EB63331904B1}">
      <dgm:prSet/>
      <dgm:spPr/>
      <dgm:t>
        <a:bodyPr/>
        <a:lstStyle/>
        <a:p>
          <a:endParaRPr lang="en-US"/>
        </a:p>
      </dgm:t>
    </dgm:pt>
    <dgm:pt modelId="{99F17581-05B3-4E33-9772-20E508F77437}" type="sibTrans" cxnId="{1DF88D43-BF79-4E68-9A57-EB63331904B1}">
      <dgm:prSet/>
      <dgm:spPr/>
      <dgm:t>
        <a:bodyPr/>
        <a:lstStyle/>
        <a:p>
          <a:endParaRPr lang="en-US"/>
        </a:p>
      </dgm:t>
    </dgm:pt>
    <dgm:pt modelId="{15C859EF-8805-49EE-AA70-30AE61A436F4}">
      <dgm:prSet custT="1"/>
      <dgm:spPr/>
      <dgm:t>
        <a:bodyPr/>
        <a:lstStyle/>
        <a:p>
          <a:r>
            <a:rPr lang="el-GR" sz="1600" b="1" dirty="0">
              <a:effectLst>
                <a:outerShdw blurRad="38100" dist="38100" dir="2700000" algn="tl">
                  <a:srgbClr val="000000">
                    <a:alpha val="43137"/>
                  </a:srgbClr>
                </a:outerShdw>
              </a:effectLst>
            </a:rPr>
            <a:t>Τριήμερο εργασίας:  Ενημερώσεις/</a:t>
          </a:r>
        </a:p>
        <a:p>
          <a:r>
            <a:rPr lang="el-GR" sz="1600" b="1" dirty="0">
              <a:effectLst>
                <a:outerShdw blurRad="38100" dist="38100" dir="2700000" algn="tl">
                  <a:srgbClr val="000000">
                    <a:alpha val="43137"/>
                  </a:srgbClr>
                </a:outerShdw>
              </a:effectLst>
            </a:rPr>
            <a:t>Επισκέψεις</a:t>
          </a:r>
          <a:r>
            <a:rPr lang="el-GR" sz="1600" b="1" dirty="0"/>
            <a:t> / </a:t>
          </a:r>
          <a:r>
            <a:rPr lang="el-GR" sz="1600" b="1" dirty="0">
              <a:effectLst>
                <a:outerShdw blurRad="38100" dist="38100" dir="2700000" algn="tl">
                  <a:srgbClr val="000000">
                    <a:alpha val="43137"/>
                  </a:srgbClr>
                </a:outerShdw>
              </a:effectLst>
            </a:rPr>
            <a:t>Πρακτική εξάσκηση</a:t>
          </a:r>
          <a:endParaRPr lang="en-US" sz="1600" dirty="0">
            <a:effectLst>
              <a:outerShdw blurRad="38100" dist="38100" dir="2700000" algn="tl">
                <a:srgbClr val="000000">
                  <a:alpha val="43137"/>
                </a:srgbClr>
              </a:outerShdw>
            </a:effectLst>
          </a:endParaRPr>
        </a:p>
      </dgm:t>
    </dgm:pt>
    <dgm:pt modelId="{63DE154F-4E66-4101-8081-E80C243B42A0}" type="parTrans" cxnId="{6A48EE92-98E6-4286-B6E6-999299EB218C}">
      <dgm:prSet/>
      <dgm:spPr/>
      <dgm:t>
        <a:bodyPr/>
        <a:lstStyle/>
        <a:p>
          <a:endParaRPr lang="en-US"/>
        </a:p>
      </dgm:t>
    </dgm:pt>
    <dgm:pt modelId="{BE4C33F7-99B4-472B-8292-BB205ABBCC2D}" type="sibTrans" cxnId="{6A48EE92-98E6-4286-B6E6-999299EB218C}">
      <dgm:prSet/>
      <dgm:spPr/>
      <dgm:t>
        <a:bodyPr/>
        <a:lstStyle/>
        <a:p>
          <a:endParaRPr lang="en-US"/>
        </a:p>
      </dgm:t>
    </dgm:pt>
    <dgm:pt modelId="{DEEB13AE-DE0C-49CD-AEFE-84742CEDF23F}">
      <dgm:prSet custT="1"/>
      <dgm:spPr/>
      <dgm:t>
        <a:bodyPr/>
        <a:lstStyle/>
        <a:p>
          <a:r>
            <a:rPr lang="el-GR" sz="1600" b="1" dirty="0">
              <a:effectLst>
                <a:outerShdw blurRad="38100" dist="38100" dir="2700000" algn="tl">
                  <a:srgbClr val="000000">
                    <a:alpha val="43137"/>
                  </a:srgbClr>
                </a:outerShdw>
              </a:effectLst>
            </a:rPr>
            <a:t>Επικοινωνία – Συνεργασία με γονείς/</a:t>
          </a:r>
        </a:p>
        <a:p>
          <a:r>
            <a:rPr lang="el-GR" sz="1600" b="1" dirty="0">
              <a:effectLst>
                <a:outerShdw blurRad="38100" dist="38100" dir="2700000" algn="tl">
                  <a:srgbClr val="000000">
                    <a:alpha val="43137"/>
                  </a:srgbClr>
                </a:outerShdw>
              </a:effectLst>
            </a:rPr>
            <a:t>Απογευματινή Ενημέρωση</a:t>
          </a:r>
          <a:endParaRPr lang="en-US" sz="1600" b="1" dirty="0">
            <a:effectLst>
              <a:outerShdw blurRad="38100" dist="38100" dir="2700000" algn="tl">
                <a:srgbClr val="000000">
                  <a:alpha val="43137"/>
                </a:srgbClr>
              </a:outerShdw>
            </a:effectLst>
          </a:endParaRPr>
        </a:p>
      </dgm:t>
    </dgm:pt>
    <dgm:pt modelId="{A7C50008-4CA7-4983-AEEC-B20A8C105731}" type="parTrans" cxnId="{B25CAD08-6F66-42C6-8D63-88CA221B1025}">
      <dgm:prSet/>
      <dgm:spPr/>
      <dgm:t>
        <a:bodyPr/>
        <a:lstStyle/>
        <a:p>
          <a:endParaRPr lang="en-US"/>
        </a:p>
      </dgm:t>
    </dgm:pt>
    <dgm:pt modelId="{7AD96E78-36DB-45DA-B8FA-1DF192EB4E40}" type="sibTrans" cxnId="{B25CAD08-6F66-42C6-8D63-88CA221B1025}">
      <dgm:prSet/>
      <dgm:spPr/>
      <dgm:t>
        <a:bodyPr/>
        <a:lstStyle/>
        <a:p>
          <a:endParaRPr lang="en-US"/>
        </a:p>
      </dgm:t>
    </dgm:pt>
    <dgm:pt modelId="{06766315-C0DC-42A4-8A10-0FF485D9DB0E}" type="pres">
      <dgm:prSet presAssocID="{8FA31ACC-C7BE-4691-B336-FFFD646B0780}" presName="Name0" presStyleCnt="0">
        <dgm:presLayoutVars>
          <dgm:dir/>
          <dgm:resizeHandles val="exact"/>
        </dgm:presLayoutVars>
      </dgm:prSet>
      <dgm:spPr/>
      <dgm:t>
        <a:bodyPr/>
        <a:lstStyle/>
        <a:p>
          <a:endParaRPr lang="en-US"/>
        </a:p>
      </dgm:t>
    </dgm:pt>
    <dgm:pt modelId="{E5DCDE4C-731A-4EA0-A3E5-6F05A5E455B6}" type="pres">
      <dgm:prSet presAssocID="{B29048A8-4A11-4092-842C-302AA2D31A43}" presName="node" presStyleLbl="node1" presStyleIdx="0" presStyleCnt="9">
        <dgm:presLayoutVars>
          <dgm:bulletEnabled val="1"/>
        </dgm:presLayoutVars>
      </dgm:prSet>
      <dgm:spPr/>
      <dgm:t>
        <a:bodyPr/>
        <a:lstStyle/>
        <a:p>
          <a:endParaRPr lang="en-US"/>
        </a:p>
      </dgm:t>
    </dgm:pt>
    <dgm:pt modelId="{BA0B0DCF-76F7-4267-A54F-134A1349EA2E}" type="pres">
      <dgm:prSet presAssocID="{68F665B8-DD1E-4E4D-B4F2-D99ED6A022DF}" presName="sibTransSpacerBeforeConnector" presStyleCnt="0"/>
      <dgm:spPr/>
    </dgm:pt>
    <dgm:pt modelId="{3845E593-6900-4335-B971-EA55F972E294}" type="pres">
      <dgm:prSet presAssocID="{68F665B8-DD1E-4E4D-B4F2-D99ED6A022DF}" presName="sibTrans" presStyleLbl="node1" presStyleIdx="1" presStyleCnt="9"/>
      <dgm:spPr/>
      <dgm:t>
        <a:bodyPr/>
        <a:lstStyle/>
        <a:p>
          <a:endParaRPr lang="en-US"/>
        </a:p>
      </dgm:t>
    </dgm:pt>
    <dgm:pt modelId="{34290E43-A725-405F-BC3F-1AB19A49AB20}" type="pres">
      <dgm:prSet presAssocID="{68F665B8-DD1E-4E4D-B4F2-D99ED6A022DF}" presName="sibTransSpacerAfterConnector" presStyleCnt="0"/>
      <dgm:spPr/>
    </dgm:pt>
    <dgm:pt modelId="{774A7FB0-360B-4D1B-A659-BFA96750FD86}" type="pres">
      <dgm:prSet presAssocID="{1534A1E9-7688-455A-897E-30FCBF4A28EC}" presName="node" presStyleLbl="node1" presStyleIdx="2" presStyleCnt="9">
        <dgm:presLayoutVars>
          <dgm:bulletEnabled val="1"/>
        </dgm:presLayoutVars>
      </dgm:prSet>
      <dgm:spPr/>
      <dgm:t>
        <a:bodyPr/>
        <a:lstStyle/>
        <a:p>
          <a:endParaRPr lang="en-US"/>
        </a:p>
      </dgm:t>
    </dgm:pt>
    <dgm:pt modelId="{7C8CD59E-726E-45E2-A0BC-E23D408950B8}" type="pres">
      <dgm:prSet presAssocID="{39DB28C7-26D7-46FB-86B3-37DFAD01E830}" presName="sibTransSpacerBeforeConnector" presStyleCnt="0"/>
      <dgm:spPr/>
    </dgm:pt>
    <dgm:pt modelId="{500CC8B4-277B-4608-8F3D-450030E369D0}" type="pres">
      <dgm:prSet presAssocID="{39DB28C7-26D7-46FB-86B3-37DFAD01E830}" presName="sibTrans" presStyleLbl="node1" presStyleIdx="3" presStyleCnt="9"/>
      <dgm:spPr/>
      <dgm:t>
        <a:bodyPr/>
        <a:lstStyle/>
        <a:p>
          <a:endParaRPr lang="en-US"/>
        </a:p>
      </dgm:t>
    </dgm:pt>
    <dgm:pt modelId="{8A8DAF8E-53EB-4BEB-B661-AC4BC6F6B207}" type="pres">
      <dgm:prSet presAssocID="{39DB28C7-26D7-46FB-86B3-37DFAD01E830}" presName="sibTransSpacerAfterConnector" presStyleCnt="0"/>
      <dgm:spPr/>
    </dgm:pt>
    <dgm:pt modelId="{A07C611B-6215-447C-85C6-3D876A411FD2}" type="pres">
      <dgm:prSet presAssocID="{2C0AAB8F-969C-4A49-BA59-3AC7914C1E44}" presName="node" presStyleLbl="node1" presStyleIdx="4" presStyleCnt="9">
        <dgm:presLayoutVars>
          <dgm:bulletEnabled val="1"/>
        </dgm:presLayoutVars>
      </dgm:prSet>
      <dgm:spPr/>
      <dgm:t>
        <a:bodyPr/>
        <a:lstStyle/>
        <a:p>
          <a:endParaRPr lang="en-US"/>
        </a:p>
      </dgm:t>
    </dgm:pt>
    <dgm:pt modelId="{FA818C9C-41FF-4CA4-AE7D-F6B22B3AA835}" type="pres">
      <dgm:prSet presAssocID="{99F17581-05B3-4E33-9772-20E508F77437}" presName="sibTransSpacerBeforeConnector" presStyleCnt="0"/>
      <dgm:spPr/>
    </dgm:pt>
    <dgm:pt modelId="{D69A6C29-B81E-42BD-9246-CDD1562502E5}" type="pres">
      <dgm:prSet presAssocID="{99F17581-05B3-4E33-9772-20E508F77437}" presName="sibTrans" presStyleLbl="node1" presStyleIdx="5" presStyleCnt="9"/>
      <dgm:spPr/>
      <dgm:t>
        <a:bodyPr/>
        <a:lstStyle/>
        <a:p>
          <a:endParaRPr lang="en-US"/>
        </a:p>
      </dgm:t>
    </dgm:pt>
    <dgm:pt modelId="{CD7D2DEC-834E-4C1C-8A35-215B54A80311}" type="pres">
      <dgm:prSet presAssocID="{99F17581-05B3-4E33-9772-20E508F77437}" presName="sibTransSpacerAfterConnector" presStyleCnt="0"/>
      <dgm:spPr/>
    </dgm:pt>
    <dgm:pt modelId="{BAF87B65-DB7E-4FBC-9DA7-3E5D82C95F72}" type="pres">
      <dgm:prSet presAssocID="{15C859EF-8805-49EE-AA70-30AE61A436F4}" presName="node" presStyleLbl="node1" presStyleIdx="6" presStyleCnt="9">
        <dgm:presLayoutVars>
          <dgm:bulletEnabled val="1"/>
        </dgm:presLayoutVars>
      </dgm:prSet>
      <dgm:spPr/>
      <dgm:t>
        <a:bodyPr/>
        <a:lstStyle/>
        <a:p>
          <a:endParaRPr lang="en-US"/>
        </a:p>
      </dgm:t>
    </dgm:pt>
    <dgm:pt modelId="{DA064BBB-7CB1-4081-9EBA-024E8CEA376F}" type="pres">
      <dgm:prSet presAssocID="{BE4C33F7-99B4-472B-8292-BB205ABBCC2D}" presName="sibTransSpacerBeforeConnector" presStyleCnt="0"/>
      <dgm:spPr/>
    </dgm:pt>
    <dgm:pt modelId="{0F8B3924-0D38-4FF3-B563-16BEC96B973F}" type="pres">
      <dgm:prSet presAssocID="{BE4C33F7-99B4-472B-8292-BB205ABBCC2D}" presName="sibTrans" presStyleLbl="node1" presStyleIdx="7" presStyleCnt="9"/>
      <dgm:spPr/>
      <dgm:t>
        <a:bodyPr/>
        <a:lstStyle/>
        <a:p>
          <a:endParaRPr lang="en-US"/>
        </a:p>
      </dgm:t>
    </dgm:pt>
    <dgm:pt modelId="{6DE5B3FB-E94D-4757-B676-66CF168CB057}" type="pres">
      <dgm:prSet presAssocID="{BE4C33F7-99B4-472B-8292-BB205ABBCC2D}" presName="sibTransSpacerAfterConnector" presStyleCnt="0"/>
      <dgm:spPr/>
    </dgm:pt>
    <dgm:pt modelId="{3AF37460-9FDC-499D-BB6E-D0277E6D85A5}" type="pres">
      <dgm:prSet presAssocID="{DEEB13AE-DE0C-49CD-AEFE-84742CEDF23F}" presName="node" presStyleLbl="node1" presStyleIdx="8" presStyleCnt="9">
        <dgm:presLayoutVars>
          <dgm:bulletEnabled val="1"/>
        </dgm:presLayoutVars>
      </dgm:prSet>
      <dgm:spPr/>
      <dgm:t>
        <a:bodyPr/>
        <a:lstStyle/>
        <a:p>
          <a:endParaRPr lang="en-US"/>
        </a:p>
      </dgm:t>
    </dgm:pt>
  </dgm:ptLst>
  <dgm:cxnLst>
    <dgm:cxn modelId="{20AAC7BE-EB52-4631-9487-BE68883E5C2B}" type="presOf" srcId="{BE4C33F7-99B4-472B-8292-BB205ABBCC2D}" destId="{0F8B3924-0D38-4FF3-B563-16BEC96B973F}" srcOrd="0" destOrd="0" presId="urn:microsoft.com/office/officeart/2016/7/layout/BasicProcessNew"/>
    <dgm:cxn modelId="{305F56DD-352A-48A1-ABCB-47605C6B144B}" type="presOf" srcId="{39DB28C7-26D7-46FB-86B3-37DFAD01E830}" destId="{500CC8B4-277B-4608-8F3D-450030E369D0}" srcOrd="0" destOrd="0" presId="urn:microsoft.com/office/officeart/2016/7/layout/BasicProcessNew"/>
    <dgm:cxn modelId="{6A48EE92-98E6-4286-B6E6-999299EB218C}" srcId="{8FA31ACC-C7BE-4691-B336-FFFD646B0780}" destId="{15C859EF-8805-49EE-AA70-30AE61A436F4}" srcOrd="3" destOrd="0" parTransId="{63DE154F-4E66-4101-8081-E80C243B42A0}" sibTransId="{BE4C33F7-99B4-472B-8292-BB205ABBCC2D}"/>
    <dgm:cxn modelId="{5550A566-27F3-429B-8184-56C90BF41ED1}" type="presOf" srcId="{8FA31ACC-C7BE-4691-B336-FFFD646B0780}" destId="{06766315-C0DC-42A4-8A10-0FF485D9DB0E}" srcOrd="0" destOrd="0" presId="urn:microsoft.com/office/officeart/2016/7/layout/BasicProcessNew"/>
    <dgm:cxn modelId="{50D2630D-A84E-49B6-83CB-73871CF594C8}" type="presOf" srcId="{15C859EF-8805-49EE-AA70-30AE61A436F4}" destId="{BAF87B65-DB7E-4FBC-9DA7-3E5D82C95F72}" srcOrd="0" destOrd="0" presId="urn:microsoft.com/office/officeart/2016/7/layout/BasicProcessNew"/>
    <dgm:cxn modelId="{D466F374-1265-4742-A539-B2AC1DF7C23D}" srcId="{8FA31ACC-C7BE-4691-B336-FFFD646B0780}" destId="{1534A1E9-7688-455A-897E-30FCBF4A28EC}" srcOrd="1" destOrd="0" parTransId="{33D37900-645D-4E1E-A522-09DFA52C4D26}" sibTransId="{39DB28C7-26D7-46FB-86B3-37DFAD01E830}"/>
    <dgm:cxn modelId="{C9CBF4E4-DA54-4F3D-B878-63D6EFFC31C1}" type="presOf" srcId="{1534A1E9-7688-455A-897E-30FCBF4A28EC}" destId="{774A7FB0-360B-4D1B-A659-BFA96750FD86}" srcOrd="0" destOrd="0" presId="urn:microsoft.com/office/officeart/2016/7/layout/BasicProcessNew"/>
    <dgm:cxn modelId="{77B47232-80F8-4995-B1AA-F003486313C7}" type="presOf" srcId="{68F665B8-DD1E-4E4D-B4F2-D99ED6A022DF}" destId="{3845E593-6900-4335-B971-EA55F972E294}" srcOrd="0" destOrd="0" presId="urn:microsoft.com/office/officeart/2016/7/layout/BasicProcessNew"/>
    <dgm:cxn modelId="{DEF4AE33-4401-4AC7-B7AB-79FA5D5795A6}" type="presOf" srcId="{2C0AAB8F-969C-4A49-BA59-3AC7914C1E44}" destId="{A07C611B-6215-447C-85C6-3D876A411FD2}" srcOrd="0" destOrd="0" presId="urn:microsoft.com/office/officeart/2016/7/layout/BasicProcessNew"/>
    <dgm:cxn modelId="{B25CAD08-6F66-42C6-8D63-88CA221B1025}" srcId="{8FA31ACC-C7BE-4691-B336-FFFD646B0780}" destId="{DEEB13AE-DE0C-49CD-AEFE-84742CEDF23F}" srcOrd="4" destOrd="0" parTransId="{A7C50008-4CA7-4983-AEEC-B20A8C105731}" sibTransId="{7AD96E78-36DB-45DA-B8FA-1DF192EB4E40}"/>
    <dgm:cxn modelId="{1A69E7C1-BBBC-44B5-92A3-58C811D00069}" type="presOf" srcId="{99F17581-05B3-4E33-9772-20E508F77437}" destId="{D69A6C29-B81E-42BD-9246-CDD1562502E5}" srcOrd="0" destOrd="0" presId="urn:microsoft.com/office/officeart/2016/7/layout/BasicProcessNew"/>
    <dgm:cxn modelId="{1DF88D43-BF79-4E68-9A57-EB63331904B1}" srcId="{8FA31ACC-C7BE-4691-B336-FFFD646B0780}" destId="{2C0AAB8F-969C-4A49-BA59-3AC7914C1E44}" srcOrd="2" destOrd="0" parTransId="{89EF63A8-433A-4D7C-88B7-F0079CCD64D7}" sibTransId="{99F17581-05B3-4E33-9772-20E508F77437}"/>
    <dgm:cxn modelId="{0CB25160-DBD9-46C6-8874-E996CB6690D3}" type="presOf" srcId="{DEEB13AE-DE0C-49CD-AEFE-84742CEDF23F}" destId="{3AF37460-9FDC-499D-BB6E-D0277E6D85A5}" srcOrd="0" destOrd="0" presId="urn:microsoft.com/office/officeart/2016/7/layout/BasicProcessNew"/>
    <dgm:cxn modelId="{7FBCFC1F-4CD0-4ECC-BD51-AEFA147E2B2E}" type="presOf" srcId="{B29048A8-4A11-4092-842C-302AA2D31A43}" destId="{E5DCDE4C-731A-4EA0-A3E5-6F05A5E455B6}" srcOrd="0" destOrd="0" presId="urn:microsoft.com/office/officeart/2016/7/layout/BasicProcessNew"/>
    <dgm:cxn modelId="{616A1E14-E72D-4F62-B22E-60D6B13837F1}" srcId="{8FA31ACC-C7BE-4691-B336-FFFD646B0780}" destId="{B29048A8-4A11-4092-842C-302AA2D31A43}" srcOrd="0" destOrd="0" parTransId="{3670502F-6F4F-4218-8335-C2D22AFD8384}" sibTransId="{68F665B8-DD1E-4E4D-B4F2-D99ED6A022DF}"/>
    <dgm:cxn modelId="{4940721F-2E6F-4B8A-8B89-E151D1961BCE}" type="presParOf" srcId="{06766315-C0DC-42A4-8A10-0FF485D9DB0E}" destId="{E5DCDE4C-731A-4EA0-A3E5-6F05A5E455B6}" srcOrd="0" destOrd="0" presId="urn:microsoft.com/office/officeart/2016/7/layout/BasicProcessNew"/>
    <dgm:cxn modelId="{CEBB5AEE-801D-45B8-837F-74BF18745936}" type="presParOf" srcId="{06766315-C0DC-42A4-8A10-0FF485D9DB0E}" destId="{BA0B0DCF-76F7-4267-A54F-134A1349EA2E}" srcOrd="1" destOrd="0" presId="urn:microsoft.com/office/officeart/2016/7/layout/BasicProcessNew"/>
    <dgm:cxn modelId="{F17E9178-672A-4B37-BBEE-6C7FC76A7BE2}" type="presParOf" srcId="{06766315-C0DC-42A4-8A10-0FF485D9DB0E}" destId="{3845E593-6900-4335-B971-EA55F972E294}" srcOrd="2" destOrd="0" presId="urn:microsoft.com/office/officeart/2016/7/layout/BasicProcessNew"/>
    <dgm:cxn modelId="{44D57CD6-5DD8-4821-88DC-4D32F3E23269}" type="presParOf" srcId="{06766315-C0DC-42A4-8A10-0FF485D9DB0E}" destId="{34290E43-A725-405F-BC3F-1AB19A49AB20}" srcOrd="3" destOrd="0" presId="urn:microsoft.com/office/officeart/2016/7/layout/BasicProcessNew"/>
    <dgm:cxn modelId="{B35581CD-4FE5-4B84-A498-71AE43B56099}" type="presParOf" srcId="{06766315-C0DC-42A4-8A10-0FF485D9DB0E}" destId="{774A7FB0-360B-4D1B-A659-BFA96750FD86}" srcOrd="4" destOrd="0" presId="urn:microsoft.com/office/officeart/2016/7/layout/BasicProcessNew"/>
    <dgm:cxn modelId="{932F0062-2435-49DF-9BB2-043326BC08AB}" type="presParOf" srcId="{06766315-C0DC-42A4-8A10-0FF485D9DB0E}" destId="{7C8CD59E-726E-45E2-A0BC-E23D408950B8}" srcOrd="5" destOrd="0" presId="urn:microsoft.com/office/officeart/2016/7/layout/BasicProcessNew"/>
    <dgm:cxn modelId="{53582E85-CF0C-4868-A2E3-AC3237485F65}" type="presParOf" srcId="{06766315-C0DC-42A4-8A10-0FF485D9DB0E}" destId="{500CC8B4-277B-4608-8F3D-450030E369D0}" srcOrd="6" destOrd="0" presId="urn:microsoft.com/office/officeart/2016/7/layout/BasicProcessNew"/>
    <dgm:cxn modelId="{26A7A135-4113-408F-8A00-602E16EF235D}" type="presParOf" srcId="{06766315-C0DC-42A4-8A10-0FF485D9DB0E}" destId="{8A8DAF8E-53EB-4BEB-B661-AC4BC6F6B207}" srcOrd="7" destOrd="0" presId="urn:microsoft.com/office/officeart/2016/7/layout/BasicProcessNew"/>
    <dgm:cxn modelId="{D1E0ADF2-ACD4-4995-A657-16BC14EFA194}" type="presParOf" srcId="{06766315-C0DC-42A4-8A10-0FF485D9DB0E}" destId="{A07C611B-6215-447C-85C6-3D876A411FD2}" srcOrd="8" destOrd="0" presId="urn:microsoft.com/office/officeart/2016/7/layout/BasicProcessNew"/>
    <dgm:cxn modelId="{DB28E40B-F625-4E5D-93C5-F954CA1E7C98}" type="presParOf" srcId="{06766315-C0DC-42A4-8A10-0FF485D9DB0E}" destId="{FA818C9C-41FF-4CA4-AE7D-F6B22B3AA835}" srcOrd="9" destOrd="0" presId="urn:microsoft.com/office/officeart/2016/7/layout/BasicProcessNew"/>
    <dgm:cxn modelId="{37941C82-648F-44EE-BDC3-5606891BBAE6}" type="presParOf" srcId="{06766315-C0DC-42A4-8A10-0FF485D9DB0E}" destId="{D69A6C29-B81E-42BD-9246-CDD1562502E5}" srcOrd="10" destOrd="0" presId="urn:microsoft.com/office/officeart/2016/7/layout/BasicProcessNew"/>
    <dgm:cxn modelId="{241E1840-1C36-4B13-B823-AD42D7DA3135}" type="presParOf" srcId="{06766315-C0DC-42A4-8A10-0FF485D9DB0E}" destId="{CD7D2DEC-834E-4C1C-8A35-215B54A80311}" srcOrd="11" destOrd="0" presId="urn:microsoft.com/office/officeart/2016/7/layout/BasicProcessNew"/>
    <dgm:cxn modelId="{B7F8106A-21D0-4AD7-B133-53F4A94F2964}" type="presParOf" srcId="{06766315-C0DC-42A4-8A10-0FF485D9DB0E}" destId="{BAF87B65-DB7E-4FBC-9DA7-3E5D82C95F72}" srcOrd="12" destOrd="0" presId="urn:microsoft.com/office/officeart/2016/7/layout/BasicProcessNew"/>
    <dgm:cxn modelId="{271E49B9-9A7E-45B9-8325-4583C7211E66}" type="presParOf" srcId="{06766315-C0DC-42A4-8A10-0FF485D9DB0E}" destId="{DA064BBB-7CB1-4081-9EBA-024E8CEA376F}" srcOrd="13" destOrd="0" presId="urn:microsoft.com/office/officeart/2016/7/layout/BasicProcessNew"/>
    <dgm:cxn modelId="{F8DC8974-6716-42EB-8555-F27584734BAD}" type="presParOf" srcId="{06766315-C0DC-42A4-8A10-0FF485D9DB0E}" destId="{0F8B3924-0D38-4FF3-B563-16BEC96B973F}" srcOrd="14" destOrd="0" presId="urn:microsoft.com/office/officeart/2016/7/layout/BasicProcessNew"/>
    <dgm:cxn modelId="{944F5CAE-1695-4D5F-A373-12695C45F95F}" type="presParOf" srcId="{06766315-C0DC-42A4-8A10-0FF485D9DB0E}" destId="{6DE5B3FB-E94D-4757-B676-66CF168CB057}" srcOrd="15" destOrd="0" presId="urn:microsoft.com/office/officeart/2016/7/layout/BasicProcessNew"/>
    <dgm:cxn modelId="{217CCE02-0066-49B5-9AED-47F788E8ECB4}" type="presParOf" srcId="{06766315-C0DC-42A4-8A10-0FF485D9DB0E}" destId="{3AF37460-9FDC-499D-BB6E-D0277E6D85A5}" srcOrd="16" destOrd="0" presId="urn:microsoft.com/office/officeart/2016/7/layout/BasicProcessNew"/>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4E45D-3F28-46B3-89A3-5D15DF5AC7EE}">
      <dsp:nvSpPr>
        <dsp:cNvPr id="0" name=""/>
        <dsp:cNvSpPr/>
      </dsp:nvSpPr>
      <dsp:spPr>
        <a:xfrm>
          <a:off x="0" y="35856"/>
          <a:ext cx="2380251" cy="42313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US" sz="4000" kern="12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4000" kern="1200" dirty="0">
              <a:latin typeface="Arial Unicode MS" panose="020B0604020202020204" pitchFamily="34" charset="-128"/>
              <a:ea typeface="Arial Unicode MS" panose="020B0604020202020204" pitchFamily="34" charset="-128"/>
              <a:cs typeface="Arial Unicode MS" panose="020B0604020202020204" pitchFamily="34" charset="-128"/>
            </a:rPr>
            <a:t>Νέα Ελληνικά</a:t>
          </a:r>
          <a:endParaRPr lang="en-US" sz="4000" kern="1200" dirty="0">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a:off x="0" y="35856"/>
        <a:ext cx="2380251" cy="4231339"/>
      </dsp:txXfrm>
    </dsp:sp>
    <dsp:sp modelId="{F4EC4E40-16D9-4DD9-B330-E696F49498BB}">
      <dsp:nvSpPr>
        <dsp:cNvPr id="0" name=""/>
        <dsp:cNvSpPr/>
      </dsp:nvSpPr>
      <dsp:spPr>
        <a:xfrm>
          <a:off x="3630624" y="0"/>
          <a:ext cx="6884975" cy="43500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US" sz="2900" kern="12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900" kern="1200" dirty="0">
              <a:latin typeface="Arial Unicode MS" panose="020B0604020202020204" pitchFamily="34" charset="-128"/>
              <a:ea typeface="Arial Unicode MS" panose="020B0604020202020204" pitchFamily="34" charset="-128"/>
              <a:cs typeface="Arial Unicode MS" panose="020B0604020202020204" pitchFamily="34" charset="-128"/>
            </a:rPr>
            <a:t>Μαθηματικά</a:t>
          </a:r>
        </a:p>
        <a:p>
          <a:pPr lvl="0" algn="ctr" defTabSz="1289050">
            <a:lnSpc>
              <a:spcPct val="90000"/>
            </a:lnSpc>
            <a:spcBef>
              <a:spcPct val="0"/>
            </a:spcBef>
            <a:spcAft>
              <a:spcPct val="35000"/>
            </a:spcAft>
          </a:pPr>
          <a:r>
            <a:rPr lang="en-US" sz="2900" kern="12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900" kern="1200" dirty="0">
              <a:latin typeface="Arial Unicode MS" panose="020B0604020202020204" pitchFamily="34" charset="-128"/>
              <a:ea typeface="Arial Unicode MS" panose="020B0604020202020204" pitchFamily="34" charset="-128"/>
              <a:cs typeface="Arial Unicode MS" panose="020B0604020202020204" pitchFamily="34" charset="-128"/>
            </a:rPr>
            <a:t>Φυσική ή Αγγλικά ή Βιολογία </a:t>
          </a:r>
          <a:r>
            <a:rPr lang="el-GR" sz="2000" kern="1200" dirty="0">
              <a:latin typeface="Arial Unicode MS" panose="020B0604020202020204" pitchFamily="34" charset="-128"/>
              <a:ea typeface="Arial Unicode MS" panose="020B0604020202020204" pitchFamily="34" charset="-128"/>
              <a:cs typeface="Arial Unicode MS" panose="020B0604020202020204" pitchFamily="34" charset="-128"/>
            </a:rPr>
            <a:t>(ανάλογα με την Ειδικότητα)</a:t>
          </a:r>
        </a:p>
        <a:p>
          <a:pPr lvl="0" algn="ctr" defTabSz="1289050">
            <a:lnSpc>
              <a:spcPct val="90000"/>
            </a:lnSpc>
            <a:spcBef>
              <a:spcPct val="0"/>
            </a:spcBef>
            <a:spcAft>
              <a:spcPct val="35000"/>
            </a:spcAft>
          </a:pPr>
          <a:r>
            <a:rPr lang="en-US" sz="2900" kern="1200" dirty="0">
              <a:latin typeface="Arial Unicode MS" panose="020B0604020202020204" pitchFamily="34" charset="-128"/>
              <a:ea typeface="Arial Unicode MS" panose="020B0604020202020204" pitchFamily="34" charset="-128"/>
              <a:cs typeface="Arial Unicode MS" panose="020B0604020202020204" pitchFamily="34" charset="-128"/>
            </a:rPr>
            <a:t>- 2 </a:t>
          </a:r>
          <a:r>
            <a:rPr lang="el-GR" sz="2900" kern="1200" dirty="0">
              <a:latin typeface="Arial Unicode MS" panose="020B0604020202020204" pitchFamily="34" charset="-128"/>
              <a:ea typeface="Arial Unicode MS" panose="020B0604020202020204" pitchFamily="34" charset="-128"/>
              <a:cs typeface="Arial Unicode MS" panose="020B0604020202020204" pitchFamily="34" charset="-128"/>
            </a:rPr>
            <a:t>Τεχνολογικά/ Εργαστηριακά Κλάδου/Ειδικότητας</a:t>
          </a:r>
          <a:endParaRPr lang="en-US" sz="2900" kern="1200" dirty="0">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a:off x="3630624" y="0"/>
        <a:ext cx="6884975" cy="43500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4E45D-3F28-46B3-89A3-5D15DF5AC7EE}">
      <dsp:nvSpPr>
        <dsp:cNvPr id="0" name=""/>
        <dsp:cNvSpPr/>
      </dsp:nvSpPr>
      <dsp:spPr>
        <a:xfrm>
          <a:off x="0" y="35856"/>
          <a:ext cx="2380251" cy="423133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l-GR" sz="4000" kern="1200" dirty="0">
              <a:latin typeface="Arial Unicode MS" panose="020B0604020202020204" pitchFamily="34" charset="-128"/>
              <a:ea typeface="Arial Unicode MS" panose="020B0604020202020204" pitchFamily="34" charset="-128"/>
              <a:cs typeface="Arial Unicode MS" panose="020B0604020202020204" pitchFamily="34" charset="-128"/>
            </a:rPr>
            <a:t>Νέα Ελληνικά</a:t>
          </a:r>
          <a:endParaRPr lang="en-US" sz="4000" kern="1200" dirty="0">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a:off x="0" y="35856"/>
        <a:ext cx="2380251" cy="4231339"/>
      </dsp:txXfrm>
    </dsp:sp>
    <dsp:sp modelId="{F4EC4E40-16D9-4DD9-B330-E696F49498BB}">
      <dsp:nvSpPr>
        <dsp:cNvPr id="0" name=""/>
        <dsp:cNvSpPr/>
      </dsp:nvSpPr>
      <dsp:spPr>
        <a:xfrm>
          <a:off x="3630624" y="0"/>
          <a:ext cx="6884975" cy="43500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US" sz="2900" kern="12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900" kern="1200" dirty="0">
              <a:latin typeface="Arial Unicode MS" panose="020B0604020202020204" pitchFamily="34" charset="-128"/>
              <a:ea typeface="Arial Unicode MS" panose="020B0604020202020204" pitchFamily="34" charset="-128"/>
              <a:cs typeface="Arial Unicode MS" panose="020B0604020202020204" pitchFamily="34" charset="-128"/>
            </a:rPr>
            <a:t>Μαθηματικά </a:t>
          </a:r>
        </a:p>
        <a:p>
          <a:pPr lvl="0" algn="ctr" defTabSz="1289050">
            <a:lnSpc>
              <a:spcPct val="90000"/>
            </a:lnSpc>
            <a:spcBef>
              <a:spcPct val="0"/>
            </a:spcBef>
            <a:spcAft>
              <a:spcPct val="35000"/>
            </a:spcAft>
          </a:pPr>
          <a:r>
            <a:rPr lang="en-US" sz="2900" kern="12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l-GR" sz="2900" kern="1200" dirty="0">
              <a:latin typeface="Arial Unicode MS" panose="020B0604020202020204" pitchFamily="34" charset="-128"/>
              <a:ea typeface="Arial Unicode MS" panose="020B0604020202020204" pitchFamily="34" charset="-128"/>
              <a:cs typeface="Arial Unicode MS" panose="020B0604020202020204" pitchFamily="34" charset="-128"/>
            </a:rPr>
            <a:t>Φυσική ή Αγγλικά ή Βιολογία </a:t>
          </a:r>
          <a:r>
            <a:rPr lang="el-GR" sz="2000" kern="1200" dirty="0">
              <a:latin typeface="Arial Unicode MS" panose="020B0604020202020204" pitchFamily="34" charset="-128"/>
              <a:ea typeface="Arial Unicode MS" panose="020B0604020202020204" pitchFamily="34" charset="-128"/>
              <a:cs typeface="Arial Unicode MS" panose="020B0604020202020204" pitchFamily="34" charset="-128"/>
            </a:rPr>
            <a:t>(ανάλογα με την Ειδικότητα)</a:t>
          </a:r>
        </a:p>
        <a:p>
          <a:pPr lvl="0" algn="ctr" defTabSz="1289050">
            <a:lnSpc>
              <a:spcPct val="90000"/>
            </a:lnSpc>
            <a:spcBef>
              <a:spcPct val="0"/>
            </a:spcBef>
            <a:spcAft>
              <a:spcPct val="35000"/>
            </a:spcAft>
          </a:pPr>
          <a:r>
            <a:rPr lang="en-US" sz="2900" kern="1200" dirty="0">
              <a:latin typeface="Arial Unicode MS" panose="020B0604020202020204" pitchFamily="34" charset="-128"/>
              <a:ea typeface="Arial Unicode MS" panose="020B0604020202020204" pitchFamily="34" charset="-128"/>
              <a:cs typeface="Arial Unicode MS" panose="020B0604020202020204" pitchFamily="34" charset="-128"/>
            </a:rPr>
            <a:t>- 2 </a:t>
          </a:r>
          <a:r>
            <a:rPr lang="el-GR" sz="2900" kern="1200" dirty="0">
              <a:latin typeface="Arial Unicode MS" panose="020B0604020202020204" pitchFamily="34" charset="-128"/>
              <a:ea typeface="Arial Unicode MS" panose="020B0604020202020204" pitchFamily="34" charset="-128"/>
              <a:cs typeface="Arial Unicode MS" panose="020B0604020202020204" pitchFamily="34" charset="-128"/>
            </a:rPr>
            <a:t>Τεχνολογικά/ Εργαστηριακά Κλάδου/Ειδικότητας</a:t>
          </a:r>
          <a:endParaRPr lang="en-US" sz="2900" kern="1200" dirty="0">
            <a:latin typeface="Arial Unicode MS" panose="020B0604020202020204" pitchFamily="34" charset="-128"/>
            <a:ea typeface="Arial Unicode MS" panose="020B0604020202020204" pitchFamily="34" charset="-128"/>
            <a:cs typeface="Arial Unicode MS" panose="020B0604020202020204" pitchFamily="34" charset="-128"/>
          </a:endParaRPr>
        </a:p>
      </dsp:txBody>
      <dsp:txXfrm>
        <a:off x="3630624" y="0"/>
        <a:ext cx="6884975" cy="43500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55552E-C00E-4F66-883D-E8E5F7EBC2EF}">
      <dsp:nvSpPr>
        <dsp:cNvPr id="0" name=""/>
        <dsp:cNvSpPr/>
      </dsp:nvSpPr>
      <dsp:spPr>
        <a:xfrm>
          <a:off x="0" y="22459"/>
          <a:ext cx="6666833" cy="346320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lvl="0" algn="l" defTabSz="1778000">
            <a:lnSpc>
              <a:spcPct val="90000"/>
            </a:lnSpc>
            <a:spcBef>
              <a:spcPct val="0"/>
            </a:spcBef>
            <a:spcAft>
              <a:spcPct val="35000"/>
            </a:spcAft>
          </a:pPr>
          <a:r>
            <a:rPr lang="el-GR" sz="4000" kern="1200"/>
            <a:t>Για εισδοχή στα Δημόσια ΑΑΕΙ Κύπρου και Ελλάδας (Πανεπιστήμια, Πολυτεχνεία, Στρατιωτικές Σχολές Αξιωματικών)</a:t>
          </a:r>
          <a:r>
            <a:rPr lang="en-US" sz="4000" kern="1200"/>
            <a:t>:</a:t>
          </a:r>
        </a:p>
      </dsp:txBody>
      <dsp:txXfrm>
        <a:off x="169059" y="191518"/>
        <a:ext cx="6328715" cy="3125082"/>
      </dsp:txXfrm>
    </dsp:sp>
    <dsp:sp modelId="{2C895300-6812-4CCF-872A-0DAEA6E62ED9}">
      <dsp:nvSpPr>
        <dsp:cNvPr id="0" name=""/>
        <dsp:cNvSpPr/>
      </dsp:nvSpPr>
      <dsp:spPr>
        <a:xfrm>
          <a:off x="0" y="3485660"/>
          <a:ext cx="6666833" cy="1945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1672" tIns="50800" rIns="284480" bIns="50800" numCol="1" spcCol="1270" anchor="t" anchorCtr="0">
          <a:noAutofit/>
        </a:bodyPr>
        <a:lstStyle/>
        <a:p>
          <a:pPr marL="285750" lvl="1" indent="-285750" algn="l" defTabSz="1377950">
            <a:lnSpc>
              <a:spcPct val="90000"/>
            </a:lnSpc>
            <a:spcBef>
              <a:spcPct val="0"/>
            </a:spcBef>
            <a:spcAft>
              <a:spcPct val="20000"/>
            </a:spcAft>
            <a:buChar char="••"/>
          </a:pPr>
          <a:r>
            <a:rPr lang="el-GR" sz="3100" kern="1200"/>
            <a:t>όπου Μαθηματικά Κατεύθυνσης = Μαθηματικά 7ωρο </a:t>
          </a:r>
          <a:endParaRPr lang="en-US" sz="3100" kern="1200"/>
        </a:p>
        <a:p>
          <a:pPr marL="285750" lvl="1" indent="-285750" algn="l" defTabSz="1377950">
            <a:lnSpc>
              <a:spcPct val="90000"/>
            </a:lnSpc>
            <a:spcBef>
              <a:spcPct val="0"/>
            </a:spcBef>
            <a:spcAft>
              <a:spcPct val="20000"/>
            </a:spcAft>
            <a:buChar char="••"/>
          </a:pPr>
          <a:r>
            <a:rPr lang="el-GR" sz="3100" kern="1200"/>
            <a:t>όπου Φυσική Κατεύθυνσης = Φυσική 5ωρο</a:t>
          </a:r>
          <a:endParaRPr lang="en-US" sz="3100" kern="1200"/>
        </a:p>
      </dsp:txBody>
      <dsp:txXfrm>
        <a:off x="0" y="3485660"/>
        <a:ext cx="6666833" cy="19458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E5BECA-CBCF-4F36-8A1F-3DB10982FA18}">
      <dsp:nvSpPr>
        <dsp:cNvPr id="0" name=""/>
        <dsp:cNvSpPr/>
      </dsp:nvSpPr>
      <dsp:spPr>
        <a:xfrm>
          <a:off x="0" y="397039"/>
          <a:ext cx="6666833" cy="228384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l-GR" sz="3200" kern="1200"/>
            <a:t>Για εισδοχή στα Δημόσια ΑΑΕΙ Κύπρου και Ελλάδας (Πανεπιστήμια, Στρατιωτικές Σχολές Υπαξιωματικών, Α.Σ.ΠΑΙ.Τ.Ε.)</a:t>
          </a:r>
          <a:r>
            <a:rPr lang="en-US" sz="3200" kern="1200"/>
            <a:t>:</a:t>
          </a:r>
        </a:p>
      </dsp:txBody>
      <dsp:txXfrm>
        <a:off x="111488" y="508527"/>
        <a:ext cx="6443857" cy="2060864"/>
      </dsp:txXfrm>
    </dsp:sp>
    <dsp:sp modelId="{FB6DD385-90EB-4426-8666-0EA8EBEAFA57}">
      <dsp:nvSpPr>
        <dsp:cNvPr id="0" name=""/>
        <dsp:cNvSpPr/>
      </dsp:nvSpPr>
      <dsp:spPr>
        <a:xfrm>
          <a:off x="0" y="2773040"/>
          <a:ext cx="6666833" cy="2283840"/>
        </a:xfrm>
        <a:prstGeom prst="roundRect">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l-GR" sz="3200" kern="1200"/>
            <a:t>όπου Μαθηματικά Κ.Κ. = Μαθηματικά 3ωρο.</a:t>
          </a:r>
          <a:endParaRPr lang="en-US" sz="3200" kern="1200"/>
        </a:p>
      </dsp:txBody>
      <dsp:txXfrm>
        <a:off x="111488" y="2884528"/>
        <a:ext cx="6443857" cy="20608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DCDE4C-731A-4EA0-A3E5-6F05A5E455B6}">
      <dsp:nvSpPr>
        <dsp:cNvPr id="0" name=""/>
        <dsp:cNvSpPr/>
      </dsp:nvSpPr>
      <dsp:spPr>
        <a:xfrm>
          <a:off x="12767"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3 Μαθήματα Επαγγελματικής Αγωγής/Τμήμα</a:t>
          </a:r>
        </a:p>
      </dsp:txBody>
      <dsp:txXfrm>
        <a:off x="12767" y="735707"/>
        <a:ext cx="2132110" cy="3401373"/>
      </dsp:txXfrm>
    </dsp:sp>
    <dsp:sp modelId="{3845E593-6900-4335-B971-EA55F972E294}">
      <dsp:nvSpPr>
        <dsp:cNvPr id="0" name=""/>
        <dsp:cNvSpPr/>
      </dsp:nvSpPr>
      <dsp:spPr>
        <a:xfrm>
          <a:off x="2173209" y="2314894"/>
          <a:ext cx="319816" cy="243000"/>
        </a:xfrm>
        <a:prstGeom prst="rightArrow">
          <a:avLst>
            <a:gd name="adj1" fmla="val 50000"/>
            <a:gd name="adj2" fmla="val 5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774A7FB0-360B-4D1B-A659-BFA96750FD86}">
      <dsp:nvSpPr>
        <dsp:cNvPr id="0" name=""/>
        <dsp:cNvSpPr/>
      </dsp:nvSpPr>
      <dsp:spPr>
        <a:xfrm>
          <a:off x="2521355"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Ατομικές συναντήσεις στο Γραφείο ΣΕΑ</a:t>
          </a:r>
          <a:r>
            <a:rPr lang="en-US" sz="1600" b="1" kern="1200" dirty="0">
              <a:effectLst>
                <a:outerShdw blurRad="38100" dist="38100" dir="2700000" algn="tl">
                  <a:srgbClr val="000000">
                    <a:alpha val="43137"/>
                  </a:srgbClr>
                </a:outerShdw>
              </a:effectLst>
            </a:rPr>
            <a:t>, </a:t>
          </a:r>
          <a:r>
            <a:rPr lang="el-GR" sz="1600" b="1" kern="1200" dirty="0">
              <a:effectLst>
                <a:outerShdw blurRad="38100" dist="38100" dir="2700000" algn="tl">
                  <a:srgbClr val="000000">
                    <a:alpha val="43137"/>
                  </a:srgbClr>
                </a:outerShdw>
              </a:effectLst>
            </a:rPr>
            <a:t>αξιοποίηση χρήσιμων εργαλείων: </a:t>
          </a:r>
        </a:p>
        <a:p>
          <a:pPr lvl="0" algn="ctr" defTabSz="711200">
            <a:lnSpc>
              <a:spcPct val="90000"/>
            </a:lnSpc>
            <a:spcBef>
              <a:spcPct val="0"/>
            </a:spcBef>
            <a:spcAft>
              <a:spcPct val="35000"/>
            </a:spcAft>
          </a:pPr>
          <a:r>
            <a:rPr lang="el-GR" sz="1600" b="1" i="1" kern="1200" dirty="0">
              <a:effectLst>
                <a:outerShdw blurRad="38100" dist="38100" dir="2700000" algn="tl">
                  <a:srgbClr val="000000">
                    <a:alpha val="43137"/>
                  </a:srgbClr>
                </a:outerShdw>
              </a:effectLst>
            </a:rPr>
            <a:t>Συνέντευξη</a:t>
          </a:r>
          <a:r>
            <a:rPr lang="el-GR" sz="1600" b="1" kern="1200" dirty="0">
              <a:effectLst>
                <a:outerShdw blurRad="38100" dist="38100" dir="2700000" algn="tl">
                  <a:srgbClr val="000000">
                    <a:alpha val="43137"/>
                  </a:srgbClr>
                </a:outerShdw>
              </a:effectLst>
            </a:rPr>
            <a:t>, ιστοσελίδες </a:t>
          </a:r>
        </a:p>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a:t>
          </a:r>
          <a:r>
            <a:rPr lang="en-GB" sz="1600" b="1" kern="1200" dirty="0" err="1">
              <a:effectLst>
                <a:outerShdw blurRad="38100" dist="38100" dir="2700000" algn="tl">
                  <a:srgbClr val="000000">
                    <a:alpha val="43137"/>
                  </a:srgbClr>
                </a:outerShdw>
              </a:effectLst>
            </a:rPr>
            <a:t>eoppep</a:t>
          </a:r>
          <a:r>
            <a:rPr lang="el-GR" sz="1600" b="1" kern="1200" dirty="0">
              <a:effectLst>
                <a:outerShdw blurRad="38100" dist="38100" dir="2700000" algn="tl">
                  <a:srgbClr val="000000">
                    <a:alpha val="43137"/>
                  </a:srgbClr>
                </a:outerShdw>
              </a:effectLst>
            </a:rPr>
            <a:t>,</a:t>
          </a:r>
          <a:r>
            <a:rPr lang="en-US" sz="1600" b="1" kern="1200" dirty="0">
              <a:effectLst>
                <a:outerShdw blurRad="38100" dist="38100" dir="2700000" algn="tl">
                  <a:srgbClr val="000000">
                    <a:alpha val="43137"/>
                  </a:srgbClr>
                </a:outerShdw>
              </a:effectLst>
            </a:rPr>
            <a:t> </a:t>
          </a:r>
          <a:r>
            <a:rPr lang="en-US" sz="1600" b="1" kern="1200" dirty="0">
              <a:effectLst>
                <a:outerShdw blurRad="38100" dist="38100" dir="2700000" algn="tl">
                  <a:srgbClr val="000000">
                    <a:alpha val="43137"/>
                  </a:srgbClr>
                </a:outerShdw>
              </a:effectLst>
              <a:highlight>
                <a:srgbClr val="63A4F7"/>
              </a:highlight>
              <a:hlinkClick xmlns:r="http://schemas.openxmlformats.org/officeDocument/2006/relationships" r:id="rId1">
                <a:extLst>
                  <a:ext uri="{A12FA001-AC4F-418D-AE19-62706E023703}">
                    <ahyp:hlinkClr xmlns:ahyp="http://schemas.microsoft.com/office/drawing/2018/hyperlinkcolor" xmlns="" val="tx"/>
                  </a:ext>
                </a:extLst>
              </a:hlinkClick>
            </a:rPr>
            <a:t>https://www.eschoolcounselor.com/</a:t>
          </a:r>
          <a:r>
            <a:rPr lang="en-US" sz="1600" b="1" kern="1200" dirty="0">
              <a:effectLst>
                <a:outerShdw blurRad="38100" dist="38100" dir="2700000" algn="tl">
                  <a:srgbClr val="000000">
                    <a:alpha val="43137"/>
                  </a:srgbClr>
                </a:outerShdw>
              </a:effectLst>
              <a:highlight>
                <a:srgbClr val="DBE8FF"/>
              </a:highlight>
            </a:rPr>
            <a:t> </a:t>
          </a:r>
          <a:r>
            <a:rPr lang="el-GR" sz="1600" b="1" kern="1200" dirty="0">
              <a:effectLst>
                <a:outerShdw blurRad="38100" dist="38100" dir="2700000" algn="tl">
                  <a:srgbClr val="000000">
                    <a:alpha val="43137"/>
                  </a:srgbClr>
                </a:outerShdw>
              </a:effectLst>
            </a:rPr>
            <a:t>), δραστηριότητες, τεστ ΕΠ κ.ά.)</a:t>
          </a:r>
          <a:endParaRPr lang="en-US" sz="1600" kern="1200" dirty="0">
            <a:effectLst>
              <a:outerShdw blurRad="38100" dist="38100" dir="2700000" algn="tl">
                <a:srgbClr val="000000">
                  <a:alpha val="43137"/>
                </a:srgbClr>
              </a:outerShdw>
            </a:effectLst>
          </a:endParaRPr>
        </a:p>
      </dsp:txBody>
      <dsp:txXfrm>
        <a:off x="2521355" y="735707"/>
        <a:ext cx="2132110" cy="3401373"/>
      </dsp:txXfrm>
    </dsp:sp>
    <dsp:sp modelId="{500CC8B4-277B-4608-8F3D-450030E369D0}">
      <dsp:nvSpPr>
        <dsp:cNvPr id="0" name=""/>
        <dsp:cNvSpPr/>
      </dsp:nvSpPr>
      <dsp:spPr>
        <a:xfrm>
          <a:off x="4681797" y="2314894"/>
          <a:ext cx="319816" cy="243000"/>
        </a:xfrm>
        <a:prstGeom prst="rightArrow">
          <a:avLst>
            <a:gd name="adj1" fmla="val 50000"/>
            <a:gd name="adj2" fmla="val 5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A07C611B-6215-447C-85C6-3D876A411FD2}">
      <dsp:nvSpPr>
        <dsp:cNvPr id="0" name=""/>
        <dsp:cNvSpPr/>
      </dsp:nvSpPr>
      <dsp:spPr>
        <a:xfrm>
          <a:off x="5029944"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a:effectLst>
                <a:outerShdw blurRad="38100" dist="38100" dir="2700000" algn="tl">
                  <a:srgbClr val="000000">
                    <a:alpha val="43137"/>
                  </a:srgbClr>
                </a:outerShdw>
              </a:effectLst>
            </a:rPr>
            <a:t>Ενημερωτικό υλικό (ιστοσελίδα σχολείου - ΣΕΑ, ενημερώσεις στην τάξη)</a:t>
          </a:r>
          <a:endParaRPr lang="en-US" sz="1600" kern="1200" dirty="0">
            <a:effectLst>
              <a:outerShdw blurRad="38100" dist="38100" dir="2700000" algn="tl">
                <a:srgbClr val="000000">
                  <a:alpha val="43137"/>
                </a:srgbClr>
              </a:outerShdw>
            </a:effectLst>
          </a:endParaRPr>
        </a:p>
      </dsp:txBody>
      <dsp:txXfrm>
        <a:off x="5029944" y="735707"/>
        <a:ext cx="2132110" cy="3401373"/>
      </dsp:txXfrm>
    </dsp:sp>
    <dsp:sp modelId="{D69A6C29-B81E-42BD-9246-CDD1562502E5}">
      <dsp:nvSpPr>
        <dsp:cNvPr id="0" name=""/>
        <dsp:cNvSpPr/>
      </dsp:nvSpPr>
      <dsp:spPr>
        <a:xfrm>
          <a:off x="7190385" y="2314894"/>
          <a:ext cx="319816" cy="243000"/>
        </a:xfrm>
        <a:prstGeom prst="rightArrow">
          <a:avLst>
            <a:gd name="adj1" fmla="val 50000"/>
            <a:gd name="adj2" fmla="val 5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AF87B65-DB7E-4FBC-9DA7-3E5D82C95F72}">
      <dsp:nvSpPr>
        <dsp:cNvPr id="0" name=""/>
        <dsp:cNvSpPr/>
      </dsp:nvSpPr>
      <dsp:spPr>
        <a:xfrm>
          <a:off x="7538532"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Τριήμερο εργασίας:  Ενημερώσεις/</a:t>
          </a:r>
        </a:p>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Επισκέψεις</a:t>
          </a:r>
          <a:r>
            <a:rPr lang="el-GR" sz="1600" b="1" kern="1200" dirty="0"/>
            <a:t> / </a:t>
          </a:r>
          <a:r>
            <a:rPr lang="el-GR" sz="1600" b="1" kern="1200" dirty="0">
              <a:effectLst>
                <a:outerShdw blurRad="38100" dist="38100" dir="2700000" algn="tl">
                  <a:srgbClr val="000000">
                    <a:alpha val="43137"/>
                  </a:srgbClr>
                </a:outerShdw>
              </a:effectLst>
            </a:rPr>
            <a:t>Πρακτική εξάσκηση</a:t>
          </a:r>
          <a:endParaRPr lang="en-US" sz="1600" kern="1200" dirty="0">
            <a:effectLst>
              <a:outerShdw blurRad="38100" dist="38100" dir="2700000" algn="tl">
                <a:srgbClr val="000000">
                  <a:alpha val="43137"/>
                </a:srgbClr>
              </a:outerShdw>
            </a:effectLst>
          </a:endParaRPr>
        </a:p>
      </dsp:txBody>
      <dsp:txXfrm>
        <a:off x="7538532" y="735707"/>
        <a:ext cx="2132110" cy="3401373"/>
      </dsp:txXfrm>
    </dsp:sp>
    <dsp:sp modelId="{0F8B3924-0D38-4FF3-B563-16BEC96B973F}">
      <dsp:nvSpPr>
        <dsp:cNvPr id="0" name=""/>
        <dsp:cNvSpPr/>
      </dsp:nvSpPr>
      <dsp:spPr>
        <a:xfrm>
          <a:off x="9698973" y="2314894"/>
          <a:ext cx="319816" cy="243000"/>
        </a:xfrm>
        <a:prstGeom prst="rightArrow">
          <a:avLst>
            <a:gd name="adj1" fmla="val 50000"/>
            <a:gd name="adj2" fmla="val 5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AF37460-9FDC-499D-BB6E-D0277E6D85A5}">
      <dsp:nvSpPr>
        <dsp:cNvPr id="0" name=""/>
        <dsp:cNvSpPr/>
      </dsp:nvSpPr>
      <dsp:spPr>
        <a:xfrm>
          <a:off x="10047120" y="735707"/>
          <a:ext cx="2132110" cy="340137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Επικοινωνία – Συνεργασία με γονείς/</a:t>
          </a:r>
        </a:p>
        <a:p>
          <a:pPr lvl="0" algn="ctr" defTabSz="711200">
            <a:lnSpc>
              <a:spcPct val="90000"/>
            </a:lnSpc>
            <a:spcBef>
              <a:spcPct val="0"/>
            </a:spcBef>
            <a:spcAft>
              <a:spcPct val="35000"/>
            </a:spcAft>
          </a:pPr>
          <a:r>
            <a:rPr lang="el-GR" sz="1600" b="1" kern="1200" dirty="0">
              <a:effectLst>
                <a:outerShdw blurRad="38100" dist="38100" dir="2700000" algn="tl">
                  <a:srgbClr val="000000">
                    <a:alpha val="43137"/>
                  </a:srgbClr>
                </a:outerShdw>
              </a:effectLst>
            </a:rPr>
            <a:t>Απογευματινή Ενημέρωση</a:t>
          </a:r>
          <a:endParaRPr lang="en-US" sz="1600" b="1" kern="1200" dirty="0">
            <a:effectLst>
              <a:outerShdw blurRad="38100" dist="38100" dir="2700000" algn="tl">
                <a:srgbClr val="000000">
                  <a:alpha val="43137"/>
                </a:srgbClr>
              </a:outerShdw>
            </a:effectLst>
          </a:endParaRPr>
        </a:p>
      </dsp:txBody>
      <dsp:txXfrm>
        <a:off x="10047120" y="735707"/>
        <a:ext cx="2132110" cy="3401373"/>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6/7/layout/BasicProcessNew">
  <dgm:title val="Basic Process New"/>
  <dgm:desc val=""/>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fact="0.15"/>
      <dgm:constr type="h" for="ch" forName="sibTrans" op="equ"/>
    </dgm:constrLst>
    <dgm:ruleLst>
      <dgm:rule type="h" for="ch" forName="sibTrans" val="6.75" fact="NaN" max="NaN"/>
      <dgm:rule type="w" for="ch" forName="sibTrans" val="8.75" fact="NaN" max="NaN"/>
    </dgm:ruleLst>
    <dgm:forEach name="nodesForEach" axis="ch" ptType="node">
      <dgm:layoutNode name="node">
        <dgm:varLst>
          <dgm:bulletEnabled val="1"/>
        </dgm:varLst>
        <dgm:alg type="tx"/>
        <dgm:shape xmlns:r="http://schemas.openxmlformats.org/officeDocument/2006/relationships" type="rect" r:blip="">
          <dgm:adjLst>
            <dgm:adj idx="1" val="0.1"/>
          </dgm:adjLst>
        </dgm:shape>
        <dgm:presOf axis="desOrSelf" ptType="node"/>
        <dgm:constrLst>
          <dgm:constr type="h" refType="w" fact="0.6"/>
          <dgm:constr type="lMarg" val="12"/>
          <dgm:constr type="rMarg" val="12"/>
          <dgm:constr type="tMarg" val="12"/>
          <dgm:constr type="bMarg" val="12"/>
        </dgm:constrLst>
        <dgm:ruleLst>
          <dgm:rule type="primFontSz" val="11" fact="NaN" max="NaN"/>
          <dgm:rule type="primFontSz" val="18" fact="NaN" max="NaN"/>
          <dgm:rule type="h" val="NaN" fact="1.5" max="NaN"/>
          <dgm:rule type="primFontSz" val="11" fact="NaN" max="NaN"/>
          <dgm:rule type="h" val="INF" fact="NaN" max="NaN"/>
        </dgm:ruleLst>
      </dgm:layoutNode>
      <dgm:forEach name="sibTransForEach" axis="followSib" ptType="sibTrans" cnt="1">
        <dgm:layoutNode name="sibTransSpacerBeforeConnector" styleLbl="node1">
          <dgm:alg type="sp"/>
          <dgm:shape xmlns:r="http://schemas.openxmlformats.org/officeDocument/2006/relationships" r:blip="">
            <dgm:adjLst/>
          </dgm:shape>
          <dgm:constrLst>
            <dgm:constr type="w" val="4.5"/>
          </dgm:constrLst>
          <dgm:presOf/>
          <dgm:ruleLst>
            <dgm:rule type="w" val="4.5" fact="NaN" max="NaN"/>
          </dgm:ruleLst>
        </dgm:layoutNode>
        <dgm:layoutNode name="sibTrans" styleLbl="node1">
          <dgm:alg type="sp"/>
          <dgm:shape xmlns:r="http://schemas.openxmlformats.org/officeDocument/2006/relationships" type="rightArrow" r:blip="">
            <dgm:adjLst>
              <dgm:adj idx="1" val="0.5"/>
            </dgm:adjLst>
          </dgm:shape>
          <dgm:presOf axis="self"/>
          <dgm:constrLst>
            <dgm:constr type="h" val="6.75"/>
          </dgm:constrLst>
          <dgm:ruleLst>
            <dgm:rule type="h" val="6.75" fact="NaN" max="NaN"/>
            <dgm:rule type="w" val="8.75" fact="NaN" max="NaN"/>
          </dgm:ruleLst>
        </dgm:layoutNode>
        <dgm:layoutNode name="sibTransSpacerAfterConnector">
          <dgm:alg type="sp"/>
          <dgm:shape xmlns:r="http://schemas.openxmlformats.org/officeDocument/2006/relationships" r:blip="">
            <dgm:adjLst/>
          </dgm:shape>
          <dgm:constrLst>
            <dgm:constr type="w" val="4.5"/>
          </dgm:constrLst>
          <dgm:presOf/>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4186"/>
          </a:xfrm>
          <a:prstGeom prst="rect">
            <a:avLst/>
          </a:prstGeom>
        </p:spPr>
        <p:txBody>
          <a:bodyPr vert="horz" lIns="91440" tIns="45720" rIns="91440" bIns="45720" rtlCol="0"/>
          <a:lstStyle>
            <a:lvl1pPr algn="l">
              <a:defRPr sz="1200"/>
            </a:lvl1pPr>
          </a:lstStyle>
          <a:p>
            <a:endParaRPr lang="el-GR"/>
          </a:p>
        </p:txBody>
      </p:sp>
      <p:sp>
        <p:nvSpPr>
          <p:cNvPr id="3" name="Date Placeholder 2"/>
          <p:cNvSpPr>
            <a:spLocks noGrp="1"/>
          </p:cNvSpPr>
          <p:nvPr>
            <p:ph type="dt" sz="quarter" idx="1"/>
          </p:nvPr>
        </p:nvSpPr>
        <p:spPr>
          <a:xfrm>
            <a:off x="3849688" y="0"/>
            <a:ext cx="2946400" cy="494186"/>
          </a:xfrm>
          <a:prstGeom prst="rect">
            <a:avLst/>
          </a:prstGeom>
        </p:spPr>
        <p:txBody>
          <a:bodyPr vert="horz" lIns="91440" tIns="45720" rIns="91440" bIns="45720" rtlCol="0"/>
          <a:lstStyle>
            <a:lvl1pPr algn="r">
              <a:defRPr sz="1200"/>
            </a:lvl1pPr>
          </a:lstStyle>
          <a:p>
            <a:fld id="{B9741908-B3C7-4080-BC1B-DA4082301D4D}" type="datetimeFigureOut">
              <a:rPr lang="el-GR" smtClean="0"/>
              <a:t>30/10/2026</a:t>
            </a:fld>
            <a:endParaRPr lang="el-GR"/>
          </a:p>
        </p:txBody>
      </p:sp>
      <p:sp>
        <p:nvSpPr>
          <p:cNvPr id="4" name="Footer Placeholder 3"/>
          <p:cNvSpPr>
            <a:spLocks noGrp="1"/>
          </p:cNvSpPr>
          <p:nvPr>
            <p:ph type="ftr" sz="quarter" idx="2"/>
          </p:nvPr>
        </p:nvSpPr>
        <p:spPr>
          <a:xfrm>
            <a:off x="0" y="9378477"/>
            <a:ext cx="2946400" cy="494186"/>
          </a:xfrm>
          <a:prstGeom prst="rect">
            <a:avLst/>
          </a:prstGeom>
        </p:spPr>
        <p:txBody>
          <a:bodyPr vert="horz" lIns="91440" tIns="45720" rIns="91440" bIns="45720" rtlCol="0" anchor="b"/>
          <a:lstStyle>
            <a:lvl1pPr algn="l">
              <a:defRPr sz="1200"/>
            </a:lvl1pPr>
          </a:lstStyle>
          <a:p>
            <a:endParaRPr lang="el-GR"/>
          </a:p>
        </p:txBody>
      </p:sp>
      <p:sp>
        <p:nvSpPr>
          <p:cNvPr id="5" name="Slide Number Placeholder 4"/>
          <p:cNvSpPr>
            <a:spLocks noGrp="1"/>
          </p:cNvSpPr>
          <p:nvPr>
            <p:ph type="sldNum" sz="quarter" idx="3"/>
          </p:nvPr>
        </p:nvSpPr>
        <p:spPr>
          <a:xfrm>
            <a:off x="3849688" y="9378477"/>
            <a:ext cx="2946400" cy="494186"/>
          </a:xfrm>
          <a:prstGeom prst="rect">
            <a:avLst/>
          </a:prstGeom>
        </p:spPr>
        <p:txBody>
          <a:bodyPr vert="horz" lIns="91440" tIns="45720" rIns="91440" bIns="45720" rtlCol="0" anchor="b"/>
          <a:lstStyle>
            <a:lvl1pPr algn="r">
              <a:defRPr sz="1200"/>
            </a:lvl1pPr>
          </a:lstStyle>
          <a:p>
            <a:fld id="{E8583285-FFDC-4254-99DD-17C55AF1C69F}" type="slidenum">
              <a:rPr lang="el-GR" smtClean="0"/>
              <a:t>‹#›</a:t>
            </a:fld>
            <a:endParaRPr lang="el-GR"/>
          </a:p>
        </p:txBody>
      </p:sp>
    </p:spTree>
    <p:extLst>
      <p:ext uri="{BB962C8B-B14F-4D97-AF65-F5344CB8AC3E}">
        <p14:creationId xmlns:p14="http://schemas.microsoft.com/office/powerpoint/2010/main" val="25919729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534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4" y="0"/>
            <a:ext cx="2945659" cy="495348"/>
          </a:xfrm>
          <a:prstGeom prst="rect">
            <a:avLst/>
          </a:prstGeom>
        </p:spPr>
        <p:txBody>
          <a:bodyPr vert="horz" lIns="91440" tIns="45720" rIns="91440" bIns="45720" rtlCol="0"/>
          <a:lstStyle>
            <a:lvl1pPr algn="r">
              <a:defRPr sz="1200"/>
            </a:lvl1pPr>
          </a:lstStyle>
          <a:p>
            <a:fld id="{D11E61D1-F60E-4BFB-B3BD-199AC867F6B0}" type="datetimeFigureOut">
              <a:rPr lang="en-US" smtClean="0"/>
              <a:t>10/30/2026</a:t>
            </a:fld>
            <a:endParaRPr lang="en-US"/>
          </a:p>
        </p:txBody>
      </p:sp>
      <p:sp>
        <p:nvSpPr>
          <p:cNvPr id="4" name="Slide Image Placeholder 3"/>
          <p:cNvSpPr>
            <a:spLocks noGrp="1" noRot="1" noChangeAspect="1"/>
          </p:cNvSpPr>
          <p:nvPr>
            <p:ph type="sldImg" idx="2"/>
          </p:nvPr>
        </p:nvSpPr>
        <p:spPr>
          <a:xfrm>
            <a:off x="438150" y="1235075"/>
            <a:ext cx="5921375" cy="3330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377318"/>
            <a:ext cx="2945659" cy="49534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4" y="9377318"/>
            <a:ext cx="2945659" cy="495347"/>
          </a:xfrm>
          <a:prstGeom prst="rect">
            <a:avLst/>
          </a:prstGeom>
        </p:spPr>
        <p:txBody>
          <a:bodyPr vert="horz" lIns="91440" tIns="45720" rIns="91440" bIns="45720" rtlCol="0" anchor="b"/>
          <a:lstStyle>
            <a:lvl1pPr algn="r">
              <a:defRPr sz="1200"/>
            </a:lvl1pPr>
          </a:lstStyle>
          <a:p>
            <a:fld id="{C406E928-A5A4-402A-8D04-760BF2D62DAB}" type="slidenum">
              <a:rPr lang="en-US" smtClean="0"/>
              <a:t>‹#›</a:t>
            </a:fld>
            <a:endParaRPr lang="en-US"/>
          </a:p>
        </p:txBody>
      </p:sp>
    </p:spTree>
    <p:extLst>
      <p:ext uri="{BB962C8B-B14F-4D97-AF65-F5344CB8AC3E}">
        <p14:creationId xmlns:p14="http://schemas.microsoft.com/office/powerpoint/2010/main" val="3523654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F32CB35-F9BC-4457-A0CE-DB58610F4B05}" type="slidenum">
              <a:rPr lang="en-US" smtClean="0"/>
              <a:t>3</a:t>
            </a:fld>
            <a:endParaRPr lang="en-US"/>
          </a:p>
        </p:txBody>
      </p:sp>
    </p:spTree>
    <p:extLst>
      <p:ext uri="{BB962C8B-B14F-4D97-AF65-F5344CB8AC3E}">
        <p14:creationId xmlns:p14="http://schemas.microsoft.com/office/powerpoint/2010/main" val="842558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683174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32CB35-F9BC-4457-A0CE-DB58610F4B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3683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32CB35-F9BC-4457-A0CE-DB58610F4B05}" type="slidenum">
              <a:rPr lang="en-US" smtClean="0"/>
              <a:t>27</a:t>
            </a:fld>
            <a:endParaRPr lang="en-US"/>
          </a:p>
        </p:txBody>
      </p:sp>
    </p:spTree>
    <p:extLst>
      <p:ext uri="{BB962C8B-B14F-4D97-AF65-F5344CB8AC3E}">
        <p14:creationId xmlns:p14="http://schemas.microsoft.com/office/powerpoint/2010/main" val="39716525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32CB35-F9BC-4457-A0CE-DB58610F4B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6274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CBDE7D-36F7-4AE9-B00A-0178E9CD48E9}" type="slidenum">
              <a:rPr kumimoji="0" lang="el-G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l-G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5107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32CB35-F9BC-4457-A0CE-DB58610F4B05}" type="slidenum">
              <a:rPr lang="en-US" smtClean="0"/>
              <a:t>66</a:t>
            </a:fld>
            <a:endParaRPr lang="en-US"/>
          </a:p>
        </p:txBody>
      </p:sp>
    </p:spTree>
    <p:extLst>
      <p:ext uri="{BB962C8B-B14F-4D97-AF65-F5344CB8AC3E}">
        <p14:creationId xmlns:p14="http://schemas.microsoft.com/office/powerpoint/2010/main" val="9435991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F32CB35-F9BC-4457-A0CE-DB58610F4B05}" type="slidenum">
              <a:rPr lang="en-US" smtClean="0"/>
              <a:t>67</a:t>
            </a:fld>
            <a:endParaRPr lang="en-US"/>
          </a:p>
        </p:txBody>
      </p:sp>
    </p:spTree>
    <p:extLst>
      <p:ext uri="{BB962C8B-B14F-4D97-AF65-F5344CB8AC3E}">
        <p14:creationId xmlns:p14="http://schemas.microsoft.com/office/powerpoint/2010/main" val="2059190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03B1785-3A6D-4926-BB1F-D60D7A34C759}"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5754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4A583C-1C2F-4A54-AAE3-F05834901829}"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1933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A062DC2-BC0E-4C03-91B1-EC6317EFDE04}"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8817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B885F9E-CFEB-44CA-9BC6-3527C8FF399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1533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819D1B5-B851-4E0C-AFFF-FDADA83E01C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1044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D0146F7-EBCF-44E8-A148-905693C7A01F}"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6849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937B3DA-20F1-47B9-804E-83633E021F21}"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4409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EEC09EE-9435-4A68-ABD0-ADF4CE54EC41}"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9797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1619B3F-9403-4127-B120-D0FD381FA55C}"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6953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BB5EDEC-E64D-4C39-AD98-C33E3DCA7E5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5191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E8AA1FF-43A0-4B49-ACB0-3EEE3F4057C0}"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96625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457200"/>
            <a:ext cx="7342307" cy="1133856"/>
          </a:xfrm>
          <a:noFill/>
        </p:spPr>
        <p:txBody>
          <a:bodyPr anchor="b">
            <a:noAutofit/>
          </a:bodyPr>
          <a:lstStyle>
            <a:lvl1pPr>
              <a:defRPr sz="6000">
                <a:solidFill>
                  <a:schemeClr val="tx1"/>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noFill/>
        </p:spPr>
        <p:txBody>
          <a:bodyPr/>
          <a:lstStyle>
            <a:lvl1pPr>
              <a:defRPr>
                <a:solidFill>
                  <a:schemeClr val="tx1"/>
                </a:solidFill>
              </a:defRPr>
            </a:lvl1pPr>
          </a:lstStyle>
          <a:p>
            <a:r>
              <a:rPr lang="el-GR"/>
              <a:t>Υπηρεσία Συμβουλευτικής και Επαγγελματικής Αγωγής, Οκτώβριος 2025</a:t>
            </a:r>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41248" y="2624328"/>
            <a:ext cx="10424160" cy="3200400"/>
          </a:xfrm>
          <a:noFill/>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noFill/>
        </p:spPr>
        <p:txBody>
          <a:bodyPr/>
          <a:lstStyle>
            <a:lvl1pPr>
              <a:defRPr>
                <a:solidFill>
                  <a:schemeClr val="tx1"/>
                </a:solidFill>
              </a:defRPr>
            </a:lvl1pPr>
          </a:lstStyle>
          <a:p>
            <a:fld id="{ADAEFD31-98D1-449F-979C-16646527ED79}" type="datetime1">
              <a:rPr lang="en-US" smtClean="0"/>
              <a:t>10/30/2026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noFill/>
        </p:spPr>
        <p:txBody>
          <a:bodyPr/>
          <a:lstStyle>
            <a:lvl1pPr>
              <a:defRPr>
                <a:solidFill>
                  <a:schemeClr val="tx1"/>
                </a:solidFill>
              </a:defRPr>
            </a:lvl1pPr>
          </a:lstStyle>
          <a:p>
            <a:fld id="{2B39334E-FFB1-4B9C-8F26-C2FD92AF871E}" type="slidenum">
              <a:rPr lang="en-US" smtClean="0"/>
              <a:t>‹#›</a:t>
            </a:fld>
            <a:endParaRPr lang="en-US" dirty="0"/>
          </a:p>
        </p:txBody>
      </p:sp>
    </p:spTree>
    <p:extLst>
      <p:ext uri="{BB962C8B-B14F-4D97-AF65-F5344CB8AC3E}">
        <p14:creationId xmlns:p14="http://schemas.microsoft.com/office/powerpoint/2010/main" val="3125032854"/>
      </p:ext>
    </p:extLst>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9784FB9-46D8-46B7-8B03-8DCE79F4ACC5}"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95358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C0217CB-92BC-4DE3-A95E-C3D336F1A008}"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38607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9857230-7483-4724-8948-A1E27DDDE4BC}"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38518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B9C1ADB-C162-46BE-9699-16AEB6E7D429}"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05115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EB39D8D-F30C-40FB-9175-D6A3DB65486E}"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27232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034E11B-E5E9-49D1-BE23-CAED0A00BD6A}"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15795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7EAB0C8-8007-49DD-8485-CF7F777912E4}"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27012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C96E38-F875-4F67-A3CB-B4782E5917F8}"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85486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F3B3224-F24E-4DE6-B7AB-858F524169F2}"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55877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CA58E19-58D3-4A2B-AD8B-7F97CADE10E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44118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2EFB815-978B-4000-AD4C-0B734B1155F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36077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l-GR"/>
          </a:p>
        </p:txBody>
      </p:sp>
      <p:sp>
        <p:nvSpPr>
          <p:cNvPr id="3" name="Table Placeholder 2"/>
          <p:cNvSpPr>
            <a:spLocks noGrp="1"/>
          </p:cNvSpPr>
          <p:nvPr>
            <p:ph type="tbl" idx="1"/>
          </p:nvPr>
        </p:nvSpPr>
        <p:spPr>
          <a:xfrm>
            <a:off x="609600" y="1481138"/>
            <a:ext cx="10972800" cy="4525962"/>
          </a:xfrm>
        </p:spPr>
        <p:txBody>
          <a:bodyPr/>
          <a:lstStyle/>
          <a:p>
            <a:endParaRPr lang="el-GR"/>
          </a:p>
        </p:txBody>
      </p:sp>
      <p:sp>
        <p:nvSpPr>
          <p:cNvPr id="4" name="Date Placeholder 3"/>
          <p:cNvSpPr>
            <a:spLocks noGrp="1"/>
          </p:cNvSpPr>
          <p:nvPr>
            <p:ph type="dt" sz="half" idx="10"/>
          </p:nvPr>
        </p:nvSpPr>
        <p:spPr>
          <a:xfrm>
            <a:off x="8970433" y="6408739"/>
            <a:ext cx="2559051" cy="365125"/>
          </a:xfrm>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38B051E-2231-403E-8C2C-F7DABDAA1E10}"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5839884" y="6408739"/>
            <a:ext cx="3134783" cy="365125"/>
          </a:xfrm>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p>
        </p:txBody>
      </p:sp>
      <p:sp>
        <p:nvSpPr>
          <p:cNvPr id="6" name="Slide Number Placeholder 5"/>
          <p:cNvSpPr>
            <a:spLocks noGrp="1"/>
          </p:cNvSpPr>
          <p:nvPr>
            <p:ph type="sldNum" sz="quarter" idx="12"/>
          </p:nvPr>
        </p:nvSpPr>
        <p:spPr>
          <a:xfrm>
            <a:off x="11529484" y="6408739"/>
            <a:ext cx="488949" cy="365125"/>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8EE6B02-8AE9-4411-9757-54114E439C77}" type="slidenum">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01552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B8DAD5-EA75-4FED-B506-FF20C4D74A2A}" type="datetime1">
              <a:rPr lang="en-US" smtClean="0"/>
              <a:t>10/30/2026</a:t>
            </a:fld>
            <a:endParaRPr lang="en-US"/>
          </a:p>
        </p:txBody>
      </p:sp>
      <p:sp>
        <p:nvSpPr>
          <p:cNvPr id="5" name="Footer Placeholder 4"/>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41320926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8C21D4-4279-4610-86D7-DDF80BFCACA6}" type="datetime1">
              <a:rPr lang="en-US" smtClean="0"/>
              <a:t>10/30/2026</a:t>
            </a:fld>
            <a:endParaRPr lang="en-US"/>
          </a:p>
        </p:txBody>
      </p:sp>
      <p:sp>
        <p:nvSpPr>
          <p:cNvPr id="3" name="Footer Placeholder 2"/>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4" name="Slide Number Placeholder 3"/>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18513697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31520" y="365760"/>
            <a:ext cx="10741152" cy="1132258"/>
          </a:xfrm>
        </p:spPr>
        <p:txBody>
          <a:bodyPr/>
          <a:lstStyle>
            <a:lvl1pPr>
              <a:defRPr>
                <a:solidFill>
                  <a:schemeClr val="tx1"/>
                </a:solidFill>
              </a:defRPr>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l-GR"/>
              <a:t>Υπηρεσία Συμβουλευτικής &amp; Επαγγελματικής Αγωγής, Οκτώβριος 2026</a:t>
            </a:r>
            <a:endParaRPr lang="en-US" dirty="0"/>
          </a:p>
        </p:txBody>
      </p:sp>
      <p:sp>
        <p:nvSpPr>
          <p:cNvPr id="4" name="Content Placeholder 3">
            <a:extLst>
              <a:ext uri="{FF2B5EF4-FFF2-40B4-BE49-F238E27FC236}">
                <a16:creationId xmlns:a16="http://schemas.microsoft.com/office/drawing/2014/main" id="{2172FE6B-A4D8-8ED7-89D7-5E7F2C5B8F5F}"/>
              </a:ext>
            </a:extLst>
          </p:cNvPr>
          <p:cNvSpPr>
            <a:spLocks noGrp="1"/>
          </p:cNvSpPr>
          <p:nvPr>
            <p:ph sz="quarter" idx="15"/>
          </p:nvPr>
        </p:nvSpPr>
        <p:spPr>
          <a:xfrm>
            <a:off x="731838" y="2103438"/>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3">
            <a:extLst>
              <a:ext uri="{FF2B5EF4-FFF2-40B4-BE49-F238E27FC236}">
                <a16:creationId xmlns:a16="http://schemas.microsoft.com/office/drawing/2014/main" id="{686405AE-ED31-677D-86D8-01EAD583735E}"/>
              </a:ext>
            </a:extLst>
          </p:cNvPr>
          <p:cNvSpPr>
            <a:spLocks noGrp="1"/>
          </p:cNvSpPr>
          <p:nvPr>
            <p:ph sz="quarter" idx="16"/>
          </p:nvPr>
        </p:nvSpPr>
        <p:spPr>
          <a:xfrm>
            <a:off x="6284947" y="2103121"/>
            <a:ext cx="5181600" cy="4351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6AE74FEB-1A09-42BD-A567-4084A4BB889B}" type="datetime1">
              <a:rPr lang="en-US" smtClean="0"/>
              <a:t>10/30/2026</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2B39334E-FFB1-4B9C-8F26-C2FD92AF871E}" type="slidenum">
              <a:rPr lang="en-US" smtClean="0"/>
              <a:t>‹#›</a:t>
            </a:fld>
            <a:endParaRPr lang="en-US" dirty="0"/>
          </a:p>
        </p:txBody>
      </p:sp>
    </p:spTree>
    <p:extLst>
      <p:ext uri="{BB962C8B-B14F-4D97-AF65-F5344CB8AC3E}">
        <p14:creationId xmlns:p14="http://schemas.microsoft.com/office/powerpoint/2010/main" val="28586264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BB8DAD5-EA75-4FED-B506-FF20C4D74A2A}" type="datetime1">
              <a:rPr lang="en-US" smtClean="0"/>
              <a:t>10/30/2026</a:t>
            </a:fld>
            <a:endParaRPr lang="en-US"/>
          </a:p>
        </p:txBody>
      </p:sp>
      <p:sp>
        <p:nvSpPr>
          <p:cNvPr id="5" name="Footer Placeholder 4"/>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12"/>
          </p:nvPr>
        </p:nvSpPr>
        <p:spPr/>
        <p:txBody>
          <a:bodyPr/>
          <a:lstStyle/>
          <a:p>
            <a:fld id="{2B39334E-FFB1-4B9C-8F26-C2FD92AF871E}" type="slidenum">
              <a:rPr lang="en-US" smtClean="0"/>
              <a:t>‹#›</a:t>
            </a:fld>
            <a:endParaRPr lang="en-US"/>
          </a:p>
        </p:txBody>
      </p:sp>
    </p:spTree>
    <p:extLst>
      <p:ext uri="{BB962C8B-B14F-4D97-AF65-F5344CB8AC3E}">
        <p14:creationId xmlns:p14="http://schemas.microsoft.com/office/powerpoint/2010/main" val="3658404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cSld name="Title with Picture">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EC014E-32E8-BC91-190E-85B3C74C9203}"/>
              </a:ext>
            </a:extLst>
          </p:cNvPr>
          <p:cNvSpPr>
            <a:spLocks noGrp="1"/>
          </p:cNvSpPr>
          <p:nvPr>
            <p:ph type="title"/>
          </p:nvPr>
        </p:nvSpPr>
        <p:spPr>
          <a:xfrm>
            <a:off x="6857998" y="964075"/>
            <a:ext cx="4654297" cy="3739896"/>
          </a:xfrm>
        </p:spPr>
        <p:txBody>
          <a:body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58000" y="4822842"/>
            <a:ext cx="4206240" cy="1380744"/>
          </a:xfrm>
        </p:spPr>
        <p:txBody>
          <a:bodyPr anchor="t" anchorCtr="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3" name="Footer Placeholder 12">
            <a:extLst>
              <a:ext uri="{FF2B5EF4-FFF2-40B4-BE49-F238E27FC236}">
                <a16:creationId xmlns:a16="http://schemas.microsoft.com/office/drawing/2014/main" id="{B2603722-CE80-C718-39E9-BB79F1F68C31}"/>
              </a:ext>
            </a:extLst>
          </p:cNvPr>
          <p:cNvSpPr>
            <a:spLocks noGrp="1"/>
          </p:cNvSpPr>
          <p:nvPr>
            <p:ph type="ftr" sz="quarter" idx="15"/>
          </p:nvPr>
        </p:nvSpPr>
        <p:spPr/>
        <p:txBody>
          <a:bodyPr/>
          <a:lstStyle>
            <a:lvl1pPr>
              <a:defRPr>
                <a:solidFill>
                  <a:schemeClr val="tx1"/>
                </a:solidFill>
              </a:defRPr>
            </a:lvl1pPr>
          </a:lstStyle>
          <a:p>
            <a:r>
              <a:rPr lang="el-GR"/>
              <a:t>Υπηρεσία Συμβουλευτικής &amp; Επαγγελματικής Αγωγής, Οκτώβριος 2026</a:t>
            </a:r>
            <a:endParaRPr lang="en-US" dirty="0"/>
          </a:p>
        </p:txBody>
      </p:sp>
      <p:sp>
        <p:nvSpPr>
          <p:cNvPr id="10" name="Picture Placeholder 9">
            <a:extLst>
              <a:ext uri="{FF2B5EF4-FFF2-40B4-BE49-F238E27FC236}">
                <a16:creationId xmlns:a16="http://schemas.microsoft.com/office/drawing/2014/main" id="{884C280F-E753-FE97-A722-F86168AC97B1}"/>
              </a:ext>
            </a:extLst>
          </p:cNvPr>
          <p:cNvSpPr>
            <a:spLocks noGrp="1"/>
          </p:cNvSpPr>
          <p:nvPr>
            <p:ph type="pic" sz="quarter" idx="13" hasCustomPrompt="1"/>
          </p:nvPr>
        </p:nvSpPr>
        <p:spPr>
          <a:xfrm>
            <a:off x="841248" y="964074"/>
            <a:ext cx="5403280" cy="5258929"/>
          </a:xfrm>
          <a:custGeom>
            <a:avLst/>
            <a:gdLst>
              <a:gd name="connsiteX0" fmla="*/ 2701640 w 5403280"/>
              <a:gd name="connsiteY0" fmla="*/ 0 h 5258929"/>
              <a:gd name="connsiteX1" fmla="*/ 5403280 w 5403280"/>
              <a:gd name="connsiteY1" fmla="*/ 2701640 h 5258929"/>
              <a:gd name="connsiteX2" fmla="*/ 5403280 w 5403280"/>
              <a:gd name="connsiteY2" fmla="*/ 5258929 h 5258929"/>
              <a:gd name="connsiteX3" fmla="*/ 0 w 5403280"/>
              <a:gd name="connsiteY3" fmla="*/ 5258929 h 5258929"/>
              <a:gd name="connsiteX4" fmla="*/ 0 w 5403280"/>
              <a:gd name="connsiteY4" fmla="*/ 2701640 h 5258929"/>
              <a:gd name="connsiteX5" fmla="*/ 2701640 w 5403280"/>
              <a:gd name="connsiteY5" fmla="*/ 0 h 525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blipFill>
            <a:blip r:embed="rId2">
              <a:alphaModFix amt="70000"/>
              <a:extLst>
                <a:ext uri="{28A0092B-C50C-407E-A947-70E740481C1C}">
                  <a14:useLocalDpi xmlns:a14="http://schemas.microsoft.com/office/drawing/2010/main" val="0"/>
                </a:ext>
              </a:extLst>
            </a:blip>
            <a:stretch>
              <a:fillRect/>
            </a:stretch>
          </a:blipFill>
          <a:ln w="6350">
            <a:noFill/>
          </a:ln>
        </p:spPr>
        <p:txBody>
          <a:bodyPr wrap="square">
            <a:noAutofit/>
          </a:bodyPr>
          <a:lstStyle>
            <a:lvl1pPr>
              <a:defRPr>
                <a:solidFill>
                  <a:schemeClr val="tx1"/>
                </a:solidFill>
              </a:defRPr>
            </a:lvl1pPr>
          </a:lstStyle>
          <a:p>
            <a:r>
              <a:rPr lang="en-US"/>
              <a:t> </a:t>
            </a:r>
          </a:p>
        </p:txBody>
      </p:sp>
      <p:sp>
        <p:nvSpPr>
          <p:cNvPr id="4" name="Date Placeholder 3">
            <a:extLst>
              <a:ext uri="{FF2B5EF4-FFF2-40B4-BE49-F238E27FC236}">
                <a16:creationId xmlns:a16="http://schemas.microsoft.com/office/drawing/2014/main" id="{EE117A08-C834-F239-A3DF-2D1295F0AE4C}"/>
              </a:ext>
            </a:extLst>
          </p:cNvPr>
          <p:cNvSpPr>
            <a:spLocks noGrp="1"/>
          </p:cNvSpPr>
          <p:nvPr>
            <p:ph type="dt" sz="half" idx="10"/>
          </p:nvPr>
        </p:nvSpPr>
        <p:spPr>
          <a:xfrm rot="5400000">
            <a:off x="10425981" y="4687095"/>
            <a:ext cx="2706690" cy="365125"/>
          </a:xfrm>
        </p:spPr>
        <p:txBody>
          <a:bodyPr/>
          <a:lstStyle/>
          <a:p>
            <a:fld id="{1D0114D9-BEC0-43F1-B3E6-368CF44D9EA3}" type="datetime1">
              <a:rPr lang="en-US" smtClean="0"/>
              <a:t>10/30/2026</a:t>
            </a:fld>
            <a:endParaRPr lang="en-US" dirty="0"/>
          </a:p>
        </p:txBody>
      </p:sp>
      <p:sp>
        <p:nvSpPr>
          <p:cNvPr id="14" name="Slide Number Placeholder 13">
            <a:extLst>
              <a:ext uri="{FF2B5EF4-FFF2-40B4-BE49-F238E27FC236}">
                <a16:creationId xmlns:a16="http://schemas.microsoft.com/office/drawing/2014/main" id="{7E80C6A5-61FE-078D-49D9-31BD1294014C}"/>
              </a:ext>
            </a:extLst>
          </p:cNvPr>
          <p:cNvSpPr>
            <a:spLocks noGrp="1"/>
          </p:cNvSpPr>
          <p:nvPr>
            <p:ph type="sldNum" sz="quarter" idx="16"/>
          </p:nvPr>
        </p:nvSpPr>
        <p:spPr/>
        <p:txBody>
          <a:bodyPr/>
          <a:lstStyle>
            <a:lvl1pPr>
              <a:defRPr>
                <a:solidFill>
                  <a:schemeClr val="tx1"/>
                </a:solidFill>
              </a:defRPr>
            </a:lvl1pPr>
          </a:lstStyle>
          <a:p>
            <a:fld id="{2B39334E-FFB1-4B9C-8F26-C2FD92AF871E}" type="slidenum">
              <a:rPr lang="en-US" smtClean="0"/>
              <a:t>‹#›</a:t>
            </a:fld>
            <a:endParaRPr lang="en-US" dirty="0"/>
          </a:p>
        </p:txBody>
      </p:sp>
    </p:spTree>
    <p:extLst>
      <p:ext uri="{BB962C8B-B14F-4D97-AF65-F5344CB8AC3E}">
        <p14:creationId xmlns:p14="http://schemas.microsoft.com/office/powerpoint/2010/main" val="275313015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5.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5" Type="http://schemas.openxmlformats.org/officeDocument/2006/relationships/theme" Target="../theme/theme4.xml"/><Relationship Id="rId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64FA66D-44A8-4E57-BE02-19029A15A12A}"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5337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91" r:id="rId12"/>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D18D74-C0CA-46EC-A0F8-32A7810E884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10/30/2026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B39334E-FFB1-4B9C-8F26-C2FD92AF871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868780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CAE550-866C-43DD-8983-87F10AA3C56D}" type="datetime1">
              <a:rPr lang="en-US" smtClean="0"/>
              <a:t>10/30/2026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39334E-FFB1-4B9C-8F26-C2FD92AF871E}" type="slidenum">
              <a:rPr lang="en-US" smtClean="0"/>
              <a:t>‹#›</a:t>
            </a:fld>
            <a:endParaRPr lang="en-US"/>
          </a:p>
        </p:txBody>
      </p:sp>
    </p:spTree>
    <p:extLst>
      <p:ext uri="{BB962C8B-B14F-4D97-AF65-F5344CB8AC3E}">
        <p14:creationId xmlns:p14="http://schemas.microsoft.com/office/powerpoint/2010/main" val="2912527319"/>
      </p:ext>
    </p:extLst>
  </p:cSld>
  <p:clrMap bg1="lt1" tx1="dk1" bg2="lt2" tx2="dk2" accent1="accent1" accent2="accent2" accent3="accent3" accent4="accent4" accent5="accent5" accent6="accent6" hlink="hlink" folHlink="folHlink"/>
  <p:sldLayoutIdLst>
    <p:sldLayoutId id="2147483693" r:id="rId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CAE550-866C-43DD-8983-87F10AA3C56D}" type="datetime1">
              <a:rPr lang="en-US" smtClean="0"/>
              <a:t>10/30/2026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l-GR"/>
              <a:t>Υπηρεσία Συμβουλευτικής &amp; Επαγγελματικής Αγωγής, Οκτώβριος 2026</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39334E-FFB1-4B9C-8F26-C2FD92AF871E}" type="slidenum">
              <a:rPr lang="en-US" smtClean="0"/>
              <a:t>‹#›</a:t>
            </a:fld>
            <a:endParaRPr lang="en-US"/>
          </a:p>
        </p:txBody>
      </p:sp>
    </p:spTree>
    <p:extLst>
      <p:ext uri="{BB962C8B-B14F-4D97-AF65-F5344CB8AC3E}">
        <p14:creationId xmlns:p14="http://schemas.microsoft.com/office/powerpoint/2010/main" val="1922577632"/>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cedefop.europa.eu/el/tools/vet-glossary/glossary/vaardigheidskloof" TargetMode="Externa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1.png"/><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google.com.cy/url?sa=i&amp;rct=j&amp;q=&amp;esrc=s&amp;source=images&amp;cd=&amp;cad=rja&amp;uact=8&amp;ved=0ahUKEwiZy-HOgJzQAhUJQBQKHU-LBgwQjRwIBw&amp;url=http://es.123rf.com/photo_16469931_de-negocios-que-hace-un-rompecabezas-en-la-pared-con-la-imagen-de-la-naturaleza.html&amp;bvm=bv.138169073,d.cWw&amp;psig=AFQjCNGEqJbQsVXmmBJvjUvMU8DiwTKV5g&amp;ust=1478792245299373" TargetMode="External"/><Relationship Id="rId1" Type="http://schemas.openxmlformats.org/officeDocument/2006/relationships/slideLayout" Target="../slideLayouts/slideLayout14.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4.xml"/><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7.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image" Target="../media/image25.jpeg"/></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8.xml"/><Relationship Id="rId4" Type="http://schemas.openxmlformats.org/officeDocument/2006/relationships/image" Target="../media/image27.jpeg"/></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7.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5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www.mieek.ac.cy/el/"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hyperlink" Target="http://www.moec.gov.cy/ysea/spoudes_exoteriko.html" TargetMode="External"/><Relationship Id="rId1" Type="http://schemas.openxmlformats.org/officeDocument/2006/relationships/slideLayout" Target="../slideLayouts/slideLayout26.xml"/></Relationships>
</file>

<file path=ppt/slides/_rels/slide61.xml.rels><?xml version="1.0" encoding="UTF-8" standalone="yes"?>
<Relationships xmlns="http://schemas.openxmlformats.org/package/2006/relationships"><Relationship Id="rId3" Type="http://schemas.openxmlformats.org/officeDocument/2006/relationships/hyperlink" Target="https://sch.cy/mc/49/ypotrofies_metalykeiakes_spoudes.pdf" TargetMode="External"/><Relationship Id="rId2" Type="http://schemas.openxmlformats.org/officeDocument/2006/relationships/image" Target="../media/image46.jpeg"/><Relationship Id="rId1" Type="http://schemas.openxmlformats.org/officeDocument/2006/relationships/slideLayout" Target="../slideLayouts/slideLayout25.xml"/><Relationship Id="rId4" Type="http://schemas.openxmlformats.org/officeDocument/2006/relationships/hyperlink" Target="https://www.moec.gov.cy/ysea/ypotrofies.html"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png"/><Relationship Id="rId1" Type="http://schemas.openxmlformats.org/officeDocument/2006/relationships/slideLayout" Target="../slideLayouts/slideLayout28.xml"/></Relationships>
</file>

<file path=ppt/slides/_rels/slide6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6.xml"/></Relationships>
</file>

<file path=ppt/slides/_rels/slide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0.png"/><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hyperlink" Target="https://www.eschoolcounselor.com/" TargetMode="External"/></Relationships>
</file>

<file path=ppt/slides/_rels/slide65.xml.rels><?xml version="1.0" encoding="UTF-8" standalone="yes"?>
<Relationships xmlns="http://schemas.openxmlformats.org/package/2006/relationships"><Relationship Id="rId3" Type="http://schemas.openxmlformats.org/officeDocument/2006/relationships/hyperlink" Target="https://www.mckinsey.com/featured-insights/future-of-work" TargetMode="External"/><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 Id="rId9" Type="http://schemas.openxmlformats.org/officeDocument/2006/relationships/image" Target="../media/image54.png"/></Relationships>
</file>

<file path=ppt/slides/_rels/slide6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F09F7F1-582F-28D3-60D0-BBC3B5FA350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5734AF1-4D15-7C02-5B4F-843EF89A1480}"/>
              </a:ext>
            </a:extLst>
          </p:cNvPr>
          <p:cNvPicPr>
            <a:picLocks noChangeAspect="1"/>
          </p:cNvPicPr>
          <p:nvPr/>
        </p:nvPicPr>
        <p:blipFill>
          <a:blip r:embed="rId2"/>
          <a:stretch>
            <a:fillRect/>
          </a:stretch>
        </p:blipFill>
        <p:spPr>
          <a:xfrm>
            <a:off x="1134950" y="655079"/>
            <a:ext cx="9922100" cy="5547841"/>
          </a:xfrm>
          <a:prstGeom prst="rect">
            <a:avLst/>
          </a:prstGeom>
        </p:spPr>
      </p:pic>
    </p:spTree>
    <p:extLst>
      <p:ext uri="{BB962C8B-B14F-4D97-AF65-F5344CB8AC3E}">
        <p14:creationId xmlns:p14="http://schemas.microsoft.com/office/powerpoint/2010/main" val="752625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0905067" cy="1325563"/>
          </a:xfrm>
        </p:spPr>
        <p:txBody>
          <a:bodyPr>
            <a:normAutofit fontScale="90000"/>
          </a:bodyPr>
          <a:lstStyle/>
          <a:p>
            <a:pPr algn="ctr"/>
            <a:r>
              <a:rPr lang="el-GR" b="1" dirty="0"/>
              <a:t/>
            </a:r>
            <a:br>
              <a:rPr lang="el-GR" b="1" dirty="0"/>
            </a:br>
            <a:r>
              <a:rPr lang="el-GR" b="1" dirty="0"/>
              <a:t/>
            </a:r>
            <a:br>
              <a:rPr lang="el-GR" b="1" dirty="0"/>
            </a:br>
            <a:r>
              <a:rPr lang="el-GR" b="1" dirty="0"/>
              <a:t>Δομολειτουργικά στοιχεία  Επαγγελματικής Αγωγής </a:t>
            </a:r>
            <a:br>
              <a:rPr lang="el-GR" b="1" dirty="0"/>
            </a:br>
            <a:r>
              <a:rPr lang="el-GR" b="1" dirty="0"/>
              <a:t/>
            </a:r>
            <a:br>
              <a:rPr lang="el-GR" b="1" dirty="0"/>
            </a:br>
            <a:r>
              <a:rPr lang="el-GR" b="1" dirty="0"/>
              <a:t>Αυτογνωσία - Πληροφόρηση - Λήψη Απόφασης </a:t>
            </a:r>
            <a:endParaRPr lang="en-US" b="1" dirty="0"/>
          </a:p>
        </p:txBody>
      </p:sp>
      <p:pic>
        <p:nvPicPr>
          <p:cNvPr id="5"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86657" y="3429000"/>
            <a:ext cx="8818685" cy="2206869"/>
          </a:xfrm>
          <a:prstGeom prst="rect">
            <a:avLst/>
          </a:prstGeom>
          <a:noFill/>
        </p:spPr>
      </p:pic>
      <p:sp>
        <p:nvSpPr>
          <p:cNvPr id="4" name="Footer Placeholder 3"/>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3" name="Picture 2">
            <a:extLst>
              <a:ext uri="{FF2B5EF4-FFF2-40B4-BE49-F238E27FC236}">
                <a16:creationId xmlns:a16="http://schemas.microsoft.com/office/drawing/2014/main" id="{EF8F566A-1FE0-9073-2A90-EBCBA10D62C8}"/>
              </a:ext>
            </a:extLst>
          </p:cNvPr>
          <p:cNvPicPr>
            <a:picLocks noChangeAspect="1"/>
          </p:cNvPicPr>
          <p:nvPr/>
        </p:nvPicPr>
        <p:blipFill>
          <a:blip r:embed="rId3"/>
          <a:stretch>
            <a:fillRect/>
          </a:stretch>
        </p:blipFill>
        <p:spPr>
          <a:xfrm>
            <a:off x="11239500" y="5495925"/>
            <a:ext cx="952500" cy="1362075"/>
          </a:xfrm>
          <a:prstGeom prst="rect">
            <a:avLst/>
          </a:prstGeom>
        </p:spPr>
      </p:pic>
    </p:spTree>
    <p:extLst>
      <p:ext uri="{BB962C8B-B14F-4D97-AF65-F5344CB8AC3E}">
        <p14:creationId xmlns:p14="http://schemas.microsoft.com/office/powerpoint/2010/main" val="1043264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0" y="6448845"/>
            <a:ext cx="6239309" cy="365125"/>
          </a:xfrm>
        </p:spPr>
        <p:txBody>
          <a:bodyPr/>
          <a:lstStyle/>
          <a:p>
            <a:r>
              <a:rPr lang="el-GR"/>
              <a:t>Υπηρεσία Συμβουλευτικής &amp; Επαγγελματικής Αγωγής, Οκτώβριος 2026</a:t>
            </a:r>
            <a:endParaRPr lang="en-US" dirty="0"/>
          </a:p>
        </p:txBody>
      </p:sp>
      <p:pic>
        <p:nvPicPr>
          <p:cNvPr id="4" name="Picture 3">
            <a:extLst>
              <a:ext uri="{FF2B5EF4-FFF2-40B4-BE49-F238E27FC236}">
                <a16:creationId xmlns:a16="http://schemas.microsoft.com/office/drawing/2014/main" id="{D43A9878-244D-A63F-6F1D-4BA421F9EAE1}"/>
              </a:ext>
            </a:extLst>
          </p:cNvPr>
          <p:cNvPicPr>
            <a:picLocks noChangeAspect="1"/>
          </p:cNvPicPr>
          <p:nvPr/>
        </p:nvPicPr>
        <p:blipFill>
          <a:blip r:embed="rId3"/>
          <a:stretch>
            <a:fillRect/>
          </a:stretch>
        </p:blipFill>
        <p:spPr>
          <a:xfrm>
            <a:off x="4913884" y="409152"/>
            <a:ext cx="7278116" cy="6039693"/>
          </a:xfrm>
          <a:prstGeom prst="rect">
            <a:avLst/>
          </a:prstGeom>
        </p:spPr>
      </p:pic>
      <p:sp>
        <p:nvSpPr>
          <p:cNvPr id="5" name="Oval 4">
            <a:extLst>
              <a:ext uri="{FF2B5EF4-FFF2-40B4-BE49-F238E27FC236}">
                <a16:creationId xmlns:a16="http://schemas.microsoft.com/office/drawing/2014/main" id="{0007F182-F93B-CF79-2C0D-9E9FB8505613}"/>
              </a:ext>
            </a:extLst>
          </p:cNvPr>
          <p:cNvSpPr/>
          <p:nvPr/>
        </p:nvSpPr>
        <p:spPr>
          <a:xfrm>
            <a:off x="385010" y="2577306"/>
            <a:ext cx="3757488" cy="170338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l-GR" sz="3200" b="1" dirty="0">
                <a:effectLst>
                  <a:outerShdw blurRad="38100" dist="38100" dir="2700000" algn="tl">
                    <a:srgbClr val="000000">
                      <a:alpha val="43137"/>
                    </a:srgbClr>
                  </a:outerShdw>
                </a:effectLst>
              </a:rPr>
              <a:t>ΕΝΟΤΗΤΑ 1  </a:t>
            </a:r>
            <a:r>
              <a:rPr lang="el-GR" sz="3200" dirty="0"/>
              <a:t>Άτομο</a:t>
            </a:r>
          </a:p>
          <a:p>
            <a:pPr algn="ctr">
              <a:defRPr/>
            </a:pPr>
            <a:r>
              <a:rPr lang="el-GR" sz="3200" dirty="0"/>
              <a:t>Αυτογνωσία</a:t>
            </a:r>
            <a:endParaRPr lang="en-GB" sz="3200" dirty="0"/>
          </a:p>
        </p:txBody>
      </p:sp>
      <p:pic>
        <p:nvPicPr>
          <p:cNvPr id="6" name="Picture 5">
            <a:extLst>
              <a:ext uri="{FF2B5EF4-FFF2-40B4-BE49-F238E27FC236}">
                <a16:creationId xmlns:a16="http://schemas.microsoft.com/office/drawing/2014/main" id="{28B5B7F7-2C28-EA36-4B6D-CC5D1A50BCC4}"/>
              </a:ext>
            </a:extLst>
          </p:cNvPr>
          <p:cNvPicPr>
            <a:picLocks noChangeAspect="1"/>
          </p:cNvPicPr>
          <p:nvPr/>
        </p:nvPicPr>
        <p:blipFill>
          <a:blip r:embed="rId4"/>
          <a:stretch>
            <a:fillRect/>
          </a:stretch>
        </p:blipFill>
        <p:spPr>
          <a:xfrm>
            <a:off x="0" y="0"/>
            <a:ext cx="1116945" cy="1597231"/>
          </a:xfrm>
          <a:prstGeom prst="rect">
            <a:avLst/>
          </a:prstGeom>
        </p:spPr>
      </p:pic>
    </p:spTree>
    <p:extLst>
      <p:ext uri="{BB962C8B-B14F-4D97-AF65-F5344CB8AC3E}">
        <p14:creationId xmlns:p14="http://schemas.microsoft.com/office/powerpoint/2010/main" val="150071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412B7E1-0FC4-F87B-DFB0-B0E2C4ACD004}"/>
              </a:ext>
            </a:extLst>
          </p:cNvPr>
          <p:cNvPicPr>
            <a:picLocks noChangeAspect="1"/>
          </p:cNvPicPr>
          <p:nvPr/>
        </p:nvPicPr>
        <p:blipFill>
          <a:blip r:embed="rId2"/>
          <a:srcRect r="3" b="483"/>
          <a:stretch>
            <a:fillRect/>
          </a:stretch>
        </p:blipFill>
        <p:spPr>
          <a:xfrm>
            <a:off x="0" y="0"/>
            <a:ext cx="7572605" cy="6857990"/>
          </a:xfrm>
          <a:prstGeom prst="rect">
            <a:avLst/>
          </a:prstGeom>
        </p:spPr>
      </p:pic>
      <p:sp>
        <p:nvSpPr>
          <p:cNvPr id="3" name="TextBox 2">
            <a:extLst>
              <a:ext uri="{FF2B5EF4-FFF2-40B4-BE49-F238E27FC236}">
                <a16:creationId xmlns:a16="http://schemas.microsoft.com/office/drawing/2014/main" id="{5496D196-7E91-DED1-813C-99CFDDAA3481}"/>
              </a:ext>
            </a:extLst>
          </p:cNvPr>
          <p:cNvSpPr txBox="1"/>
          <p:nvPr/>
        </p:nvSpPr>
        <p:spPr>
          <a:xfrm>
            <a:off x="8153400" y="2543364"/>
            <a:ext cx="3434180" cy="3599019"/>
          </a:xfrm>
          <a:prstGeom prst="rect">
            <a:avLst/>
          </a:prstGeom>
        </p:spPr>
        <p:txBody>
          <a:bodyPr vert="horz" lIns="91440" tIns="45720" rIns="91440" bIns="45720" rtlCol="0">
            <a:normAutofit/>
          </a:bodyPr>
          <a:lstStyle/>
          <a:p>
            <a:pPr>
              <a:lnSpc>
                <a:spcPct val="90000"/>
              </a:lnSpc>
              <a:spcAft>
                <a:spcPts val="600"/>
              </a:spcAft>
            </a:pPr>
            <a:r>
              <a:rPr lang="el-GR" sz="2400" b="1" dirty="0">
                <a:effectLst>
                  <a:outerShdw blurRad="38100" dist="38100" dir="2700000" algn="tl">
                    <a:srgbClr val="000000">
                      <a:alpha val="43137"/>
                    </a:srgbClr>
                  </a:outerShdw>
                </a:effectLst>
              </a:rPr>
              <a:t>Ο</a:t>
            </a:r>
            <a:r>
              <a:rPr lang="en-US" sz="2400" b="1" dirty="0">
                <a:effectLst>
                  <a:outerShdw blurRad="38100" dist="38100" dir="2700000" algn="tl">
                    <a:srgbClr val="000000">
                      <a:alpha val="43137"/>
                    </a:srgbClr>
                  </a:outerShdw>
                </a:effectLst>
              </a:rPr>
              <a:t>ι </a:t>
            </a:r>
            <a:r>
              <a:rPr lang="en-US" sz="2400" b="1" dirty="0" err="1">
                <a:effectLst>
                  <a:outerShdw blurRad="38100" dist="38100" dir="2700000" algn="tl">
                    <a:srgbClr val="000000">
                      <a:alpha val="43137"/>
                    </a:srgbClr>
                  </a:outerShdw>
                </a:effectLst>
              </a:rPr>
              <a:t>Συνιστώσες</a:t>
            </a:r>
            <a:r>
              <a:rPr lang="el-GR" sz="2400" b="1" dirty="0">
                <a:effectLst>
                  <a:outerShdw blurRad="38100" dist="38100" dir="2700000" algn="tl">
                    <a:srgbClr val="000000">
                      <a:alpha val="43137"/>
                    </a:srgbClr>
                  </a:outerShdw>
                </a:effectLst>
              </a:rPr>
              <a:t> του Εαυτού</a:t>
            </a:r>
            <a:r>
              <a:rPr lang="en-US" sz="2400" b="1" dirty="0">
                <a:effectLst>
                  <a:outerShdw blurRad="38100" dist="38100" dir="2700000" algn="tl">
                    <a:srgbClr val="000000">
                      <a:alpha val="43137"/>
                    </a:srgbClr>
                  </a:outerShdw>
                </a:effectLst>
              </a:rPr>
              <a:t> και η </a:t>
            </a:r>
            <a:r>
              <a:rPr lang="en-US" sz="2400" b="1" dirty="0" err="1">
                <a:effectLst>
                  <a:outerShdw blurRad="38100" dist="38100" dir="2700000" algn="tl">
                    <a:srgbClr val="000000">
                      <a:alpha val="43137"/>
                    </a:srgbClr>
                  </a:outerShdw>
                </a:effectLst>
              </a:rPr>
              <a:t>σχέση</a:t>
            </a:r>
            <a:r>
              <a:rPr lang="en-US" sz="2400" b="1" dirty="0">
                <a:effectLst>
                  <a:outerShdw blurRad="38100" dist="38100" dir="2700000" algn="tl">
                    <a:srgbClr val="000000">
                      <a:alpha val="43137"/>
                    </a:srgbClr>
                  </a:outerShdw>
                </a:effectLst>
              </a:rPr>
              <a:t> </a:t>
            </a:r>
            <a:r>
              <a:rPr lang="en-US" sz="2400" b="1" dirty="0" err="1">
                <a:effectLst>
                  <a:outerShdw blurRad="38100" dist="38100" dir="2700000" algn="tl">
                    <a:srgbClr val="000000">
                      <a:alpha val="43137"/>
                    </a:srgbClr>
                  </a:outerShdw>
                </a:effectLst>
              </a:rPr>
              <a:t>μετ</a:t>
            </a:r>
            <a:r>
              <a:rPr lang="en-US" sz="2400" b="1" dirty="0">
                <a:effectLst>
                  <a:outerShdw blurRad="38100" dist="38100" dir="2700000" algn="tl">
                    <a:srgbClr val="000000">
                      <a:alpha val="43137"/>
                    </a:srgbClr>
                  </a:outerShdw>
                </a:effectLst>
              </a:rPr>
              <a:t>αξύ τους.</a:t>
            </a:r>
          </a:p>
        </p:txBody>
      </p:sp>
      <p:sp>
        <p:nvSpPr>
          <p:cNvPr id="2" name="Footer Placeholder 1"/>
          <p:cNvSpPr>
            <a:spLocks noGrp="1"/>
          </p:cNvSpPr>
          <p:nvPr>
            <p:ph type="ftr" sz="quarter" idx="11"/>
          </p:nvPr>
        </p:nvSpPr>
        <p:spPr>
          <a:xfrm>
            <a:off x="5505319" y="6412334"/>
            <a:ext cx="4114800" cy="365125"/>
          </a:xfrm>
        </p:spPr>
        <p:txBody>
          <a:bodyPr vert="horz" lIns="91440" tIns="45720" rIns="91440" bIns="45720" rtlCol="0" anchor="ctr">
            <a:normAutofit/>
          </a:bodyPr>
          <a:lstStyle/>
          <a:p>
            <a:pPr>
              <a:lnSpc>
                <a:spcPct val="90000"/>
              </a:lnSpc>
              <a:spcAft>
                <a:spcPts val="600"/>
              </a:spcAft>
              <a:defRPr/>
            </a:pPr>
            <a:r>
              <a:rPr lang="en-US" sz="1000" kern="1200" dirty="0" err="1">
                <a:solidFill>
                  <a:srgbClr val="FFFFFF"/>
                </a:solidFill>
                <a:latin typeface="Calibri" panose="020F0502020204030204"/>
                <a:ea typeface="+mn-ea"/>
                <a:cs typeface="+mn-cs"/>
              </a:rPr>
              <a:t>Συμ</a:t>
            </a:r>
            <a:r>
              <a:rPr lang="en-US" sz="1000" kern="1200" dirty="0">
                <a:solidFill>
                  <a:srgbClr val="FFFFFF"/>
                </a:solidFill>
                <a:latin typeface="Calibri" panose="020F0502020204030204"/>
                <a:ea typeface="+mn-ea"/>
                <a:cs typeface="+mn-cs"/>
              </a:rPr>
              <a:t>βουλευτικής &amp; Επαγγελματικής Αγωγής, Οκτώβριος 2026</a:t>
            </a:r>
          </a:p>
        </p:txBody>
      </p:sp>
      <p:pic>
        <p:nvPicPr>
          <p:cNvPr id="4" name="Content Placeholder 3">
            <a:extLst>
              <a:ext uri="{FF2B5EF4-FFF2-40B4-BE49-F238E27FC236}">
                <a16:creationId xmlns:a16="http://schemas.microsoft.com/office/drawing/2014/main" id="{4DB376B1-CD8C-ADA8-1204-5381B5DCF33E}"/>
              </a:ext>
            </a:extLst>
          </p:cNvPr>
          <p:cNvPicPr>
            <a:picLocks noGrp="1" noChangeAspect="1"/>
          </p:cNvPicPr>
          <p:nvPr>
            <p:ph idx="1"/>
          </p:nvPr>
        </p:nvPicPr>
        <p:blipFill>
          <a:blip r:embed="rId3"/>
          <a:stretch>
            <a:fillRect/>
          </a:stretch>
        </p:blipFill>
        <p:spPr>
          <a:xfrm>
            <a:off x="11239500" y="5495925"/>
            <a:ext cx="952500" cy="1362075"/>
          </a:xfrm>
          <a:prstGeom prst="rect">
            <a:avLst/>
          </a:prstGeom>
        </p:spPr>
      </p:pic>
      <p:sp>
        <p:nvSpPr>
          <p:cNvPr id="10" name="Oval 9">
            <a:extLst>
              <a:ext uri="{FF2B5EF4-FFF2-40B4-BE49-F238E27FC236}">
                <a16:creationId xmlns:a16="http://schemas.microsoft.com/office/drawing/2014/main" id="{888F90FD-7693-A9C2-B96F-A9BE149CD194}"/>
              </a:ext>
            </a:extLst>
          </p:cNvPr>
          <p:cNvSpPr/>
          <p:nvPr/>
        </p:nvSpPr>
        <p:spPr>
          <a:xfrm>
            <a:off x="5262466" y="3592286"/>
            <a:ext cx="1184988" cy="1106784"/>
          </a:xfrm>
          <a:prstGeom prst="ellipse">
            <a:avLst/>
          </a:prstGeom>
          <a:solidFill>
            <a:schemeClr val="accent2">
              <a:lumMod val="60000"/>
              <a:lumOff val="40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effectLst>
                  <a:outerShdw blurRad="38100" dist="38100" dir="2700000" algn="tl">
                    <a:srgbClr val="000000">
                      <a:alpha val="43137"/>
                    </a:srgbClr>
                  </a:outerShdw>
                </a:effectLst>
              </a:rPr>
              <a:t>Hard skills/Soft skills</a:t>
            </a:r>
          </a:p>
        </p:txBody>
      </p:sp>
      <p:sp>
        <p:nvSpPr>
          <p:cNvPr id="11" name="Oval 10">
            <a:extLst>
              <a:ext uri="{FF2B5EF4-FFF2-40B4-BE49-F238E27FC236}">
                <a16:creationId xmlns:a16="http://schemas.microsoft.com/office/drawing/2014/main" id="{0072CECC-2F1A-13D6-156B-9F51D4AEBE10}"/>
              </a:ext>
            </a:extLst>
          </p:cNvPr>
          <p:cNvSpPr/>
          <p:nvPr/>
        </p:nvSpPr>
        <p:spPr>
          <a:xfrm>
            <a:off x="604421" y="3592286"/>
            <a:ext cx="1476306" cy="1194318"/>
          </a:xfrm>
          <a:prstGeom prst="ellipse">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err="1">
                <a:effectLst>
                  <a:outerShdw blurRad="38100" dist="38100" dir="2700000" algn="tl">
                    <a:srgbClr val="000000">
                      <a:alpha val="43137"/>
                    </a:srgbClr>
                  </a:outerShdw>
                </a:effectLst>
              </a:rPr>
              <a:t>Προσω</a:t>
            </a:r>
            <a:endParaRPr lang="el-GR" b="1" dirty="0">
              <a:effectLst>
                <a:outerShdw blurRad="38100" dist="38100" dir="2700000" algn="tl">
                  <a:srgbClr val="000000">
                    <a:alpha val="43137"/>
                  </a:srgbClr>
                </a:outerShdw>
              </a:effectLst>
            </a:endParaRPr>
          </a:p>
          <a:p>
            <a:pPr algn="ctr"/>
            <a:r>
              <a:rPr lang="el-GR" b="1" dirty="0">
                <a:effectLst>
                  <a:outerShdw blurRad="38100" dist="38100" dir="2700000" algn="tl">
                    <a:srgbClr val="000000">
                      <a:alpha val="43137"/>
                    </a:srgbClr>
                  </a:outerShdw>
                </a:effectLst>
              </a:rPr>
              <a:t>πικές/ Επαγγελματικές</a:t>
            </a:r>
            <a:endParaRPr 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855505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4" name="Picture 3">
            <a:extLst>
              <a:ext uri="{FF2B5EF4-FFF2-40B4-BE49-F238E27FC236}">
                <a16:creationId xmlns:a16="http://schemas.microsoft.com/office/drawing/2014/main" id="{5FCB201C-5A8A-AD88-C28C-B809C8FFF320}"/>
              </a:ext>
            </a:extLst>
          </p:cNvPr>
          <p:cNvPicPr>
            <a:picLocks noChangeAspect="1"/>
          </p:cNvPicPr>
          <p:nvPr/>
        </p:nvPicPr>
        <p:blipFill>
          <a:blip r:embed="rId2"/>
          <a:stretch>
            <a:fillRect/>
          </a:stretch>
        </p:blipFill>
        <p:spPr>
          <a:xfrm>
            <a:off x="1673762" y="841"/>
            <a:ext cx="8571449" cy="6857159"/>
          </a:xfrm>
          <a:prstGeom prst="rect">
            <a:avLst/>
          </a:prstGeom>
        </p:spPr>
      </p:pic>
      <p:pic>
        <p:nvPicPr>
          <p:cNvPr id="5" name="Picture 4" descr="Συναισθηματική Νοημοσύνη στην εργασία - Είναι το «κλειδί» στην επιτυχία;">
            <a:extLst>
              <a:ext uri="{FF2B5EF4-FFF2-40B4-BE49-F238E27FC236}">
                <a16:creationId xmlns:a16="http://schemas.microsoft.com/office/drawing/2014/main" id="{81D3DD9E-442F-3CC2-626D-50D8A3B1E748}"/>
              </a:ext>
            </a:extLst>
          </p:cNvPr>
          <p:cNvPicPr>
            <a:picLocks noChangeAspect="1"/>
          </p:cNvPicPr>
          <p:nvPr/>
        </p:nvPicPr>
        <p:blipFill>
          <a:blip r:embed="rId3"/>
          <a:srcRect l="13860" r="20618" b="-1"/>
          <a:stretch>
            <a:fillRect/>
          </a:stretch>
        </p:blipFill>
        <p:spPr>
          <a:xfrm>
            <a:off x="4826097" y="3429000"/>
            <a:ext cx="2066316" cy="1959333"/>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
        <p:nvSpPr>
          <p:cNvPr id="7" name="Oval 6">
            <a:extLst>
              <a:ext uri="{FF2B5EF4-FFF2-40B4-BE49-F238E27FC236}">
                <a16:creationId xmlns:a16="http://schemas.microsoft.com/office/drawing/2014/main" id="{701127B4-42FC-6593-249E-4A5BF6E156F2}"/>
              </a:ext>
            </a:extLst>
          </p:cNvPr>
          <p:cNvSpPr/>
          <p:nvPr/>
        </p:nvSpPr>
        <p:spPr>
          <a:xfrm>
            <a:off x="4732767" y="2783956"/>
            <a:ext cx="2442474" cy="1017037"/>
          </a:xfrm>
          <a:prstGeom prst="ellipse">
            <a:avLst/>
          </a:prstGeom>
          <a:solidFill>
            <a:schemeClr val="accent2">
              <a:lumMod val="20000"/>
              <a:lumOff val="80000"/>
            </a:schemeClr>
          </a:solidFill>
          <a:ln>
            <a:solidFill>
              <a:srgbClr val="DA56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l-GR" dirty="0">
                <a:solidFill>
                  <a:schemeClr val="tx1"/>
                </a:solidFill>
                <a:effectLst>
                  <a:outerShdw blurRad="38100" dist="38100" dir="2700000" algn="tl">
                    <a:srgbClr val="000000">
                      <a:alpha val="43137"/>
                    </a:srgbClr>
                  </a:outerShdw>
                </a:effectLst>
              </a:rPr>
              <a:t>Συναισθήματα/</a:t>
            </a:r>
          </a:p>
          <a:p>
            <a:r>
              <a:rPr lang="el-GR" dirty="0">
                <a:solidFill>
                  <a:schemeClr val="tx1"/>
                </a:solidFill>
                <a:effectLst>
                  <a:outerShdw blurRad="38100" dist="38100" dir="2700000" algn="tl">
                    <a:srgbClr val="000000">
                      <a:alpha val="43137"/>
                    </a:srgbClr>
                  </a:outerShdw>
                </a:effectLst>
              </a:rPr>
              <a:t>Συναισθηματική Νοημοσύνη</a:t>
            </a:r>
            <a:endParaRPr lang="en-US"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4367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151" y="430532"/>
            <a:ext cx="9727161" cy="1007877"/>
          </a:xfrm>
        </p:spPr>
        <p:txBody>
          <a:bodyPr>
            <a:normAutofit fontScale="90000"/>
          </a:bodyPr>
          <a:lstStyle/>
          <a:p>
            <a:r>
              <a:rPr lang="el-GR" dirty="0"/>
              <a:t>Δεξιότητες που αναζητούν τα Ανώτερα Εκπαιδευτικά Ιδρύματα/οι Εργοδότες</a:t>
            </a:r>
            <a:endParaRPr lang="en-GB" dirty="0"/>
          </a:p>
        </p:txBody>
      </p:sp>
      <p:sp>
        <p:nvSpPr>
          <p:cNvPr id="3" name="Text Placeholder 2"/>
          <p:cNvSpPr>
            <a:spLocks noGrp="1"/>
          </p:cNvSpPr>
          <p:nvPr>
            <p:ph type="body" idx="1"/>
          </p:nvPr>
        </p:nvSpPr>
        <p:spPr>
          <a:xfrm>
            <a:off x="838945" y="2177908"/>
            <a:ext cx="2734304" cy="3946800"/>
          </a:xfrm>
        </p:spPr>
        <p:txBody>
          <a:bodyPr/>
          <a:lstStyle/>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Προβλεψιμότητα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Απασχολησιμότητα</a:t>
            </a: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Ευελιξία / ευελιξία γνώσης</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Μετασχηματισμός γνώσης</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Προσαρμοστικότητα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Ανθεκτικότητα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Αυτεπάρκεια</a:t>
            </a:r>
          </a:p>
          <a:p>
            <a:endParaRPr lang="en-GB" dirty="0"/>
          </a:p>
        </p:txBody>
      </p:sp>
      <p:sp>
        <p:nvSpPr>
          <p:cNvPr id="4" name="Text Placeholder 3"/>
          <p:cNvSpPr>
            <a:spLocks noGrp="1"/>
          </p:cNvSpPr>
          <p:nvPr>
            <p:ph type="body" idx="2"/>
          </p:nvPr>
        </p:nvSpPr>
        <p:spPr>
          <a:xfrm>
            <a:off x="3917563" y="2177844"/>
            <a:ext cx="2615253" cy="3946800"/>
          </a:xfrm>
        </p:spPr>
        <p:txBody>
          <a:bodyPr/>
          <a:lstStyle/>
          <a:p>
            <a:pPr marL="381000" indent="-381000">
              <a:buFont typeface="Arial" panose="020B0604020202020204" pitchFamily="34" charset="0"/>
              <a:buChar char="•"/>
            </a:pPr>
            <a:r>
              <a:rPr lang="el-GR" sz="1865" dirty="0">
                <a:latin typeface="Arial" panose="020B0604020202020204" pitchFamily="34" charset="0"/>
                <a:cs typeface="Arial" panose="020B0604020202020204" pitchFamily="34" charset="0"/>
              </a:rPr>
              <a:t>Ομαδική Εργασία</a:t>
            </a:r>
          </a:p>
          <a:p>
            <a:pPr marL="381000" indent="-381000">
              <a:buFont typeface="Arial" panose="020B0604020202020204" pitchFamily="34" charset="0"/>
              <a:buChar char="•"/>
            </a:pPr>
            <a:r>
              <a:rPr lang="el-GR" sz="1865" dirty="0">
                <a:latin typeface="Arial" panose="020B0604020202020204" pitchFamily="34" charset="0"/>
                <a:cs typeface="Arial" panose="020B0604020202020204" pitchFamily="34" charset="0"/>
              </a:rPr>
              <a:t>Αλληλοσυμπλήρωση εργασιακών δραστηριοτήτων</a:t>
            </a:r>
          </a:p>
          <a:p>
            <a:pPr marL="381000" indent="-381000">
              <a:buFont typeface="Arial" panose="020B0604020202020204" pitchFamily="34" charset="0"/>
              <a:buChar char="•"/>
            </a:pPr>
            <a:r>
              <a:rPr lang="el-GR" sz="1865" dirty="0">
                <a:latin typeface="Arial" panose="020B0604020202020204" pitchFamily="34" charset="0"/>
                <a:cs typeface="Arial" panose="020B0604020202020204" pitchFamily="34" charset="0"/>
              </a:rPr>
              <a:t>Εμπλουτισμό εργασιακών καθηκόντων</a:t>
            </a:r>
          </a:p>
          <a:p>
            <a:pPr marL="381000" indent="-381000">
              <a:buFont typeface="Arial" panose="020B0604020202020204" pitchFamily="34" charset="0"/>
              <a:buChar char="•"/>
            </a:pPr>
            <a:r>
              <a:rPr lang="el-GR" sz="1865" dirty="0" err="1">
                <a:latin typeface="Arial" panose="020B0604020202020204" pitchFamily="34" charset="0"/>
                <a:cs typeface="Arial" panose="020B0604020202020204" pitchFamily="34" charset="0"/>
              </a:rPr>
              <a:t>Πολυειδίκευση</a:t>
            </a:r>
            <a:endParaRPr lang="el-GR" sz="1865" dirty="0">
              <a:latin typeface="Arial" panose="020B0604020202020204" pitchFamily="34" charset="0"/>
              <a:cs typeface="Arial" panose="020B0604020202020204" pitchFamily="34" charset="0"/>
            </a:endParaRPr>
          </a:p>
          <a:p>
            <a:pPr marL="381000" indent="-381000">
              <a:buFont typeface="Arial" panose="020B0604020202020204" pitchFamily="34" charset="0"/>
              <a:buChar char="•"/>
            </a:pPr>
            <a:r>
              <a:rPr lang="el-GR" sz="1865" dirty="0">
                <a:latin typeface="Arial" panose="020B0604020202020204" pitchFamily="34" charset="0"/>
                <a:cs typeface="Arial" panose="020B0604020202020204" pitchFamily="34" charset="0"/>
              </a:rPr>
              <a:t>Ψηφιακές Δεξιότητες</a:t>
            </a:r>
          </a:p>
          <a:p>
            <a:pPr marL="152400" indent="0">
              <a:buNone/>
            </a:pPr>
            <a:endParaRPr lang="en-GB" dirty="0"/>
          </a:p>
        </p:txBody>
      </p:sp>
      <p:sp>
        <p:nvSpPr>
          <p:cNvPr id="5" name="Text Placeholder 4"/>
          <p:cNvSpPr>
            <a:spLocks noGrp="1"/>
          </p:cNvSpPr>
          <p:nvPr>
            <p:ph type="body" idx="3"/>
          </p:nvPr>
        </p:nvSpPr>
        <p:spPr>
          <a:xfrm>
            <a:off x="6723984" y="2239592"/>
            <a:ext cx="3303937" cy="3885052"/>
          </a:xfrm>
        </p:spPr>
        <p:txBody>
          <a:bodyPr/>
          <a:lstStyle/>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Αυτοαποτελεσματικότητα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Δημιουργικότητα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Εφαρμοσιμότητα</a:t>
            </a:r>
            <a:endParaRPr lang="en-GB" sz="1865" dirty="0">
              <a:latin typeface="Arial" panose="020B0604020202020204" pitchFamily="34" charset="0"/>
              <a:cs typeface="Arial" panose="020B0604020202020204" pitchFamily="34" charset="0"/>
            </a:endParaRPr>
          </a:p>
          <a:p>
            <a:pPr>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Σχεδιασμός ζωής</a:t>
            </a:r>
            <a:endParaRPr lang="en-GB" sz="1865" dirty="0">
              <a:latin typeface="Arial" panose="020B0604020202020204" pitchFamily="34" charset="0"/>
              <a:cs typeface="Arial" panose="020B0604020202020204" pitchFamily="34" charset="0"/>
            </a:endParaRPr>
          </a:p>
          <a:p>
            <a:pPr>
              <a:spcBef>
                <a:spcPts val="0"/>
              </a:spcBef>
              <a:buFont typeface="Arial" panose="020B0604020202020204" pitchFamily="34" charset="0"/>
              <a:buChar char="•"/>
            </a:pPr>
            <a:r>
              <a:rPr lang="el-GR" sz="1865" dirty="0" err="1">
                <a:latin typeface="Arial" panose="020B0604020202020204" pitchFamily="34" charset="0"/>
                <a:ea typeface="Calibri" panose="020F0502020204030204" pitchFamily="34" charset="0"/>
                <a:cs typeface="Arial" panose="020B0604020202020204" pitchFamily="34" charset="0"/>
              </a:rPr>
              <a:t>Συλλειτουργικότητα</a:t>
            </a:r>
            <a:endParaRPr lang="el-GR" sz="1865" dirty="0">
              <a:latin typeface="Arial" panose="020B0604020202020204" pitchFamily="34" charset="0"/>
              <a:ea typeface="Calibri" panose="020F0502020204030204" pitchFamily="34" charset="0"/>
              <a:cs typeface="Arial" panose="020B0604020202020204" pitchFamily="34" charset="0"/>
            </a:endParaRPr>
          </a:p>
          <a:p>
            <a:pPr marL="152400" indent="0">
              <a:spcBef>
                <a:spcPts val="0"/>
              </a:spcBef>
              <a:buNone/>
            </a:pPr>
            <a:r>
              <a:rPr lang="en-US" sz="1865" dirty="0">
                <a:latin typeface="Arial" panose="020B0604020202020204" pitchFamily="34" charset="0"/>
                <a:ea typeface="Calibri" panose="020F0502020204030204" pitchFamily="34" charset="0"/>
                <a:cs typeface="Arial" panose="020B0604020202020204" pitchFamily="34" charset="0"/>
              </a:rPr>
              <a:t>      </a:t>
            </a:r>
            <a:r>
              <a:rPr lang="el-GR" sz="1865" dirty="0">
                <a:latin typeface="Arial" panose="020B0604020202020204" pitchFamily="34" charset="0"/>
                <a:ea typeface="Calibri" panose="020F0502020204030204" pitchFamily="34" charset="0"/>
                <a:cs typeface="Arial" panose="020B0604020202020204" pitchFamily="34" charset="0"/>
              </a:rPr>
              <a:t>/ Συνθετικότητα</a:t>
            </a:r>
          </a:p>
          <a:p>
            <a:pPr>
              <a:spcBef>
                <a:spcPts val="0"/>
              </a:spcBef>
              <a:buFont typeface="Arial" panose="020B0604020202020204" pitchFamily="34" charset="0"/>
              <a:buChar char="•"/>
            </a:pPr>
            <a:r>
              <a:rPr lang="el-GR" sz="1865" dirty="0">
                <a:latin typeface="Arial" panose="020B0604020202020204" pitchFamily="34" charset="0"/>
                <a:ea typeface="Calibri" panose="020F0502020204030204" pitchFamily="34" charset="0"/>
                <a:cs typeface="Arial" panose="020B0604020202020204" pitchFamily="34" charset="0"/>
              </a:rPr>
              <a:t>Ενσυνείδητη άσκηση</a:t>
            </a:r>
          </a:p>
          <a:p>
            <a:pPr marL="152400" indent="0">
              <a:spcBef>
                <a:spcPts val="0"/>
              </a:spcBef>
              <a:buNone/>
            </a:pPr>
            <a:r>
              <a:rPr lang="en-US" sz="1865" dirty="0">
                <a:latin typeface="Arial" panose="020B0604020202020204" pitchFamily="34" charset="0"/>
                <a:ea typeface="Calibri" panose="020F0502020204030204" pitchFamily="34" charset="0"/>
                <a:cs typeface="Arial" panose="020B0604020202020204" pitchFamily="34" charset="0"/>
              </a:rPr>
              <a:t>       </a:t>
            </a:r>
            <a:r>
              <a:rPr lang="el-GR" sz="1865">
                <a:latin typeface="Arial" panose="020B0604020202020204" pitchFamily="34" charset="0"/>
                <a:ea typeface="Calibri" panose="020F0502020204030204" pitchFamily="34" charset="0"/>
                <a:cs typeface="Arial" panose="020B0604020202020204" pitchFamily="34" charset="0"/>
              </a:rPr>
              <a:t>διά </a:t>
            </a:r>
            <a:r>
              <a:rPr lang="el-GR" sz="1865" dirty="0">
                <a:latin typeface="Arial" panose="020B0604020202020204" pitchFamily="34" charset="0"/>
                <a:ea typeface="Calibri" panose="020F0502020204030204" pitchFamily="34" charset="0"/>
                <a:cs typeface="Arial" panose="020B0604020202020204" pitchFamily="34" charset="0"/>
              </a:rPr>
              <a:t>βίου  ανάπτυξης /</a:t>
            </a:r>
            <a:r>
              <a:rPr lang="en-US" sz="1865" dirty="0">
                <a:latin typeface="Arial" panose="020B0604020202020204" pitchFamily="34" charset="0"/>
                <a:ea typeface="Calibri" panose="020F0502020204030204" pitchFamily="34" charset="0"/>
                <a:cs typeface="Arial" panose="020B0604020202020204" pitchFamily="34" charset="0"/>
              </a:rPr>
              <a:t>     </a:t>
            </a:r>
            <a:r>
              <a:rPr lang="el-GR" sz="1865" dirty="0">
                <a:latin typeface="Arial" panose="020B0604020202020204" pitchFamily="34" charset="0"/>
                <a:ea typeface="Calibri" panose="020F0502020204030204" pitchFamily="34" charset="0"/>
                <a:cs typeface="Arial" panose="020B0604020202020204" pitchFamily="34" charset="0"/>
              </a:rPr>
              <a:t>   </a:t>
            </a:r>
          </a:p>
          <a:p>
            <a:pPr marL="152400" indent="0">
              <a:spcBef>
                <a:spcPts val="0"/>
              </a:spcBef>
              <a:buNone/>
            </a:pPr>
            <a:r>
              <a:rPr lang="el-GR" sz="1865" dirty="0">
                <a:latin typeface="Arial" panose="020B0604020202020204" pitchFamily="34" charset="0"/>
                <a:ea typeface="Calibri" panose="020F0502020204030204" pitchFamily="34" charset="0"/>
                <a:cs typeface="Arial" panose="020B0604020202020204" pitchFamily="34" charset="0"/>
              </a:rPr>
              <a:t>       ωρίμανσης</a:t>
            </a:r>
            <a:endParaRPr lang="en-GB" sz="1865" dirty="0">
              <a:latin typeface="Arial" panose="020B0604020202020204" pitchFamily="34" charset="0"/>
              <a:cs typeface="Arial" panose="020B0604020202020204" pitchFamily="34" charset="0"/>
            </a:endParaRPr>
          </a:p>
          <a:p>
            <a:endParaRPr lang="en-GB"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2890" y="392397"/>
            <a:ext cx="1972911" cy="2889196"/>
          </a:xfrm>
          <a:prstGeom prst="rect">
            <a:avLst/>
          </a:prstGeom>
        </p:spPr>
      </p:pic>
      <p:sp>
        <p:nvSpPr>
          <p:cNvPr id="6" name="Footer Placeholder 5">
            <a:extLst>
              <a:ext uri="{FF2B5EF4-FFF2-40B4-BE49-F238E27FC236}">
                <a16:creationId xmlns:a16="http://schemas.microsoft.com/office/drawing/2014/main" id="{6702BD47-AB22-F148-F89A-38420474EA9B}"/>
              </a:ext>
            </a:extLst>
          </p:cNvPr>
          <p:cNvSpPr>
            <a:spLocks noGrp="1"/>
          </p:cNvSpPr>
          <p:nvPr>
            <p:ph type="ftr" sz="quarter" idx="11"/>
          </p:nvPr>
        </p:nvSpPr>
        <p:spPr>
          <a:xfrm>
            <a:off x="4105468" y="6427468"/>
            <a:ext cx="4047931" cy="294007"/>
          </a:xfrm>
        </p:spPr>
        <p:txBody>
          <a:bodyPr/>
          <a:lstStyle/>
          <a:p>
            <a:r>
              <a:rPr lang="el-GR" dirty="0"/>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4240936476"/>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4990"/>
            <a:ext cx="10515600" cy="1116811"/>
          </a:xfrm>
        </p:spPr>
        <p:txBody>
          <a:bodyPr anchor="b">
            <a:normAutofit/>
          </a:bodyPr>
          <a:lstStyle/>
          <a:p>
            <a:r>
              <a:rPr lang="el-GR" sz="4100" b="1" dirty="0"/>
              <a:t>Χάσμα Δεξιοτήτων  - </a:t>
            </a:r>
            <a:r>
              <a:rPr lang="en-US" sz="4100" b="1" dirty="0"/>
              <a:t>Skills Mismatch</a:t>
            </a:r>
          </a:p>
        </p:txBody>
      </p:sp>
      <p:sp>
        <p:nvSpPr>
          <p:cNvPr id="3" name="Content Placeholder 2"/>
          <p:cNvSpPr>
            <a:spLocks noGrp="1"/>
          </p:cNvSpPr>
          <p:nvPr>
            <p:ph sz="half" idx="1"/>
          </p:nvPr>
        </p:nvSpPr>
        <p:spPr>
          <a:xfrm>
            <a:off x="838200" y="1825625"/>
            <a:ext cx="5481637" cy="4447385"/>
          </a:xfrm>
        </p:spPr>
        <p:txBody>
          <a:bodyPr>
            <a:normAutofit/>
          </a:bodyPr>
          <a:lstStyle/>
          <a:p>
            <a:pPr marL="0" indent="0">
              <a:lnSpc>
                <a:spcPct val="100000"/>
              </a:lnSpc>
              <a:buNone/>
            </a:pPr>
            <a:r>
              <a:rPr lang="el-GR" sz="1700" b="1" dirty="0"/>
              <a:t>ΧΑΣΜΑ ΔΕΞΙΟΤΗΤΩΝ: </a:t>
            </a:r>
            <a:r>
              <a:rPr lang="el-GR" sz="1700" dirty="0"/>
              <a:t>Α</a:t>
            </a:r>
            <a:r>
              <a:rPr lang="el-GR" sz="1700" b="0" i="0" dirty="0">
                <a:effectLst/>
              </a:rPr>
              <a:t>ναντιστοιχία μεταξύ προσφοράς και ζήτησης δεξιοτήτων.</a:t>
            </a:r>
          </a:p>
          <a:p>
            <a:pPr marL="0" indent="0">
              <a:lnSpc>
                <a:spcPct val="100000"/>
              </a:lnSpc>
              <a:buNone/>
            </a:pPr>
            <a:r>
              <a:rPr lang="el-GR" sz="1700" i="1" dirty="0"/>
              <a:t>Είναι η διαφορά μεταξύ των δεξιοτήτων που χρειάζεται </a:t>
            </a:r>
            <a:r>
              <a:rPr lang="en-GB" sz="1700" i="1" dirty="0"/>
              <a:t>o</a:t>
            </a:r>
            <a:r>
              <a:rPr lang="el-GR" sz="1700" i="1" dirty="0"/>
              <a:t> εργοδότης και των δεξιοτήτων που έχει ο εργαζόμενος. </a:t>
            </a:r>
          </a:p>
          <a:p>
            <a:pPr marL="0" indent="0">
              <a:lnSpc>
                <a:spcPct val="100000"/>
              </a:lnSpc>
              <a:buNone/>
            </a:pPr>
            <a:r>
              <a:rPr lang="el-GR" sz="1700" dirty="0"/>
              <a:t>Συνήθως όταν οι απαιτήσεις της αγοράς εργασίας εξελίσσονται πιο γρήγορα από την ικανότητα των ατόμων να αποκτήσουν αυτές τις δεξιότητες.</a:t>
            </a:r>
            <a:endParaRPr lang="en-GB" sz="1700" i="1" dirty="0"/>
          </a:p>
          <a:p>
            <a:pPr marL="0" indent="0">
              <a:lnSpc>
                <a:spcPct val="100000"/>
              </a:lnSpc>
              <a:buNone/>
            </a:pPr>
            <a:endParaRPr lang="el-GR" sz="1700" b="1" dirty="0"/>
          </a:p>
          <a:p>
            <a:pPr marL="0" indent="0">
              <a:lnSpc>
                <a:spcPct val="100000"/>
              </a:lnSpc>
              <a:buNone/>
            </a:pPr>
            <a:r>
              <a:rPr lang="el-GR" sz="1700" b="1" dirty="0"/>
              <a:t>ΑΝΑΝΤΙΣΤΟΙΧΙΑ ΔΕΞΙΟΤΗΤΩΝ </a:t>
            </a:r>
            <a:r>
              <a:rPr lang="el-GR" sz="1700" b="0" i="0" u="none" strike="noStrike" baseline="0" dirty="0"/>
              <a:t>παρατηρείται όταν το επίπεδο ή ο τύπος των δεξιοτήτων που είναι διαθέσιμες δεν αντιστοιχούν στις ανάγκες της αγοράς εργασίας. </a:t>
            </a:r>
          </a:p>
          <a:p>
            <a:pPr marL="0" indent="0">
              <a:lnSpc>
                <a:spcPct val="100000"/>
              </a:lnSpc>
              <a:buNone/>
            </a:pPr>
            <a:r>
              <a:rPr lang="en-US" sz="1700" b="0" i="0" u="none" strike="noStrike" baseline="0" dirty="0">
                <a:hlinkClick r:id="rId2">
                  <a:extLst>
                    <a:ext uri="{A12FA001-AC4F-418D-AE19-62706E023703}">
                      <ahyp:hlinkClr xmlns:ahyp="http://schemas.microsoft.com/office/drawing/2018/hyperlinkcolor" xmlns="" val="tx"/>
                    </a:ext>
                  </a:extLst>
                </a:hlinkClick>
              </a:rPr>
              <a:t>https://www.cedefop.europa.eu/el/tools/vet-glossary/glossary/vaardigheidskloof</a:t>
            </a:r>
            <a:r>
              <a:rPr lang="el-GR" sz="1700" b="0" i="0" u="none" strike="noStrike" baseline="0" dirty="0"/>
              <a:t> </a:t>
            </a:r>
            <a:endParaRPr lang="en-GB" sz="1700" b="0" i="0" u="none" strike="noStrike" baseline="0" dirty="0"/>
          </a:p>
        </p:txBody>
      </p:sp>
      <p:pic>
        <p:nvPicPr>
          <p:cNvPr id="5" name="Picture 4">
            <a:extLst>
              <a:ext uri="{FF2B5EF4-FFF2-40B4-BE49-F238E27FC236}">
                <a16:creationId xmlns:a16="http://schemas.microsoft.com/office/drawing/2014/main" id="{3E3C1864-3A6B-0C84-B768-936560244F9A}"/>
              </a:ext>
            </a:extLst>
          </p:cNvPr>
          <p:cNvPicPr>
            <a:picLocks noChangeAspect="1"/>
          </p:cNvPicPr>
          <p:nvPr/>
        </p:nvPicPr>
        <p:blipFill>
          <a:blip r:embed="rId3"/>
          <a:stretch>
            <a:fillRect/>
          </a:stretch>
        </p:blipFill>
        <p:spPr>
          <a:xfrm>
            <a:off x="6494106" y="2271935"/>
            <a:ext cx="4859694" cy="3458718"/>
          </a:xfrm>
          <a:prstGeom prst="rect">
            <a:avLst/>
          </a:prstGeom>
          <a:noFill/>
        </p:spPr>
      </p:pic>
      <p:sp>
        <p:nvSpPr>
          <p:cNvPr id="4" name="Footer Placeholder 5">
            <a:extLst>
              <a:ext uri="{FF2B5EF4-FFF2-40B4-BE49-F238E27FC236}">
                <a16:creationId xmlns:a16="http://schemas.microsoft.com/office/drawing/2014/main" id="{F28E3209-4908-84C0-2115-8D253F8F172B}"/>
              </a:ext>
            </a:extLst>
          </p:cNvPr>
          <p:cNvSpPr>
            <a:spLocks noGrp="1"/>
          </p:cNvSpPr>
          <p:nvPr>
            <p:ph type="ftr" sz="quarter" idx="11"/>
          </p:nvPr>
        </p:nvSpPr>
        <p:spPr>
          <a:xfrm>
            <a:off x="4105468" y="6427468"/>
            <a:ext cx="4047931" cy="294007"/>
          </a:xfrm>
        </p:spPr>
        <p:txBody>
          <a:bodyPr/>
          <a:lstStyle/>
          <a:p>
            <a:r>
              <a:rPr lang="el-GR" dirty="0"/>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2277898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B4885-020B-D68A-E00C-7F8056B3DFF1}"/>
              </a:ext>
            </a:extLst>
          </p:cNvPr>
          <p:cNvSpPr>
            <a:spLocks noGrp="1"/>
          </p:cNvSpPr>
          <p:nvPr>
            <p:ph type="title"/>
          </p:nvPr>
        </p:nvSpPr>
        <p:spPr>
          <a:xfrm>
            <a:off x="585722" y="320154"/>
            <a:ext cx="8735560" cy="1517977"/>
          </a:xfrm>
        </p:spPr>
        <p:txBody>
          <a:bodyPr vert="horz" lIns="91440" tIns="45720" rIns="91440" bIns="45720" rtlCol="0" anchor="ctr">
            <a:normAutofit fontScale="90000"/>
          </a:bodyPr>
          <a:lstStyle/>
          <a:p>
            <a:r>
              <a:rPr lang="el-GR" sz="3600" dirty="0"/>
              <a:t>ΑΥΤΟΓΝΩΣΙΑ </a:t>
            </a:r>
            <a:br>
              <a:rPr lang="el-GR" sz="3600" dirty="0"/>
            </a:br>
            <a:r>
              <a:rPr lang="el-GR"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Επαγγελματικές Θεωρίες - Θεωρία της Τυπολογίας  </a:t>
            </a:r>
            <a: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
            </a:r>
            <a:br>
              <a:rPr lang="en-US" sz="3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l-GR" sz="3600" i="1" kern="1200" dirty="0">
                <a:solidFill>
                  <a:schemeClr val="tx1"/>
                </a:solidFill>
                <a:effectLst>
                  <a:outerShdw blurRad="38100" dist="38100" dir="2700000" algn="tl">
                    <a:srgbClr val="000000">
                      <a:alpha val="43137"/>
                    </a:srgbClr>
                  </a:outerShdw>
                </a:effectLst>
                <a:latin typeface="+mj-lt"/>
                <a:ea typeface="+mj-ea"/>
                <a:cs typeface="+mj-cs"/>
              </a:rPr>
              <a:t>Θυμάστε </a:t>
            </a:r>
            <a:r>
              <a:rPr lang="en-US" sz="3600" i="1" kern="1200" dirty="0" err="1">
                <a:solidFill>
                  <a:schemeClr val="tx1"/>
                </a:solidFill>
                <a:effectLst>
                  <a:outerShdw blurRad="38100" dist="38100" dir="2700000" algn="tl">
                    <a:srgbClr val="000000">
                      <a:alpha val="43137"/>
                    </a:srgbClr>
                  </a:outerShdw>
                </a:effectLst>
                <a:latin typeface="+mj-lt"/>
                <a:ea typeface="+mj-ea"/>
                <a:cs typeface="+mj-cs"/>
              </a:rPr>
              <a:t>Το</a:t>
            </a:r>
            <a:r>
              <a:rPr lang="en-US" sz="3600" i="1" kern="1200" dirty="0">
                <a:solidFill>
                  <a:schemeClr val="tx1"/>
                </a:solidFill>
                <a:effectLst>
                  <a:outerShdw blurRad="38100" dist="38100" dir="2700000" algn="tl">
                    <a:srgbClr val="000000">
                      <a:alpha val="43137"/>
                    </a:srgbClr>
                  </a:outerShdw>
                </a:effectLst>
                <a:latin typeface="+mj-lt"/>
                <a:ea typeface="+mj-ea"/>
                <a:cs typeface="+mj-cs"/>
              </a:rPr>
              <a:t> </a:t>
            </a:r>
            <a:r>
              <a:rPr lang="en-US" sz="3600" i="1" kern="1200" dirty="0" err="1">
                <a:solidFill>
                  <a:schemeClr val="tx1"/>
                </a:solidFill>
                <a:effectLst>
                  <a:outerShdw blurRad="38100" dist="38100" dir="2700000" algn="tl">
                    <a:srgbClr val="000000">
                      <a:alpha val="43137"/>
                    </a:srgbClr>
                  </a:outerShdw>
                </a:effectLst>
                <a:latin typeface="+mj-lt"/>
                <a:ea typeface="+mj-ea"/>
                <a:cs typeface="+mj-cs"/>
              </a:rPr>
              <a:t>Εξάγωνο</a:t>
            </a:r>
            <a:r>
              <a:rPr lang="en-US" sz="3600" i="1" kern="1200" dirty="0">
                <a:solidFill>
                  <a:schemeClr val="tx1"/>
                </a:solidFill>
                <a:effectLst>
                  <a:outerShdw blurRad="38100" dist="38100" dir="2700000" algn="tl">
                    <a:srgbClr val="000000">
                      <a:alpha val="43137"/>
                    </a:srgbClr>
                  </a:outerShdw>
                </a:effectLst>
                <a:latin typeface="+mj-lt"/>
                <a:ea typeface="+mj-ea"/>
                <a:cs typeface="+mj-cs"/>
              </a:rPr>
              <a:t> </a:t>
            </a:r>
            <a:r>
              <a:rPr lang="en-US" sz="3600" i="1" kern="1200" dirty="0" err="1">
                <a:solidFill>
                  <a:schemeClr val="tx1"/>
                </a:solidFill>
                <a:effectLst>
                  <a:outerShdw blurRad="38100" dist="38100" dir="2700000" algn="tl">
                    <a:srgbClr val="000000">
                      <a:alpha val="43137"/>
                    </a:srgbClr>
                  </a:outerShdw>
                </a:effectLst>
                <a:latin typeface="+mj-lt"/>
                <a:ea typeface="+mj-ea"/>
                <a:cs typeface="+mj-cs"/>
              </a:rPr>
              <a:t>του</a:t>
            </a:r>
            <a:r>
              <a:rPr lang="en-US" sz="3600" i="1" kern="1200" dirty="0">
                <a:solidFill>
                  <a:schemeClr val="tx1"/>
                </a:solidFill>
                <a:effectLst>
                  <a:outerShdw blurRad="38100" dist="38100" dir="2700000" algn="tl">
                    <a:srgbClr val="000000">
                      <a:alpha val="43137"/>
                    </a:srgbClr>
                  </a:outerShdw>
                </a:effectLst>
                <a:latin typeface="+mj-lt"/>
                <a:ea typeface="+mj-ea"/>
                <a:cs typeface="+mj-cs"/>
              </a:rPr>
              <a:t> John Holland</a:t>
            </a:r>
            <a:r>
              <a:rPr lang="el-GR" sz="3600" i="1" kern="1200" dirty="0">
                <a:solidFill>
                  <a:schemeClr val="tx1"/>
                </a:solidFill>
                <a:effectLst>
                  <a:outerShdw blurRad="38100" dist="38100" dir="2700000" algn="tl">
                    <a:srgbClr val="000000">
                      <a:alpha val="43137"/>
                    </a:srgbClr>
                  </a:outerShdw>
                </a:effectLst>
                <a:latin typeface="+mj-lt"/>
                <a:ea typeface="+mj-ea"/>
                <a:cs typeface="+mj-cs"/>
              </a:rPr>
              <a:t>;</a:t>
            </a:r>
            <a:endParaRPr lang="en-US" sz="3600" i="1" kern="1200" dirty="0">
              <a:solidFill>
                <a:schemeClr val="tx1"/>
              </a:solidFill>
              <a:effectLst>
                <a:outerShdw blurRad="38100" dist="38100" dir="2700000" algn="tl">
                  <a:srgbClr val="000000">
                    <a:alpha val="43137"/>
                  </a:srgbClr>
                </a:outerShdw>
              </a:effectLst>
              <a:latin typeface="+mj-lt"/>
              <a:ea typeface="+mj-ea"/>
              <a:cs typeface="+mj-cs"/>
            </a:endParaRPr>
          </a:p>
        </p:txBody>
      </p:sp>
      <p:sp>
        <p:nvSpPr>
          <p:cNvPr id="5" name="TextBox 4">
            <a:extLst>
              <a:ext uri="{FF2B5EF4-FFF2-40B4-BE49-F238E27FC236}">
                <a16:creationId xmlns:a16="http://schemas.microsoft.com/office/drawing/2014/main" id="{74588C7D-416B-F509-EA07-98258B179733}"/>
              </a:ext>
            </a:extLst>
          </p:cNvPr>
          <p:cNvSpPr txBox="1"/>
          <p:nvPr/>
        </p:nvSpPr>
        <p:spPr>
          <a:xfrm>
            <a:off x="104945" y="1698172"/>
            <a:ext cx="6510459" cy="4794068"/>
          </a:xfrm>
          <a:prstGeom prst="rect">
            <a:avLst/>
          </a:prstGeom>
        </p:spPr>
        <p:txBody>
          <a:bodyPr vert="horz" lIns="91440" tIns="45720" rIns="91440" bIns="45720" rtlCol="0" anchor="ctr">
            <a:normAutofit/>
          </a:bodyPr>
          <a:lstStyle/>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err="1">
                <a:effectLst/>
              </a:rPr>
              <a:t>Πρ</a:t>
            </a:r>
            <a:r>
              <a:rPr lang="en-US" sz="1600" b="1" u="none" strike="noStrike" dirty="0">
                <a:effectLst/>
              </a:rPr>
              <a:t>ακτικός – Ρεαλιστικός (Realistic):</a:t>
            </a:r>
            <a:r>
              <a:rPr lang="en-US" sz="1600" b="0" u="none" strike="noStrike" dirty="0">
                <a:effectLst/>
              </a:rPr>
              <a:t> Εστίαση σε εργαλεία, μηχανές, χειρωνακτική εργασία, κατασκευές</a:t>
            </a:r>
            <a:r>
              <a:rPr lang="en-US" sz="1600" dirty="0"/>
              <a:t> …</a:t>
            </a:r>
            <a:endParaRPr lang="en-US" sz="1600" b="0" u="none" strike="noStrike" dirty="0">
              <a:effectLst/>
            </a:endParaRP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err="1">
                <a:effectLst/>
              </a:rPr>
              <a:t>Ερευνητικός</a:t>
            </a:r>
            <a:r>
              <a:rPr lang="en-US" sz="1600" b="1" u="none" strike="noStrike" dirty="0">
                <a:effectLst/>
              </a:rPr>
              <a:t> (</a:t>
            </a:r>
            <a:r>
              <a:rPr lang="en-US" sz="1600" b="1" u="none" strike="noStrike" dirty="0" err="1">
                <a:effectLst/>
              </a:rPr>
              <a:t>Investigive</a:t>
            </a:r>
            <a:r>
              <a:rPr lang="en-US" sz="1600" b="1" u="none" strike="noStrike" dirty="0">
                <a:effectLst/>
              </a:rPr>
              <a:t>):</a:t>
            </a:r>
            <a:r>
              <a:rPr lang="en-US" sz="1600" b="0" u="none" strike="noStrike" dirty="0">
                <a:effectLst/>
              </a:rPr>
              <a:t> </a:t>
            </a:r>
            <a:r>
              <a:rPr lang="en-US" sz="1600" b="0" u="none" strike="noStrike" dirty="0" err="1">
                <a:effectLst/>
              </a:rPr>
              <a:t>Ανάλυση</a:t>
            </a:r>
            <a:r>
              <a:rPr lang="en-US" sz="1600" b="0" u="none" strike="noStrike" dirty="0">
                <a:effectLst/>
              </a:rPr>
              <a:t>, </a:t>
            </a:r>
            <a:r>
              <a:rPr lang="en-US" sz="1600" b="0" u="none" strike="noStrike" dirty="0" err="1">
                <a:effectLst/>
              </a:rPr>
              <a:t>Θετικές</a:t>
            </a:r>
            <a:r>
              <a:rPr lang="en-US" sz="1600" b="0" u="none" strike="noStrike" dirty="0">
                <a:effectLst/>
              </a:rPr>
              <a:t> Επ</a:t>
            </a:r>
            <a:r>
              <a:rPr lang="en-US" sz="1600" b="0" u="none" strike="noStrike" dirty="0" err="1">
                <a:effectLst/>
              </a:rPr>
              <a:t>ιστήμες</a:t>
            </a:r>
            <a:r>
              <a:rPr lang="en-US" sz="1600" dirty="0"/>
              <a:t>,</a:t>
            </a:r>
            <a:r>
              <a:rPr lang="en-US" sz="1600" b="0" u="none" strike="noStrike" dirty="0">
                <a:effectLst/>
              </a:rPr>
              <a:t> ια</a:t>
            </a:r>
            <a:r>
              <a:rPr lang="en-US" sz="1600" b="0" u="none" strike="noStrike" dirty="0" err="1">
                <a:effectLst/>
              </a:rPr>
              <a:t>τρικοί</a:t>
            </a:r>
            <a:r>
              <a:rPr lang="en-US" sz="1600" b="0" u="none" strike="noStrike" dirty="0">
                <a:effectLst/>
              </a:rPr>
              <a:t>/επ</a:t>
            </a:r>
            <a:r>
              <a:rPr lang="en-US" sz="1600" b="0" u="none" strike="noStrike" dirty="0" err="1">
                <a:effectLst/>
              </a:rPr>
              <a:t>ιστημονικοί</a:t>
            </a:r>
            <a:r>
              <a:rPr lang="en-US" sz="1600" b="0" u="none" strike="noStrike" dirty="0">
                <a:effectLst/>
              </a:rPr>
              <a:t> </a:t>
            </a:r>
            <a:r>
              <a:rPr lang="en-US" sz="1600" b="0" u="none" strike="noStrike" dirty="0" err="1">
                <a:effectLst/>
              </a:rPr>
              <a:t>κλάδοι</a:t>
            </a:r>
            <a:r>
              <a:rPr lang="en-US" sz="1600" dirty="0"/>
              <a:t> …</a:t>
            </a:r>
            <a:endParaRPr lang="en-US" sz="1600" b="0" u="none" strike="noStrike" dirty="0">
              <a:effectLst/>
            </a:endParaRP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a:effectLst/>
              </a:rPr>
              <a:t>Κα</a:t>
            </a:r>
            <a:r>
              <a:rPr lang="en-US" sz="1600" b="1" u="none" strike="noStrike" dirty="0" err="1">
                <a:effectLst/>
              </a:rPr>
              <a:t>λλιτεχνικός</a:t>
            </a:r>
            <a:r>
              <a:rPr lang="en-US" sz="1600" b="1" u="none" strike="noStrike" dirty="0">
                <a:effectLst/>
              </a:rPr>
              <a:t> (Artistic):</a:t>
            </a:r>
            <a:r>
              <a:rPr lang="en-US" sz="1600" b="0" u="none" strike="noStrike" dirty="0">
                <a:effectLst/>
              </a:rPr>
              <a:t> </a:t>
            </a:r>
            <a:r>
              <a:rPr lang="en-US" sz="1600" b="0" u="none" strike="noStrike" dirty="0" err="1">
                <a:effectLst/>
              </a:rPr>
              <a:t>Δημιουργικότητ</a:t>
            </a:r>
            <a:r>
              <a:rPr lang="en-US" sz="1600" b="0" u="none" strike="noStrike" dirty="0">
                <a:effectLst/>
              </a:rPr>
              <a:t>α, τέχνες, γλώσσες, μουσική, θέατρο</a:t>
            </a:r>
            <a:r>
              <a:rPr lang="en-US" sz="1600" dirty="0"/>
              <a:t> …</a:t>
            </a:r>
            <a:endParaRPr lang="en-US" sz="1600" b="0" u="none" strike="noStrike" dirty="0">
              <a:effectLst/>
            </a:endParaRP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err="1">
                <a:effectLst/>
              </a:rPr>
              <a:t>Κοινωνικός</a:t>
            </a:r>
            <a:r>
              <a:rPr lang="en-US" sz="1600" b="1" u="none" strike="noStrike" dirty="0">
                <a:effectLst/>
              </a:rPr>
              <a:t> (Social):</a:t>
            </a:r>
            <a:r>
              <a:rPr lang="en-US" sz="1600" b="0" u="none" strike="noStrike" dirty="0">
                <a:effectLst/>
              </a:rPr>
              <a:t> </a:t>
            </a:r>
            <a:r>
              <a:rPr lang="en-US" sz="1600" b="0" u="none" strike="noStrike" dirty="0" err="1">
                <a:effectLst/>
              </a:rPr>
              <a:t>Διδ</a:t>
            </a:r>
            <a:r>
              <a:rPr lang="en-US" sz="1600" b="0" u="none" strike="noStrike" dirty="0">
                <a:effectLst/>
              </a:rPr>
              <a:t>ασκαλία, προσφορά βοήθειας, συμβουλευτική, υποστήριξη ανθρώπων …</a:t>
            </a: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a:effectLst/>
              </a:rPr>
              <a:t>Επ</a:t>
            </a:r>
            <a:r>
              <a:rPr lang="en-US" sz="1600" b="1" u="none" strike="noStrike" dirty="0" err="1">
                <a:effectLst/>
              </a:rPr>
              <a:t>ιχειρημ</a:t>
            </a:r>
            <a:r>
              <a:rPr lang="en-US" sz="1600" b="1" u="none" strike="noStrike" dirty="0">
                <a:effectLst/>
              </a:rPr>
              <a:t>ατικός (Enterprising):</a:t>
            </a:r>
            <a:r>
              <a:rPr lang="en-US" sz="1600" b="0" u="none" strike="noStrike" dirty="0">
                <a:effectLst/>
              </a:rPr>
              <a:t> Ηγεσία, πειστικότητα, διοίκηση,  πωλήσεις …</a:t>
            </a:r>
          </a:p>
          <a:p>
            <a:pPr marL="742950" marR="0" lvl="1" indent="-228600">
              <a:lnSpc>
                <a:spcPct val="90000"/>
              </a:lnSpc>
              <a:spcBef>
                <a:spcPts val="900"/>
              </a:spcBef>
              <a:spcAft>
                <a:spcPts val="900"/>
              </a:spcAft>
              <a:buFont typeface="Arial" panose="020B0604020202020204" pitchFamily="34" charset="0"/>
              <a:buChar char="•"/>
            </a:pPr>
            <a:r>
              <a:rPr lang="en-US" sz="1600" b="1" u="none" strike="noStrike" dirty="0" err="1">
                <a:effectLst/>
              </a:rPr>
              <a:t>Συμ</a:t>
            </a:r>
            <a:r>
              <a:rPr lang="en-US" sz="1600" b="1" u="none" strike="noStrike" dirty="0">
                <a:effectLst/>
              </a:rPr>
              <a:t>βατικός – Οργανωτικός (Conventional):</a:t>
            </a:r>
            <a:r>
              <a:rPr lang="en-US" sz="1600" b="0" u="none" strike="noStrike" dirty="0">
                <a:effectLst/>
              </a:rPr>
              <a:t> Μεθοδική οργάνωση δεδομένων, τήρηση αρχείων, υπολογιστές</a:t>
            </a:r>
            <a:r>
              <a:rPr lang="en-US" sz="1600" dirty="0"/>
              <a:t> …</a:t>
            </a:r>
            <a:endParaRPr lang="en-US" sz="1600" b="0" u="none" strike="noStrike" dirty="0">
              <a:effectLst/>
            </a:endParaRPr>
          </a:p>
        </p:txBody>
      </p:sp>
      <p:pic>
        <p:nvPicPr>
          <p:cNvPr id="7" name="Picture 6">
            <a:extLst>
              <a:ext uri="{FF2B5EF4-FFF2-40B4-BE49-F238E27FC236}">
                <a16:creationId xmlns:a16="http://schemas.microsoft.com/office/drawing/2014/main" id="{82F04B09-7F6C-314B-D92C-9D8A8F3963FD}"/>
              </a:ext>
            </a:extLst>
          </p:cNvPr>
          <p:cNvPicPr>
            <a:picLocks noChangeAspect="1"/>
          </p:cNvPicPr>
          <p:nvPr/>
        </p:nvPicPr>
        <p:blipFill>
          <a:blip r:embed="rId2"/>
          <a:stretch>
            <a:fillRect/>
          </a:stretch>
        </p:blipFill>
        <p:spPr>
          <a:xfrm>
            <a:off x="7286835" y="2520308"/>
            <a:ext cx="4223252" cy="2438927"/>
          </a:xfrm>
          <a:prstGeom prst="rect">
            <a:avLst/>
          </a:prstGeom>
        </p:spPr>
      </p:pic>
      <p:sp>
        <p:nvSpPr>
          <p:cNvPr id="3" name="Footer Placeholder 2"/>
          <p:cNvSpPr>
            <a:spLocks noGrp="1"/>
          </p:cNvSpPr>
          <p:nvPr>
            <p:ph type="ftr" sz="quarter" idx="11"/>
          </p:nvPr>
        </p:nvSpPr>
        <p:spPr>
          <a:xfrm>
            <a:off x="4038600" y="6492240"/>
            <a:ext cx="4114800" cy="365125"/>
          </a:xfrm>
        </p:spPr>
        <p:txBody>
          <a:bodyPr vert="horz" lIns="91440" tIns="45720" rIns="91440" bIns="45720" rtlCol="0" anchor="ctr">
            <a:normAutofit/>
          </a:bodyPr>
          <a:lstStyle/>
          <a:p>
            <a:pPr>
              <a:lnSpc>
                <a:spcPct val="90000"/>
              </a:lnSpc>
              <a:spcAft>
                <a:spcPts val="600"/>
              </a:spcAft>
            </a:pPr>
            <a:r>
              <a:rPr lang="el-GR" sz="1000" kern="1200">
                <a:solidFill>
                  <a:schemeClr val="tx1">
                    <a:tint val="75000"/>
                  </a:schemeClr>
                </a:solidFill>
                <a:latin typeface="+mn-lt"/>
                <a:ea typeface="+mn-ea"/>
                <a:cs typeface="+mn-cs"/>
              </a:rPr>
              <a:t>Υπηρεσία Συμβουλευτικής &amp; Επαγγελματικής Αγωγής, Οκτώβριος 2026</a:t>
            </a:r>
            <a:endParaRPr lang="en-US" sz="1000" kern="1200">
              <a:solidFill>
                <a:schemeClr val="tx1">
                  <a:tint val="75000"/>
                </a:schemeClr>
              </a:solidFill>
              <a:latin typeface="+mn-lt"/>
              <a:ea typeface="+mn-ea"/>
              <a:cs typeface="+mn-cs"/>
            </a:endParaRPr>
          </a:p>
        </p:txBody>
      </p:sp>
      <p:pic>
        <p:nvPicPr>
          <p:cNvPr id="8" name="Picture 7">
            <a:extLst>
              <a:ext uri="{FF2B5EF4-FFF2-40B4-BE49-F238E27FC236}">
                <a16:creationId xmlns:a16="http://schemas.microsoft.com/office/drawing/2014/main" id="{EB2E48BE-7C8F-D34E-9C16-E8CBC50F4CC4}"/>
              </a:ext>
            </a:extLst>
          </p:cNvPr>
          <p:cNvPicPr>
            <a:picLocks noChangeAspect="1"/>
          </p:cNvPicPr>
          <p:nvPr/>
        </p:nvPicPr>
        <p:blipFill>
          <a:blip r:embed="rId3"/>
          <a:stretch>
            <a:fillRect/>
          </a:stretch>
        </p:blipFill>
        <p:spPr>
          <a:xfrm>
            <a:off x="11239500" y="5495925"/>
            <a:ext cx="952500" cy="1362075"/>
          </a:xfrm>
          <a:prstGeom prst="rect">
            <a:avLst/>
          </a:prstGeom>
        </p:spPr>
      </p:pic>
      <p:pic>
        <p:nvPicPr>
          <p:cNvPr id="6" name="Picture 5" descr="John Holland's Theory Of Career Choice – Theories Every Careers Adviser Should Know – Running In A Forest">
            <a:extLst>
              <a:ext uri="{FF2B5EF4-FFF2-40B4-BE49-F238E27FC236}">
                <a16:creationId xmlns:a16="http://schemas.microsoft.com/office/drawing/2014/main" id="{4683C7DF-B938-FE9A-9871-E633A2A28591}"/>
              </a:ext>
            </a:extLst>
          </p:cNvPr>
          <p:cNvPicPr>
            <a:picLocks noChangeAspect="1"/>
          </p:cNvPicPr>
          <p:nvPr/>
        </p:nvPicPr>
        <p:blipFill>
          <a:blip r:embed="rId4"/>
          <a:stretch>
            <a:fillRect/>
          </a:stretch>
        </p:blipFill>
        <p:spPr>
          <a:xfrm>
            <a:off x="10851125" y="320154"/>
            <a:ext cx="776749" cy="982449"/>
          </a:xfrm>
          <a:prstGeom prst="rect">
            <a:avLst/>
          </a:prstGeom>
        </p:spPr>
      </p:pic>
    </p:spTree>
    <p:extLst>
      <p:ext uri="{BB962C8B-B14F-4D97-AF65-F5344CB8AC3E}">
        <p14:creationId xmlns:p14="http://schemas.microsoft.com/office/powerpoint/2010/main" val="476645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making a pyzzle">
            <a:hlinkClick r:id="rId2"/>
            <a:extLst>
              <a:ext uri="{FF2B5EF4-FFF2-40B4-BE49-F238E27FC236}">
                <a16:creationId xmlns:a16="http://schemas.microsoft.com/office/drawing/2014/main" id="{CE1E6B1F-F900-851C-4304-F770F1159D64}"/>
              </a:ext>
            </a:extLst>
          </p:cNvPr>
          <p:cNvPicPr>
            <a:picLocks noChangeAspect="1" noChangeArrowheads="1"/>
          </p:cNvPicPr>
          <p:nvPr/>
        </p:nvPicPr>
        <p:blipFill>
          <a:blip r:embed="rId3" cstate="print"/>
          <a:srcRect/>
          <a:stretch>
            <a:fillRect/>
          </a:stretch>
        </p:blipFill>
        <p:spPr bwMode="auto">
          <a:xfrm>
            <a:off x="578498" y="2695599"/>
            <a:ext cx="5309118" cy="4025876"/>
          </a:xfrm>
          <a:prstGeom prst="rect">
            <a:avLst/>
          </a:prstGeom>
          <a:noFill/>
          <a:ln w="9525">
            <a:noFill/>
            <a:miter lim="800000"/>
            <a:headEnd/>
            <a:tailEnd/>
          </a:ln>
        </p:spPr>
      </p:pic>
      <p:sp>
        <p:nvSpPr>
          <p:cNvPr id="4" name="Footer Placeholder 3">
            <a:extLst>
              <a:ext uri="{FF2B5EF4-FFF2-40B4-BE49-F238E27FC236}">
                <a16:creationId xmlns:a16="http://schemas.microsoft.com/office/drawing/2014/main" id="{7119F664-6FCB-A9B3-3996-66F3D993B392}"/>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
        <p:nvSpPr>
          <p:cNvPr id="6" name="Τίτλος 1">
            <a:extLst>
              <a:ext uri="{FF2B5EF4-FFF2-40B4-BE49-F238E27FC236}">
                <a16:creationId xmlns:a16="http://schemas.microsoft.com/office/drawing/2014/main" id="{8DF21B4C-9EAB-B452-C852-13A2D142F279}"/>
              </a:ext>
            </a:extLst>
          </p:cNvPr>
          <p:cNvSpPr txBox="1">
            <a:spLocks/>
          </p:cNvSpPr>
          <p:nvPr/>
        </p:nvSpPr>
        <p:spPr>
          <a:xfrm>
            <a:off x="6216909" y="2466444"/>
            <a:ext cx="4114800" cy="4072468"/>
          </a:xfrm>
          <a:prstGeom prst="rect">
            <a:avLst/>
          </a:prstGeom>
        </p:spPr>
        <p:txBody>
          <a:bodyPr vert="horz" lIns="91440" tIns="45720" rIns="91440" bIns="45720" rtlCol="0" anchor="b">
            <a:normAutofit fontScale="25000" lnSpcReduction="20000"/>
          </a:bodyPr>
          <a:lstStyle>
            <a:lvl1pPr algn="l" defTabSz="457200" rtl="0" eaLnBrk="1" latinLnBrk="0" hangingPunct="1">
              <a:spcBef>
                <a:spcPct val="0"/>
              </a:spcBef>
              <a:buNone/>
              <a:defRPr sz="2400" b="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a:r>
            <a:br>
              <a:rPr kumimoji="0" lang="el-GR" sz="44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Φτιάξε </a:t>
            </a:r>
            <a:r>
              <a:rPr kumimoji="0" lang="el-GR" sz="11200" b="1"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ΕΣΥ</a:t>
            </a:r>
            <a:r>
              <a:rPr kumimoji="0" lang="el-GR" sz="11200" b="0" i="0" u="none" strike="noStrike" kern="1200" cap="none" spc="0" normalizeH="0" baseline="0" noProof="0" dirty="0">
                <a:ln>
                  <a:noFill/>
                </a:ln>
                <a:solidFill>
                  <a:srgbClr val="96D141">
                    <a:lumMod val="50000"/>
                  </a:srgbClr>
                </a:solidFill>
                <a:effectLst/>
                <a:uLnTx/>
                <a:uFillTx/>
                <a:latin typeface="Trebuchet MS" panose="020B0603020202020204"/>
                <a:ea typeface="+mj-ea"/>
                <a:cs typeface="+mj-cs"/>
              </a:rPr>
              <a:t> τη ζωή σου!</a:t>
            </a: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42D0A2"/>
                </a:solidFill>
                <a:effectLst/>
                <a:uLnTx/>
                <a:uFillTx/>
                <a:latin typeface="Trebuchet MS" panose="020B0603020202020204"/>
                <a:ea typeface="+mj-ea"/>
                <a:cs typeface="+mj-cs"/>
              </a:rPr>
              <a:t>&lt;&lt;Έχεις τα πινέλα, έχεις τα χρώματα, ζωγράφισε τον παράδεισο και μπες μέσα&gt;&gt;</a:t>
            </a:r>
          </a:p>
          <a:p>
            <a:pPr marL="0" marR="0" lvl="0" indent="0" algn="l" defTabSz="457200" rtl="0" eaLnBrk="1" fontAlgn="auto" latinLnBrk="0" hangingPunct="1">
              <a:lnSpc>
                <a:spcPct val="100000"/>
              </a:lnSpc>
              <a:spcBef>
                <a:spcPct val="0"/>
              </a:spcBef>
              <a:spcAft>
                <a:spcPts val="0"/>
              </a:spcAft>
              <a:buClrTx/>
              <a:buSzTx/>
              <a:buFontTx/>
              <a:buNone/>
              <a:tabLst/>
              <a:defRPr/>
            </a:pPr>
            <a:endParaRPr lang="el-GR" sz="11200" dirty="0">
              <a:solidFill>
                <a:srgbClr val="42D0A2"/>
              </a:solidFill>
              <a:latin typeface="Trebuchet MS" panose="020B0603020202020204"/>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l-GR" sz="11200" b="0" i="0" u="none" strike="noStrike" kern="1200" cap="none" spc="0" normalizeH="0" baseline="0" noProof="0" dirty="0">
                <a:ln>
                  <a:noFill/>
                </a:ln>
                <a:solidFill>
                  <a:srgbClr val="42D0A2"/>
                </a:solidFill>
                <a:effectLst/>
                <a:uLnTx/>
                <a:uFillTx/>
                <a:latin typeface="Trebuchet MS" panose="020B0603020202020204"/>
                <a:ea typeface="+mj-ea"/>
                <a:cs typeface="+mj-cs"/>
              </a:rPr>
              <a:t> </a:t>
            </a: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Νίκος Καζαντζάκης</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t/>
            </a:r>
            <a:br>
              <a:rPr kumimoji="0" lang="el-GR" sz="11200" b="0" i="0" u="none" strike="noStrike" kern="1200" cap="none" spc="0" normalizeH="0" baseline="0" noProof="0" dirty="0">
                <a:ln>
                  <a:noFill/>
                </a:ln>
                <a:solidFill>
                  <a:srgbClr val="2E946B">
                    <a:lumMod val="50000"/>
                  </a:srgbClr>
                </a:solidFill>
                <a:effectLst/>
                <a:uLnTx/>
                <a:uFillTx/>
                <a:latin typeface="Trebuchet MS" panose="020B0603020202020204"/>
                <a:ea typeface="+mj-ea"/>
                <a:cs typeface="+mj-cs"/>
              </a:rPr>
            </a:br>
            <a:r>
              <a:rPr kumimoji="0" lang="el-GR" sz="2400" b="0" i="0" u="none" strike="noStrike" kern="1200" cap="none" spc="0" normalizeH="0" baseline="0" noProof="0" dirty="0">
                <a:ln>
                  <a:noFill/>
                </a:ln>
                <a:solidFill>
                  <a:srgbClr val="000099"/>
                </a:solidFill>
                <a:effectLst/>
                <a:uLnTx/>
                <a:uFillTx/>
                <a:latin typeface="Comic Sans MS" pitchFamily="66" charset="0"/>
                <a:ea typeface="+mj-ea"/>
                <a:cs typeface="+mj-cs"/>
              </a:rPr>
              <a:t/>
            </a:r>
            <a:br>
              <a:rPr kumimoji="0" lang="el-GR" sz="2400" b="0" i="0" u="none" strike="noStrike" kern="1200" cap="none" spc="0" normalizeH="0" baseline="0" noProof="0" dirty="0">
                <a:ln>
                  <a:noFill/>
                </a:ln>
                <a:solidFill>
                  <a:srgbClr val="000099"/>
                </a:solidFill>
                <a:effectLst/>
                <a:uLnTx/>
                <a:uFillTx/>
                <a:latin typeface="Comic Sans MS" pitchFamily="66" charset="0"/>
                <a:ea typeface="+mj-ea"/>
                <a:cs typeface="+mj-cs"/>
              </a:rPr>
            </a:br>
            <a:endParaRPr kumimoji="0" lang="el-GR" sz="2400" b="0" i="0" u="none" strike="noStrike" kern="1200" cap="none" spc="0" normalizeH="0" baseline="0" noProof="0" dirty="0">
              <a:ln>
                <a:noFill/>
              </a:ln>
              <a:solidFill>
                <a:srgbClr val="5FCBEF"/>
              </a:solidFill>
              <a:effectLst/>
              <a:uLnTx/>
              <a:uFillTx/>
              <a:latin typeface="Trebuchet MS" panose="020B0603020202020204"/>
              <a:ea typeface="+mj-ea"/>
              <a:cs typeface="+mj-cs"/>
            </a:endParaRPr>
          </a:p>
        </p:txBody>
      </p:sp>
      <p:sp>
        <p:nvSpPr>
          <p:cNvPr id="3" name="TextBox 2">
            <a:extLst>
              <a:ext uri="{FF2B5EF4-FFF2-40B4-BE49-F238E27FC236}">
                <a16:creationId xmlns:a16="http://schemas.microsoft.com/office/drawing/2014/main" id="{BC83E7FE-8745-B9FD-122C-0752CD2A0F7D}"/>
              </a:ext>
            </a:extLst>
          </p:cNvPr>
          <p:cNvSpPr txBox="1"/>
          <p:nvPr/>
        </p:nvSpPr>
        <p:spPr>
          <a:xfrm>
            <a:off x="578498" y="668370"/>
            <a:ext cx="5309118" cy="1323439"/>
          </a:xfrm>
          <a:prstGeom prst="rect">
            <a:avLst/>
          </a:prstGeom>
          <a:noFill/>
          <a:ln w="38100">
            <a:solidFill>
              <a:schemeClr val="accent3">
                <a:lumMod val="75000"/>
              </a:schemeClr>
            </a:solidFill>
          </a:ln>
        </p:spPr>
        <p:txBody>
          <a:bodyPr wrap="square">
            <a:spAutoFit/>
          </a:bodyPr>
          <a:lstStyle/>
          <a:p>
            <a:pPr algn="just"/>
            <a:r>
              <a:rPr lang="el-GR" sz="2000" dirty="0">
                <a:solidFill>
                  <a:srgbClr val="00B050"/>
                </a:solidFill>
              </a:rPr>
              <a:t>ΑΥΤΟΓΝΩΣΙΑ ↔ Αυτοπαρατήρηση </a:t>
            </a:r>
            <a:endParaRPr lang="en-US" sz="2000" dirty="0">
              <a:solidFill>
                <a:srgbClr val="00B050"/>
              </a:solidFill>
            </a:endParaRPr>
          </a:p>
          <a:p>
            <a:pPr algn="just"/>
            <a:r>
              <a:rPr lang="el-GR" sz="2000" dirty="0">
                <a:solidFill>
                  <a:srgbClr val="00B050"/>
                </a:solidFill>
              </a:rPr>
              <a:t>↔ Σταδιακή Συνειδητοποίηση ↔ Μορφοποίηση ↔ Επεξεργασία    Περιβάλλοντος ↔ ΤΟ ΕΙΝΑΙ ΜΟΥ</a:t>
            </a:r>
            <a:r>
              <a:rPr lang="en-US" sz="2000" dirty="0">
                <a:solidFill>
                  <a:srgbClr val="00B050"/>
                </a:solidFill>
              </a:rPr>
              <a:t> </a:t>
            </a:r>
            <a:r>
              <a:rPr lang="el-GR" sz="2000" dirty="0">
                <a:solidFill>
                  <a:srgbClr val="00B050"/>
                </a:solidFill>
              </a:rPr>
              <a:t>-</a:t>
            </a:r>
            <a:r>
              <a:rPr lang="en-US" sz="2000" dirty="0">
                <a:solidFill>
                  <a:srgbClr val="00B050"/>
                </a:solidFill>
              </a:rPr>
              <a:t> </a:t>
            </a:r>
            <a:r>
              <a:rPr lang="el-GR" sz="2000" dirty="0">
                <a:solidFill>
                  <a:srgbClr val="00B050"/>
                </a:solidFill>
              </a:rPr>
              <a:t>Ο ΕΑΥΤΟΣ ΜΟΥ</a:t>
            </a:r>
          </a:p>
        </p:txBody>
      </p:sp>
      <p:pic>
        <p:nvPicPr>
          <p:cNvPr id="8" name="Picture 7">
            <a:extLst>
              <a:ext uri="{FF2B5EF4-FFF2-40B4-BE49-F238E27FC236}">
                <a16:creationId xmlns:a16="http://schemas.microsoft.com/office/drawing/2014/main" id="{5A9C5B0B-1376-196C-8D3B-8079AA18A1A9}"/>
              </a:ext>
            </a:extLst>
          </p:cNvPr>
          <p:cNvPicPr>
            <a:picLocks noChangeAspect="1"/>
          </p:cNvPicPr>
          <p:nvPr/>
        </p:nvPicPr>
        <p:blipFill>
          <a:blip r:embed="rId4"/>
          <a:stretch>
            <a:fillRect/>
          </a:stretch>
        </p:blipFill>
        <p:spPr>
          <a:xfrm>
            <a:off x="11239500" y="5495925"/>
            <a:ext cx="952500" cy="1362075"/>
          </a:xfrm>
          <a:prstGeom prst="rect">
            <a:avLst/>
          </a:prstGeom>
        </p:spPr>
      </p:pic>
    </p:spTree>
    <p:extLst>
      <p:ext uri="{BB962C8B-B14F-4D97-AF65-F5344CB8AC3E}">
        <p14:creationId xmlns:p14="http://schemas.microsoft.com/office/powerpoint/2010/main" val="3558448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46514-13B9-241A-6B3A-439CA662E134}"/>
              </a:ext>
            </a:extLst>
          </p:cNvPr>
          <p:cNvSpPr>
            <a:spLocks noGrp="1"/>
          </p:cNvSpPr>
          <p:nvPr>
            <p:ph type="title"/>
          </p:nvPr>
        </p:nvSpPr>
        <p:spPr>
          <a:xfrm>
            <a:off x="1198181" y="2957934"/>
            <a:ext cx="3795840" cy="2779769"/>
          </a:xfrm>
        </p:spPr>
        <p:txBody>
          <a:bodyPr vert="horz" lIns="91440" tIns="45720" rIns="91440" bIns="45720" rtlCol="0" anchor="t">
            <a:normAutofit/>
          </a:bodyPr>
          <a:lstStyle/>
          <a:p>
            <a:r>
              <a:rPr lang="el-GR" sz="4100" b="1" kern="1200" dirty="0">
                <a:solidFill>
                  <a:schemeClr val="tx1"/>
                </a:solidFill>
                <a:effectLst>
                  <a:outerShdw blurRad="38100" dist="38100" dir="2700000" algn="tl">
                    <a:srgbClr val="000000">
                      <a:alpha val="43137"/>
                    </a:srgbClr>
                  </a:outerShdw>
                </a:effectLst>
                <a:latin typeface="+mj-lt"/>
                <a:ea typeface="+mj-ea"/>
                <a:cs typeface="+mj-cs"/>
              </a:rPr>
              <a:t>ΕΝΟΤΗΤΑ</a:t>
            </a:r>
            <a:r>
              <a:rPr lang="en-US" sz="4100" b="1" kern="1200" dirty="0">
                <a:solidFill>
                  <a:schemeClr val="tx1"/>
                </a:solidFill>
                <a:effectLst>
                  <a:outerShdw blurRad="38100" dist="38100" dir="2700000" algn="tl">
                    <a:srgbClr val="000000">
                      <a:alpha val="43137"/>
                    </a:srgbClr>
                  </a:outerShdw>
                </a:effectLst>
                <a:latin typeface="+mj-lt"/>
                <a:ea typeface="+mj-ea"/>
                <a:cs typeface="+mj-cs"/>
              </a:rPr>
              <a:t> </a:t>
            </a:r>
            <a:r>
              <a:rPr lang="el-GR" sz="4100" b="1" kern="1200" dirty="0">
                <a:solidFill>
                  <a:schemeClr val="tx1"/>
                </a:solidFill>
                <a:effectLst>
                  <a:outerShdw blurRad="38100" dist="38100" dir="2700000" algn="tl">
                    <a:srgbClr val="000000">
                      <a:alpha val="43137"/>
                    </a:srgbClr>
                  </a:outerShdw>
                </a:effectLst>
                <a:latin typeface="+mj-lt"/>
                <a:ea typeface="+mj-ea"/>
                <a:cs typeface="+mj-cs"/>
              </a:rPr>
              <a:t>2</a:t>
            </a:r>
            <a:r>
              <a:rPr lang="en-US" sz="4100" b="1" kern="1200" dirty="0">
                <a:solidFill>
                  <a:schemeClr val="tx1"/>
                </a:solidFill>
                <a:effectLst>
                  <a:outerShdw blurRad="38100" dist="38100" dir="2700000" algn="tl">
                    <a:srgbClr val="000000">
                      <a:alpha val="43137"/>
                    </a:srgbClr>
                  </a:outerShdw>
                </a:effectLst>
                <a:latin typeface="+mj-lt"/>
                <a:ea typeface="+mj-ea"/>
                <a:cs typeface="+mj-cs"/>
              </a:rPr>
              <a:t> </a:t>
            </a:r>
            <a:r>
              <a:rPr lang="en-US" sz="4100" kern="1200" dirty="0">
                <a:solidFill>
                  <a:schemeClr val="tx1"/>
                </a:solidFill>
                <a:latin typeface="+mj-lt"/>
                <a:ea typeface="+mj-ea"/>
                <a:cs typeface="+mj-cs"/>
              </a:rPr>
              <a:t>ΠΛΗΡΟΦΟΡΗΣΗ</a:t>
            </a:r>
          </a:p>
        </p:txBody>
      </p:sp>
      <p:pic>
        <p:nvPicPr>
          <p:cNvPr id="6" name="Content Placeholder 5">
            <a:extLst>
              <a:ext uri="{FF2B5EF4-FFF2-40B4-BE49-F238E27FC236}">
                <a16:creationId xmlns:a16="http://schemas.microsoft.com/office/drawing/2014/main" id="{418AECEB-3C55-30FA-8A1F-5808EB9018DD}"/>
              </a:ext>
            </a:extLst>
          </p:cNvPr>
          <p:cNvPicPr>
            <a:picLocks noGrp="1" noChangeAspect="1"/>
          </p:cNvPicPr>
          <p:nvPr>
            <p:ph idx="1"/>
          </p:nvPr>
        </p:nvPicPr>
        <p:blipFill>
          <a:blip r:embed="rId2"/>
          <a:stretch>
            <a:fillRect/>
          </a:stretch>
        </p:blipFill>
        <p:spPr>
          <a:xfrm>
            <a:off x="5743594" y="895610"/>
            <a:ext cx="5338279" cy="5058020"/>
          </a:xfrm>
          <a:prstGeom prst="rect">
            <a:avLst/>
          </a:prstGeom>
        </p:spPr>
      </p:pic>
      <p:pic>
        <p:nvPicPr>
          <p:cNvPr id="5" name="Picture 4">
            <a:extLst>
              <a:ext uri="{FF2B5EF4-FFF2-40B4-BE49-F238E27FC236}">
                <a16:creationId xmlns:a16="http://schemas.microsoft.com/office/drawing/2014/main" id="{CA966129-0341-B5C9-06FE-3EB3E2C85760}"/>
              </a:ext>
            </a:extLst>
          </p:cNvPr>
          <p:cNvPicPr>
            <a:picLocks noChangeAspect="1"/>
          </p:cNvPicPr>
          <p:nvPr/>
        </p:nvPicPr>
        <p:blipFill>
          <a:blip r:embed="rId3"/>
          <a:stretch>
            <a:fillRect/>
          </a:stretch>
        </p:blipFill>
        <p:spPr>
          <a:xfrm>
            <a:off x="11239500" y="5495925"/>
            <a:ext cx="952500" cy="1362075"/>
          </a:xfrm>
          <a:prstGeom prst="rect">
            <a:avLst/>
          </a:prstGeom>
        </p:spPr>
      </p:pic>
    </p:spTree>
    <p:extLst>
      <p:ext uri="{BB962C8B-B14F-4D97-AF65-F5344CB8AC3E}">
        <p14:creationId xmlns:p14="http://schemas.microsoft.com/office/powerpoint/2010/main" val="2475879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ADB997-4D87-066C-CB20-AD82F771169F}"/>
              </a:ext>
            </a:extLst>
          </p:cNvPr>
          <p:cNvSpPr txBox="1"/>
          <p:nvPr/>
        </p:nvSpPr>
        <p:spPr>
          <a:xfrm>
            <a:off x="838198" y="547815"/>
            <a:ext cx="5167185" cy="168051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400" b="1" dirty="0">
                <a:latin typeface="+mj-lt"/>
                <a:ea typeface="+mj-ea"/>
                <a:cs typeface="+mj-cs"/>
              </a:rPr>
              <a:t>ΕΡΓΑΣΙΑ – ΑΓΟΡΑ ΕΡΓΑΣΙΑΣ</a:t>
            </a:r>
          </a:p>
        </p:txBody>
      </p:sp>
      <p:pic>
        <p:nvPicPr>
          <p:cNvPr id="6" name="Content Placeholder 5">
            <a:extLst>
              <a:ext uri="{FF2B5EF4-FFF2-40B4-BE49-F238E27FC236}">
                <a16:creationId xmlns:a16="http://schemas.microsoft.com/office/drawing/2014/main" id="{BE57E885-34DA-5C04-ED00-44480EEFB1F6}"/>
              </a:ext>
            </a:extLst>
          </p:cNvPr>
          <p:cNvPicPr>
            <a:picLocks noChangeAspect="1"/>
          </p:cNvPicPr>
          <p:nvPr/>
        </p:nvPicPr>
        <p:blipFill>
          <a:blip r:embed="rId2"/>
          <a:stretch>
            <a:fillRect/>
          </a:stretch>
        </p:blipFill>
        <p:spPr>
          <a:xfrm>
            <a:off x="826422" y="1876780"/>
            <a:ext cx="4601394" cy="4256290"/>
          </a:xfrm>
          <a:prstGeom prst="rect">
            <a:avLst/>
          </a:prstGeom>
        </p:spPr>
      </p:pic>
      <p:pic>
        <p:nvPicPr>
          <p:cNvPr id="7" name="Content Placeholder 6">
            <a:extLst>
              <a:ext uri="{FF2B5EF4-FFF2-40B4-BE49-F238E27FC236}">
                <a16:creationId xmlns:a16="http://schemas.microsoft.com/office/drawing/2014/main" id="{C0DC62ED-5E9D-6141-37E5-8D5B7F7BDE62}"/>
              </a:ext>
            </a:extLst>
          </p:cNvPr>
          <p:cNvPicPr>
            <a:picLocks noChangeAspect="1"/>
          </p:cNvPicPr>
          <p:nvPr/>
        </p:nvPicPr>
        <p:blipFill>
          <a:blip r:embed="rId3"/>
          <a:stretch>
            <a:fillRect/>
          </a:stretch>
        </p:blipFill>
        <p:spPr>
          <a:xfrm>
            <a:off x="6679354" y="2007870"/>
            <a:ext cx="4674448" cy="4125200"/>
          </a:xfrm>
          <a:prstGeom prst="rect">
            <a:avLst/>
          </a:prstGeom>
        </p:spPr>
      </p:pic>
      <p:sp>
        <p:nvSpPr>
          <p:cNvPr id="4" name="Footer Placeholder 3">
            <a:extLst>
              <a:ext uri="{FF2B5EF4-FFF2-40B4-BE49-F238E27FC236}">
                <a16:creationId xmlns:a16="http://schemas.microsoft.com/office/drawing/2014/main" id="{18D8E560-95D9-D5F4-1ADC-2381C6D07F8F}"/>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lnSpc>
                <a:spcPct val="90000"/>
              </a:lnSpc>
              <a:spcAft>
                <a:spcPts val="600"/>
              </a:spcAft>
            </a:pPr>
            <a:r>
              <a:rPr lang="el-GR" sz="1000" kern="1200">
                <a:solidFill>
                  <a:schemeClr val="tx1">
                    <a:tint val="75000"/>
                  </a:schemeClr>
                </a:solidFill>
                <a:latin typeface="+mn-lt"/>
                <a:ea typeface="+mn-ea"/>
                <a:cs typeface="+mn-cs"/>
              </a:rPr>
              <a:t>Υπηρεσία Συμβουλευτικής &amp; Επαγγελματικής Αγωγής, Οκτώβριος 2026</a:t>
            </a:r>
            <a:endParaRPr lang="en-US" sz="1000" kern="1200">
              <a:solidFill>
                <a:schemeClr val="tx1">
                  <a:tint val="75000"/>
                </a:schemeClr>
              </a:solidFill>
              <a:latin typeface="+mn-lt"/>
              <a:ea typeface="+mn-ea"/>
              <a:cs typeface="+mn-cs"/>
            </a:endParaRPr>
          </a:p>
        </p:txBody>
      </p:sp>
      <p:pic>
        <p:nvPicPr>
          <p:cNvPr id="5" name="Picture 4">
            <a:extLst>
              <a:ext uri="{FF2B5EF4-FFF2-40B4-BE49-F238E27FC236}">
                <a16:creationId xmlns:a16="http://schemas.microsoft.com/office/drawing/2014/main" id="{A84961C2-5036-A82C-81EF-9FB8E48D54EC}"/>
              </a:ext>
            </a:extLst>
          </p:cNvPr>
          <p:cNvPicPr>
            <a:picLocks noChangeAspect="1"/>
          </p:cNvPicPr>
          <p:nvPr/>
        </p:nvPicPr>
        <p:blipFill>
          <a:blip r:embed="rId4"/>
          <a:stretch>
            <a:fillRect/>
          </a:stretch>
        </p:blipFill>
        <p:spPr>
          <a:xfrm>
            <a:off x="11239500" y="5495925"/>
            <a:ext cx="952500" cy="1362075"/>
          </a:xfrm>
          <a:prstGeom prst="rect">
            <a:avLst/>
          </a:prstGeom>
        </p:spPr>
      </p:pic>
    </p:spTree>
    <p:extLst>
      <p:ext uri="{BB962C8B-B14F-4D97-AF65-F5344CB8AC3E}">
        <p14:creationId xmlns:p14="http://schemas.microsoft.com/office/powerpoint/2010/main" val="28890181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203B9-E599-4FD2-ED25-A4BB0C69C0DC}"/>
              </a:ext>
            </a:extLst>
          </p:cNvPr>
          <p:cNvSpPr>
            <a:spLocks noGrp="1"/>
          </p:cNvSpPr>
          <p:nvPr>
            <p:ph type="title"/>
          </p:nvPr>
        </p:nvSpPr>
        <p:spPr/>
        <p:txBody>
          <a:bodyPr>
            <a:normAutofit/>
          </a:bodyPr>
          <a:lstStyle/>
          <a:p>
            <a:pPr algn="ctr"/>
            <a:r>
              <a:rPr lang="el-GR" sz="3200" dirty="0">
                <a:latin typeface="+mn-lt"/>
              </a:rPr>
              <a:t>ΠΛΗΡΟΦΟΡΗΣΗ</a:t>
            </a:r>
            <a:r>
              <a:rPr lang="en-US" sz="3200" dirty="0">
                <a:latin typeface="+mn-lt"/>
              </a:rPr>
              <a:t>: </a:t>
            </a:r>
            <a:r>
              <a:rPr lang="el-GR" sz="3200" dirty="0">
                <a:latin typeface="+mn-lt"/>
              </a:rPr>
              <a:t>ΜΕΣΗ ΤΕΧΝΙΚΗ ΚΑΙ ΕΠΑΓΓΕΛΜΑΤΙΚΗ ΕΚΠΑΙΔΕΥΣΗ (ΜΤΕΕ)</a:t>
            </a:r>
            <a:endParaRPr lang="en-CY" sz="3200" dirty="0">
              <a:latin typeface="+mn-lt"/>
            </a:endParaRPr>
          </a:p>
        </p:txBody>
      </p:sp>
      <p:sp>
        <p:nvSpPr>
          <p:cNvPr id="4" name="Footer Placeholder 3">
            <a:extLst>
              <a:ext uri="{FF2B5EF4-FFF2-40B4-BE49-F238E27FC236}">
                <a16:creationId xmlns:a16="http://schemas.microsoft.com/office/drawing/2014/main" id="{D18A6F52-B8E7-3F7E-7B08-BBB1EAD41B8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8" name="Content Placeholder 7">
            <a:extLst>
              <a:ext uri="{FF2B5EF4-FFF2-40B4-BE49-F238E27FC236}">
                <a16:creationId xmlns:a16="http://schemas.microsoft.com/office/drawing/2014/main" id="{689066EC-815F-9052-1308-DF05C3F8EF75}"/>
              </a:ext>
            </a:extLst>
          </p:cNvPr>
          <p:cNvPicPr>
            <a:picLocks noGrp="1" noChangeAspect="1"/>
          </p:cNvPicPr>
          <p:nvPr>
            <p:ph idx="1"/>
          </p:nvPr>
        </p:nvPicPr>
        <p:blipFill>
          <a:blip r:embed="rId2"/>
          <a:stretch>
            <a:fillRect/>
          </a:stretch>
        </p:blipFill>
        <p:spPr>
          <a:xfrm>
            <a:off x="2558562" y="2664069"/>
            <a:ext cx="7589229" cy="2504696"/>
          </a:xfrm>
          <a:prstGeom prst="rect">
            <a:avLst/>
          </a:prstGeom>
        </p:spPr>
      </p:pic>
    </p:spTree>
    <p:extLst>
      <p:ext uri="{BB962C8B-B14F-4D97-AF65-F5344CB8AC3E}">
        <p14:creationId xmlns:p14="http://schemas.microsoft.com/office/powerpoint/2010/main" val="840174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AE957880-F5F3-9908-3761-5E0EE5752ED8}"/>
              </a:ext>
            </a:extLst>
          </p:cNvPr>
          <p:cNvPicPr>
            <a:picLocks noChangeAspect="1"/>
          </p:cNvPicPr>
          <p:nvPr/>
        </p:nvPicPr>
        <p:blipFill>
          <a:blip r:embed="rId2"/>
          <a:stretch>
            <a:fillRect/>
          </a:stretch>
        </p:blipFill>
        <p:spPr>
          <a:xfrm>
            <a:off x="2879836" y="251867"/>
            <a:ext cx="7226190" cy="6287045"/>
          </a:xfrm>
          <a:prstGeom prst="rect">
            <a:avLst/>
          </a:prstGeom>
        </p:spPr>
      </p:pic>
    </p:spTree>
    <p:extLst>
      <p:ext uri="{BB962C8B-B14F-4D97-AF65-F5344CB8AC3E}">
        <p14:creationId xmlns:p14="http://schemas.microsoft.com/office/powerpoint/2010/main" val="34596389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2C39E-3E4F-41F2-FAA3-612750B81509}"/>
            </a:ext>
          </a:extLst>
        </p:cNvPr>
        <p:cNvGrpSpPr/>
        <p:nvPr/>
      </p:nvGrpSpPr>
      <p:grpSpPr>
        <a:xfrm>
          <a:off x="0" y="0"/>
          <a:ext cx="0" cy="0"/>
          <a:chOff x="0" y="0"/>
          <a:chExt cx="0" cy="0"/>
        </a:xfrm>
      </p:grpSpPr>
      <p:sp>
        <p:nvSpPr>
          <p:cNvPr id="22" name="Rounded Rectangle 21">
            <a:extLst>
              <a:ext uri="{FF2B5EF4-FFF2-40B4-BE49-F238E27FC236}">
                <a16:creationId xmlns:a16="http://schemas.microsoft.com/office/drawing/2014/main" id="{0F6A9F9C-A68F-AEB6-9906-3A10A1AB92D3}"/>
              </a:ext>
            </a:extLst>
          </p:cNvPr>
          <p:cNvSpPr/>
          <p:nvPr/>
        </p:nvSpPr>
        <p:spPr>
          <a:xfrm>
            <a:off x="647700" y="673100"/>
            <a:ext cx="6362702" cy="811210"/>
          </a:xfrm>
          <a:prstGeom prst="roundRect">
            <a:avLst/>
          </a:prstGeom>
          <a:solidFill>
            <a:srgbClr val="88246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l-GR" dirty="0"/>
          </a:p>
          <a:p>
            <a:pPr algn="ctr"/>
            <a:r>
              <a:rPr lang="el-GR" dirty="0"/>
              <a:t>ΤΕΧΝΙΚΗ ΚΑΙ ΕΠΑΓΓΕΛΜΑΤΙΚΗ ΕΚΠΑΙΔΕΥΣΗ</a:t>
            </a:r>
            <a:endParaRPr lang="en-CY" dirty="0"/>
          </a:p>
          <a:p>
            <a:pPr algn="ctr"/>
            <a:endParaRPr lang="en-CY" dirty="0"/>
          </a:p>
        </p:txBody>
      </p:sp>
      <p:sp>
        <p:nvSpPr>
          <p:cNvPr id="4" name="Footer Placeholder 3">
            <a:extLst>
              <a:ext uri="{FF2B5EF4-FFF2-40B4-BE49-F238E27FC236}">
                <a16:creationId xmlns:a16="http://schemas.microsoft.com/office/drawing/2014/main" id="{9554F79E-DF1B-8CBB-BEAE-B8D0210F1DA5}"/>
              </a:ext>
            </a:extLst>
          </p:cNvPr>
          <p:cNvSpPr>
            <a:spLocks noGrp="1"/>
          </p:cNvSpPr>
          <p:nvPr>
            <p:ph type="ftr" sz="quarter" idx="11"/>
          </p:nvPr>
        </p:nvSpPr>
        <p:spPr/>
        <p:txBody>
          <a:bodyPr/>
          <a:lstStyle/>
          <a:p>
            <a:r>
              <a:rPr lang="el-GR"/>
              <a:t>Υπηρεσία Συμβουλευτικής και Επαγγελματικής Αγωγής, Οκτώβριος 2026</a:t>
            </a:r>
            <a:endParaRPr lang="en-US" dirty="0"/>
          </a:p>
        </p:txBody>
      </p:sp>
      <p:sp>
        <p:nvSpPr>
          <p:cNvPr id="7" name="Rectangle 6">
            <a:extLst>
              <a:ext uri="{FF2B5EF4-FFF2-40B4-BE49-F238E27FC236}">
                <a16:creationId xmlns:a16="http://schemas.microsoft.com/office/drawing/2014/main" id="{4D716F91-BAF1-74D0-A325-07CF4A56C507}"/>
              </a:ext>
            </a:extLst>
          </p:cNvPr>
          <p:cNvSpPr/>
          <p:nvPr/>
        </p:nvSpPr>
        <p:spPr>
          <a:xfrm>
            <a:off x="3873502" y="1876422"/>
            <a:ext cx="3136900" cy="1247778"/>
          </a:xfrm>
          <a:prstGeom prst="rect">
            <a:avLst/>
          </a:prstGeom>
          <a:solidFill>
            <a:srgbClr val="AD397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a:t>ΠΡΑΚΤΙΚΗ ΚΑΤΕΥΘΥΝΣΗ</a:t>
            </a:r>
          </a:p>
          <a:p>
            <a:pPr algn="ctr"/>
            <a:r>
              <a:rPr lang="el-GR" dirty="0"/>
              <a:t>ΕΜΦΑΣΗ ΣΤΗΝ ΕΠΑΓΓΕΛΜΑΤΙΚΗ ΕΚΠΑΙΔΕΥΣΗ ΚΑΙ ΠΡΑΚΤΙΚΗ ΕΞΑΣΚΗΣΗ</a:t>
            </a:r>
            <a:endParaRPr lang="en-CY" dirty="0"/>
          </a:p>
        </p:txBody>
      </p:sp>
      <p:sp>
        <p:nvSpPr>
          <p:cNvPr id="8" name="Rectangle 7">
            <a:extLst>
              <a:ext uri="{FF2B5EF4-FFF2-40B4-BE49-F238E27FC236}">
                <a16:creationId xmlns:a16="http://schemas.microsoft.com/office/drawing/2014/main" id="{44DBD8A5-12BD-7DAF-3C46-6FD41CEF038A}"/>
              </a:ext>
            </a:extLst>
          </p:cNvPr>
          <p:cNvSpPr/>
          <p:nvPr/>
        </p:nvSpPr>
        <p:spPr>
          <a:xfrm>
            <a:off x="647700" y="1876423"/>
            <a:ext cx="3136900" cy="1247777"/>
          </a:xfrm>
          <a:prstGeom prst="rect">
            <a:avLst/>
          </a:prstGeom>
          <a:solidFill>
            <a:srgbClr val="C8408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a:t>ΘΕΩΡΗΤΙΚΗ ΚΑΤΕΥΘΥΝΣΗ</a:t>
            </a:r>
          </a:p>
          <a:p>
            <a:pPr algn="ctr"/>
            <a:r>
              <a:rPr lang="el-GR" dirty="0"/>
              <a:t>ΕΜΦΑΣΗ ΣΤΗ ΘΕΩΡΗΤΙΚΗ ΕΚΠΑΙΔΕΥΣΗ</a:t>
            </a:r>
            <a:endParaRPr lang="en-CY" dirty="0"/>
          </a:p>
        </p:txBody>
      </p:sp>
      <p:sp>
        <p:nvSpPr>
          <p:cNvPr id="9" name="Rectangle 8">
            <a:extLst>
              <a:ext uri="{FF2B5EF4-FFF2-40B4-BE49-F238E27FC236}">
                <a16:creationId xmlns:a16="http://schemas.microsoft.com/office/drawing/2014/main" id="{30DB8858-9BBA-D021-08FC-C082EFD32F44}"/>
              </a:ext>
            </a:extLst>
          </p:cNvPr>
          <p:cNvSpPr/>
          <p:nvPr/>
        </p:nvSpPr>
        <p:spPr>
          <a:xfrm>
            <a:off x="7251702" y="2436811"/>
            <a:ext cx="4292598" cy="3279778"/>
          </a:xfrm>
          <a:prstGeom prst="rect">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dirty="0"/>
          </a:p>
        </p:txBody>
      </p:sp>
      <p:sp>
        <p:nvSpPr>
          <p:cNvPr id="10" name="TextBox 9">
            <a:extLst>
              <a:ext uri="{FF2B5EF4-FFF2-40B4-BE49-F238E27FC236}">
                <a16:creationId xmlns:a16="http://schemas.microsoft.com/office/drawing/2014/main" id="{29FB8307-B955-EB8D-1B76-21D29628B887}"/>
              </a:ext>
            </a:extLst>
          </p:cNvPr>
          <p:cNvSpPr txBox="1"/>
          <p:nvPr/>
        </p:nvSpPr>
        <p:spPr>
          <a:xfrm>
            <a:off x="7251702" y="1812922"/>
            <a:ext cx="4292598" cy="646331"/>
          </a:xfrm>
          <a:prstGeom prst="rect">
            <a:avLst/>
          </a:prstGeom>
          <a:noFill/>
        </p:spPr>
        <p:txBody>
          <a:bodyPr wrap="square" rtlCol="0">
            <a:spAutoFit/>
          </a:bodyPr>
          <a:lstStyle/>
          <a:p>
            <a:r>
              <a:rPr lang="el-GR" b="1" dirty="0"/>
              <a:t>Α΄ΕΤΟΣ</a:t>
            </a:r>
          </a:p>
          <a:p>
            <a:r>
              <a:rPr lang="el-GR" b="1" dirty="0"/>
              <a:t>ΕΠΙΛΟΓΗ ΚΑΤΕΥΘΥΝΣΗΣ - ΕΙΔΙΚΟΤΗΤΑΣ</a:t>
            </a:r>
            <a:endParaRPr lang="en-CY" b="1" dirty="0"/>
          </a:p>
        </p:txBody>
      </p:sp>
      <p:sp>
        <p:nvSpPr>
          <p:cNvPr id="11" name="Rectangle 10">
            <a:extLst>
              <a:ext uri="{FF2B5EF4-FFF2-40B4-BE49-F238E27FC236}">
                <a16:creationId xmlns:a16="http://schemas.microsoft.com/office/drawing/2014/main" id="{92ABC268-170B-B063-38BD-4189D44EF30E}"/>
              </a:ext>
            </a:extLst>
          </p:cNvPr>
          <p:cNvSpPr/>
          <p:nvPr/>
        </p:nvSpPr>
        <p:spPr>
          <a:xfrm>
            <a:off x="7251702" y="2436811"/>
            <a:ext cx="1739898" cy="446089"/>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dirty="0"/>
              <a:t>ΚΑΤΕΥΘΥΝΣΗ</a:t>
            </a:r>
            <a:endParaRPr lang="en-CY" dirty="0"/>
          </a:p>
        </p:txBody>
      </p:sp>
      <p:sp>
        <p:nvSpPr>
          <p:cNvPr id="12" name="Rectangle 11">
            <a:extLst>
              <a:ext uri="{FF2B5EF4-FFF2-40B4-BE49-F238E27FC236}">
                <a16:creationId xmlns:a16="http://schemas.microsoft.com/office/drawing/2014/main" id="{9BCE52FD-5296-9183-0610-D40B3F238906}"/>
              </a:ext>
            </a:extLst>
          </p:cNvPr>
          <p:cNvSpPr/>
          <p:nvPr/>
        </p:nvSpPr>
        <p:spPr>
          <a:xfrm>
            <a:off x="8356600" y="3083142"/>
            <a:ext cx="3187700" cy="2633447"/>
          </a:xfrm>
          <a:prstGeom prst="rect">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dirty="0"/>
          </a:p>
        </p:txBody>
      </p:sp>
      <p:sp>
        <p:nvSpPr>
          <p:cNvPr id="13" name="Rectangle 12">
            <a:extLst>
              <a:ext uri="{FF2B5EF4-FFF2-40B4-BE49-F238E27FC236}">
                <a16:creationId xmlns:a16="http://schemas.microsoft.com/office/drawing/2014/main" id="{AAF937FE-9F6E-DD9B-E3E5-9ADCCB6CA701}"/>
              </a:ext>
            </a:extLst>
          </p:cNvPr>
          <p:cNvSpPr/>
          <p:nvPr/>
        </p:nvSpPr>
        <p:spPr>
          <a:xfrm>
            <a:off x="8356600" y="3083142"/>
            <a:ext cx="1739898" cy="446089"/>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dirty="0"/>
              <a:t>ΚΛΑΔΟΣ</a:t>
            </a:r>
            <a:endParaRPr lang="en-CY" dirty="0"/>
          </a:p>
        </p:txBody>
      </p:sp>
      <p:sp>
        <p:nvSpPr>
          <p:cNvPr id="14" name="Rectangle 13">
            <a:extLst>
              <a:ext uri="{FF2B5EF4-FFF2-40B4-BE49-F238E27FC236}">
                <a16:creationId xmlns:a16="http://schemas.microsoft.com/office/drawing/2014/main" id="{D4D77841-0E62-0983-6F60-48AB445F8318}"/>
              </a:ext>
            </a:extLst>
          </p:cNvPr>
          <p:cNvSpPr/>
          <p:nvPr/>
        </p:nvSpPr>
        <p:spPr>
          <a:xfrm>
            <a:off x="9359900" y="4153120"/>
            <a:ext cx="2184400" cy="1541027"/>
          </a:xfrm>
          <a:prstGeom prst="rect">
            <a:avLst/>
          </a:prstGeom>
          <a:solidFill>
            <a:schemeClr val="bg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dirty="0"/>
          </a:p>
        </p:txBody>
      </p:sp>
      <p:sp>
        <p:nvSpPr>
          <p:cNvPr id="15" name="Rectangle 14">
            <a:extLst>
              <a:ext uri="{FF2B5EF4-FFF2-40B4-BE49-F238E27FC236}">
                <a16:creationId xmlns:a16="http://schemas.microsoft.com/office/drawing/2014/main" id="{7FC0547B-21CF-553E-67D0-A153FF2CB583}"/>
              </a:ext>
            </a:extLst>
          </p:cNvPr>
          <p:cNvSpPr/>
          <p:nvPr/>
        </p:nvSpPr>
        <p:spPr>
          <a:xfrm>
            <a:off x="9359900" y="4176820"/>
            <a:ext cx="1739898" cy="446089"/>
          </a:xfrm>
          <a:prstGeom prst="rect">
            <a:avLst/>
          </a:prstGeom>
          <a:solidFill>
            <a:schemeClr val="tx1">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dirty="0"/>
              <a:t>ΕΙΔΙΚΟΤΗΤΑ</a:t>
            </a:r>
            <a:endParaRPr lang="en-CY" dirty="0"/>
          </a:p>
        </p:txBody>
      </p:sp>
      <p:sp>
        <p:nvSpPr>
          <p:cNvPr id="16" name="Down Arrow 15">
            <a:extLst>
              <a:ext uri="{FF2B5EF4-FFF2-40B4-BE49-F238E27FC236}">
                <a16:creationId xmlns:a16="http://schemas.microsoft.com/office/drawing/2014/main" id="{457E598D-A59C-2423-846D-85E7CB16158F}"/>
              </a:ext>
            </a:extLst>
          </p:cNvPr>
          <p:cNvSpPr/>
          <p:nvPr/>
        </p:nvSpPr>
        <p:spPr>
          <a:xfrm>
            <a:off x="2076450" y="1520823"/>
            <a:ext cx="279400" cy="365125"/>
          </a:xfrm>
          <a:prstGeom prst="downArrow">
            <a:avLst/>
          </a:prstGeom>
          <a:solidFill>
            <a:srgbClr val="88246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
        <p:nvSpPr>
          <p:cNvPr id="17" name="Down Arrow 16">
            <a:extLst>
              <a:ext uri="{FF2B5EF4-FFF2-40B4-BE49-F238E27FC236}">
                <a16:creationId xmlns:a16="http://schemas.microsoft.com/office/drawing/2014/main" id="{6FEFFEF5-F264-FCFD-7738-6FCB67E932BB}"/>
              </a:ext>
            </a:extLst>
          </p:cNvPr>
          <p:cNvSpPr/>
          <p:nvPr/>
        </p:nvSpPr>
        <p:spPr>
          <a:xfrm>
            <a:off x="5302252" y="1484310"/>
            <a:ext cx="279400" cy="365125"/>
          </a:xfrm>
          <a:prstGeom prst="downArrow">
            <a:avLst/>
          </a:prstGeom>
          <a:solidFill>
            <a:srgbClr val="88246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cxnSp>
        <p:nvCxnSpPr>
          <p:cNvPr id="19" name="Elbow Connector 18">
            <a:extLst>
              <a:ext uri="{FF2B5EF4-FFF2-40B4-BE49-F238E27FC236}">
                <a16:creationId xmlns:a16="http://schemas.microsoft.com/office/drawing/2014/main" id="{00CF6FB4-32B2-9EE3-FE1F-1F03E6653281}"/>
              </a:ext>
            </a:extLst>
          </p:cNvPr>
          <p:cNvCxnSpPr/>
          <p:nvPr/>
        </p:nvCxnSpPr>
        <p:spPr>
          <a:xfrm>
            <a:off x="7454900" y="2863850"/>
            <a:ext cx="863600" cy="444500"/>
          </a:xfrm>
          <a:prstGeom prst="bentConnector3">
            <a:avLst/>
          </a:prstGeom>
          <a:ln w="34925">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Elbow Connector 19">
            <a:extLst>
              <a:ext uri="{FF2B5EF4-FFF2-40B4-BE49-F238E27FC236}">
                <a16:creationId xmlns:a16="http://schemas.microsoft.com/office/drawing/2014/main" id="{76BD4233-8FB3-2E10-91FA-C98C7A2A7C87}"/>
              </a:ext>
            </a:extLst>
          </p:cNvPr>
          <p:cNvCxnSpPr>
            <a:cxnSpLocks/>
          </p:cNvCxnSpPr>
          <p:nvPr/>
        </p:nvCxnSpPr>
        <p:spPr>
          <a:xfrm>
            <a:off x="8704313" y="3460120"/>
            <a:ext cx="619026" cy="939744"/>
          </a:xfrm>
          <a:prstGeom prst="bentConnector3">
            <a:avLst/>
          </a:prstGeom>
          <a:ln w="34925">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04796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5FF20-E781-EE55-1D3B-C9D341234157}"/>
            </a:ext>
          </a:extLst>
        </p:cNvPr>
        <p:cNvGrpSpPr/>
        <p:nvPr/>
      </p:nvGrpSpPr>
      <p:grpSpPr>
        <a:xfrm>
          <a:off x="0" y="0"/>
          <a:ext cx="0" cy="0"/>
          <a:chOff x="0" y="0"/>
          <a:chExt cx="0" cy="0"/>
        </a:xfrm>
      </p:grpSpPr>
      <p:sp>
        <p:nvSpPr>
          <p:cNvPr id="24" name="Rounded Rectangle 23">
            <a:extLst>
              <a:ext uri="{FF2B5EF4-FFF2-40B4-BE49-F238E27FC236}">
                <a16:creationId xmlns:a16="http://schemas.microsoft.com/office/drawing/2014/main" id="{69411136-371C-C1F1-D8F8-E43901589512}"/>
              </a:ext>
            </a:extLst>
          </p:cNvPr>
          <p:cNvSpPr/>
          <p:nvPr/>
        </p:nvSpPr>
        <p:spPr>
          <a:xfrm>
            <a:off x="1511300" y="1737923"/>
            <a:ext cx="9231312" cy="429413"/>
          </a:xfrm>
          <a:prstGeom prst="roundRect">
            <a:avLst/>
          </a:prstGeom>
          <a:solidFill>
            <a:srgbClr val="88246B"/>
          </a:solidFill>
          <a:ln>
            <a:solidFill>
              <a:srgbClr val="9A184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l-GR" dirty="0"/>
          </a:p>
          <a:p>
            <a:pPr algn="ctr"/>
            <a:r>
              <a:rPr lang="el-GR" dirty="0"/>
              <a:t>ΤΕΧΝΙΚΗ ΚΑΙ ΕΠΑΓΓΕΛΜΑΤΙΚΗ ΕΚΠΑΙΔΕΥΣΗ – ΤΡΙΕΤΗΣ ΦΟΙΤΗΣΗ</a:t>
            </a:r>
            <a:endParaRPr lang="en-CY" dirty="0"/>
          </a:p>
          <a:p>
            <a:pPr algn="ctr"/>
            <a:endParaRPr lang="en-CY" dirty="0"/>
          </a:p>
        </p:txBody>
      </p:sp>
      <p:sp>
        <p:nvSpPr>
          <p:cNvPr id="23" name="Rounded Rectangle 22">
            <a:extLst>
              <a:ext uri="{FF2B5EF4-FFF2-40B4-BE49-F238E27FC236}">
                <a16:creationId xmlns:a16="http://schemas.microsoft.com/office/drawing/2014/main" id="{A3E5F0DE-6911-792F-82B7-CF787CFED0B2}"/>
              </a:ext>
            </a:extLst>
          </p:cNvPr>
          <p:cNvSpPr/>
          <p:nvPr/>
        </p:nvSpPr>
        <p:spPr>
          <a:xfrm>
            <a:off x="2386014" y="277809"/>
            <a:ext cx="7392986" cy="619129"/>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l-GR" dirty="0"/>
          </a:p>
          <a:p>
            <a:pPr algn="ctr"/>
            <a:r>
              <a:rPr lang="el-GR" dirty="0"/>
              <a:t>ΓΥΜΝΑΣΙΟ - ΤΡΙΕΤΗΣ ΦΟΙΤΗΣΗ</a:t>
            </a:r>
            <a:endParaRPr lang="en-CY" dirty="0"/>
          </a:p>
          <a:p>
            <a:pPr algn="ctr"/>
            <a:endParaRPr lang="en-CY" dirty="0"/>
          </a:p>
        </p:txBody>
      </p:sp>
      <p:sp>
        <p:nvSpPr>
          <p:cNvPr id="15" name="Down Arrow 14">
            <a:extLst>
              <a:ext uri="{FF2B5EF4-FFF2-40B4-BE49-F238E27FC236}">
                <a16:creationId xmlns:a16="http://schemas.microsoft.com/office/drawing/2014/main" id="{8F3863F1-4F63-2F17-84A3-0AF027B17AD7}"/>
              </a:ext>
            </a:extLst>
          </p:cNvPr>
          <p:cNvSpPr/>
          <p:nvPr/>
        </p:nvSpPr>
        <p:spPr>
          <a:xfrm>
            <a:off x="6267450" y="1335884"/>
            <a:ext cx="279400" cy="365125"/>
          </a:xfrm>
          <a:prstGeom prst="downArrow">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
        <p:nvSpPr>
          <p:cNvPr id="6" name="Rectangle 5">
            <a:extLst>
              <a:ext uri="{FF2B5EF4-FFF2-40B4-BE49-F238E27FC236}">
                <a16:creationId xmlns:a16="http://schemas.microsoft.com/office/drawing/2014/main" id="{15E6532A-6E6C-AD6C-3F61-91DA809D062A}"/>
              </a:ext>
            </a:extLst>
          </p:cNvPr>
          <p:cNvSpPr/>
          <p:nvPr/>
        </p:nvSpPr>
        <p:spPr>
          <a:xfrm>
            <a:off x="2386014" y="1101727"/>
            <a:ext cx="7392986" cy="365125"/>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dirty="0"/>
              <a:t>ΑΠΟΛΥΤΗΡΙΟ</a:t>
            </a:r>
            <a:endParaRPr lang="en-CY" dirty="0"/>
          </a:p>
        </p:txBody>
      </p:sp>
      <p:sp>
        <p:nvSpPr>
          <p:cNvPr id="3" name="Footer Placeholder 2">
            <a:extLst>
              <a:ext uri="{FF2B5EF4-FFF2-40B4-BE49-F238E27FC236}">
                <a16:creationId xmlns:a16="http://schemas.microsoft.com/office/drawing/2014/main" id="{F82E4165-AB95-5EED-5653-405C6ABE1CF9}"/>
              </a:ext>
            </a:extLst>
          </p:cNvPr>
          <p:cNvSpPr>
            <a:spLocks noGrp="1"/>
          </p:cNvSpPr>
          <p:nvPr>
            <p:ph type="ftr" sz="quarter" idx="11"/>
          </p:nvPr>
        </p:nvSpPr>
        <p:spPr/>
        <p:txBody>
          <a:bodyPr/>
          <a:lstStyle/>
          <a:p>
            <a:r>
              <a:rPr lang="el-GR"/>
              <a:t>Υπηρεσία Συμβουλευτικής και Επαγγελματικής Αγωγής, Οκτώβριος 2026</a:t>
            </a:r>
            <a:endParaRPr lang="en-US" dirty="0"/>
          </a:p>
        </p:txBody>
      </p:sp>
      <p:sp>
        <p:nvSpPr>
          <p:cNvPr id="9" name="Rectangle 8">
            <a:extLst>
              <a:ext uri="{FF2B5EF4-FFF2-40B4-BE49-F238E27FC236}">
                <a16:creationId xmlns:a16="http://schemas.microsoft.com/office/drawing/2014/main" id="{540DF21B-0801-75D7-270B-C9715EFDDA3C}"/>
              </a:ext>
            </a:extLst>
          </p:cNvPr>
          <p:cNvSpPr/>
          <p:nvPr/>
        </p:nvSpPr>
        <p:spPr>
          <a:xfrm>
            <a:off x="6223000" y="2130422"/>
            <a:ext cx="4521200" cy="931863"/>
          </a:xfrm>
          <a:prstGeom prst="rect">
            <a:avLst/>
          </a:prstGeom>
          <a:solidFill>
            <a:srgbClr val="C8408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a:t>ΠΡΑΚΤΙΚΗ ΚΑΤΕΥΘΥΝΣΗ</a:t>
            </a:r>
          </a:p>
          <a:p>
            <a:pPr algn="ctr"/>
            <a:r>
              <a:rPr lang="el-GR" dirty="0"/>
              <a:t>ΕΜΦΑΣΗ ΣΤΗΝ ΕΠΑΓΓΕΛΜΑΤΙΚΗ ΕΚΠΑΙΔΕΥΣΗ ΚΑΙ ΠΡΑΚΤΙΚΗ ΕΞΑΣΚΗΣΗ</a:t>
            </a:r>
            <a:endParaRPr lang="en-CY" dirty="0"/>
          </a:p>
        </p:txBody>
      </p:sp>
      <p:sp>
        <p:nvSpPr>
          <p:cNvPr id="10" name="Rectangle 9">
            <a:extLst>
              <a:ext uri="{FF2B5EF4-FFF2-40B4-BE49-F238E27FC236}">
                <a16:creationId xmlns:a16="http://schemas.microsoft.com/office/drawing/2014/main" id="{41519946-3E36-717A-202B-3263ED3A8871}"/>
              </a:ext>
            </a:extLst>
          </p:cNvPr>
          <p:cNvSpPr/>
          <p:nvPr/>
        </p:nvSpPr>
        <p:spPr>
          <a:xfrm>
            <a:off x="1711325" y="3108328"/>
            <a:ext cx="2882899" cy="2651127"/>
          </a:xfrm>
          <a:prstGeom prst="rect">
            <a:avLst/>
          </a:prstGeom>
          <a:solidFill>
            <a:srgbClr val="CB9EC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a:t>ΑΝΩΤΕΡΗ &amp; ΑΝΩΤΑΤΗ ΕΚΠΑΙΔΕΥΣΗ</a:t>
            </a:r>
          </a:p>
          <a:p>
            <a:pPr algn="ctr"/>
            <a:r>
              <a:rPr lang="el-GR" b="1" dirty="0"/>
              <a:t>(Πολυτεχνεία, Δημόσια &amp; Ιδιωτικά Πανεπιστήμια, Κολέγια, Στρατιωτικές Σχολές, Α.Ε.Τ.Φ.Κ./ ΑΞΙΚ, Αστυνομική Ακαδημία, κ.α.)</a:t>
            </a:r>
            <a:endParaRPr lang="en-CY" dirty="0"/>
          </a:p>
        </p:txBody>
      </p:sp>
      <p:sp>
        <p:nvSpPr>
          <p:cNvPr id="11" name="Rectangle 10">
            <a:extLst>
              <a:ext uri="{FF2B5EF4-FFF2-40B4-BE49-F238E27FC236}">
                <a16:creationId xmlns:a16="http://schemas.microsoft.com/office/drawing/2014/main" id="{014EC6B6-B0CA-CD8F-7C8A-5E996BA92367}"/>
              </a:ext>
            </a:extLst>
          </p:cNvPr>
          <p:cNvSpPr/>
          <p:nvPr/>
        </p:nvSpPr>
        <p:spPr>
          <a:xfrm>
            <a:off x="4619624" y="3117058"/>
            <a:ext cx="2974975" cy="2651126"/>
          </a:xfrm>
          <a:prstGeom prst="rect">
            <a:avLst/>
          </a:prstGeom>
          <a:solidFill>
            <a:srgbClr val="C495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a:t>ΜΙΕΕΚ</a:t>
            </a:r>
          </a:p>
          <a:p>
            <a:pPr algn="ctr"/>
            <a:r>
              <a:rPr lang="el-GR" b="1" dirty="0"/>
              <a:t>ΔΗΜΟΣΙΑ ΣΧΟΛΗ ΑΝΩΤΕΡΗΣ ΕΠΑΓΓΕΛΜΑΤΙΚΗΣ ΕΚΠΑΙΔΕΥΣΗ ΚΑΙ ΚΑΤΑΡΤΙΣΗΣ ΜΙΕΕΚ </a:t>
            </a:r>
            <a:endParaRPr lang="en-CY" dirty="0"/>
          </a:p>
        </p:txBody>
      </p:sp>
      <p:sp>
        <p:nvSpPr>
          <p:cNvPr id="12" name="Rectangle 11">
            <a:extLst>
              <a:ext uri="{FF2B5EF4-FFF2-40B4-BE49-F238E27FC236}">
                <a16:creationId xmlns:a16="http://schemas.microsoft.com/office/drawing/2014/main" id="{CC428C15-BA2A-EA51-7E15-904D05B875C5}"/>
              </a:ext>
            </a:extLst>
          </p:cNvPr>
          <p:cNvSpPr/>
          <p:nvPr/>
        </p:nvSpPr>
        <p:spPr>
          <a:xfrm>
            <a:off x="7616824" y="3117058"/>
            <a:ext cx="2911475" cy="2651126"/>
          </a:xfrm>
          <a:prstGeom prst="rect">
            <a:avLst/>
          </a:prstGeom>
          <a:solidFill>
            <a:srgbClr val="C495C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a:t>ΑΝΩΤΕΡΗ &amp; ΑΝΩΤΑΤΗ ΕΚΠΑΙΔΕΥΣΗ</a:t>
            </a:r>
          </a:p>
          <a:p>
            <a:pPr algn="ctr"/>
            <a:r>
              <a:rPr lang="el-GR" b="1" dirty="0"/>
              <a:t>(Δημόσια &amp; Ιδιωτικά Πανεπιστήμια, Στρατιωτικές Σχολές, Κολέγια, Α.Ε.Τ.Φ.Κ./ ΑΞΙΚ, Αστυνομική Ακαδημία, κ.α.)</a:t>
            </a:r>
            <a:endParaRPr lang="en-CY" dirty="0"/>
          </a:p>
        </p:txBody>
      </p:sp>
      <p:sp>
        <p:nvSpPr>
          <p:cNvPr id="13" name="Rectangle 12">
            <a:extLst>
              <a:ext uri="{FF2B5EF4-FFF2-40B4-BE49-F238E27FC236}">
                <a16:creationId xmlns:a16="http://schemas.microsoft.com/office/drawing/2014/main" id="{93E76817-5EFD-2BC2-8A4E-B6B91C4B1EDA}"/>
              </a:ext>
            </a:extLst>
          </p:cNvPr>
          <p:cNvSpPr/>
          <p:nvPr/>
        </p:nvSpPr>
        <p:spPr>
          <a:xfrm>
            <a:off x="1511300" y="5965826"/>
            <a:ext cx="9231312" cy="355600"/>
          </a:xfrm>
          <a:prstGeom prst="rect">
            <a:avLst/>
          </a:prstGeom>
          <a:solidFill>
            <a:srgbClr val="8A438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dirty="0"/>
              <a:t>ΑΓΟΡΑ ΕΡΓΑΣΙΑΣ</a:t>
            </a:r>
            <a:endParaRPr lang="en-CY" dirty="0"/>
          </a:p>
        </p:txBody>
      </p:sp>
      <p:sp>
        <p:nvSpPr>
          <p:cNvPr id="14" name="Down Arrow 13">
            <a:extLst>
              <a:ext uri="{FF2B5EF4-FFF2-40B4-BE49-F238E27FC236}">
                <a16:creationId xmlns:a16="http://schemas.microsoft.com/office/drawing/2014/main" id="{C69D28C8-2E15-1BF0-986B-E216C65AF564}"/>
              </a:ext>
            </a:extLst>
          </p:cNvPr>
          <p:cNvSpPr/>
          <p:nvPr/>
        </p:nvSpPr>
        <p:spPr>
          <a:xfrm>
            <a:off x="6223000" y="736601"/>
            <a:ext cx="279400" cy="365125"/>
          </a:xfrm>
          <a:prstGeom prst="downArrow">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
        <p:nvSpPr>
          <p:cNvPr id="16" name="Down Arrow 15">
            <a:extLst>
              <a:ext uri="{FF2B5EF4-FFF2-40B4-BE49-F238E27FC236}">
                <a16:creationId xmlns:a16="http://schemas.microsoft.com/office/drawing/2014/main" id="{5BCC159C-A10F-F931-E500-29D4C8E5597D}"/>
              </a:ext>
            </a:extLst>
          </p:cNvPr>
          <p:cNvSpPr/>
          <p:nvPr/>
        </p:nvSpPr>
        <p:spPr>
          <a:xfrm>
            <a:off x="2106614" y="3031333"/>
            <a:ext cx="279400" cy="365125"/>
          </a:xfrm>
          <a:prstGeom prst="downArrow">
            <a:avLst/>
          </a:prstGeom>
          <a:solidFill>
            <a:srgbClr val="C8408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
        <p:nvSpPr>
          <p:cNvPr id="17" name="Down Arrow 16">
            <a:extLst>
              <a:ext uri="{FF2B5EF4-FFF2-40B4-BE49-F238E27FC236}">
                <a16:creationId xmlns:a16="http://schemas.microsoft.com/office/drawing/2014/main" id="{4313DC29-DB84-0580-8F36-66A0EC7261ED}"/>
              </a:ext>
            </a:extLst>
          </p:cNvPr>
          <p:cNvSpPr/>
          <p:nvPr/>
        </p:nvSpPr>
        <p:spPr>
          <a:xfrm>
            <a:off x="5137150" y="3034505"/>
            <a:ext cx="279400" cy="365125"/>
          </a:xfrm>
          <a:prstGeom prst="downArrow">
            <a:avLst/>
          </a:prstGeom>
          <a:solidFill>
            <a:srgbClr val="C8408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
        <p:nvSpPr>
          <p:cNvPr id="18" name="Down Arrow 17">
            <a:extLst>
              <a:ext uri="{FF2B5EF4-FFF2-40B4-BE49-F238E27FC236}">
                <a16:creationId xmlns:a16="http://schemas.microsoft.com/office/drawing/2014/main" id="{8ECFECB9-7C87-BBCB-685A-A2FEF99A7131}"/>
              </a:ext>
            </a:extLst>
          </p:cNvPr>
          <p:cNvSpPr/>
          <p:nvPr/>
        </p:nvSpPr>
        <p:spPr>
          <a:xfrm>
            <a:off x="7038975" y="3062285"/>
            <a:ext cx="279400" cy="365125"/>
          </a:xfrm>
          <a:prstGeom prst="downArrow">
            <a:avLst/>
          </a:prstGeom>
          <a:solidFill>
            <a:srgbClr val="C8408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
        <p:nvSpPr>
          <p:cNvPr id="19" name="Down Arrow 18">
            <a:extLst>
              <a:ext uri="{FF2B5EF4-FFF2-40B4-BE49-F238E27FC236}">
                <a16:creationId xmlns:a16="http://schemas.microsoft.com/office/drawing/2014/main" id="{6DCC4DA2-E6D8-8A22-1176-625CA6A5155F}"/>
              </a:ext>
            </a:extLst>
          </p:cNvPr>
          <p:cNvSpPr/>
          <p:nvPr/>
        </p:nvSpPr>
        <p:spPr>
          <a:xfrm>
            <a:off x="9953625" y="3062285"/>
            <a:ext cx="279400" cy="365125"/>
          </a:xfrm>
          <a:prstGeom prst="downArrow">
            <a:avLst/>
          </a:prstGeom>
          <a:solidFill>
            <a:srgbClr val="C8408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
        <p:nvSpPr>
          <p:cNvPr id="8" name="Rectangle 7">
            <a:extLst>
              <a:ext uri="{FF2B5EF4-FFF2-40B4-BE49-F238E27FC236}">
                <a16:creationId xmlns:a16="http://schemas.microsoft.com/office/drawing/2014/main" id="{02B547C9-C947-9039-F492-EB7EE07F13CF}"/>
              </a:ext>
            </a:extLst>
          </p:cNvPr>
          <p:cNvSpPr/>
          <p:nvPr/>
        </p:nvSpPr>
        <p:spPr>
          <a:xfrm>
            <a:off x="1511300" y="2130423"/>
            <a:ext cx="4584700" cy="931863"/>
          </a:xfrm>
          <a:prstGeom prst="rect">
            <a:avLst/>
          </a:prstGeom>
          <a:solidFill>
            <a:srgbClr val="C8408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l-GR" b="1" dirty="0"/>
              <a:t>ΘΕΩΡΗΤΙΚΗ ΚΑΤΕΥΘΥΝΣΗ</a:t>
            </a:r>
          </a:p>
          <a:p>
            <a:pPr algn="ctr"/>
            <a:r>
              <a:rPr lang="el-GR" dirty="0"/>
              <a:t>ΕΜΦΑΣΗ ΣΤΗ ΘΕΩΡΗΤΙΚΗ ΕΚΠΑΙΔΕΥΣΗ</a:t>
            </a:r>
            <a:endParaRPr lang="en-CY" dirty="0"/>
          </a:p>
        </p:txBody>
      </p:sp>
      <p:sp>
        <p:nvSpPr>
          <p:cNvPr id="21" name="Down Arrow 20">
            <a:extLst>
              <a:ext uri="{FF2B5EF4-FFF2-40B4-BE49-F238E27FC236}">
                <a16:creationId xmlns:a16="http://schemas.microsoft.com/office/drawing/2014/main" id="{CEA35454-55F5-574D-66F6-9ED1B7F60C5C}"/>
              </a:ext>
            </a:extLst>
          </p:cNvPr>
          <p:cNvSpPr/>
          <p:nvPr/>
        </p:nvSpPr>
        <p:spPr>
          <a:xfrm>
            <a:off x="1449388" y="3062285"/>
            <a:ext cx="279400" cy="2903541"/>
          </a:xfrm>
          <a:prstGeom prst="downArrow">
            <a:avLst/>
          </a:prstGeom>
          <a:solidFill>
            <a:srgbClr val="C8408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
        <p:nvSpPr>
          <p:cNvPr id="22" name="Down Arrow 21">
            <a:extLst>
              <a:ext uri="{FF2B5EF4-FFF2-40B4-BE49-F238E27FC236}">
                <a16:creationId xmlns:a16="http://schemas.microsoft.com/office/drawing/2014/main" id="{2D28789E-AD74-B24A-27C1-9A8229A442F7}"/>
              </a:ext>
            </a:extLst>
          </p:cNvPr>
          <p:cNvSpPr/>
          <p:nvPr/>
        </p:nvSpPr>
        <p:spPr>
          <a:xfrm>
            <a:off x="10528300" y="3034505"/>
            <a:ext cx="285750" cy="2903541"/>
          </a:xfrm>
          <a:prstGeom prst="downArrow">
            <a:avLst/>
          </a:prstGeom>
          <a:solidFill>
            <a:srgbClr val="C8408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Y"/>
          </a:p>
        </p:txBody>
      </p:sp>
    </p:spTree>
    <p:extLst>
      <p:ext uri="{BB962C8B-B14F-4D97-AF65-F5344CB8AC3E}">
        <p14:creationId xmlns:p14="http://schemas.microsoft.com/office/powerpoint/2010/main" val="16576298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47349-1FBD-7D47-D404-E26C6314339E}"/>
              </a:ext>
            </a:extLst>
          </p:cNvPr>
          <p:cNvSpPr>
            <a:spLocks noGrp="1"/>
          </p:cNvSpPr>
          <p:nvPr>
            <p:ph type="title"/>
          </p:nvPr>
        </p:nvSpPr>
        <p:spPr>
          <a:xfrm>
            <a:off x="838200" y="365125"/>
            <a:ext cx="10515600" cy="848213"/>
          </a:xfrm>
        </p:spPr>
        <p:txBody>
          <a:bodyPr>
            <a:noAutofit/>
          </a:bodyPr>
          <a:lstStyle/>
          <a:p>
            <a:pPr algn="ctr"/>
            <a:r>
              <a:rPr lang="el-GR" sz="3200">
                <a:latin typeface="+mn-lt"/>
              </a:rPr>
              <a:t>ΝΕΟ ΩΡΟΛΟΓΙΟ ΠΡΟΓΡΑΜΜΑ ΘΕΩΡΗΤΙΚΗΣ ΚΑΤΕΥΘΥΝΣΗΣ ΜΕΣΗΣ ΤΕΧΝΙΚΗΣ ΚΑΙ ΕΠΑΓΓΕΛΜΑΤΙΚΗΣ ΕΚΠΑΙΔΕΥΣΗΣ</a:t>
            </a:r>
            <a:endParaRPr lang="en-CY" sz="3200" dirty="0">
              <a:latin typeface="+mn-lt"/>
            </a:endParaRPr>
          </a:p>
        </p:txBody>
      </p:sp>
      <p:sp>
        <p:nvSpPr>
          <p:cNvPr id="6" name="Footer Placeholder 5">
            <a:extLst>
              <a:ext uri="{FF2B5EF4-FFF2-40B4-BE49-F238E27FC236}">
                <a16:creationId xmlns:a16="http://schemas.microsoft.com/office/drawing/2014/main" id="{574CB098-F4A4-9115-0B1E-63DF0F430CCB}"/>
              </a:ext>
            </a:extLst>
          </p:cNvPr>
          <p:cNvSpPr>
            <a:spLocks noGrp="1"/>
          </p:cNvSpPr>
          <p:nvPr>
            <p:ph type="ftr" sz="quarter" idx="11"/>
          </p:nvPr>
        </p:nvSpPr>
        <p:spPr>
          <a:xfrm>
            <a:off x="905608" y="6367509"/>
            <a:ext cx="6799385" cy="365125"/>
          </a:xfrm>
        </p:spPr>
        <p:txBody>
          <a:bodyPr/>
          <a:lstStyle/>
          <a:p>
            <a:pPr marL="12700" marR="0" lvl="0" indent="0" algn="l" defTabSz="914400" rtl="0" eaLnBrk="1" fontAlgn="auto" latinLnBrk="0" hangingPunct="1">
              <a:lnSpc>
                <a:spcPts val="1030"/>
              </a:lnSpc>
              <a:spcBef>
                <a:spcPts val="50"/>
              </a:spcBef>
              <a:spcAft>
                <a:spcPts val="0"/>
              </a:spcAft>
              <a:buClrTx/>
              <a:buSzTx/>
              <a:buFontTx/>
              <a:buNone/>
              <a:tabLst/>
              <a:defRPr/>
            </a:pPr>
            <a:r>
              <a:rPr kumimoji="0" lang="el-GR" sz="1000" b="0" i="1" u="none" strike="noStrike" kern="1200" cap="none" spc="0" normalizeH="0" baseline="0" noProof="0">
                <a:ln>
                  <a:noFill/>
                </a:ln>
                <a:solidFill>
                  <a:schemeClr val="tx1"/>
                </a:solidFill>
                <a:effectLst/>
                <a:uLnTx/>
                <a:uFillTx/>
                <a:latin typeface="Arial" panose="020B0604020202020204" pitchFamily="34" charset="0"/>
                <a:ea typeface="Arial" panose="020B0604020202020204" pitchFamily="34" charset="0"/>
                <a:cs typeface="Arial" panose="020B0604020202020204" pitchFamily="34" charset="0"/>
              </a:rPr>
              <a:t>Υπηρεσία Συμβουλευτικής και Επαγγελματικής Αγωγής, Οκτώβριος 2026</a:t>
            </a:r>
            <a:endParaRPr kumimoji="0" lang="en-US" sz="1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B000DD3-40F0-18D3-947F-92B730233215}"/>
              </a:ext>
            </a:extLst>
          </p:cNvPr>
          <p:cNvPicPr>
            <a:picLocks noChangeAspect="1"/>
          </p:cNvPicPr>
          <p:nvPr/>
        </p:nvPicPr>
        <p:blipFill>
          <a:blip r:embed="rId2"/>
          <a:stretch>
            <a:fillRect/>
          </a:stretch>
        </p:blipFill>
        <p:spPr>
          <a:xfrm>
            <a:off x="1282717" y="1139736"/>
            <a:ext cx="9160034" cy="5227773"/>
          </a:xfrm>
          <a:prstGeom prst="rect">
            <a:avLst/>
          </a:prstGeom>
        </p:spPr>
      </p:pic>
    </p:spTree>
    <p:extLst>
      <p:ext uri="{BB962C8B-B14F-4D97-AF65-F5344CB8AC3E}">
        <p14:creationId xmlns:p14="http://schemas.microsoft.com/office/powerpoint/2010/main" val="36412577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8888E-2BD5-199C-9A6E-3020CC085133}"/>
              </a:ext>
            </a:extLst>
          </p:cNvPr>
          <p:cNvSpPr>
            <a:spLocks noGrp="1"/>
          </p:cNvSpPr>
          <p:nvPr>
            <p:ph type="title"/>
          </p:nvPr>
        </p:nvSpPr>
        <p:spPr/>
        <p:txBody>
          <a:bodyPr>
            <a:normAutofit/>
          </a:bodyPr>
          <a:lstStyle/>
          <a:p>
            <a:pPr algn="ctr"/>
            <a:r>
              <a:rPr lang="el-GR" sz="3200" dirty="0">
                <a:latin typeface="+mn-lt"/>
              </a:rPr>
              <a:t>ΝΕΟ ΩΡΟΛΟΓΙΟ ΠΡΟΓΡΑΜΜΑ ΠΡΑΚΤΙΚΗΣ ΚΑΤΕΥΘΥΝΣΗΣ ΜΕΣΗΣ ΤΕΧΝΙΚΗΣ ΚΑΙ ΕΠΑΓΓΕΛΜΑΤΙΚΗΣ ΕΚΠΑΙΔΕΥΣΗΣ</a:t>
            </a:r>
            <a:endParaRPr lang="en-CY" sz="3200" dirty="0"/>
          </a:p>
        </p:txBody>
      </p:sp>
      <p:sp>
        <p:nvSpPr>
          <p:cNvPr id="4" name="Footer Placeholder 3">
            <a:extLst>
              <a:ext uri="{FF2B5EF4-FFF2-40B4-BE49-F238E27FC236}">
                <a16:creationId xmlns:a16="http://schemas.microsoft.com/office/drawing/2014/main" id="{F6DA99FC-CD45-80A9-7D5D-DB3DC521854D}"/>
              </a:ext>
            </a:extLst>
          </p:cNvPr>
          <p:cNvSpPr>
            <a:spLocks noGrp="1"/>
          </p:cNvSpPr>
          <p:nvPr>
            <p:ph type="ftr" sz="quarter" idx="11"/>
          </p:nvPr>
        </p:nvSpPr>
        <p:spPr>
          <a:xfrm>
            <a:off x="1081993" y="6492875"/>
            <a:ext cx="7080738" cy="365125"/>
          </a:xfrm>
        </p:spPr>
        <p:txBody>
          <a:bodyPr/>
          <a:lstStyle/>
          <a:p>
            <a:pPr marL="12700" marR="0" lvl="0" indent="0" algn="l" defTabSz="914400" rtl="0" eaLnBrk="1" fontAlgn="auto" latinLnBrk="0" hangingPunct="1">
              <a:lnSpc>
                <a:spcPts val="1030"/>
              </a:lnSpc>
              <a:spcBef>
                <a:spcPts val="50"/>
              </a:spcBef>
              <a:spcAft>
                <a:spcPts val="0"/>
              </a:spcAft>
              <a:buClrTx/>
              <a:buSzTx/>
              <a:buFontTx/>
              <a:buNone/>
              <a:tabLst/>
              <a:defRPr/>
            </a:pPr>
            <a:r>
              <a:rPr kumimoji="0" lang="el-GR" sz="1000" b="0" i="1" u="none" strike="noStrike" kern="1200" cap="none" spc="0" normalizeH="0" baseline="0" noProof="0" dirty="0">
                <a:ln>
                  <a:noFill/>
                </a:ln>
                <a:solidFill>
                  <a:schemeClr val="tx1"/>
                </a:solidFill>
                <a:effectLst/>
                <a:uLnTx/>
                <a:uFillTx/>
                <a:latin typeface="Arial" panose="020B0604020202020204" pitchFamily="34" charset="0"/>
                <a:ea typeface="Arial" panose="020B0604020202020204" pitchFamily="34" charset="0"/>
                <a:cs typeface="+mn-cs"/>
              </a:rPr>
              <a:t>Υπηρεσία Συμβουλευτικής και Επαγγελματικής Αγωγής, Οκτώβριος 2026</a:t>
            </a:r>
            <a:endParaRPr kumimoji="0" lang="en-CY" sz="1000" b="0" i="1" u="none" strike="noStrike" kern="1200" cap="none" spc="0" normalizeH="0" baseline="0" noProof="0" dirty="0">
              <a:ln>
                <a:noFill/>
              </a:ln>
              <a:solidFill>
                <a:schemeClr val="tx1"/>
              </a:solidFill>
              <a:effectLst/>
              <a:uLnTx/>
              <a:uFillTx/>
              <a:latin typeface="Arial" panose="020B0604020202020204" pitchFamily="34" charset="0"/>
              <a:ea typeface="Arial" panose="020B0604020202020204" pitchFamily="34" charset="0"/>
              <a:cs typeface="+mn-cs"/>
            </a:endParaRPr>
          </a:p>
        </p:txBody>
      </p:sp>
      <p:pic>
        <p:nvPicPr>
          <p:cNvPr id="7" name="Picture 6">
            <a:extLst>
              <a:ext uri="{FF2B5EF4-FFF2-40B4-BE49-F238E27FC236}">
                <a16:creationId xmlns:a16="http://schemas.microsoft.com/office/drawing/2014/main" id="{AB5A5815-7F1D-16F9-7690-7479B8B8ED19}"/>
              </a:ext>
            </a:extLst>
          </p:cNvPr>
          <p:cNvPicPr>
            <a:picLocks noChangeAspect="1"/>
          </p:cNvPicPr>
          <p:nvPr/>
        </p:nvPicPr>
        <p:blipFill>
          <a:blip r:embed="rId2"/>
          <a:stretch>
            <a:fillRect/>
          </a:stretch>
        </p:blipFill>
        <p:spPr>
          <a:xfrm>
            <a:off x="1352771" y="1027906"/>
            <a:ext cx="9243861" cy="5349704"/>
          </a:xfrm>
          <a:prstGeom prst="rect">
            <a:avLst/>
          </a:prstGeom>
        </p:spPr>
      </p:pic>
    </p:spTree>
    <p:extLst>
      <p:ext uri="{BB962C8B-B14F-4D97-AF65-F5344CB8AC3E}">
        <p14:creationId xmlns:p14="http://schemas.microsoft.com/office/powerpoint/2010/main" val="36519415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9B35C-F851-0D5F-C4CC-FEFFA424056B}"/>
              </a:ext>
            </a:extLst>
          </p:cNvPr>
          <p:cNvSpPr>
            <a:spLocks noGrp="1"/>
          </p:cNvSpPr>
          <p:nvPr>
            <p:ph type="title"/>
          </p:nvPr>
        </p:nvSpPr>
        <p:spPr>
          <a:xfrm>
            <a:off x="838200" y="180487"/>
            <a:ext cx="10515600" cy="839421"/>
          </a:xfrm>
        </p:spPr>
        <p:txBody>
          <a:bodyPr>
            <a:normAutofit/>
          </a:bodyPr>
          <a:lstStyle/>
          <a:p>
            <a:pPr algn="ctr"/>
            <a:r>
              <a:rPr lang="el-GR" sz="3200" dirty="0">
                <a:latin typeface="+mn-lt"/>
              </a:rPr>
              <a:t>ΕΙΔΙΚΟΤΗΤΕΣ ΘΕΩΡΗΤΙΚΗΣ ΚΑΤΕΥΘΥΝΣΗΣ</a:t>
            </a:r>
            <a:endParaRPr lang="en-CY" sz="3200" dirty="0">
              <a:latin typeface="+mn-lt"/>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D03E48D1-C10C-5DB7-1847-D82618B5ABA7}"/>
              </a:ext>
            </a:extLst>
          </p:cNvPr>
          <p:cNvSpPr txBox="1"/>
          <p:nvPr/>
        </p:nvSpPr>
        <p:spPr>
          <a:xfrm>
            <a:off x="243016" y="1019908"/>
            <a:ext cx="5043360" cy="5509200"/>
          </a:xfrm>
          <a:prstGeom prst="rect">
            <a:avLst/>
          </a:prstGeom>
          <a:noFill/>
        </p:spPr>
        <p:txBody>
          <a:bodyPr wrap="square" rtlCol="0">
            <a:spAutoFit/>
          </a:bodyPr>
          <a:lstStyle/>
          <a:p>
            <a:r>
              <a:rPr lang="el-GR" sz="1600" b="1" dirty="0">
                <a:solidFill>
                  <a:srgbClr val="0070C0"/>
                </a:solidFill>
              </a:rPr>
              <a:t>Κλάδος Μηχανολογίας</a:t>
            </a:r>
            <a:r>
              <a:rPr lang="el-GR" sz="1600" dirty="0"/>
              <a:t>	</a:t>
            </a:r>
            <a:endParaRPr lang="en-CY" sz="1600" dirty="0"/>
          </a:p>
          <a:p>
            <a:pPr marL="285750" lvl="0" indent="-285750">
              <a:buFont typeface="Arial" panose="020B0604020202020204" pitchFamily="34" charset="0"/>
              <a:buChar char="•"/>
            </a:pPr>
            <a:r>
              <a:rPr lang="el-GR" sz="1600" dirty="0"/>
              <a:t>Γενική Μηχανολογία</a:t>
            </a:r>
            <a:endParaRPr lang="en-CY" sz="1600" dirty="0"/>
          </a:p>
          <a:p>
            <a:pPr marL="285750" lvl="0" indent="-285750">
              <a:buFont typeface="Arial" panose="020B0604020202020204" pitchFamily="34" charset="0"/>
              <a:buChar char="•"/>
            </a:pPr>
            <a:r>
              <a:rPr lang="el-GR" sz="1600" dirty="0"/>
              <a:t>Μηχανική Οχημάτων</a:t>
            </a:r>
          </a:p>
          <a:p>
            <a:pPr lvl="0"/>
            <a:endParaRPr lang="en-CY" sz="1600" dirty="0"/>
          </a:p>
          <a:p>
            <a:r>
              <a:rPr lang="el-GR" sz="1600" b="1" dirty="0">
                <a:solidFill>
                  <a:srgbClr val="0070C0"/>
                </a:solidFill>
              </a:rPr>
              <a:t>Κλάδος Ηλεκτρολογίας και Ηλεκτρονικών Εφαρμογών</a:t>
            </a:r>
            <a:endParaRPr lang="en-CY" sz="1600" dirty="0">
              <a:solidFill>
                <a:srgbClr val="0070C0"/>
              </a:solidFill>
            </a:endParaRPr>
          </a:p>
          <a:p>
            <a:pPr marL="285750" lvl="0" indent="-285750">
              <a:buFont typeface="Arial" panose="020B0604020202020204" pitchFamily="34" charset="0"/>
              <a:buChar char="•"/>
            </a:pPr>
            <a:r>
              <a:rPr lang="el-GR" sz="1600" dirty="0"/>
              <a:t>Ηλεκτρολόγοι Μηχανικοί	</a:t>
            </a:r>
            <a:endParaRPr lang="en-CY" sz="1600" dirty="0"/>
          </a:p>
          <a:p>
            <a:pPr marL="285750" lvl="0" indent="-285750">
              <a:buFont typeface="Arial" panose="020B0604020202020204" pitchFamily="34" charset="0"/>
              <a:buChar char="•"/>
            </a:pPr>
            <a:r>
              <a:rPr lang="el-GR" sz="1600" dirty="0"/>
              <a:t>Ηλεκτρονικοί Υπολογιστές, Δίκτυα και Επικοινωνίες</a:t>
            </a:r>
            <a:endParaRPr lang="en-CY" sz="1600" dirty="0"/>
          </a:p>
          <a:p>
            <a:pPr marL="285750" lvl="0" indent="-285750">
              <a:buFont typeface="Arial" panose="020B0604020202020204" pitchFamily="34" charset="0"/>
              <a:buChar char="•"/>
            </a:pPr>
            <a:r>
              <a:rPr lang="el-GR" sz="1600" dirty="0"/>
              <a:t>Ψηφιακή Τεχνολογία και Προγραμματισμός</a:t>
            </a:r>
            <a:endParaRPr lang="en-CY" sz="1600" dirty="0"/>
          </a:p>
          <a:p>
            <a:pPr marL="285750" lvl="0" indent="-285750">
              <a:buFont typeface="Arial" panose="020B0604020202020204" pitchFamily="34" charset="0"/>
              <a:buChar char="•"/>
            </a:pPr>
            <a:r>
              <a:rPr lang="el-GR" sz="1600" dirty="0"/>
              <a:t>Ανανεώσιμες Πηγές Ενέργειας</a:t>
            </a:r>
          </a:p>
          <a:p>
            <a:pPr lvl="0"/>
            <a:endParaRPr lang="en-CY" sz="1600" dirty="0">
              <a:solidFill>
                <a:srgbClr val="0070C0"/>
              </a:solidFill>
            </a:endParaRPr>
          </a:p>
          <a:p>
            <a:r>
              <a:rPr lang="el-GR" sz="1600" b="1" dirty="0">
                <a:solidFill>
                  <a:srgbClr val="0070C0"/>
                </a:solidFill>
              </a:rPr>
              <a:t>Κλάδος Αρχιτεκτονικής και Πολιτικής Μηχανικής</a:t>
            </a:r>
            <a:r>
              <a:rPr lang="el-GR" sz="1600" dirty="0"/>
              <a:t>	</a:t>
            </a:r>
            <a:endParaRPr lang="en-CY" sz="1600" dirty="0"/>
          </a:p>
          <a:p>
            <a:pPr marL="285750" lvl="0" indent="-285750">
              <a:buFont typeface="Arial" panose="020B0604020202020204" pitchFamily="34" charset="0"/>
              <a:buChar char="•"/>
            </a:pPr>
            <a:r>
              <a:rPr lang="el-GR" sz="1600" dirty="0"/>
              <a:t>Αρχιτεκτονική και Πολιτική Μηχανική</a:t>
            </a:r>
          </a:p>
          <a:p>
            <a:pPr marL="285750" lvl="0" indent="-285750">
              <a:buFont typeface="Arial" panose="020B0604020202020204" pitchFamily="34" charset="0"/>
              <a:buChar char="•"/>
            </a:pPr>
            <a:endParaRPr lang="en-CY" sz="1600" dirty="0"/>
          </a:p>
          <a:p>
            <a:r>
              <a:rPr lang="el-GR" sz="1600" b="1" dirty="0">
                <a:solidFill>
                  <a:srgbClr val="0070C0"/>
                </a:solidFill>
              </a:rPr>
              <a:t>Κλάδος Εφαρμοσμένων Τεχνών</a:t>
            </a:r>
            <a:endParaRPr lang="en-CY" sz="1600" dirty="0">
              <a:solidFill>
                <a:srgbClr val="0070C0"/>
              </a:solidFill>
            </a:endParaRPr>
          </a:p>
          <a:p>
            <a:pPr marL="285750" lvl="0" indent="-285750">
              <a:buFont typeface="Arial" panose="020B0604020202020204" pitchFamily="34" charset="0"/>
              <a:buChar char="•"/>
            </a:pPr>
            <a:r>
              <a:rPr lang="el-GR" sz="1600" dirty="0"/>
              <a:t>Σχεδιασμός Επίπλων και Ξύλινων Κατασκευών</a:t>
            </a:r>
            <a:endParaRPr lang="en-CY" sz="1600" dirty="0"/>
          </a:p>
          <a:p>
            <a:pPr marL="285750" lvl="0" indent="-285750">
              <a:buFont typeface="Arial" panose="020B0604020202020204" pitchFamily="34" charset="0"/>
              <a:buChar char="•"/>
            </a:pPr>
            <a:r>
              <a:rPr lang="el-GR" sz="1600" dirty="0"/>
              <a:t>Γραφικές Τέχνες και Πολυμέσα</a:t>
            </a:r>
            <a:endParaRPr lang="en-CY" sz="1600" dirty="0"/>
          </a:p>
          <a:p>
            <a:pPr marL="285750" lvl="0" indent="-285750">
              <a:buFont typeface="Arial" panose="020B0604020202020204" pitchFamily="34" charset="0"/>
              <a:buChar char="•"/>
            </a:pPr>
            <a:r>
              <a:rPr lang="el-GR" sz="1600" dirty="0"/>
              <a:t>Σχεδιασμός και Διακόσμηση Εσωτερικού Χώρου</a:t>
            </a:r>
            <a:endParaRPr lang="en-CY" sz="1600" dirty="0"/>
          </a:p>
          <a:p>
            <a:pPr marL="285750" lvl="0" indent="-285750">
              <a:buFont typeface="Arial" panose="020B0604020202020204" pitchFamily="34" charset="0"/>
              <a:buChar char="•"/>
            </a:pPr>
            <a:r>
              <a:rPr lang="el-GR" sz="1600" dirty="0"/>
              <a:t>Σχέδιο και Μάρκετινγκ Μόδας</a:t>
            </a:r>
            <a:br>
              <a:rPr lang="el-GR" sz="1600" dirty="0"/>
            </a:br>
            <a:endParaRPr lang="en-CY" sz="1600" dirty="0"/>
          </a:p>
          <a:p>
            <a:r>
              <a:rPr lang="el-GR" sz="1600" b="1" dirty="0">
                <a:solidFill>
                  <a:srgbClr val="0070C0"/>
                </a:solidFill>
              </a:rPr>
              <a:t>Κλάδος Γεωπονίας</a:t>
            </a:r>
            <a:r>
              <a:rPr lang="el-GR" sz="1600" dirty="0">
                <a:solidFill>
                  <a:srgbClr val="0070C0"/>
                </a:solidFill>
              </a:rPr>
              <a:t>	</a:t>
            </a:r>
            <a:r>
              <a:rPr lang="el-GR" sz="1600" dirty="0"/>
              <a:t>	</a:t>
            </a:r>
            <a:endParaRPr lang="en-CY" sz="1600" dirty="0"/>
          </a:p>
          <a:p>
            <a:pPr marL="285750" indent="-285750">
              <a:buFont typeface="Arial" panose="020B0604020202020204" pitchFamily="34" charset="0"/>
              <a:buChar char="•"/>
            </a:pPr>
            <a:r>
              <a:rPr lang="el-GR" sz="1600" dirty="0"/>
              <a:t>Φυτική Παραγωγή 		</a:t>
            </a:r>
            <a:endParaRPr lang="en-CY" sz="1600" dirty="0"/>
          </a:p>
          <a:p>
            <a:endParaRPr lang="en-CY" sz="1600" dirty="0"/>
          </a:p>
        </p:txBody>
      </p:sp>
      <p:sp>
        <p:nvSpPr>
          <p:cNvPr id="7" name="TextBox 6">
            <a:extLst>
              <a:ext uri="{FF2B5EF4-FFF2-40B4-BE49-F238E27FC236}">
                <a16:creationId xmlns:a16="http://schemas.microsoft.com/office/drawing/2014/main" id="{8176E2C5-012A-6557-1BC5-E2F42D64CB2F}"/>
              </a:ext>
            </a:extLst>
          </p:cNvPr>
          <p:cNvSpPr txBox="1"/>
          <p:nvPr/>
        </p:nvSpPr>
        <p:spPr>
          <a:xfrm>
            <a:off x="5629275" y="1029712"/>
            <a:ext cx="5819775" cy="5262979"/>
          </a:xfrm>
          <a:prstGeom prst="rect">
            <a:avLst/>
          </a:prstGeom>
          <a:noFill/>
        </p:spPr>
        <p:txBody>
          <a:bodyPr wrap="square" rtlCol="0">
            <a:spAutoFit/>
          </a:bodyPr>
          <a:lstStyle/>
          <a:p>
            <a:r>
              <a:rPr lang="el-GR" sz="1600" b="1" dirty="0">
                <a:solidFill>
                  <a:srgbClr val="0070C0"/>
                </a:solidFill>
              </a:rPr>
              <a:t>Κλάδος Υπηρεσιών	</a:t>
            </a:r>
            <a:r>
              <a:rPr lang="el-GR" sz="1600" dirty="0">
                <a:solidFill>
                  <a:srgbClr val="0070C0"/>
                </a:solidFill>
              </a:rPr>
              <a:t>	</a:t>
            </a:r>
            <a:endParaRPr lang="en-CY" sz="1600" dirty="0">
              <a:solidFill>
                <a:srgbClr val="0070C0"/>
              </a:solidFill>
            </a:endParaRPr>
          </a:p>
          <a:p>
            <a:pPr marL="285750" indent="-285750">
              <a:buFont typeface="Arial" panose="020B0604020202020204" pitchFamily="34" charset="0"/>
              <a:buChar char="•"/>
            </a:pPr>
            <a:r>
              <a:rPr lang="el-GR" sz="1600" dirty="0"/>
              <a:t>Τουριστικά</a:t>
            </a:r>
            <a:endParaRPr lang="en-CY" sz="1600" dirty="0"/>
          </a:p>
          <a:p>
            <a:pPr marL="285750" indent="-285750">
              <a:buFont typeface="Arial" panose="020B0604020202020204" pitchFamily="34" charset="0"/>
              <a:buChar char="•"/>
            </a:pPr>
            <a:r>
              <a:rPr lang="el-GR" sz="1600" dirty="0"/>
              <a:t>Λογιστικά</a:t>
            </a:r>
            <a:br>
              <a:rPr lang="el-GR" sz="1600" dirty="0"/>
            </a:br>
            <a:endParaRPr lang="en-CY" sz="1600" dirty="0"/>
          </a:p>
          <a:p>
            <a:r>
              <a:rPr lang="el-GR" sz="1600" b="1" dirty="0">
                <a:solidFill>
                  <a:srgbClr val="0070C0"/>
                </a:solidFill>
              </a:rPr>
              <a:t>Κλάδος Λειτουργίας και Διαχείρισης Μονάδων Φιλοξενίας</a:t>
            </a:r>
          </a:p>
          <a:p>
            <a:pPr marL="285750" indent="-285750">
              <a:buFont typeface="Arial" panose="020B0604020202020204" pitchFamily="34" charset="0"/>
              <a:buChar char="•"/>
            </a:pPr>
            <a:r>
              <a:rPr lang="el-GR" sz="1600" dirty="0"/>
              <a:t>Διαχείριση Μονάδων Φιλοξενίας</a:t>
            </a:r>
            <a:br>
              <a:rPr lang="el-GR" sz="1600" dirty="0"/>
            </a:br>
            <a:endParaRPr lang="en-CY" sz="1600" dirty="0">
              <a:solidFill>
                <a:srgbClr val="0070C0"/>
              </a:solidFill>
            </a:endParaRPr>
          </a:p>
          <a:p>
            <a:r>
              <a:rPr lang="el-GR" sz="1600" b="1" dirty="0">
                <a:solidFill>
                  <a:srgbClr val="0070C0"/>
                </a:solidFill>
              </a:rPr>
              <a:t>Κλάδος Βιομηχανικού Σχεδιασμού και Ανάπτυξης Προϊόντων</a:t>
            </a:r>
          </a:p>
          <a:p>
            <a:pPr marL="285750" indent="-285750">
              <a:buFont typeface="Arial" panose="020B0604020202020204" pitchFamily="34" charset="0"/>
              <a:buChar char="•"/>
            </a:pPr>
            <a:r>
              <a:rPr lang="el-GR" sz="1600" dirty="0"/>
              <a:t>Βιομηχανικός Σχεδιασμός και Ανάπτυξη Προϊόντων</a:t>
            </a:r>
          </a:p>
          <a:p>
            <a:pPr marL="285750" indent="-285750">
              <a:buFont typeface="Arial" panose="020B0604020202020204" pitchFamily="34" charset="0"/>
              <a:buChar char="•"/>
            </a:pPr>
            <a:r>
              <a:rPr lang="el-GR" sz="1600" dirty="0"/>
              <a:t>Τρισδιάστατη Σχεδίαση και Παραγωγή Μέσω Η/Υ (CAD/CAM)</a:t>
            </a:r>
            <a:br>
              <a:rPr lang="el-GR" sz="1600" dirty="0"/>
            </a:br>
            <a:endParaRPr lang="en-CY" sz="1600" dirty="0"/>
          </a:p>
          <a:p>
            <a:r>
              <a:rPr lang="el-GR" sz="1600" b="1" dirty="0">
                <a:solidFill>
                  <a:srgbClr val="0070C0"/>
                </a:solidFill>
              </a:rPr>
              <a:t>Κλάδος Ναυτικών Επαγγελμάτων</a:t>
            </a:r>
          </a:p>
          <a:p>
            <a:pPr marL="285750" indent="-285750">
              <a:buFont typeface="Arial" panose="020B0604020202020204" pitchFamily="34" charset="0"/>
              <a:buChar char="•"/>
            </a:pPr>
            <a:r>
              <a:rPr lang="el-GR" sz="1600" dirty="0"/>
              <a:t>Ναυτικοί</a:t>
            </a:r>
          </a:p>
          <a:p>
            <a:pPr marL="285750" indent="-285750">
              <a:buFont typeface="Arial" panose="020B0604020202020204" pitchFamily="34" charset="0"/>
              <a:buChar char="•"/>
            </a:pPr>
            <a:r>
              <a:rPr lang="el-GR" sz="1600" dirty="0"/>
              <a:t>Μηχανικοί Πλοίων	</a:t>
            </a:r>
            <a:br>
              <a:rPr lang="el-GR" sz="1600" dirty="0"/>
            </a:br>
            <a:r>
              <a:rPr lang="el-GR" sz="1600" dirty="0"/>
              <a:t>	</a:t>
            </a:r>
          </a:p>
          <a:p>
            <a:r>
              <a:rPr lang="el-GR" sz="1600" b="1" dirty="0">
                <a:solidFill>
                  <a:srgbClr val="0070C0"/>
                </a:solidFill>
              </a:rPr>
              <a:t>Κλάδος Αισθητικής – Κομμωτικής</a:t>
            </a:r>
          </a:p>
          <a:p>
            <a:pPr marL="285750" indent="-285750">
              <a:buFont typeface="Arial" panose="020B0604020202020204" pitchFamily="34" charset="0"/>
              <a:buChar char="•"/>
            </a:pPr>
            <a:r>
              <a:rPr lang="el-GR" sz="1600" dirty="0"/>
              <a:t>Αισθητική</a:t>
            </a:r>
            <a:br>
              <a:rPr lang="el-GR" sz="1600" dirty="0"/>
            </a:br>
            <a:endParaRPr lang="en-CY" sz="1600" dirty="0"/>
          </a:p>
          <a:p>
            <a:r>
              <a:rPr lang="el-GR" sz="1600" b="1" dirty="0">
                <a:solidFill>
                  <a:srgbClr val="0070C0"/>
                </a:solidFill>
              </a:rPr>
              <a:t>Κλάδος Αμπελουργίας – Οινοποιίας</a:t>
            </a:r>
          </a:p>
          <a:p>
            <a:pPr marL="285750" indent="-285750">
              <a:buFont typeface="Arial" panose="020B0604020202020204" pitchFamily="34" charset="0"/>
              <a:buChar char="•"/>
            </a:pPr>
            <a:r>
              <a:rPr lang="el-GR" sz="1600" dirty="0"/>
              <a:t>Αμπελουργία - Οινοποιία</a:t>
            </a:r>
            <a:endParaRPr lang="en-CY" sz="1600" dirty="0"/>
          </a:p>
          <a:p>
            <a:endParaRPr lang="en-CY" sz="1600" dirty="0"/>
          </a:p>
        </p:txBody>
      </p:sp>
    </p:spTree>
    <p:extLst>
      <p:ext uri="{BB962C8B-B14F-4D97-AF65-F5344CB8AC3E}">
        <p14:creationId xmlns:p14="http://schemas.microsoft.com/office/powerpoint/2010/main" val="8470881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0FA20-2BA5-100F-17F8-B99DFB7CF6C6}"/>
              </a:ext>
            </a:extLst>
          </p:cNvPr>
          <p:cNvSpPr>
            <a:spLocks noGrp="1"/>
          </p:cNvSpPr>
          <p:nvPr>
            <p:ph type="title"/>
          </p:nvPr>
        </p:nvSpPr>
        <p:spPr>
          <a:xfrm>
            <a:off x="838200" y="365126"/>
            <a:ext cx="10515600" cy="751498"/>
          </a:xfrm>
        </p:spPr>
        <p:txBody>
          <a:bodyPr>
            <a:normAutofit/>
          </a:bodyPr>
          <a:lstStyle/>
          <a:p>
            <a:pPr algn="ctr"/>
            <a:r>
              <a:rPr lang="el-GR" sz="3200" dirty="0">
                <a:latin typeface="+mn-lt"/>
              </a:rPr>
              <a:t>ΕΙΔΙΚΟΤΗΤΕΣ ΠΡΑΚΤΙΚΗΣ ΚΑΤΕΥΘΥΝΣΗΣ</a:t>
            </a:r>
            <a:endParaRPr lang="en-CY" sz="3200" dirty="0">
              <a:latin typeface="+mn-lt"/>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A4E7638-F0F3-618D-7691-2F2AF270EE93}"/>
              </a:ext>
            </a:extLst>
          </p:cNvPr>
          <p:cNvSpPr txBox="1"/>
          <p:nvPr/>
        </p:nvSpPr>
        <p:spPr>
          <a:xfrm>
            <a:off x="243016" y="1019908"/>
            <a:ext cx="5043360" cy="5262979"/>
          </a:xfrm>
          <a:prstGeom prst="rect">
            <a:avLst/>
          </a:prstGeom>
          <a:noFill/>
        </p:spPr>
        <p:txBody>
          <a:bodyPr wrap="square" rtlCol="0">
            <a:spAutoFit/>
          </a:bodyPr>
          <a:lstStyle/>
          <a:p>
            <a:r>
              <a:rPr lang="el-GR" sz="1600" b="1" dirty="0">
                <a:solidFill>
                  <a:srgbClr val="0070C0"/>
                </a:solidFill>
              </a:rPr>
              <a:t>Κλάδος Μηχανολογίας</a:t>
            </a:r>
            <a:r>
              <a:rPr lang="el-GR" sz="1600" dirty="0"/>
              <a:t>	</a:t>
            </a:r>
            <a:endParaRPr lang="en-CY" sz="1600" dirty="0"/>
          </a:p>
          <a:p>
            <a:pPr marL="285750" lvl="0" indent="-285750">
              <a:buFont typeface="Arial" panose="020B0604020202020204" pitchFamily="34" charset="0"/>
              <a:buChar char="•"/>
            </a:pPr>
            <a:r>
              <a:rPr lang="el-GR" sz="1600" dirty="0"/>
              <a:t>Μηχανική Παραγωγής		</a:t>
            </a:r>
            <a:endParaRPr lang="en-CY" sz="1600" dirty="0"/>
          </a:p>
          <a:p>
            <a:pPr marL="285750" lvl="0" indent="-285750">
              <a:buFont typeface="Arial" panose="020B0604020202020204" pitchFamily="34" charset="0"/>
              <a:buChar char="•"/>
            </a:pPr>
            <a:r>
              <a:rPr lang="en-CY" sz="1600" dirty="0"/>
              <a:t>Μηχανολογικές Εγκαταστάσεις Κτηρίων (Ψύξη-Θέρμανση-Κλιματισμός-Υδραυλικά)</a:t>
            </a:r>
          </a:p>
          <a:p>
            <a:pPr marL="285750" lvl="0" indent="-285750">
              <a:buFont typeface="Arial" panose="020B0604020202020204" pitchFamily="34" charset="0"/>
              <a:buChar char="•"/>
            </a:pPr>
            <a:r>
              <a:rPr lang="el-GR" sz="1600" dirty="0"/>
              <a:t>Μεταλλικές Κατασκευές	</a:t>
            </a:r>
            <a:endParaRPr lang="en-CY" sz="1600" dirty="0"/>
          </a:p>
          <a:p>
            <a:pPr marL="285750" lvl="0" indent="-285750">
              <a:buFont typeface="Arial" panose="020B0604020202020204" pitchFamily="34" charset="0"/>
              <a:buChar char="•"/>
            </a:pPr>
            <a:r>
              <a:rPr lang="el-GR" sz="1600" dirty="0"/>
              <a:t>Μηχανική Οχημάτων	</a:t>
            </a:r>
            <a:endParaRPr lang="en-CY" sz="1600" dirty="0"/>
          </a:p>
          <a:p>
            <a:endParaRPr lang="el-GR" sz="1600" b="1" dirty="0">
              <a:solidFill>
                <a:srgbClr val="0070C0"/>
              </a:solidFill>
            </a:endParaRPr>
          </a:p>
          <a:p>
            <a:r>
              <a:rPr lang="el-GR" sz="1600" b="1" dirty="0">
                <a:solidFill>
                  <a:srgbClr val="0070C0"/>
                </a:solidFill>
              </a:rPr>
              <a:t>Κλάδος Ηλεκτρολογίας και Ηλεκτρονικών Εφαρμογών</a:t>
            </a:r>
          </a:p>
          <a:p>
            <a:pPr marL="285750" indent="-285750">
              <a:buFont typeface="Arial" panose="020B0604020202020204" pitchFamily="34" charset="0"/>
              <a:buChar char="•"/>
            </a:pPr>
            <a:r>
              <a:rPr lang="el-GR" sz="1600" dirty="0"/>
              <a:t>Τεχνικός Ηλεκτρικών Εγκαταστάσεων και Αυτοματισμών</a:t>
            </a:r>
          </a:p>
          <a:p>
            <a:pPr marL="285750" indent="-285750">
              <a:buFont typeface="Arial" panose="020B0604020202020204" pitchFamily="34" charset="0"/>
              <a:buChar char="•"/>
            </a:pPr>
            <a:r>
              <a:rPr lang="el-GR" sz="1600" dirty="0"/>
              <a:t>Τεχνικός Ηλεκτρονικών Υπολογιστών, Δικτύων και Επικοινωνιών	</a:t>
            </a:r>
          </a:p>
          <a:p>
            <a:pPr marL="285750" indent="-285750">
              <a:buFont typeface="Arial" panose="020B0604020202020204" pitchFamily="34" charset="0"/>
              <a:buChar char="•"/>
            </a:pPr>
            <a:r>
              <a:rPr lang="el-GR" sz="1600" dirty="0"/>
              <a:t>Τεχνικός Οικιακών Συσκευών, Ψύξης και Κλιματισμού			 	 	 </a:t>
            </a:r>
            <a:endParaRPr lang="en-CY" sz="1600" dirty="0"/>
          </a:p>
          <a:p>
            <a:r>
              <a:rPr lang="el-GR" sz="1600" b="1" dirty="0">
                <a:solidFill>
                  <a:srgbClr val="0070C0"/>
                </a:solidFill>
              </a:rPr>
              <a:t>Κλάδος Δομικών Έργων και Κατασκευών</a:t>
            </a:r>
          </a:p>
          <a:p>
            <a:pPr marL="285750" indent="-285750">
              <a:buFont typeface="Arial" panose="020B0604020202020204" pitchFamily="34" charset="0"/>
              <a:buChar char="•"/>
            </a:pPr>
            <a:r>
              <a:rPr lang="el-GR" sz="1600" dirty="0"/>
              <a:t>Τεχνίτης Δομικών Έργων και Ξηρής Δόμησης	</a:t>
            </a:r>
          </a:p>
          <a:p>
            <a:pPr marL="285750" indent="-285750">
              <a:buFont typeface="Arial" panose="020B0604020202020204" pitchFamily="34" charset="0"/>
              <a:buChar char="•"/>
            </a:pPr>
            <a:r>
              <a:rPr lang="el-GR" sz="1600" dirty="0"/>
              <a:t>Σχεδιαστής – Βοηθός Τεχνικών Γραφείων			 </a:t>
            </a:r>
            <a:endParaRPr lang="en-CY" sz="1600" dirty="0"/>
          </a:p>
          <a:p>
            <a:r>
              <a:rPr lang="el-GR" sz="1600" dirty="0"/>
              <a:t>	 	 </a:t>
            </a:r>
            <a:endParaRPr lang="en-CY" sz="1600" dirty="0"/>
          </a:p>
          <a:p>
            <a:r>
              <a:rPr lang="el-GR" sz="1600" dirty="0"/>
              <a:t>	</a:t>
            </a:r>
            <a:endParaRPr lang="en-CY" sz="1600" dirty="0"/>
          </a:p>
          <a:p>
            <a:endParaRPr lang="en-CY" sz="1600" dirty="0"/>
          </a:p>
        </p:txBody>
      </p:sp>
      <p:sp>
        <p:nvSpPr>
          <p:cNvPr id="7" name="TextBox 6">
            <a:extLst>
              <a:ext uri="{FF2B5EF4-FFF2-40B4-BE49-F238E27FC236}">
                <a16:creationId xmlns:a16="http://schemas.microsoft.com/office/drawing/2014/main" id="{D55D51BE-5446-EF51-A021-70B0BBADAC4A}"/>
              </a:ext>
            </a:extLst>
          </p:cNvPr>
          <p:cNvSpPr txBox="1"/>
          <p:nvPr/>
        </p:nvSpPr>
        <p:spPr>
          <a:xfrm>
            <a:off x="5629274" y="1029712"/>
            <a:ext cx="5953125" cy="4308872"/>
          </a:xfrm>
          <a:prstGeom prst="rect">
            <a:avLst/>
          </a:prstGeom>
          <a:noFill/>
        </p:spPr>
        <p:txBody>
          <a:bodyPr wrap="square" rtlCol="0">
            <a:spAutoFit/>
          </a:bodyPr>
          <a:lstStyle/>
          <a:p>
            <a:r>
              <a:rPr lang="el-GR" sz="1600" b="1" dirty="0">
                <a:solidFill>
                  <a:srgbClr val="0070C0"/>
                </a:solidFill>
              </a:rPr>
              <a:t>Κλάδος Εφαρμοσμένων Τεχνών</a:t>
            </a:r>
            <a:r>
              <a:rPr lang="el-GR" sz="1600" dirty="0"/>
              <a:t>		</a:t>
            </a:r>
            <a:endParaRPr lang="en-CY" sz="1600" dirty="0"/>
          </a:p>
          <a:p>
            <a:pPr marL="285750" indent="-285750">
              <a:buFont typeface="Arial" panose="020B0604020202020204" pitchFamily="34" charset="0"/>
              <a:buChar char="•"/>
            </a:pPr>
            <a:r>
              <a:rPr lang="el-GR" sz="1600" dirty="0"/>
              <a:t>Ξυλουργική - Επιπλοποιία	</a:t>
            </a:r>
            <a:endParaRPr lang="en-CY" sz="1600" dirty="0"/>
          </a:p>
          <a:p>
            <a:pPr marL="285750" lvl="0" indent="-285750">
              <a:buFont typeface="Arial" panose="020B0604020202020204" pitchFamily="34" charset="0"/>
              <a:buChar char="•"/>
            </a:pPr>
            <a:r>
              <a:rPr lang="el-GR" sz="1600" dirty="0"/>
              <a:t>Γραφικές Τέχνες		</a:t>
            </a:r>
            <a:endParaRPr lang="en-CY" sz="1600" dirty="0"/>
          </a:p>
          <a:p>
            <a:pPr marL="285750" lvl="0" indent="-285750">
              <a:buFont typeface="Arial" panose="020B0604020202020204" pitchFamily="34" charset="0"/>
              <a:buChar char="•"/>
            </a:pPr>
            <a:r>
              <a:rPr lang="el-GR" sz="1600" dirty="0"/>
              <a:t>Διακοσμητική		</a:t>
            </a:r>
            <a:endParaRPr lang="en-CY" sz="1600" dirty="0"/>
          </a:p>
          <a:p>
            <a:pPr marL="285750" lvl="0" indent="-285750">
              <a:buFont typeface="Arial" panose="020B0604020202020204" pitchFamily="34" charset="0"/>
              <a:buChar char="•"/>
            </a:pPr>
            <a:r>
              <a:rPr lang="el-GR" sz="1600" dirty="0"/>
              <a:t>Σχεδιασμός και Κατασκευή Κοσμήματος</a:t>
            </a:r>
            <a:r>
              <a:rPr lang="en-US" sz="1600" dirty="0"/>
              <a:t/>
            </a:r>
            <a:br>
              <a:rPr lang="en-US" sz="1600" dirty="0"/>
            </a:br>
            <a:r>
              <a:rPr lang="el-GR" sz="1600" dirty="0"/>
              <a:t>Σχέδιο Μόδας και Παραγωγή		 </a:t>
            </a:r>
            <a:endParaRPr lang="en-CY" sz="1600" dirty="0"/>
          </a:p>
          <a:p>
            <a:r>
              <a:rPr lang="en-US" sz="1600" b="1" dirty="0"/>
              <a:t/>
            </a:r>
            <a:br>
              <a:rPr lang="en-US" sz="1600" b="1" dirty="0"/>
            </a:br>
            <a:r>
              <a:rPr lang="el-GR" sz="1600" b="1" dirty="0">
                <a:solidFill>
                  <a:srgbClr val="0070C0"/>
                </a:solidFill>
              </a:rPr>
              <a:t>Κλάδος Γεωπονίας	</a:t>
            </a:r>
            <a:r>
              <a:rPr lang="el-GR" sz="1600" dirty="0">
                <a:solidFill>
                  <a:srgbClr val="0070C0"/>
                </a:solidFill>
              </a:rPr>
              <a:t>	</a:t>
            </a:r>
            <a:r>
              <a:rPr lang="el-GR" sz="1600" dirty="0"/>
              <a:t>	 	 </a:t>
            </a:r>
            <a:endParaRPr lang="en-CY" sz="1600" dirty="0"/>
          </a:p>
          <a:p>
            <a:pPr marL="285750" lvl="0" indent="-285750">
              <a:buFont typeface="Arial" panose="020B0604020202020204" pitchFamily="34" charset="0"/>
              <a:buChar char="•"/>
            </a:pPr>
            <a:r>
              <a:rPr lang="el-GR" sz="1600" dirty="0"/>
              <a:t>Φυτική Παραγωγή</a:t>
            </a:r>
            <a:endParaRPr lang="en-US" sz="1600" dirty="0"/>
          </a:p>
          <a:p>
            <a:pPr lvl="0"/>
            <a:r>
              <a:rPr lang="el-GR" sz="1600" dirty="0"/>
              <a:t>		 	 	 	 </a:t>
            </a:r>
            <a:endParaRPr lang="en-CY" sz="1600" dirty="0"/>
          </a:p>
          <a:p>
            <a:r>
              <a:rPr lang="el-GR" sz="1600" b="1" dirty="0">
                <a:solidFill>
                  <a:srgbClr val="0070C0"/>
                </a:solidFill>
              </a:rPr>
              <a:t>Κλάδος Υπηρεσιών</a:t>
            </a:r>
            <a:r>
              <a:rPr lang="el-GR" sz="1600" dirty="0">
                <a:solidFill>
                  <a:srgbClr val="0070C0"/>
                </a:solidFill>
              </a:rPr>
              <a:t>	</a:t>
            </a:r>
            <a:r>
              <a:rPr lang="el-GR" sz="1600" dirty="0"/>
              <a:t>	</a:t>
            </a:r>
            <a:endParaRPr lang="en-CY" sz="1600" dirty="0"/>
          </a:p>
          <a:p>
            <a:pPr marL="285750" lvl="0" indent="-285750">
              <a:buFont typeface="Arial" panose="020B0604020202020204" pitchFamily="34" charset="0"/>
              <a:buChar char="•"/>
            </a:pPr>
            <a:r>
              <a:rPr lang="el-GR" sz="1600" dirty="0"/>
              <a:t>Υπάλληλοι Τουριστικών Γραφείων και Ξενοδοχείων</a:t>
            </a:r>
            <a:r>
              <a:rPr lang="en-US" sz="1600" dirty="0"/>
              <a:t/>
            </a:r>
            <a:br>
              <a:rPr lang="en-US" sz="1600" dirty="0"/>
            </a:br>
            <a:r>
              <a:rPr lang="el-GR" sz="1600" dirty="0"/>
              <a:t>Ιδιαίτεροι Γραμματείς				 	 </a:t>
            </a:r>
            <a:endParaRPr lang="en-CY" sz="1600" dirty="0"/>
          </a:p>
          <a:p>
            <a:pPr marL="285750" indent="-285750">
              <a:buFont typeface="Arial" panose="020B0604020202020204" pitchFamily="34" charset="0"/>
              <a:buChar char="•"/>
            </a:pPr>
            <a:r>
              <a:rPr lang="el-GR" sz="1600" b="1" dirty="0">
                <a:solidFill>
                  <a:srgbClr val="0070C0"/>
                </a:solidFill>
              </a:rPr>
              <a:t>Κλάδος Ξενοδοχειακών και Επισιτιστικών Επαγγελμάτων</a:t>
            </a:r>
            <a:r>
              <a:rPr lang="en-US" sz="1600" b="1" dirty="0">
                <a:solidFill>
                  <a:srgbClr val="0070C0"/>
                </a:solidFill>
              </a:rPr>
              <a:t/>
            </a:r>
            <a:br>
              <a:rPr lang="en-US" sz="1600" b="1" dirty="0">
                <a:solidFill>
                  <a:srgbClr val="0070C0"/>
                </a:solidFill>
              </a:rPr>
            </a:br>
            <a:r>
              <a:rPr lang="el-GR" sz="1600" dirty="0"/>
              <a:t>Μάγειροι - Τραπεζοκόμοι		</a:t>
            </a:r>
            <a:endParaRPr lang="en-CY" sz="1600" dirty="0"/>
          </a:p>
          <a:p>
            <a:pPr marL="285750" lvl="0" indent="-285750">
              <a:buFont typeface="Arial" panose="020B0604020202020204" pitchFamily="34" charset="0"/>
              <a:buChar char="•"/>
            </a:pPr>
            <a:r>
              <a:rPr lang="el-GR" dirty="0"/>
              <a:t>Λειτουργία Μονάδων Φιλοξενίας και Τουρισμού</a:t>
            </a:r>
            <a:r>
              <a:rPr lang="en-CY" sz="1600" dirty="0"/>
              <a:t> </a:t>
            </a:r>
            <a:r>
              <a:rPr lang="el-GR" sz="1600" dirty="0"/>
              <a:t>Υποδοχή</a:t>
            </a:r>
            <a:endParaRPr lang="en-CY" sz="1600" dirty="0"/>
          </a:p>
        </p:txBody>
      </p:sp>
    </p:spTree>
    <p:extLst>
      <p:ext uri="{BB962C8B-B14F-4D97-AF65-F5344CB8AC3E}">
        <p14:creationId xmlns:p14="http://schemas.microsoft.com/office/powerpoint/2010/main" val="1839425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13"/>
          <p:cNvSpPr/>
          <p:nvPr/>
        </p:nvSpPr>
        <p:spPr>
          <a:xfrm>
            <a:off x="452926" y="4841165"/>
            <a:ext cx="11536823" cy="1893558"/>
          </a:xfrm>
          <a:custGeom>
            <a:avLst/>
            <a:gdLst>
              <a:gd name="connsiteX0" fmla="*/ 0 w 11536823"/>
              <a:gd name="connsiteY0" fmla="*/ 1201264 h 3429928"/>
              <a:gd name="connsiteX1" fmla="*/ 5339671 w 11536823"/>
              <a:gd name="connsiteY1" fmla="*/ 1201264 h 3429928"/>
              <a:gd name="connsiteX2" fmla="*/ 5339671 w 11536823"/>
              <a:gd name="connsiteY2" fmla="*/ 857482 h 3429928"/>
              <a:gd name="connsiteX3" fmla="*/ 4910930 w 11536823"/>
              <a:gd name="connsiteY3" fmla="*/ 857482 h 3429928"/>
              <a:gd name="connsiteX4" fmla="*/ 5768412 w 11536823"/>
              <a:gd name="connsiteY4" fmla="*/ 0 h 3429928"/>
              <a:gd name="connsiteX5" fmla="*/ 6625894 w 11536823"/>
              <a:gd name="connsiteY5" fmla="*/ 857482 h 3429928"/>
              <a:gd name="connsiteX6" fmla="*/ 6197153 w 11536823"/>
              <a:gd name="connsiteY6" fmla="*/ 857482 h 3429928"/>
              <a:gd name="connsiteX7" fmla="*/ 6197153 w 11536823"/>
              <a:gd name="connsiteY7" fmla="*/ 1201264 h 3429928"/>
              <a:gd name="connsiteX8" fmla="*/ 11536823 w 11536823"/>
              <a:gd name="connsiteY8" fmla="*/ 1201264 h 3429928"/>
              <a:gd name="connsiteX9" fmla="*/ 11536823 w 11536823"/>
              <a:gd name="connsiteY9" fmla="*/ 3429928 h 3429928"/>
              <a:gd name="connsiteX10" fmla="*/ 0 w 11536823"/>
              <a:gd name="connsiteY10" fmla="*/ 3429928 h 3429928"/>
              <a:gd name="connsiteX11" fmla="*/ 0 w 11536823"/>
              <a:gd name="connsiteY11" fmla="*/ 1201264 h 3429928"/>
              <a:gd name="connsiteX0" fmla="*/ 11536823 w 11536823"/>
              <a:gd name="connsiteY0" fmla="*/ 2228663 h 3429926"/>
              <a:gd name="connsiteX1" fmla="*/ 6197152 w 11536823"/>
              <a:gd name="connsiteY1" fmla="*/ 2228663 h 3429926"/>
              <a:gd name="connsiteX2" fmla="*/ 6625893 w 11536823"/>
              <a:gd name="connsiteY2" fmla="*/ 2572445 h 3429926"/>
              <a:gd name="connsiteX3" fmla="*/ 5768411 w 11536823"/>
              <a:gd name="connsiteY3" fmla="*/ 3429926 h 3429926"/>
              <a:gd name="connsiteX4" fmla="*/ 4910929 w 11536823"/>
              <a:gd name="connsiteY4" fmla="*/ 2572445 h 3429926"/>
              <a:gd name="connsiteX5" fmla="*/ 5339670 w 11536823"/>
              <a:gd name="connsiteY5" fmla="*/ 2572445 h 3429926"/>
              <a:gd name="connsiteX6" fmla="*/ 5339670 w 11536823"/>
              <a:gd name="connsiteY6" fmla="*/ 2228663 h 3429926"/>
              <a:gd name="connsiteX7" fmla="*/ 0 w 11536823"/>
              <a:gd name="connsiteY7" fmla="*/ 2228663 h 3429926"/>
              <a:gd name="connsiteX8" fmla="*/ 0 w 11536823"/>
              <a:gd name="connsiteY8" fmla="*/ 0 h 3429926"/>
              <a:gd name="connsiteX9" fmla="*/ 11536823 w 11536823"/>
              <a:gd name="connsiteY9" fmla="*/ 0 h 3429926"/>
              <a:gd name="connsiteX10" fmla="*/ 11536823 w 11536823"/>
              <a:gd name="connsiteY10" fmla="*/ 2228663 h 3429926"/>
              <a:gd name="connsiteX0" fmla="*/ 11536823 w 11536823"/>
              <a:gd name="connsiteY0" fmla="*/ 2228663 h 3429926"/>
              <a:gd name="connsiteX1" fmla="*/ 6625893 w 11536823"/>
              <a:gd name="connsiteY1" fmla="*/ 2572445 h 3429926"/>
              <a:gd name="connsiteX2" fmla="*/ 5768411 w 11536823"/>
              <a:gd name="connsiteY2" fmla="*/ 3429926 h 3429926"/>
              <a:gd name="connsiteX3" fmla="*/ 4910929 w 11536823"/>
              <a:gd name="connsiteY3" fmla="*/ 2572445 h 3429926"/>
              <a:gd name="connsiteX4" fmla="*/ 5339670 w 11536823"/>
              <a:gd name="connsiteY4" fmla="*/ 2572445 h 3429926"/>
              <a:gd name="connsiteX5" fmla="*/ 5339670 w 11536823"/>
              <a:gd name="connsiteY5" fmla="*/ 2228663 h 3429926"/>
              <a:gd name="connsiteX6" fmla="*/ 0 w 11536823"/>
              <a:gd name="connsiteY6" fmla="*/ 2228663 h 3429926"/>
              <a:gd name="connsiteX7" fmla="*/ 0 w 11536823"/>
              <a:gd name="connsiteY7" fmla="*/ 0 h 3429926"/>
              <a:gd name="connsiteX8" fmla="*/ 11536823 w 11536823"/>
              <a:gd name="connsiteY8" fmla="*/ 0 h 3429926"/>
              <a:gd name="connsiteX9" fmla="*/ 11536823 w 11536823"/>
              <a:gd name="connsiteY9" fmla="*/ 2228663 h 3429926"/>
              <a:gd name="connsiteX0" fmla="*/ 11536823 w 11536823"/>
              <a:gd name="connsiteY0" fmla="*/ 2228663 h 3429926"/>
              <a:gd name="connsiteX1" fmla="*/ 6625893 w 11536823"/>
              <a:gd name="connsiteY1" fmla="*/ 2572445 h 3429926"/>
              <a:gd name="connsiteX2" fmla="*/ 5768411 w 11536823"/>
              <a:gd name="connsiteY2" fmla="*/ 3429926 h 3429926"/>
              <a:gd name="connsiteX3" fmla="*/ 4910929 w 11536823"/>
              <a:gd name="connsiteY3" fmla="*/ 2572445 h 3429926"/>
              <a:gd name="connsiteX4" fmla="*/ 5339670 w 11536823"/>
              <a:gd name="connsiteY4" fmla="*/ 2228663 h 3429926"/>
              <a:gd name="connsiteX5" fmla="*/ 0 w 11536823"/>
              <a:gd name="connsiteY5" fmla="*/ 2228663 h 3429926"/>
              <a:gd name="connsiteX6" fmla="*/ 0 w 11536823"/>
              <a:gd name="connsiteY6" fmla="*/ 0 h 3429926"/>
              <a:gd name="connsiteX7" fmla="*/ 11536823 w 11536823"/>
              <a:gd name="connsiteY7" fmla="*/ 0 h 3429926"/>
              <a:gd name="connsiteX8" fmla="*/ 11536823 w 11536823"/>
              <a:gd name="connsiteY8" fmla="*/ 2228663 h 3429926"/>
              <a:gd name="connsiteX0" fmla="*/ 11536823 w 11536823"/>
              <a:gd name="connsiteY0" fmla="*/ 2228663 h 3429926"/>
              <a:gd name="connsiteX1" fmla="*/ 6625893 w 11536823"/>
              <a:gd name="connsiteY1" fmla="*/ 2572445 h 3429926"/>
              <a:gd name="connsiteX2" fmla="*/ 5768411 w 11536823"/>
              <a:gd name="connsiteY2" fmla="*/ 3429926 h 3429926"/>
              <a:gd name="connsiteX3" fmla="*/ 4910929 w 11536823"/>
              <a:gd name="connsiteY3" fmla="*/ 2572445 h 3429926"/>
              <a:gd name="connsiteX4" fmla="*/ 0 w 11536823"/>
              <a:gd name="connsiteY4" fmla="*/ 2228663 h 3429926"/>
              <a:gd name="connsiteX5" fmla="*/ 0 w 11536823"/>
              <a:gd name="connsiteY5" fmla="*/ 0 h 3429926"/>
              <a:gd name="connsiteX6" fmla="*/ 11536823 w 11536823"/>
              <a:gd name="connsiteY6" fmla="*/ 0 h 3429926"/>
              <a:gd name="connsiteX7" fmla="*/ 11536823 w 11536823"/>
              <a:gd name="connsiteY7" fmla="*/ 2228663 h 3429926"/>
              <a:gd name="connsiteX0" fmla="*/ 11536823 w 11536823"/>
              <a:gd name="connsiteY0" fmla="*/ 2228663 h 3005054"/>
              <a:gd name="connsiteX1" fmla="*/ 6625893 w 11536823"/>
              <a:gd name="connsiteY1" fmla="*/ 2572445 h 3005054"/>
              <a:gd name="connsiteX2" fmla="*/ 5814593 w 11536823"/>
              <a:gd name="connsiteY2" fmla="*/ 3005054 h 3005054"/>
              <a:gd name="connsiteX3" fmla="*/ 4910929 w 11536823"/>
              <a:gd name="connsiteY3" fmla="*/ 2572445 h 3005054"/>
              <a:gd name="connsiteX4" fmla="*/ 0 w 11536823"/>
              <a:gd name="connsiteY4" fmla="*/ 2228663 h 3005054"/>
              <a:gd name="connsiteX5" fmla="*/ 0 w 11536823"/>
              <a:gd name="connsiteY5" fmla="*/ 0 h 3005054"/>
              <a:gd name="connsiteX6" fmla="*/ 11536823 w 11536823"/>
              <a:gd name="connsiteY6" fmla="*/ 0 h 3005054"/>
              <a:gd name="connsiteX7" fmla="*/ 11536823 w 11536823"/>
              <a:gd name="connsiteY7" fmla="*/ 2228663 h 3005054"/>
              <a:gd name="connsiteX0" fmla="*/ 11536823 w 11536823"/>
              <a:gd name="connsiteY0" fmla="*/ 2228663 h 3005054"/>
              <a:gd name="connsiteX1" fmla="*/ 6625893 w 11536823"/>
              <a:gd name="connsiteY1" fmla="*/ 2572445 h 3005054"/>
              <a:gd name="connsiteX2" fmla="*/ 5814593 w 11536823"/>
              <a:gd name="connsiteY2" fmla="*/ 3005054 h 3005054"/>
              <a:gd name="connsiteX3" fmla="*/ 4901693 w 11536823"/>
              <a:gd name="connsiteY3" fmla="*/ 2230700 h 3005054"/>
              <a:gd name="connsiteX4" fmla="*/ 0 w 11536823"/>
              <a:gd name="connsiteY4" fmla="*/ 2228663 h 3005054"/>
              <a:gd name="connsiteX5" fmla="*/ 0 w 11536823"/>
              <a:gd name="connsiteY5" fmla="*/ 0 h 3005054"/>
              <a:gd name="connsiteX6" fmla="*/ 11536823 w 11536823"/>
              <a:gd name="connsiteY6" fmla="*/ 0 h 3005054"/>
              <a:gd name="connsiteX7" fmla="*/ 11536823 w 11536823"/>
              <a:gd name="connsiteY7" fmla="*/ 2228663 h 3005054"/>
              <a:gd name="connsiteX0" fmla="*/ 11536823 w 11536823"/>
              <a:gd name="connsiteY0" fmla="*/ 2228663 h 3005054"/>
              <a:gd name="connsiteX1" fmla="*/ 6607420 w 11536823"/>
              <a:gd name="connsiteY1" fmla="*/ 2230701 h 3005054"/>
              <a:gd name="connsiteX2" fmla="*/ 5814593 w 11536823"/>
              <a:gd name="connsiteY2" fmla="*/ 3005054 h 3005054"/>
              <a:gd name="connsiteX3" fmla="*/ 4901693 w 11536823"/>
              <a:gd name="connsiteY3" fmla="*/ 2230700 h 3005054"/>
              <a:gd name="connsiteX4" fmla="*/ 0 w 11536823"/>
              <a:gd name="connsiteY4" fmla="*/ 2228663 h 3005054"/>
              <a:gd name="connsiteX5" fmla="*/ 0 w 11536823"/>
              <a:gd name="connsiteY5" fmla="*/ 0 h 3005054"/>
              <a:gd name="connsiteX6" fmla="*/ 11536823 w 11536823"/>
              <a:gd name="connsiteY6" fmla="*/ 0 h 3005054"/>
              <a:gd name="connsiteX7" fmla="*/ 11536823 w 11536823"/>
              <a:gd name="connsiteY7" fmla="*/ 2228663 h 3005054"/>
              <a:gd name="connsiteX0" fmla="*/ 11536823 w 11536823"/>
              <a:gd name="connsiteY0" fmla="*/ 2228663 h 2635600"/>
              <a:gd name="connsiteX1" fmla="*/ 6607420 w 11536823"/>
              <a:gd name="connsiteY1" fmla="*/ 2230701 h 2635600"/>
              <a:gd name="connsiteX2" fmla="*/ 5768411 w 11536823"/>
              <a:gd name="connsiteY2" fmla="*/ 2635600 h 2635600"/>
              <a:gd name="connsiteX3" fmla="*/ 4901693 w 11536823"/>
              <a:gd name="connsiteY3" fmla="*/ 2230700 h 2635600"/>
              <a:gd name="connsiteX4" fmla="*/ 0 w 11536823"/>
              <a:gd name="connsiteY4" fmla="*/ 2228663 h 2635600"/>
              <a:gd name="connsiteX5" fmla="*/ 0 w 11536823"/>
              <a:gd name="connsiteY5" fmla="*/ 0 h 2635600"/>
              <a:gd name="connsiteX6" fmla="*/ 11536823 w 11536823"/>
              <a:gd name="connsiteY6" fmla="*/ 0 h 2635600"/>
              <a:gd name="connsiteX7" fmla="*/ 11536823 w 11536823"/>
              <a:gd name="connsiteY7" fmla="*/ 2228663 h 2635600"/>
              <a:gd name="connsiteX0" fmla="*/ 11536823 w 11536823"/>
              <a:gd name="connsiteY0" fmla="*/ 2228663 h 2230701"/>
              <a:gd name="connsiteX1" fmla="*/ 6607420 w 11536823"/>
              <a:gd name="connsiteY1" fmla="*/ 2230701 h 2230701"/>
              <a:gd name="connsiteX2" fmla="*/ 4901693 w 11536823"/>
              <a:gd name="connsiteY2" fmla="*/ 2230700 h 2230701"/>
              <a:gd name="connsiteX3" fmla="*/ 0 w 11536823"/>
              <a:gd name="connsiteY3" fmla="*/ 2228663 h 2230701"/>
              <a:gd name="connsiteX4" fmla="*/ 0 w 11536823"/>
              <a:gd name="connsiteY4" fmla="*/ 0 h 2230701"/>
              <a:gd name="connsiteX5" fmla="*/ 11536823 w 11536823"/>
              <a:gd name="connsiteY5" fmla="*/ 0 h 2230701"/>
              <a:gd name="connsiteX6" fmla="*/ 11536823 w 11536823"/>
              <a:gd name="connsiteY6" fmla="*/ 2228663 h 2230701"/>
              <a:gd name="connsiteX0" fmla="*/ 11536823 w 11536823"/>
              <a:gd name="connsiteY0" fmla="*/ 2228663 h 2230700"/>
              <a:gd name="connsiteX1" fmla="*/ 4901693 w 11536823"/>
              <a:gd name="connsiteY1" fmla="*/ 2230700 h 2230700"/>
              <a:gd name="connsiteX2" fmla="*/ 0 w 11536823"/>
              <a:gd name="connsiteY2" fmla="*/ 2228663 h 2230700"/>
              <a:gd name="connsiteX3" fmla="*/ 0 w 11536823"/>
              <a:gd name="connsiteY3" fmla="*/ 0 h 2230700"/>
              <a:gd name="connsiteX4" fmla="*/ 11536823 w 11536823"/>
              <a:gd name="connsiteY4" fmla="*/ 0 h 2230700"/>
              <a:gd name="connsiteX5" fmla="*/ 11536823 w 11536823"/>
              <a:gd name="connsiteY5" fmla="*/ 2228663 h 2230700"/>
              <a:gd name="connsiteX0" fmla="*/ 11536823 w 11536823"/>
              <a:gd name="connsiteY0" fmla="*/ 2228663 h 2228663"/>
              <a:gd name="connsiteX1" fmla="*/ 0 w 11536823"/>
              <a:gd name="connsiteY1" fmla="*/ 2228663 h 2228663"/>
              <a:gd name="connsiteX2" fmla="*/ 0 w 11536823"/>
              <a:gd name="connsiteY2" fmla="*/ 0 h 2228663"/>
              <a:gd name="connsiteX3" fmla="*/ 11536823 w 11536823"/>
              <a:gd name="connsiteY3" fmla="*/ 0 h 2228663"/>
              <a:gd name="connsiteX4" fmla="*/ 11536823 w 11536823"/>
              <a:gd name="connsiteY4" fmla="*/ 2228663 h 2228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36823" h="2228663">
                <a:moveTo>
                  <a:pt x="11536823" y="2228663"/>
                </a:moveTo>
                <a:lnTo>
                  <a:pt x="0" y="2228663"/>
                </a:lnTo>
                <a:lnTo>
                  <a:pt x="0" y="0"/>
                </a:lnTo>
                <a:lnTo>
                  <a:pt x="11536823" y="0"/>
                </a:lnTo>
                <a:lnTo>
                  <a:pt x="11536823" y="2228663"/>
                </a:lnTo>
                <a:close/>
              </a:path>
            </a:pathLst>
          </a:custGeom>
          <a:solidFill>
            <a:srgbClr val="344152"/>
          </a:solidFill>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27584" tIns="227585" rIns="227584" bIns="2453609" numCol="1" spcCol="1270" anchor="ctr" anchorCtr="0">
            <a:noAutofit/>
          </a:bodyPr>
          <a:lstStyle/>
          <a:p>
            <a:pPr lvl="0" algn="ctr" defTabSz="1422400">
              <a:lnSpc>
                <a:spcPct val="90000"/>
              </a:lnSpc>
              <a:spcBef>
                <a:spcPct val="0"/>
              </a:spcBef>
              <a:spcAft>
                <a:spcPct val="35000"/>
              </a:spcAft>
            </a:pPr>
            <a:endParaRPr lang="el-GR" sz="6000" dirty="0"/>
          </a:p>
          <a:p>
            <a:pPr algn="ctr" defTabSz="1422400">
              <a:lnSpc>
                <a:spcPct val="90000"/>
              </a:lnSpc>
              <a:spcBef>
                <a:spcPct val="0"/>
              </a:spcBef>
              <a:spcAft>
                <a:spcPct val="35000"/>
              </a:spcAft>
            </a:pPr>
            <a:r>
              <a:rPr lang="el-GR" sz="3200" dirty="0"/>
              <a:t>ΣΥΝΟΛΟ Πρακτικής Εξάσκησης (ΠΕΠ + ΠΕΚ)</a:t>
            </a:r>
            <a:br>
              <a:rPr lang="el-GR" sz="3200" dirty="0"/>
            </a:br>
            <a:r>
              <a:rPr lang="el-GR" sz="2000" dirty="0"/>
              <a:t>Απαραίτητη Προϋπόθεση για Απολυτήριο</a:t>
            </a:r>
          </a:p>
        </p:txBody>
      </p:sp>
      <p:sp>
        <p:nvSpPr>
          <p:cNvPr id="16" name="Freeform 15"/>
          <p:cNvSpPr/>
          <p:nvPr/>
        </p:nvSpPr>
        <p:spPr>
          <a:xfrm>
            <a:off x="452927" y="2846117"/>
            <a:ext cx="11536823" cy="2047272"/>
          </a:xfrm>
          <a:custGeom>
            <a:avLst/>
            <a:gdLst>
              <a:gd name="connsiteX0" fmla="*/ 0 w 11536823"/>
              <a:gd name="connsiteY0" fmla="*/ 1201264 h 3429928"/>
              <a:gd name="connsiteX1" fmla="*/ 5339671 w 11536823"/>
              <a:gd name="connsiteY1" fmla="*/ 1201264 h 3429928"/>
              <a:gd name="connsiteX2" fmla="*/ 5339671 w 11536823"/>
              <a:gd name="connsiteY2" fmla="*/ 857482 h 3429928"/>
              <a:gd name="connsiteX3" fmla="*/ 4910930 w 11536823"/>
              <a:gd name="connsiteY3" fmla="*/ 857482 h 3429928"/>
              <a:gd name="connsiteX4" fmla="*/ 5768412 w 11536823"/>
              <a:gd name="connsiteY4" fmla="*/ 0 h 3429928"/>
              <a:gd name="connsiteX5" fmla="*/ 6625894 w 11536823"/>
              <a:gd name="connsiteY5" fmla="*/ 857482 h 3429928"/>
              <a:gd name="connsiteX6" fmla="*/ 6197153 w 11536823"/>
              <a:gd name="connsiteY6" fmla="*/ 857482 h 3429928"/>
              <a:gd name="connsiteX7" fmla="*/ 6197153 w 11536823"/>
              <a:gd name="connsiteY7" fmla="*/ 1201264 h 3429928"/>
              <a:gd name="connsiteX8" fmla="*/ 11536823 w 11536823"/>
              <a:gd name="connsiteY8" fmla="*/ 1201264 h 3429928"/>
              <a:gd name="connsiteX9" fmla="*/ 11536823 w 11536823"/>
              <a:gd name="connsiteY9" fmla="*/ 3429928 h 3429928"/>
              <a:gd name="connsiteX10" fmla="*/ 0 w 11536823"/>
              <a:gd name="connsiteY10" fmla="*/ 3429928 h 3429928"/>
              <a:gd name="connsiteX11" fmla="*/ 0 w 11536823"/>
              <a:gd name="connsiteY11" fmla="*/ 1201264 h 3429928"/>
              <a:gd name="connsiteX0" fmla="*/ 11536823 w 11536823"/>
              <a:gd name="connsiteY0" fmla="*/ 2228663 h 3429926"/>
              <a:gd name="connsiteX1" fmla="*/ 6197152 w 11536823"/>
              <a:gd name="connsiteY1" fmla="*/ 2228663 h 3429926"/>
              <a:gd name="connsiteX2" fmla="*/ 6625893 w 11536823"/>
              <a:gd name="connsiteY2" fmla="*/ 2572445 h 3429926"/>
              <a:gd name="connsiteX3" fmla="*/ 5768411 w 11536823"/>
              <a:gd name="connsiteY3" fmla="*/ 3429926 h 3429926"/>
              <a:gd name="connsiteX4" fmla="*/ 4910929 w 11536823"/>
              <a:gd name="connsiteY4" fmla="*/ 2572445 h 3429926"/>
              <a:gd name="connsiteX5" fmla="*/ 5339670 w 11536823"/>
              <a:gd name="connsiteY5" fmla="*/ 2572445 h 3429926"/>
              <a:gd name="connsiteX6" fmla="*/ 5339670 w 11536823"/>
              <a:gd name="connsiteY6" fmla="*/ 2228663 h 3429926"/>
              <a:gd name="connsiteX7" fmla="*/ 0 w 11536823"/>
              <a:gd name="connsiteY7" fmla="*/ 2228663 h 3429926"/>
              <a:gd name="connsiteX8" fmla="*/ 0 w 11536823"/>
              <a:gd name="connsiteY8" fmla="*/ 0 h 3429926"/>
              <a:gd name="connsiteX9" fmla="*/ 11536823 w 11536823"/>
              <a:gd name="connsiteY9" fmla="*/ 0 h 3429926"/>
              <a:gd name="connsiteX10" fmla="*/ 11536823 w 11536823"/>
              <a:gd name="connsiteY10" fmla="*/ 2228663 h 3429926"/>
              <a:gd name="connsiteX0" fmla="*/ 11536823 w 11536823"/>
              <a:gd name="connsiteY0" fmla="*/ 2228663 h 3429926"/>
              <a:gd name="connsiteX1" fmla="*/ 6625893 w 11536823"/>
              <a:gd name="connsiteY1" fmla="*/ 2572445 h 3429926"/>
              <a:gd name="connsiteX2" fmla="*/ 5768411 w 11536823"/>
              <a:gd name="connsiteY2" fmla="*/ 3429926 h 3429926"/>
              <a:gd name="connsiteX3" fmla="*/ 4910929 w 11536823"/>
              <a:gd name="connsiteY3" fmla="*/ 2572445 h 3429926"/>
              <a:gd name="connsiteX4" fmla="*/ 5339670 w 11536823"/>
              <a:gd name="connsiteY4" fmla="*/ 2572445 h 3429926"/>
              <a:gd name="connsiteX5" fmla="*/ 5339670 w 11536823"/>
              <a:gd name="connsiteY5" fmla="*/ 2228663 h 3429926"/>
              <a:gd name="connsiteX6" fmla="*/ 0 w 11536823"/>
              <a:gd name="connsiteY6" fmla="*/ 2228663 h 3429926"/>
              <a:gd name="connsiteX7" fmla="*/ 0 w 11536823"/>
              <a:gd name="connsiteY7" fmla="*/ 0 h 3429926"/>
              <a:gd name="connsiteX8" fmla="*/ 11536823 w 11536823"/>
              <a:gd name="connsiteY8" fmla="*/ 0 h 3429926"/>
              <a:gd name="connsiteX9" fmla="*/ 11536823 w 11536823"/>
              <a:gd name="connsiteY9" fmla="*/ 2228663 h 3429926"/>
              <a:gd name="connsiteX0" fmla="*/ 11536823 w 11536823"/>
              <a:gd name="connsiteY0" fmla="*/ 2228663 h 3429926"/>
              <a:gd name="connsiteX1" fmla="*/ 6625893 w 11536823"/>
              <a:gd name="connsiteY1" fmla="*/ 2572445 h 3429926"/>
              <a:gd name="connsiteX2" fmla="*/ 5768411 w 11536823"/>
              <a:gd name="connsiteY2" fmla="*/ 3429926 h 3429926"/>
              <a:gd name="connsiteX3" fmla="*/ 4910929 w 11536823"/>
              <a:gd name="connsiteY3" fmla="*/ 2572445 h 3429926"/>
              <a:gd name="connsiteX4" fmla="*/ 5339670 w 11536823"/>
              <a:gd name="connsiteY4" fmla="*/ 2228663 h 3429926"/>
              <a:gd name="connsiteX5" fmla="*/ 0 w 11536823"/>
              <a:gd name="connsiteY5" fmla="*/ 2228663 h 3429926"/>
              <a:gd name="connsiteX6" fmla="*/ 0 w 11536823"/>
              <a:gd name="connsiteY6" fmla="*/ 0 h 3429926"/>
              <a:gd name="connsiteX7" fmla="*/ 11536823 w 11536823"/>
              <a:gd name="connsiteY7" fmla="*/ 0 h 3429926"/>
              <a:gd name="connsiteX8" fmla="*/ 11536823 w 11536823"/>
              <a:gd name="connsiteY8" fmla="*/ 2228663 h 3429926"/>
              <a:gd name="connsiteX0" fmla="*/ 11536823 w 11536823"/>
              <a:gd name="connsiteY0" fmla="*/ 2228663 h 3429926"/>
              <a:gd name="connsiteX1" fmla="*/ 6625893 w 11536823"/>
              <a:gd name="connsiteY1" fmla="*/ 2572445 h 3429926"/>
              <a:gd name="connsiteX2" fmla="*/ 5768411 w 11536823"/>
              <a:gd name="connsiteY2" fmla="*/ 3429926 h 3429926"/>
              <a:gd name="connsiteX3" fmla="*/ 4910929 w 11536823"/>
              <a:gd name="connsiteY3" fmla="*/ 2572445 h 3429926"/>
              <a:gd name="connsiteX4" fmla="*/ 0 w 11536823"/>
              <a:gd name="connsiteY4" fmla="*/ 2228663 h 3429926"/>
              <a:gd name="connsiteX5" fmla="*/ 0 w 11536823"/>
              <a:gd name="connsiteY5" fmla="*/ 0 h 3429926"/>
              <a:gd name="connsiteX6" fmla="*/ 11536823 w 11536823"/>
              <a:gd name="connsiteY6" fmla="*/ 0 h 3429926"/>
              <a:gd name="connsiteX7" fmla="*/ 11536823 w 11536823"/>
              <a:gd name="connsiteY7" fmla="*/ 2228663 h 3429926"/>
              <a:gd name="connsiteX0" fmla="*/ 11536823 w 11536823"/>
              <a:gd name="connsiteY0" fmla="*/ 2228663 h 3005054"/>
              <a:gd name="connsiteX1" fmla="*/ 6625893 w 11536823"/>
              <a:gd name="connsiteY1" fmla="*/ 2572445 h 3005054"/>
              <a:gd name="connsiteX2" fmla="*/ 5814593 w 11536823"/>
              <a:gd name="connsiteY2" fmla="*/ 3005054 h 3005054"/>
              <a:gd name="connsiteX3" fmla="*/ 4910929 w 11536823"/>
              <a:gd name="connsiteY3" fmla="*/ 2572445 h 3005054"/>
              <a:gd name="connsiteX4" fmla="*/ 0 w 11536823"/>
              <a:gd name="connsiteY4" fmla="*/ 2228663 h 3005054"/>
              <a:gd name="connsiteX5" fmla="*/ 0 w 11536823"/>
              <a:gd name="connsiteY5" fmla="*/ 0 h 3005054"/>
              <a:gd name="connsiteX6" fmla="*/ 11536823 w 11536823"/>
              <a:gd name="connsiteY6" fmla="*/ 0 h 3005054"/>
              <a:gd name="connsiteX7" fmla="*/ 11536823 w 11536823"/>
              <a:gd name="connsiteY7" fmla="*/ 2228663 h 3005054"/>
              <a:gd name="connsiteX0" fmla="*/ 11536823 w 11536823"/>
              <a:gd name="connsiteY0" fmla="*/ 2228663 h 3005054"/>
              <a:gd name="connsiteX1" fmla="*/ 6625893 w 11536823"/>
              <a:gd name="connsiteY1" fmla="*/ 2572445 h 3005054"/>
              <a:gd name="connsiteX2" fmla="*/ 5814593 w 11536823"/>
              <a:gd name="connsiteY2" fmla="*/ 3005054 h 3005054"/>
              <a:gd name="connsiteX3" fmla="*/ 4901693 w 11536823"/>
              <a:gd name="connsiteY3" fmla="*/ 2230700 h 3005054"/>
              <a:gd name="connsiteX4" fmla="*/ 0 w 11536823"/>
              <a:gd name="connsiteY4" fmla="*/ 2228663 h 3005054"/>
              <a:gd name="connsiteX5" fmla="*/ 0 w 11536823"/>
              <a:gd name="connsiteY5" fmla="*/ 0 h 3005054"/>
              <a:gd name="connsiteX6" fmla="*/ 11536823 w 11536823"/>
              <a:gd name="connsiteY6" fmla="*/ 0 h 3005054"/>
              <a:gd name="connsiteX7" fmla="*/ 11536823 w 11536823"/>
              <a:gd name="connsiteY7" fmla="*/ 2228663 h 3005054"/>
              <a:gd name="connsiteX0" fmla="*/ 11536823 w 11536823"/>
              <a:gd name="connsiteY0" fmla="*/ 2228663 h 3005054"/>
              <a:gd name="connsiteX1" fmla="*/ 6607420 w 11536823"/>
              <a:gd name="connsiteY1" fmla="*/ 2230701 h 3005054"/>
              <a:gd name="connsiteX2" fmla="*/ 5814593 w 11536823"/>
              <a:gd name="connsiteY2" fmla="*/ 3005054 h 3005054"/>
              <a:gd name="connsiteX3" fmla="*/ 4901693 w 11536823"/>
              <a:gd name="connsiteY3" fmla="*/ 2230700 h 3005054"/>
              <a:gd name="connsiteX4" fmla="*/ 0 w 11536823"/>
              <a:gd name="connsiteY4" fmla="*/ 2228663 h 3005054"/>
              <a:gd name="connsiteX5" fmla="*/ 0 w 11536823"/>
              <a:gd name="connsiteY5" fmla="*/ 0 h 3005054"/>
              <a:gd name="connsiteX6" fmla="*/ 11536823 w 11536823"/>
              <a:gd name="connsiteY6" fmla="*/ 0 h 3005054"/>
              <a:gd name="connsiteX7" fmla="*/ 11536823 w 11536823"/>
              <a:gd name="connsiteY7" fmla="*/ 2228663 h 3005054"/>
              <a:gd name="connsiteX0" fmla="*/ 11536823 w 11536823"/>
              <a:gd name="connsiteY0" fmla="*/ 2228663 h 2635600"/>
              <a:gd name="connsiteX1" fmla="*/ 6607420 w 11536823"/>
              <a:gd name="connsiteY1" fmla="*/ 2230701 h 2635600"/>
              <a:gd name="connsiteX2" fmla="*/ 5768411 w 11536823"/>
              <a:gd name="connsiteY2" fmla="*/ 2635600 h 2635600"/>
              <a:gd name="connsiteX3" fmla="*/ 4901693 w 11536823"/>
              <a:gd name="connsiteY3" fmla="*/ 2230700 h 2635600"/>
              <a:gd name="connsiteX4" fmla="*/ 0 w 11536823"/>
              <a:gd name="connsiteY4" fmla="*/ 2228663 h 2635600"/>
              <a:gd name="connsiteX5" fmla="*/ 0 w 11536823"/>
              <a:gd name="connsiteY5" fmla="*/ 0 h 2635600"/>
              <a:gd name="connsiteX6" fmla="*/ 11536823 w 11536823"/>
              <a:gd name="connsiteY6" fmla="*/ 0 h 2635600"/>
              <a:gd name="connsiteX7" fmla="*/ 11536823 w 11536823"/>
              <a:gd name="connsiteY7" fmla="*/ 2228663 h 2635600"/>
              <a:gd name="connsiteX0" fmla="*/ 11536823 w 11536823"/>
              <a:gd name="connsiteY0" fmla="*/ 2228663 h 2635600"/>
              <a:gd name="connsiteX1" fmla="*/ 5970111 w 11536823"/>
              <a:gd name="connsiteY1" fmla="*/ 2208889 h 2635600"/>
              <a:gd name="connsiteX2" fmla="*/ 5768411 w 11536823"/>
              <a:gd name="connsiteY2" fmla="*/ 2635600 h 2635600"/>
              <a:gd name="connsiteX3" fmla="*/ 4901693 w 11536823"/>
              <a:gd name="connsiteY3" fmla="*/ 2230700 h 2635600"/>
              <a:gd name="connsiteX4" fmla="*/ 0 w 11536823"/>
              <a:gd name="connsiteY4" fmla="*/ 2228663 h 2635600"/>
              <a:gd name="connsiteX5" fmla="*/ 0 w 11536823"/>
              <a:gd name="connsiteY5" fmla="*/ 0 h 2635600"/>
              <a:gd name="connsiteX6" fmla="*/ 11536823 w 11536823"/>
              <a:gd name="connsiteY6" fmla="*/ 0 h 2635600"/>
              <a:gd name="connsiteX7" fmla="*/ 11536823 w 11536823"/>
              <a:gd name="connsiteY7" fmla="*/ 2228663 h 2635600"/>
              <a:gd name="connsiteX0" fmla="*/ 11536823 w 11536823"/>
              <a:gd name="connsiteY0" fmla="*/ 2228663 h 2635600"/>
              <a:gd name="connsiteX1" fmla="*/ 5970111 w 11536823"/>
              <a:gd name="connsiteY1" fmla="*/ 2208889 h 2635600"/>
              <a:gd name="connsiteX2" fmla="*/ 5768411 w 11536823"/>
              <a:gd name="connsiteY2" fmla="*/ 2635600 h 2635600"/>
              <a:gd name="connsiteX3" fmla="*/ 5520529 w 11536823"/>
              <a:gd name="connsiteY3" fmla="*/ 2197981 h 2635600"/>
              <a:gd name="connsiteX4" fmla="*/ 0 w 11536823"/>
              <a:gd name="connsiteY4" fmla="*/ 2228663 h 2635600"/>
              <a:gd name="connsiteX5" fmla="*/ 0 w 11536823"/>
              <a:gd name="connsiteY5" fmla="*/ 0 h 2635600"/>
              <a:gd name="connsiteX6" fmla="*/ 11536823 w 11536823"/>
              <a:gd name="connsiteY6" fmla="*/ 0 h 2635600"/>
              <a:gd name="connsiteX7" fmla="*/ 11536823 w 11536823"/>
              <a:gd name="connsiteY7" fmla="*/ 2228663 h 2635600"/>
              <a:gd name="connsiteX0" fmla="*/ 11536823 w 11536823"/>
              <a:gd name="connsiteY0" fmla="*/ 2228663 h 2417469"/>
              <a:gd name="connsiteX1" fmla="*/ 5970111 w 11536823"/>
              <a:gd name="connsiteY1" fmla="*/ 2208889 h 2417469"/>
              <a:gd name="connsiteX2" fmla="*/ 5749938 w 11536823"/>
              <a:gd name="connsiteY2" fmla="*/ 2417469 h 2417469"/>
              <a:gd name="connsiteX3" fmla="*/ 5520529 w 11536823"/>
              <a:gd name="connsiteY3" fmla="*/ 2197981 h 2417469"/>
              <a:gd name="connsiteX4" fmla="*/ 0 w 11536823"/>
              <a:gd name="connsiteY4" fmla="*/ 2228663 h 2417469"/>
              <a:gd name="connsiteX5" fmla="*/ 0 w 11536823"/>
              <a:gd name="connsiteY5" fmla="*/ 0 h 2417469"/>
              <a:gd name="connsiteX6" fmla="*/ 11536823 w 11536823"/>
              <a:gd name="connsiteY6" fmla="*/ 0 h 2417469"/>
              <a:gd name="connsiteX7" fmla="*/ 11536823 w 11536823"/>
              <a:gd name="connsiteY7" fmla="*/ 2228663 h 2417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36823" h="2417469">
                <a:moveTo>
                  <a:pt x="11536823" y="2228663"/>
                </a:moveTo>
                <a:lnTo>
                  <a:pt x="5970111" y="2208889"/>
                </a:lnTo>
                <a:lnTo>
                  <a:pt x="5749938" y="2417469"/>
                </a:lnTo>
                <a:lnTo>
                  <a:pt x="5520529" y="2197981"/>
                </a:lnTo>
                <a:lnTo>
                  <a:pt x="0" y="2228663"/>
                </a:lnTo>
                <a:lnTo>
                  <a:pt x="0" y="0"/>
                </a:lnTo>
                <a:lnTo>
                  <a:pt x="11536823" y="0"/>
                </a:lnTo>
                <a:lnTo>
                  <a:pt x="11536823" y="2228663"/>
                </a:lnTo>
                <a:close/>
              </a:path>
            </a:pathLst>
          </a:custGeom>
          <a:solidFill>
            <a:schemeClr val="accent1">
              <a:lumMod val="50000"/>
            </a:schemeClr>
          </a:solidFill>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27584" tIns="227585" rIns="227584" bIns="2453609" numCol="1" spcCol="1270" anchor="ctr" anchorCtr="0">
            <a:noAutofit/>
          </a:bodyPr>
          <a:lstStyle/>
          <a:p>
            <a:pPr lvl="0" algn="ctr" defTabSz="1422400">
              <a:lnSpc>
                <a:spcPct val="90000"/>
              </a:lnSpc>
              <a:spcBef>
                <a:spcPct val="0"/>
              </a:spcBef>
              <a:spcAft>
                <a:spcPct val="35000"/>
              </a:spcAft>
            </a:pPr>
            <a:endParaRPr lang="el-GR" sz="4800" dirty="0"/>
          </a:p>
          <a:p>
            <a:pPr algn="ctr" defTabSz="1422400">
              <a:lnSpc>
                <a:spcPct val="90000"/>
              </a:lnSpc>
              <a:spcBef>
                <a:spcPct val="0"/>
              </a:spcBef>
              <a:spcAft>
                <a:spcPct val="35000"/>
              </a:spcAft>
            </a:pPr>
            <a:r>
              <a:rPr lang="el-GR" sz="3200" kern="1200" dirty="0"/>
              <a:t>Πρακτική Εξάσκηση </a:t>
            </a:r>
            <a:r>
              <a:rPr lang="el-GR" sz="3200" dirty="0"/>
              <a:t>Κατάρτιση</a:t>
            </a:r>
            <a:r>
              <a:rPr lang="el-GR" sz="3200" kern="1200" dirty="0"/>
              <a:t> (ΠΕΚ)</a:t>
            </a:r>
            <a:br>
              <a:rPr lang="el-GR" sz="3200" kern="1200" dirty="0"/>
            </a:br>
            <a:r>
              <a:rPr lang="el-GR" sz="2000" kern="1200" dirty="0"/>
              <a:t>Μετά την ολοκλήρωση των προαγωγικών εξετάσεων του Β΄ έτους</a:t>
            </a:r>
          </a:p>
        </p:txBody>
      </p:sp>
      <p:sp>
        <p:nvSpPr>
          <p:cNvPr id="8" name="Freeform 7"/>
          <p:cNvSpPr/>
          <p:nvPr/>
        </p:nvSpPr>
        <p:spPr>
          <a:xfrm>
            <a:off x="452927" y="805418"/>
            <a:ext cx="11536823" cy="2047272"/>
          </a:xfrm>
          <a:custGeom>
            <a:avLst/>
            <a:gdLst>
              <a:gd name="connsiteX0" fmla="*/ 0 w 11536823"/>
              <a:gd name="connsiteY0" fmla="*/ 1201264 h 3429928"/>
              <a:gd name="connsiteX1" fmla="*/ 5339671 w 11536823"/>
              <a:gd name="connsiteY1" fmla="*/ 1201264 h 3429928"/>
              <a:gd name="connsiteX2" fmla="*/ 5339671 w 11536823"/>
              <a:gd name="connsiteY2" fmla="*/ 857482 h 3429928"/>
              <a:gd name="connsiteX3" fmla="*/ 4910930 w 11536823"/>
              <a:gd name="connsiteY3" fmla="*/ 857482 h 3429928"/>
              <a:gd name="connsiteX4" fmla="*/ 5768412 w 11536823"/>
              <a:gd name="connsiteY4" fmla="*/ 0 h 3429928"/>
              <a:gd name="connsiteX5" fmla="*/ 6625894 w 11536823"/>
              <a:gd name="connsiteY5" fmla="*/ 857482 h 3429928"/>
              <a:gd name="connsiteX6" fmla="*/ 6197153 w 11536823"/>
              <a:gd name="connsiteY6" fmla="*/ 857482 h 3429928"/>
              <a:gd name="connsiteX7" fmla="*/ 6197153 w 11536823"/>
              <a:gd name="connsiteY7" fmla="*/ 1201264 h 3429928"/>
              <a:gd name="connsiteX8" fmla="*/ 11536823 w 11536823"/>
              <a:gd name="connsiteY8" fmla="*/ 1201264 h 3429928"/>
              <a:gd name="connsiteX9" fmla="*/ 11536823 w 11536823"/>
              <a:gd name="connsiteY9" fmla="*/ 3429928 h 3429928"/>
              <a:gd name="connsiteX10" fmla="*/ 0 w 11536823"/>
              <a:gd name="connsiteY10" fmla="*/ 3429928 h 3429928"/>
              <a:gd name="connsiteX11" fmla="*/ 0 w 11536823"/>
              <a:gd name="connsiteY11" fmla="*/ 1201264 h 3429928"/>
              <a:gd name="connsiteX0" fmla="*/ 11536823 w 11536823"/>
              <a:gd name="connsiteY0" fmla="*/ 2228663 h 3429926"/>
              <a:gd name="connsiteX1" fmla="*/ 6197152 w 11536823"/>
              <a:gd name="connsiteY1" fmla="*/ 2228663 h 3429926"/>
              <a:gd name="connsiteX2" fmla="*/ 6625893 w 11536823"/>
              <a:gd name="connsiteY2" fmla="*/ 2572445 h 3429926"/>
              <a:gd name="connsiteX3" fmla="*/ 5768411 w 11536823"/>
              <a:gd name="connsiteY3" fmla="*/ 3429926 h 3429926"/>
              <a:gd name="connsiteX4" fmla="*/ 4910929 w 11536823"/>
              <a:gd name="connsiteY4" fmla="*/ 2572445 h 3429926"/>
              <a:gd name="connsiteX5" fmla="*/ 5339670 w 11536823"/>
              <a:gd name="connsiteY5" fmla="*/ 2572445 h 3429926"/>
              <a:gd name="connsiteX6" fmla="*/ 5339670 w 11536823"/>
              <a:gd name="connsiteY6" fmla="*/ 2228663 h 3429926"/>
              <a:gd name="connsiteX7" fmla="*/ 0 w 11536823"/>
              <a:gd name="connsiteY7" fmla="*/ 2228663 h 3429926"/>
              <a:gd name="connsiteX8" fmla="*/ 0 w 11536823"/>
              <a:gd name="connsiteY8" fmla="*/ 0 h 3429926"/>
              <a:gd name="connsiteX9" fmla="*/ 11536823 w 11536823"/>
              <a:gd name="connsiteY9" fmla="*/ 0 h 3429926"/>
              <a:gd name="connsiteX10" fmla="*/ 11536823 w 11536823"/>
              <a:gd name="connsiteY10" fmla="*/ 2228663 h 3429926"/>
              <a:gd name="connsiteX0" fmla="*/ 11536823 w 11536823"/>
              <a:gd name="connsiteY0" fmla="*/ 2228663 h 3429926"/>
              <a:gd name="connsiteX1" fmla="*/ 6625893 w 11536823"/>
              <a:gd name="connsiteY1" fmla="*/ 2572445 h 3429926"/>
              <a:gd name="connsiteX2" fmla="*/ 5768411 w 11536823"/>
              <a:gd name="connsiteY2" fmla="*/ 3429926 h 3429926"/>
              <a:gd name="connsiteX3" fmla="*/ 4910929 w 11536823"/>
              <a:gd name="connsiteY3" fmla="*/ 2572445 h 3429926"/>
              <a:gd name="connsiteX4" fmla="*/ 5339670 w 11536823"/>
              <a:gd name="connsiteY4" fmla="*/ 2572445 h 3429926"/>
              <a:gd name="connsiteX5" fmla="*/ 5339670 w 11536823"/>
              <a:gd name="connsiteY5" fmla="*/ 2228663 h 3429926"/>
              <a:gd name="connsiteX6" fmla="*/ 0 w 11536823"/>
              <a:gd name="connsiteY6" fmla="*/ 2228663 h 3429926"/>
              <a:gd name="connsiteX7" fmla="*/ 0 w 11536823"/>
              <a:gd name="connsiteY7" fmla="*/ 0 h 3429926"/>
              <a:gd name="connsiteX8" fmla="*/ 11536823 w 11536823"/>
              <a:gd name="connsiteY8" fmla="*/ 0 h 3429926"/>
              <a:gd name="connsiteX9" fmla="*/ 11536823 w 11536823"/>
              <a:gd name="connsiteY9" fmla="*/ 2228663 h 3429926"/>
              <a:gd name="connsiteX0" fmla="*/ 11536823 w 11536823"/>
              <a:gd name="connsiteY0" fmla="*/ 2228663 h 3429926"/>
              <a:gd name="connsiteX1" fmla="*/ 6625893 w 11536823"/>
              <a:gd name="connsiteY1" fmla="*/ 2572445 h 3429926"/>
              <a:gd name="connsiteX2" fmla="*/ 5768411 w 11536823"/>
              <a:gd name="connsiteY2" fmla="*/ 3429926 h 3429926"/>
              <a:gd name="connsiteX3" fmla="*/ 4910929 w 11536823"/>
              <a:gd name="connsiteY3" fmla="*/ 2572445 h 3429926"/>
              <a:gd name="connsiteX4" fmla="*/ 5339670 w 11536823"/>
              <a:gd name="connsiteY4" fmla="*/ 2228663 h 3429926"/>
              <a:gd name="connsiteX5" fmla="*/ 0 w 11536823"/>
              <a:gd name="connsiteY5" fmla="*/ 2228663 h 3429926"/>
              <a:gd name="connsiteX6" fmla="*/ 0 w 11536823"/>
              <a:gd name="connsiteY6" fmla="*/ 0 h 3429926"/>
              <a:gd name="connsiteX7" fmla="*/ 11536823 w 11536823"/>
              <a:gd name="connsiteY7" fmla="*/ 0 h 3429926"/>
              <a:gd name="connsiteX8" fmla="*/ 11536823 w 11536823"/>
              <a:gd name="connsiteY8" fmla="*/ 2228663 h 3429926"/>
              <a:gd name="connsiteX0" fmla="*/ 11536823 w 11536823"/>
              <a:gd name="connsiteY0" fmla="*/ 2228663 h 3429926"/>
              <a:gd name="connsiteX1" fmla="*/ 6625893 w 11536823"/>
              <a:gd name="connsiteY1" fmla="*/ 2572445 h 3429926"/>
              <a:gd name="connsiteX2" fmla="*/ 5768411 w 11536823"/>
              <a:gd name="connsiteY2" fmla="*/ 3429926 h 3429926"/>
              <a:gd name="connsiteX3" fmla="*/ 4910929 w 11536823"/>
              <a:gd name="connsiteY3" fmla="*/ 2572445 h 3429926"/>
              <a:gd name="connsiteX4" fmla="*/ 0 w 11536823"/>
              <a:gd name="connsiteY4" fmla="*/ 2228663 h 3429926"/>
              <a:gd name="connsiteX5" fmla="*/ 0 w 11536823"/>
              <a:gd name="connsiteY5" fmla="*/ 0 h 3429926"/>
              <a:gd name="connsiteX6" fmla="*/ 11536823 w 11536823"/>
              <a:gd name="connsiteY6" fmla="*/ 0 h 3429926"/>
              <a:gd name="connsiteX7" fmla="*/ 11536823 w 11536823"/>
              <a:gd name="connsiteY7" fmla="*/ 2228663 h 3429926"/>
              <a:gd name="connsiteX0" fmla="*/ 11536823 w 11536823"/>
              <a:gd name="connsiteY0" fmla="*/ 2228663 h 3005054"/>
              <a:gd name="connsiteX1" fmla="*/ 6625893 w 11536823"/>
              <a:gd name="connsiteY1" fmla="*/ 2572445 h 3005054"/>
              <a:gd name="connsiteX2" fmla="*/ 5814593 w 11536823"/>
              <a:gd name="connsiteY2" fmla="*/ 3005054 h 3005054"/>
              <a:gd name="connsiteX3" fmla="*/ 4910929 w 11536823"/>
              <a:gd name="connsiteY3" fmla="*/ 2572445 h 3005054"/>
              <a:gd name="connsiteX4" fmla="*/ 0 w 11536823"/>
              <a:gd name="connsiteY4" fmla="*/ 2228663 h 3005054"/>
              <a:gd name="connsiteX5" fmla="*/ 0 w 11536823"/>
              <a:gd name="connsiteY5" fmla="*/ 0 h 3005054"/>
              <a:gd name="connsiteX6" fmla="*/ 11536823 w 11536823"/>
              <a:gd name="connsiteY6" fmla="*/ 0 h 3005054"/>
              <a:gd name="connsiteX7" fmla="*/ 11536823 w 11536823"/>
              <a:gd name="connsiteY7" fmla="*/ 2228663 h 3005054"/>
              <a:gd name="connsiteX0" fmla="*/ 11536823 w 11536823"/>
              <a:gd name="connsiteY0" fmla="*/ 2228663 h 3005054"/>
              <a:gd name="connsiteX1" fmla="*/ 6625893 w 11536823"/>
              <a:gd name="connsiteY1" fmla="*/ 2572445 h 3005054"/>
              <a:gd name="connsiteX2" fmla="*/ 5814593 w 11536823"/>
              <a:gd name="connsiteY2" fmla="*/ 3005054 h 3005054"/>
              <a:gd name="connsiteX3" fmla="*/ 4901693 w 11536823"/>
              <a:gd name="connsiteY3" fmla="*/ 2230700 h 3005054"/>
              <a:gd name="connsiteX4" fmla="*/ 0 w 11536823"/>
              <a:gd name="connsiteY4" fmla="*/ 2228663 h 3005054"/>
              <a:gd name="connsiteX5" fmla="*/ 0 w 11536823"/>
              <a:gd name="connsiteY5" fmla="*/ 0 h 3005054"/>
              <a:gd name="connsiteX6" fmla="*/ 11536823 w 11536823"/>
              <a:gd name="connsiteY6" fmla="*/ 0 h 3005054"/>
              <a:gd name="connsiteX7" fmla="*/ 11536823 w 11536823"/>
              <a:gd name="connsiteY7" fmla="*/ 2228663 h 3005054"/>
              <a:gd name="connsiteX0" fmla="*/ 11536823 w 11536823"/>
              <a:gd name="connsiteY0" fmla="*/ 2228663 h 3005054"/>
              <a:gd name="connsiteX1" fmla="*/ 6607420 w 11536823"/>
              <a:gd name="connsiteY1" fmla="*/ 2230701 h 3005054"/>
              <a:gd name="connsiteX2" fmla="*/ 5814593 w 11536823"/>
              <a:gd name="connsiteY2" fmla="*/ 3005054 h 3005054"/>
              <a:gd name="connsiteX3" fmla="*/ 4901693 w 11536823"/>
              <a:gd name="connsiteY3" fmla="*/ 2230700 h 3005054"/>
              <a:gd name="connsiteX4" fmla="*/ 0 w 11536823"/>
              <a:gd name="connsiteY4" fmla="*/ 2228663 h 3005054"/>
              <a:gd name="connsiteX5" fmla="*/ 0 w 11536823"/>
              <a:gd name="connsiteY5" fmla="*/ 0 h 3005054"/>
              <a:gd name="connsiteX6" fmla="*/ 11536823 w 11536823"/>
              <a:gd name="connsiteY6" fmla="*/ 0 h 3005054"/>
              <a:gd name="connsiteX7" fmla="*/ 11536823 w 11536823"/>
              <a:gd name="connsiteY7" fmla="*/ 2228663 h 3005054"/>
              <a:gd name="connsiteX0" fmla="*/ 11536823 w 11536823"/>
              <a:gd name="connsiteY0" fmla="*/ 2228663 h 2635600"/>
              <a:gd name="connsiteX1" fmla="*/ 6607420 w 11536823"/>
              <a:gd name="connsiteY1" fmla="*/ 2230701 h 2635600"/>
              <a:gd name="connsiteX2" fmla="*/ 5768411 w 11536823"/>
              <a:gd name="connsiteY2" fmla="*/ 2635600 h 2635600"/>
              <a:gd name="connsiteX3" fmla="*/ 4901693 w 11536823"/>
              <a:gd name="connsiteY3" fmla="*/ 2230700 h 2635600"/>
              <a:gd name="connsiteX4" fmla="*/ 0 w 11536823"/>
              <a:gd name="connsiteY4" fmla="*/ 2228663 h 2635600"/>
              <a:gd name="connsiteX5" fmla="*/ 0 w 11536823"/>
              <a:gd name="connsiteY5" fmla="*/ 0 h 2635600"/>
              <a:gd name="connsiteX6" fmla="*/ 11536823 w 11536823"/>
              <a:gd name="connsiteY6" fmla="*/ 0 h 2635600"/>
              <a:gd name="connsiteX7" fmla="*/ 11536823 w 11536823"/>
              <a:gd name="connsiteY7" fmla="*/ 2228663 h 2635600"/>
              <a:gd name="connsiteX0" fmla="*/ 11536823 w 11536823"/>
              <a:gd name="connsiteY0" fmla="*/ 2228663 h 2635600"/>
              <a:gd name="connsiteX1" fmla="*/ 5970111 w 11536823"/>
              <a:gd name="connsiteY1" fmla="*/ 2208889 h 2635600"/>
              <a:gd name="connsiteX2" fmla="*/ 5768411 w 11536823"/>
              <a:gd name="connsiteY2" fmla="*/ 2635600 h 2635600"/>
              <a:gd name="connsiteX3" fmla="*/ 4901693 w 11536823"/>
              <a:gd name="connsiteY3" fmla="*/ 2230700 h 2635600"/>
              <a:gd name="connsiteX4" fmla="*/ 0 w 11536823"/>
              <a:gd name="connsiteY4" fmla="*/ 2228663 h 2635600"/>
              <a:gd name="connsiteX5" fmla="*/ 0 w 11536823"/>
              <a:gd name="connsiteY5" fmla="*/ 0 h 2635600"/>
              <a:gd name="connsiteX6" fmla="*/ 11536823 w 11536823"/>
              <a:gd name="connsiteY6" fmla="*/ 0 h 2635600"/>
              <a:gd name="connsiteX7" fmla="*/ 11536823 w 11536823"/>
              <a:gd name="connsiteY7" fmla="*/ 2228663 h 2635600"/>
              <a:gd name="connsiteX0" fmla="*/ 11536823 w 11536823"/>
              <a:gd name="connsiteY0" fmla="*/ 2228663 h 2635600"/>
              <a:gd name="connsiteX1" fmla="*/ 5970111 w 11536823"/>
              <a:gd name="connsiteY1" fmla="*/ 2208889 h 2635600"/>
              <a:gd name="connsiteX2" fmla="*/ 5768411 w 11536823"/>
              <a:gd name="connsiteY2" fmla="*/ 2635600 h 2635600"/>
              <a:gd name="connsiteX3" fmla="*/ 5520529 w 11536823"/>
              <a:gd name="connsiteY3" fmla="*/ 2197981 h 2635600"/>
              <a:gd name="connsiteX4" fmla="*/ 0 w 11536823"/>
              <a:gd name="connsiteY4" fmla="*/ 2228663 h 2635600"/>
              <a:gd name="connsiteX5" fmla="*/ 0 w 11536823"/>
              <a:gd name="connsiteY5" fmla="*/ 0 h 2635600"/>
              <a:gd name="connsiteX6" fmla="*/ 11536823 w 11536823"/>
              <a:gd name="connsiteY6" fmla="*/ 0 h 2635600"/>
              <a:gd name="connsiteX7" fmla="*/ 11536823 w 11536823"/>
              <a:gd name="connsiteY7" fmla="*/ 2228663 h 2635600"/>
              <a:gd name="connsiteX0" fmla="*/ 11536823 w 11536823"/>
              <a:gd name="connsiteY0" fmla="*/ 2228663 h 2417469"/>
              <a:gd name="connsiteX1" fmla="*/ 5970111 w 11536823"/>
              <a:gd name="connsiteY1" fmla="*/ 2208889 h 2417469"/>
              <a:gd name="connsiteX2" fmla="*/ 5749938 w 11536823"/>
              <a:gd name="connsiteY2" fmla="*/ 2417469 h 2417469"/>
              <a:gd name="connsiteX3" fmla="*/ 5520529 w 11536823"/>
              <a:gd name="connsiteY3" fmla="*/ 2197981 h 2417469"/>
              <a:gd name="connsiteX4" fmla="*/ 0 w 11536823"/>
              <a:gd name="connsiteY4" fmla="*/ 2228663 h 2417469"/>
              <a:gd name="connsiteX5" fmla="*/ 0 w 11536823"/>
              <a:gd name="connsiteY5" fmla="*/ 0 h 2417469"/>
              <a:gd name="connsiteX6" fmla="*/ 11536823 w 11536823"/>
              <a:gd name="connsiteY6" fmla="*/ 0 h 2417469"/>
              <a:gd name="connsiteX7" fmla="*/ 11536823 w 11536823"/>
              <a:gd name="connsiteY7" fmla="*/ 2228663 h 2417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536823" h="2417469">
                <a:moveTo>
                  <a:pt x="11536823" y="2228663"/>
                </a:moveTo>
                <a:lnTo>
                  <a:pt x="5970111" y="2208889"/>
                </a:lnTo>
                <a:lnTo>
                  <a:pt x="5749938" y="2417469"/>
                </a:lnTo>
                <a:lnTo>
                  <a:pt x="5520529" y="2197981"/>
                </a:lnTo>
                <a:lnTo>
                  <a:pt x="0" y="2228663"/>
                </a:lnTo>
                <a:lnTo>
                  <a:pt x="0" y="0"/>
                </a:lnTo>
                <a:lnTo>
                  <a:pt x="11536823" y="0"/>
                </a:lnTo>
                <a:lnTo>
                  <a:pt x="11536823" y="2228663"/>
                </a:lnTo>
                <a:close/>
              </a:path>
            </a:pathLst>
          </a:custGeom>
          <a:solidFill>
            <a:schemeClr val="accent1">
              <a:lumMod val="75000"/>
            </a:schemeClr>
          </a:solidFill>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227584" tIns="227585" rIns="227584" bIns="2453609" numCol="1" spcCol="1270" anchor="ctr" anchorCtr="0">
            <a:noAutofit/>
          </a:bodyPr>
          <a:lstStyle/>
          <a:p>
            <a:pPr lvl="0" algn="ctr" defTabSz="1422400">
              <a:lnSpc>
                <a:spcPct val="90000"/>
              </a:lnSpc>
              <a:spcBef>
                <a:spcPct val="0"/>
              </a:spcBef>
              <a:spcAft>
                <a:spcPct val="35000"/>
              </a:spcAft>
            </a:pPr>
            <a:endParaRPr lang="el-GR" sz="4800" dirty="0"/>
          </a:p>
          <a:p>
            <a:pPr lvl="0" algn="ctr" defTabSz="1422400">
              <a:lnSpc>
                <a:spcPct val="90000"/>
              </a:lnSpc>
              <a:spcBef>
                <a:spcPct val="0"/>
              </a:spcBef>
              <a:spcAft>
                <a:spcPct val="35000"/>
              </a:spcAft>
            </a:pPr>
            <a:r>
              <a:rPr lang="el-GR" sz="3200" kern="1200" dirty="0"/>
              <a:t>Πρακτική Εξάσκηση Παρακολούθηση (ΠΕΠ)</a:t>
            </a:r>
            <a:br>
              <a:rPr lang="el-GR" sz="3200" kern="1200" dirty="0"/>
            </a:br>
            <a:r>
              <a:rPr lang="el-GR" sz="2000" kern="1200" dirty="0"/>
              <a:t>Μετά την ολοκλήρωση των προαγωγικών εξετάσεων του Α΄ έτους</a:t>
            </a:r>
          </a:p>
        </p:txBody>
      </p:sp>
      <p:sp>
        <p:nvSpPr>
          <p:cNvPr id="9" name="Freeform 8"/>
          <p:cNvSpPr/>
          <p:nvPr/>
        </p:nvSpPr>
        <p:spPr>
          <a:xfrm>
            <a:off x="658051" y="1561196"/>
            <a:ext cx="5494988" cy="1080000"/>
          </a:xfrm>
          <a:custGeom>
            <a:avLst/>
            <a:gdLst>
              <a:gd name="connsiteX0" fmla="*/ 0 w 5494988"/>
              <a:gd name="connsiteY0" fmla="*/ 0 h 1079994"/>
              <a:gd name="connsiteX1" fmla="*/ 5494988 w 5494988"/>
              <a:gd name="connsiteY1" fmla="*/ 0 h 1079994"/>
              <a:gd name="connsiteX2" fmla="*/ 5494988 w 5494988"/>
              <a:gd name="connsiteY2" fmla="*/ 1079994 h 1079994"/>
              <a:gd name="connsiteX3" fmla="*/ 0 w 5494988"/>
              <a:gd name="connsiteY3" fmla="*/ 1079994 h 1079994"/>
              <a:gd name="connsiteX4" fmla="*/ 0 w 5494988"/>
              <a:gd name="connsiteY4" fmla="*/ 0 h 1079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4988" h="1079994">
                <a:moveTo>
                  <a:pt x="0" y="0"/>
                </a:moveTo>
                <a:lnTo>
                  <a:pt x="5494988" y="0"/>
                </a:lnTo>
                <a:lnTo>
                  <a:pt x="5494988" y="1079994"/>
                </a:lnTo>
                <a:lnTo>
                  <a:pt x="0" y="1079994"/>
                </a:lnTo>
                <a:lnTo>
                  <a:pt x="0" y="0"/>
                </a:lnTo>
                <a:close/>
              </a:path>
            </a:pathLst>
          </a:custGeom>
          <a:solidFill>
            <a:schemeClr val="accent3">
              <a:lumMod val="20000"/>
              <a:lumOff val="80000"/>
            </a:schemeClr>
          </a:solidFill>
        </p:spPr>
        <p:style>
          <a:lnRef idx="2">
            <a:schemeClr val="dk2">
              <a:alpha val="90000"/>
              <a:tint val="40000"/>
              <a:hueOff val="0"/>
              <a:satOff val="0"/>
              <a:lumOff val="0"/>
              <a:alphaOff val="0"/>
            </a:schemeClr>
          </a:lnRef>
          <a:fillRef idx="1">
            <a:scrgbClr r="0" g="0" b="0"/>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5128" tIns="24130" rIns="135128" bIns="24130" numCol="1" spcCol="1270" anchor="t" anchorCtr="0">
            <a:noAutofit/>
          </a:bodyPr>
          <a:lstStyle/>
          <a:p>
            <a:pPr lvl="0" algn="l" defTabSz="844550">
              <a:lnSpc>
                <a:spcPct val="90000"/>
              </a:lnSpc>
              <a:spcBef>
                <a:spcPct val="0"/>
              </a:spcBef>
              <a:spcAft>
                <a:spcPct val="35000"/>
              </a:spcAft>
            </a:pPr>
            <a:r>
              <a:rPr lang="el-GR" sz="1600" kern="1200" dirty="0"/>
              <a:t>ΘΕΩΡΗΤΙΚΗ ΚΑΤΕΥΘΥΝΣΗ</a:t>
            </a:r>
            <a:endParaRPr lang="en-US" sz="1600" kern="1200" dirty="0"/>
          </a:p>
          <a:p>
            <a:pPr marL="114300" lvl="1" indent="-114300" algn="l" defTabSz="666750">
              <a:lnSpc>
                <a:spcPct val="90000"/>
              </a:lnSpc>
              <a:spcBef>
                <a:spcPct val="0"/>
              </a:spcBef>
              <a:spcAft>
                <a:spcPct val="15000"/>
              </a:spcAft>
              <a:buChar char="••"/>
            </a:pPr>
            <a:r>
              <a:rPr lang="el-GR" sz="1600" kern="1200" dirty="0"/>
              <a:t>10 εργάσιμες μέρες (2 εβδομάδες)</a:t>
            </a:r>
            <a:endParaRPr lang="en-US" sz="1600" kern="1200" dirty="0"/>
          </a:p>
          <a:p>
            <a:pPr marL="114300" lvl="1" indent="-114300" defTabSz="666750">
              <a:lnSpc>
                <a:spcPct val="90000"/>
              </a:lnSpc>
              <a:spcBef>
                <a:spcPct val="0"/>
              </a:spcBef>
              <a:spcAft>
                <a:spcPct val="15000"/>
              </a:spcAft>
              <a:buChar char="••"/>
            </a:pPr>
            <a:r>
              <a:rPr lang="el-GR" sz="1600" kern="1200" dirty="0">
                <a:solidFill>
                  <a:schemeClr val="tx1">
                    <a:lumMod val="65000"/>
                    <a:lumOff val="35000"/>
                  </a:schemeClr>
                </a:solidFill>
              </a:rPr>
              <a:t>Ξενοδοχειακά: </a:t>
            </a:r>
            <a:r>
              <a:rPr lang="el-GR" sz="1600" dirty="0">
                <a:solidFill>
                  <a:schemeClr val="tx1">
                    <a:lumMod val="65000"/>
                    <a:lumOff val="35000"/>
                  </a:schemeClr>
                </a:solidFill>
              </a:rPr>
              <a:t>10 εργάσιμες μέρες (2 εβδομάδες)</a:t>
            </a:r>
          </a:p>
          <a:p>
            <a:pPr marL="1371600" lvl="4" defTabSz="666750">
              <a:lnSpc>
                <a:spcPct val="90000"/>
              </a:lnSpc>
              <a:spcBef>
                <a:spcPct val="0"/>
              </a:spcBef>
              <a:spcAft>
                <a:spcPct val="15000"/>
              </a:spcAft>
            </a:pPr>
            <a:r>
              <a:rPr lang="el-GR" sz="1600" i="1" dirty="0">
                <a:solidFill>
                  <a:schemeClr val="tx1">
                    <a:lumMod val="65000"/>
                    <a:lumOff val="35000"/>
                  </a:schemeClr>
                </a:solidFill>
              </a:rPr>
              <a:t>Μπορεί να συνεχίσει προαιρετικά</a:t>
            </a:r>
            <a:endParaRPr lang="en-US" sz="1600" i="1" kern="1200" dirty="0">
              <a:solidFill>
                <a:schemeClr val="tx1">
                  <a:lumMod val="65000"/>
                  <a:lumOff val="35000"/>
                </a:schemeClr>
              </a:solidFill>
            </a:endParaRPr>
          </a:p>
        </p:txBody>
      </p:sp>
      <p:sp>
        <p:nvSpPr>
          <p:cNvPr id="10" name="Freeform 9"/>
          <p:cNvSpPr/>
          <p:nvPr/>
        </p:nvSpPr>
        <p:spPr>
          <a:xfrm>
            <a:off x="6289636" y="1561196"/>
            <a:ext cx="5494988" cy="1080000"/>
          </a:xfrm>
          <a:custGeom>
            <a:avLst/>
            <a:gdLst>
              <a:gd name="connsiteX0" fmla="*/ 0 w 5494988"/>
              <a:gd name="connsiteY0" fmla="*/ 0 h 1079994"/>
              <a:gd name="connsiteX1" fmla="*/ 5494988 w 5494988"/>
              <a:gd name="connsiteY1" fmla="*/ 0 h 1079994"/>
              <a:gd name="connsiteX2" fmla="*/ 5494988 w 5494988"/>
              <a:gd name="connsiteY2" fmla="*/ 1079994 h 1079994"/>
              <a:gd name="connsiteX3" fmla="*/ 0 w 5494988"/>
              <a:gd name="connsiteY3" fmla="*/ 1079994 h 1079994"/>
              <a:gd name="connsiteX4" fmla="*/ 0 w 5494988"/>
              <a:gd name="connsiteY4" fmla="*/ 0 h 1079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4988" h="1079994">
                <a:moveTo>
                  <a:pt x="0" y="0"/>
                </a:moveTo>
                <a:lnTo>
                  <a:pt x="5494988" y="0"/>
                </a:lnTo>
                <a:lnTo>
                  <a:pt x="5494988" y="1079994"/>
                </a:lnTo>
                <a:lnTo>
                  <a:pt x="0" y="1079994"/>
                </a:lnTo>
                <a:lnTo>
                  <a:pt x="0" y="0"/>
                </a:lnTo>
                <a:close/>
              </a:path>
            </a:pathLst>
          </a:custGeom>
          <a:solidFill>
            <a:schemeClr val="accent1">
              <a:lumMod val="20000"/>
              <a:lumOff val="80000"/>
            </a:schemeClr>
          </a:solidFill>
        </p:spPr>
        <p:style>
          <a:lnRef idx="2">
            <a:schemeClr val="dk2">
              <a:alpha val="90000"/>
              <a:tint val="40000"/>
              <a:hueOff val="0"/>
              <a:satOff val="0"/>
              <a:lumOff val="0"/>
              <a:alphaOff val="0"/>
            </a:schemeClr>
          </a:lnRef>
          <a:fillRef idx="1">
            <a:scrgbClr r="0" g="0" b="0"/>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5128" tIns="24130" rIns="135128" bIns="24130" numCol="1" spcCol="1270" anchor="t" anchorCtr="0">
            <a:noAutofit/>
          </a:bodyPr>
          <a:lstStyle/>
          <a:p>
            <a:pPr lvl="0" algn="l" defTabSz="844550">
              <a:lnSpc>
                <a:spcPct val="90000"/>
              </a:lnSpc>
              <a:spcBef>
                <a:spcPct val="0"/>
              </a:spcBef>
              <a:spcAft>
                <a:spcPct val="35000"/>
              </a:spcAft>
            </a:pPr>
            <a:r>
              <a:rPr lang="el-GR" sz="1600" kern="1200" dirty="0"/>
              <a:t>ΠΡΑΚΤΙΚΗ ΚΑΤΕΥΘΥΝΣΗ</a:t>
            </a:r>
            <a:endParaRPr lang="en-US" sz="1600" kern="1200" dirty="0"/>
          </a:p>
          <a:p>
            <a:pPr marL="114300" lvl="1" indent="-114300" algn="l" defTabSz="666750">
              <a:lnSpc>
                <a:spcPct val="90000"/>
              </a:lnSpc>
              <a:spcBef>
                <a:spcPct val="0"/>
              </a:spcBef>
              <a:spcAft>
                <a:spcPct val="15000"/>
              </a:spcAft>
              <a:buChar char="••"/>
            </a:pPr>
            <a:r>
              <a:rPr lang="el-GR" sz="1600" kern="1200" dirty="0"/>
              <a:t>20 εργάσιμες μέρες (4 εβδομάδες)</a:t>
            </a:r>
            <a:endParaRPr lang="en-US" sz="1600" kern="1200" dirty="0"/>
          </a:p>
          <a:p>
            <a:pPr marL="114300" lvl="1" indent="-114300" algn="l" defTabSz="666750">
              <a:lnSpc>
                <a:spcPct val="90000"/>
              </a:lnSpc>
              <a:spcBef>
                <a:spcPct val="0"/>
              </a:spcBef>
              <a:spcAft>
                <a:spcPct val="15000"/>
              </a:spcAft>
              <a:buChar char="••"/>
            </a:pPr>
            <a:r>
              <a:rPr lang="el-GR" sz="1600" kern="1200" dirty="0">
                <a:solidFill>
                  <a:schemeClr val="tx1">
                    <a:lumMod val="65000"/>
                    <a:lumOff val="35000"/>
                  </a:schemeClr>
                </a:solidFill>
              </a:rPr>
              <a:t>Ξενοδοχειακά: 15 εργάσιμες μέρες (3 εβδομάδες)</a:t>
            </a:r>
            <a:endParaRPr lang="en-US" sz="1600" kern="1200" dirty="0"/>
          </a:p>
        </p:txBody>
      </p:sp>
      <p:sp>
        <p:nvSpPr>
          <p:cNvPr id="6" name="Title 5"/>
          <p:cNvSpPr>
            <a:spLocks noGrp="1"/>
          </p:cNvSpPr>
          <p:nvPr>
            <p:ph type="title"/>
          </p:nvPr>
        </p:nvSpPr>
        <p:spPr>
          <a:xfrm>
            <a:off x="846746" y="262575"/>
            <a:ext cx="10515600" cy="557821"/>
          </a:xfrm>
        </p:spPr>
        <p:txBody>
          <a:bodyPr>
            <a:noAutofit/>
          </a:bodyPr>
          <a:lstStyle/>
          <a:p>
            <a:pPr lvl="0"/>
            <a:r>
              <a:rPr lang="el-GR" sz="3600" dirty="0"/>
              <a:t>Πρακτική Εξάσκηση  ΠΕΠ / ΠΕΚ</a:t>
            </a:r>
          </a:p>
        </p:txBody>
      </p:sp>
      <p:sp>
        <p:nvSpPr>
          <p:cNvPr id="4" name="Freeform 3"/>
          <p:cNvSpPr/>
          <p:nvPr/>
        </p:nvSpPr>
        <p:spPr>
          <a:xfrm>
            <a:off x="658051" y="3589598"/>
            <a:ext cx="5494988" cy="1080000"/>
          </a:xfrm>
          <a:custGeom>
            <a:avLst/>
            <a:gdLst>
              <a:gd name="connsiteX0" fmla="*/ 0 w 5494988"/>
              <a:gd name="connsiteY0" fmla="*/ 0 h 1080001"/>
              <a:gd name="connsiteX1" fmla="*/ 5494988 w 5494988"/>
              <a:gd name="connsiteY1" fmla="*/ 0 h 1080001"/>
              <a:gd name="connsiteX2" fmla="*/ 5494988 w 5494988"/>
              <a:gd name="connsiteY2" fmla="*/ 1080001 h 1080001"/>
              <a:gd name="connsiteX3" fmla="*/ 0 w 5494988"/>
              <a:gd name="connsiteY3" fmla="*/ 1080001 h 1080001"/>
              <a:gd name="connsiteX4" fmla="*/ 0 w 5494988"/>
              <a:gd name="connsiteY4" fmla="*/ 0 h 108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4988" h="1080001">
                <a:moveTo>
                  <a:pt x="0" y="0"/>
                </a:moveTo>
                <a:lnTo>
                  <a:pt x="5494988" y="0"/>
                </a:lnTo>
                <a:lnTo>
                  <a:pt x="5494988" y="1080001"/>
                </a:lnTo>
                <a:lnTo>
                  <a:pt x="0" y="1080001"/>
                </a:lnTo>
                <a:lnTo>
                  <a:pt x="0" y="0"/>
                </a:lnTo>
                <a:close/>
              </a:path>
            </a:pathLst>
          </a:custGeom>
          <a:solidFill>
            <a:schemeClr val="accent3">
              <a:lumMod val="20000"/>
              <a:lumOff val="80000"/>
            </a:schemeClr>
          </a:solidFill>
        </p:spPr>
        <p:style>
          <a:lnRef idx="2">
            <a:schemeClr val="dk2">
              <a:alpha val="90000"/>
              <a:tint val="40000"/>
              <a:hueOff val="0"/>
              <a:satOff val="0"/>
              <a:lumOff val="0"/>
              <a:alphaOff val="0"/>
            </a:schemeClr>
          </a:lnRef>
          <a:fillRef idx="1">
            <a:scrgbClr r="0" g="0" b="0"/>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5128" tIns="24130" rIns="135128" bIns="24130" numCol="1" spcCol="1270" anchor="t" anchorCtr="0">
            <a:noAutofit/>
          </a:bodyPr>
          <a:lstStyle/>
          <a:p>
            <a:pPr lvl="0" algn="l" defTabSz="844550">
              <a:lnSpc>
                <a:spcPct val="90000"/>
              </a:lnSpc>
              <a:spcBef>
                <a:spcPct val="0"/>
              </a:spcBef>
              <a:spcAft>
                <a:spcPct val="35000"/>
              </a:spcAft>
            </a:pPr>
            <a:r>
              <a:rPr lang="el-GR" sz="1600" kern="1200" dirty="0"/>
              <a:t>ΘΕΩΡΗΤΙΚΗ ΚΑΤΕΥΘΥΝΣΗ</a:t>
            </a:r>
            <a:endParaRPr lang="en-US" sz="1600" kern="1200" dirty="0"/>
          </a:p>
          <a:p>
            <a:pPr marL="114300" lvl="1" indent="-114300" algn="l" defTabSz="666750">
              <a:lnSpc>
                <a:spcPct val="90000"/>
              </a:lnSpc>
              <a:spcBef>
                <a:spcPct val="0"/>
              </a:spcBef>
              <a:spcAft>
                <a:spcPct val="15000"/>
              </a:spcAft>
              <a:buChar char="••"/>
            </a:pPr>
            <a:r>
              <a:rPr lang="el-GR" sz="1600" kern="1200" dirty="0"/>
              <a:t>10 εργάσιμες μέρες (2 εβδομάδες)</a:t>
            </a:r>
            <a:endParaRPr lang="en-US" sz="1600" kern="1200" dirty="0"/>
          </a:p>
          <a:p>
            <a:pPr marL="114300" lvl="1" indent="-114300" defTabSz="666750">
              <a:lnSpc>
                <a:spcPct val="90000"/>
              </a:lnSpc>
              <a:spcBef>
                <a:spcPct val="0"/>
              </a:spcBef>
              <a:spcAft>
                <a:spcPct val="15000"/>
              </a:spcAft>
              <a:buChar char="••"/>
            </a:pPr>
            <a:r>
              <a:rPr lang="el-GR" sz="1600" kern="1200" dirty="0">
                <a:solidFill>
                  <a:schemeClr val="tx1">
                    <a:lumMod val="65000"/>
                    <a:lumOff val="35000"/>
                  </a:schemeClr>
                </a:solidFill>
              </a:rPr>
              <a:t>Ξενοδοχειακά: </a:t>
            </a:r>
            <a:r>
              <a:rPr lang="el-GR" sz="1600" dirty="0">
                <a:solidFill>
                  <a:schemeClr val="tx1">
                    <a:lumMod val="65000"/>
                    <a:lumOff val="35000"/>
                  </a:schemeClr>
                </a:solidFill>
              </a:rPr>
              <a:t>10 εργάσιμες μέρες (2 εβδομάδες)</a:t>
            </a:r>
          </a:p>
          <a:p>
            <a:pPr marL="0" lvl="1" algn="l" defTabSz="666750">
              <a:lnSpc>
                <a:spcPct val="90000"/>
              </a:lnSpc>
              <a:spcBef>
                <a:spcPct val="0"/>
              </a:spcBef>
              <a:spcAft>
                <a:spcPct val="15000"/>
              </a:spcAft>
            </a:pPr>
            <a:r>
              <a:rPr lang="el-GR" sz="1600" dirty="0">
                <a:solidFill>
                  <a:schemeClr val="tx1">
                    <a:lumMod val="65000"/>
                    <a:lumOff val="35000"/>
                  </a:schemeClr>
                </a:solidFill>
              </a:rPr>
              <a:t>		</a:t>
            </a:r>
            <a:r>
              <a:rPr lang="el-GR" sz="1600" i="1" dirty="0">
                <a:solidFill>
                  <a:schemeClr val="tx1">
                    <a:lumMod val="65000"/>
                    <a:lumOff val="35000"/>
                  </a:schemeClr>
                </a:solidFill>
              </a:rPr>
              <a:t>Μ</a:t>
            </a:r>
            <a:r>
              <a:rPr lang="el-GR" sz="1600" i="1" kern="1200" dirty="0">
                <a:solidFill>
                  <a:schemeClr val="tx1">
                    <a:lumMod val="65000"/>
                    <a:lumOff val="35000"/>
                  </a:schemeClr>
                </a:solidFill>
              </a:rPr>
              <a:t>έχρι έναρξη σχολικής χρονιάς προαιρετικά</a:t>
            </a:r>
            <a:endParaRPr lang="en-US" sz="1600" i="1" kern="1200" dirty="0">
              <a:solidFill>
                <a:schemeClr val="tx1">
                  <a:lumMod val="65000"/>
                  <a:lumOff val="35000"/>
                </a:schemeClr>
              </a:solidFill>
            </a:endParaRPr>
          </a:p>
        </p:txBody>
      </p:sp>
      <p:sp>
        <p:nvSpPr>
          <p:cNvPr id="7" name="Freeform 6"/>
          <p:cNvSpPr/>
          <p:nvPr/>
        </p:nvSpPr>
        <p:spPr>
          <a:xfrm>
            <a:off x="6289636" y="3589598"/>
            <a:ext cx="5494988" cy="1080000"/>
          </a:xfrm>
          <a:custGeom>
            <a:avLst/>
            <a:gdLst>
              <a:gd name="connsiteX0" fmla="*/ 0 w 5494988"/>
              <a:gd name="connsiteY0" fmla="*/ 0 h 1080001"/>
              <a:gd name="connsiteX1" fmla="*/ 5494988 w 5494988"/>
              <a:gd name="connsiteY1" fmla="*/ 0 h 1080001"/>
              <a:gd name="connsiteX2" fmla="*/ 5494988 w 5494988"/>
              <a:gd name="connsiteY2" fmla="*/ 1080001 h 1080001"/>
              <a:gd name="connsiteX3" fmla="*/ 0 w 5494988"/>
              <a:gd name="connsiteY3" fmla="*/ 1080001 h 1080001"/>
              <a:gd name="connsiteX4" fmla="*/ 0 w 5494988"/>
              <a:gd name="connsiteY4" fmla="*/ 0 h 108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4988" h="1080001">
                <a:moveTo>
                  <a:pt x="0" y="0"/>
                </a:moveTo>
                <a:lnTo>
                  <a:pt x="5494988" y="0"/>
                </a:lnTo>
                <a:lnTo>
                  <a:pt x="5494988" y="1080001"/>
                </a:lnTo>
                <a:lnTo>
                  <a:pt x="0" y="1080001"/>
                </a:lnTo>
                <a:lnTo>
                  <a:pt x="0" y="0"/>
                </a:lnTo>
                <a:close/>
              </a:path>
            </a:pathLst>
          </a:custGeom>
          <a:solidFill>
            <a:schemeClr val="accent1">
              <a:lumMod val="20000"/>
              <a:lumOff val="80000"/>
            </a:schemeClr>
          </a:solidFill>
        </p:spPr>
        <p:style>
          <a:lnRef idx="2">
            <a:schemeClr val="dk2">
              <a:alpha val="90000"/>
              <a:tint val="40000"/>
              <a:hueOff val="0"/>
              <a:satOff val="0"/>
              <a:lumOff val="0"/>
              <a:alphaOff val="0"/>
            </a:schemeClr>
          </a:lnRef>
          <a:fillRef idx="1">
            <a:scrgbClr r="0" g="0" b="0"/>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5128" tIns="24130" rIns="135128" bIns="24130" numCol="1" spcCol="1270" anchor="t" anchorCtr="0">
            <a:noAutofit/>
          </a:bodyPr>
          <a:lstStyle/>
          <a:p>
            <a:pPr lvl="0" algn="l" defTabSz="844550">
              <a:lnSpc>
                <a:spcPct val="90000"/>
              </a:lnSpc>
              <a:spcBef>
                <a:spcPct val="0"/>
              </a:spcBef>
              <a:spcAft>
                <a:spcPct val="35000"/>
              </a:spcAft>
            </a:pPr>
            <a:r>
              <a:rPr lang="el-GR" sz="1600" kern="1200" dirty="0"/>
              <a:t>ΠΡΑΚΤΙΚΗ ΚΑΤΕΥΘΥΝΣΗ</a:t>
            </a:r>
            <a:endParaRPr lang="en-US" sz="1600" kern="1200" dirty="0"/>
          </a:p>
          <a:p>
            <a:pPr marL="92075" lvl="1" indent="-92075" defTabSz="666750">
              <a:lnSpc>
                <a:spcPct val="90000"/>
              </a:lnSpc>
              <a:spcBef>
                <a:spcPct val="0"/>
              </a:spcBef>
              <a:spcAft>
                <a:spcPct val="15000"/>
              </a:spcAft>
              <a:buFont typeface="Arial" panose="020B0604020202020204" pitchFamily="34" charset="0"/>
              <a:buChar char="•"/>
            </a:pPr>
            <a:r>
              <a:rPr lang="el-GR" sz="1600" kern="1200" dirty="0"/>
              <a:t>20 εργάσιμες μέρες (4 εβδομάδες)</a:t>
            </a:r>
            <a:endParaRPr lang="en-US" sz="1600" kern="1200" dirty="0"/>
          </a:p>
          <a:p>
            <a:pPr marL="92075" lvl="1" indent="-92075" defTabSz="666750">
              <a:lnSpc>
                <a:spcPct val="90000"/>
              </a:lnSpc>
              <a:spcBef>
                <a:spcPct val="0"/>
              </a:spcBef>
              <a:spcAft>
                <a:spcPct val="15000"/>
              </a:spcAft>
              <a:buFont typeface="Arial" panose="020B0604020202020204" pitchFamily="34" charset="0"/>
              <a:buChar char="•"/>
              <a:tabLst>
                <a:tab pos="1347788" algn="l"/>
              </a:tabLst>
            </a:pPr>
            <a:r>
              <a:rPr lang="el-GR" sz="1600" dirty="0">
                <a:solidFill>
                  <a:schemeClr val="tx1">
                    <a:lumMod val="65000"/>
                    <a:lumOff val="35000"/>
                  </a:schemeClr>
                </a:solidFill>
              </a:rPr>
              <a:t>Ξενοδοχειακά</a:t>
            </a:r>
            <a:r>
              <a:rPr lang="el-GR" sz="1600" kern="1200" dirty="0">
                <a:solidFill>
                  <a:schemeClr val="tx1">
                    <a:lumMod val="65000"/>
                    <a:lumOff val="35000"/>
                  </a:schemeClr>
                </a:solidFill>
              </a:rPr>
              <a:t>: τουλάχιστον 15 εβδομάδες</a:t>
            </a:r>
            <a:r>
              <a:rPr lang="en-US" sz="1600" kern="1200" dirty="0">
                <a:solidFill>
                  <a:schemeClr val="tx1">
                    <a:lumMod val="65000"/>
                    <a:lumOff val="35000"/>
                  </a:schemeClr>
                </a:solidFill>
              </a:rPr>
              <a:t> </a:t>
            </a:r>
            <a:br>
              <a:rPr lang="en-US" sz="1600" kern="1200" dirty="0">
                <a:solidFill>
                  <a:schemeClr val="tx1">
                    <a:lumMod val="65000"/>
                    <a:lumOff val="35000"/>
                  </a:schemeClr>
                </a:solidFill>
              </a:rPr>
            </a:br>
            <a:r>
              <a:rPr lang="en-US" sz="1600" kern="1200" dirty="0">
                <a:solidFill>
                  <a:schemeClr val="tx1">
                    <a:lumMod val="65000"/>
                    <a:lumOff val="35000"/>
                  </a:schemeClr>
                </a:solidFill>
              </a:rPr>
              <a:t>	(</a:t>
            </a:r>
            <a:r>
              <a:rPr lang="el-GR" sz="1600" dirty="0">
                <a:solidFill>
                  <a:schemeClr val="tx1">
                    <a:lumMod val="65000"/>
                    <a:lumOff val="35000"/>
                  </a:schemeClr>
                </a:solidFill>
              </a:rPr>
              <a:t>Μέχρι τελευταία Παρασκευή Σεπτεμβρίου</a:t>
            </a:r>
            <a:r>
              <a:rPr lang="en-US" sz="1600" dirty="0">
                <a:solidFill>
                  <a:schemeClr val="tx1">
                    <a:lumMod val="65000"/>
                    <a:lumOff val="35000"/>
                  </a:schemeClr>
                </a:solidFill>
              </a:rPr>
              <a:t>)</a:t>
            </a:r>
            <a:endParaRPr lang="en-US" sz="1600" kern="1200" dirty="0">
              <a:solidFill>
                <a:schemeClr val="tx1">
                  <a:lumMod val="65000"/>
                  <a:lumOff val="35000"/>
                </a:schemeClr>
              </a:solidFill>
            </a:endParaRPr>
          </a:p>
        </p:txBody>
      </p:sp>
      <p:sp>
        <p:nvSpPr>
          <p:cNvPr id="17" name="Freeform 16"/>
          <p:cNvSpPr/>
          <p:nvPr/>
        </p:nvSpPr>
        <p:spPr>
          <a:xfrm>
            <a:off x="658051" y="5630297"/>
            <a:ext cx="5494988" cy="1080000"/>
          </a:xfrm>
          <a:custGeom>
            <a:avLst/>
            <a:gdLst>
              <a:gd name="connsiteX0" fmla="*/ 0 w 5494988"/>
              <a:gd name="connsiteY0" fmla="*/ 0 h 1080001"/>
              <a:gd name="connsiteX1" fmla="*/ 5494988 w 5494988"/>
              <a:gd name="connsiteY1" fmla="*/ 0 h 1080001"/>
              <a:gd name="connsiteX2" fmla="*/ 5494988 w 5494988"/>
              <a:gd name="connsiteY2" fmla="*/ 1080001 h 1080001"/>
              <a:gd name="connsiteX3" fmla="*/ 0 w 5494988"/>
              <a:gd name="connsiteY3" fmla="*/ 1080001 h 1080001"/>
              <a:gd name="connsiteX4" fmla="*/ 0 w 5494988"/>
              <a:gd name="connsiteY4" fmla="*/ 0 h 108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4988" h="1080001">
                <a:moveTo>
                  <a:pt x="0" y="0"/>
                </a:moveTo>
                <a:lnTo>
                  <a:pt x="5494988" y="0"/>
                </a:lnTo>
                <a:lnTo>
                  <a:pt x="5494988" y="1080001"/>
                </a:lnTo>
                <a:lnTo>
                  <a:pt x="0" y="1080001"/>
                </a:lnTo>
                <a:lnTo>
                  <a:pt x="0" y="0"/>
                </a:lnTo>
                <a:close/>
              </a:path>
            </a:pathLst>
          </a:custGeom>
          <a:solidFill>
            <a:schemeClr val="accent3">
              <a:lumMod val="20000"/>
              <a:lumOff val="80000"/>
            </a:schemeClr>
          </a:solidFill>
        </p:spPr>
        <p:style>
          <a:lnRef idx="2">
            <a:schemeClr val="dk2">
              <a:alpha val="90000"/>
              <a:tint val="40000"/>
              <a:hueOff val="0"/>
              <a:satOff val="0"/>
              <a:lumOff val="0"/>
              <a:alphaOff val="0"/>
            </a:schemeClr>
          </a:lnRef>
          <a:fillRef idx="1">
            <a:scrgbClr r="0" g="0" b="0"/>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5128" tIns="24130" rIns="135128" bIns="24130" numCol="1" spcCol="1270" anchor="t" anchorCtr="0">
            <a:noAutofit/>
          </a:bodyPr>
          <a:lstStyle/>
          <a:p>
            <a:pPr lvl="0" algn="l" defTabSz="844550">
              <a:lnSpc>
                <a:spcPct val="90000"/>
              </a:lnSpc>
              <a:spcBef>
                <a:spcPct val="0"/>
              </a:spcBef>
              <a:spcAft>
                <a:spcPct val="35000"/>
              </a:spcAft>
            </a:pPr>
            <a:r>
              <a:rPr lang="el-GR" sz="1600" kern="1200" dirty="0"/>
              <a:t>ΘΕΩΡΗΤΙΚΗ ΚΑΤΕΥΘΥΝΣΗ</a:t>
            </a:r>
            <a:endParaRPr lang="en-US" sz="1600" kern="1200" dirty="0"/>
          </a:p>
          <a:p>
            <a:pPr marL="114300" lvl="1" indent="-114300" algn="l" defTabSz="666750">
              <a:lnSpc>
                <a:spcPct val="90000"/>
              </a:lnSpc>
              <a:spcBef>
                <a:spcPct val="0"/>
              </a:spcBef>
              <a:spcAft>
                <a:spcPct val="15000"/>
              </a:spcAft>
              <a:buChar char="••"/>
            </a:pPr>
            <a:r>
              <a:rPr lang="el-GR" sz="1600" kern="1200" dirty="0"/>
              <a:t>20 εργάσιμες μέρες (2+2 εβδομάδες)</a:t>
            </a:r>
            <a:endParaRPr lang="en-US" sz="1600" kern="1200" dirty="0"/>
          </a:p>
          <a:p>
            <a:pPr marL="114300" lvl="1" indent="-114300" defTabSz="666750">
              <a:lnSpc>
                <a:spcPct val="90000"/>
              </a:lnSpc>
              <a:spcBef>
                <a:spcPct val="0"/>
              </a:spcBef>
              <a:spcAft>
                <a:spcPct val="15000"/>
              </a:spcAft>
              <a:buChar char="••"/>
            </a:pPr>
            <a:r>
              <a:rPr lang="el-GR" sz="1600" dirty="0">
                <a:solidFill>
                  <a:schemeClr val="tx1">
                    <a:lumMod val="65000"/>
                    <a:lumOff val="35000"/>
                  </a:schemeClr>
                </a:solidFill>
              </a:rPr>
              <a:t>Ξενοδοχειακά: 20 εργάσιμες μέρες (2+2 εβδομάδες)</a:t>
            </a:r>
          </a:p>
        </p:txBody>
      </p:sp>
      <p:sp>
        <p:nvSpPr>
          <p:cNvPr id="18" name="Freeform 17"/>
          <p:cNvSpPr/>
          <p:nvPr/>
        </p:nvSpPr>
        <p:spPr>
          <a:xfrm>
            <a:off x="6289636" y="5630297"/>
            <a:ext cx="5494988" cy="1080000"/>
          </a:xfrm>
          <a:custGeom>
            <a:avLst/>
            <a:gdLst>
              <a:gd name="connsiteX0" fmla="*/ 0 w 5494988"/>
              <a:gd name="connsiteY0" fmla="*/ 0 h 1080001"/>
              <a:gd name="connsiteX1" fmla="*/ 5494988 w 5494988"/>
              <a:gd name="connsiteY1" fmla="*/ 0 h 1080001"/>
              <a:gd name="connsiteX2" fmla="*/ 5494988 w 5494988"/>
              <a:gd name="connsiteY2" fmla="*/ 1080001 h 1080001"/>
              <a:gd name="connsiteX3" fmla="*/ 0 w 5494988"/>
              <a:gd name="connsiteY3" fmla="*/ 1080001 h 1080001"/>
              <a:gd name="connsiteX4" fmla="*/ 0 w 5494988"/>
              <a:gd name="connsiteY4" fmla="*/ 0 h 108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4988" h="1080001">
                <a:moveTo>
                  <a:pt x="0" y="0"/>
                </a:moveTo>
                <a:lnTo>
                  <a:pt x="5494988" y="0"/>
                </a:lnTo>
                <a:lnTo>
                  <a:pt x="5494988" y="1080001"/>
                </a:lnTo>
                <a:lnTo>
                  <a:pt x="0" y="1080001"/>
                </a:lnTo>
                <a:lnTo>
                  <a:pt x="0" y="0"/>
                </a:lnTo>
                <a:close/>
              </a:path>
            </a:pathLst>
          </a:custGeom>
          <a:solidFill>
            <a:schemeClr val="accent1">
              <a:lumMod val="20000"/>
              <a:lumOff val="80000"/>
            </a:schemeClr>
          </a:solidFill>
        </p:spPr>
        <p:style>
          <a:lnRef idx="2">
            <a:schemeClr val="dk2">
              <a:alpha val="90000"/>
              <a:tint val="40000"/>
              <a:hueOff val="0"/>
              <a:satOff val="0"/>
              <a:lumOff val="0"/>
              <a:alphaOff val="0"/>
            </a:schemeClr>
          </a:lnRef>
          <a:fillRef idx="1">
            <a:scrgbClr r="0" g="0" b="0"/>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35128" tIns="24130" rIns="135128" bIns="24130" numCol="1" spcCol="1270" anchor="t" anchorCtr="0">
            <a:noAutofit/>
          </a:bodyPr>
          <a:lstStyle/>
          <a:p>
            <a:pPr lvl="0" algn="l" defTabSz="844550">
              <a:lnSpc>
                <a:spcPct val="90000"/>
              </a:lnSpc>
              <a:spcBef>
                <a:spcPct val="0"/>
              </a:spcBef>
              <a:spcAft>
                <a:spcPct val="35000"/>
              </a:spcAft>
            </a:pPr>
            <a:r>
              <a:rPr lang="el-GR" sz="1600" kern="1200" dirty="0"/>
              <a:t>ΠΡΑΚΤΙΚΗ ΚΑΤΕΥΘΥΝΣΗ</a:t>
            </a:r>
            <a:endParaRPr lang="en-US" sz="1600" kern="1200" dirty="0"/>
          </a:p>
          <a:p>
            <a:pPr marL="114300" lvl="1" indent="-114300" algn="l" defTabSz="666750">
              <a:lnSpc>
                <a:spcPct val="90000"/>
              </a:lnSpc>
              <a:spcBef>
                <a:spcPct val="0"/>
              </a:spcBef>
              <a:spcAft>
                <a:spcPct val="15000"/>
              </a:spcAft>
              <a:buChar char="••"/>
            </a:pPr>
            <a:r>
              <a:rPr lang="el-GR" sz="1600" kern="1200" dirty="0"/>
              <a:t>40 εργάσιμες μέρες (4+4 εβδομάδες)</a:t>
            </a:r>
            <a:endParaRPr lang="en-US" sz="1600" kern="1200" dirty="0"/>
          </a:p>
          <a:p>
            <a:pPr marL="114300" lvl="1" indent="-114300" algn="l" defTabSz="666750">
              <a:lnSpc>
                <a:spcPct val="90000"/>
              </a:lnSpc>
              <a:spcBef>
                <a:spcPct val="0"/>
              </a:spcBef>
              <a:spcAft>
                <a:spcPct val="15000"/>
              </a:spcAft>
              <a:buChar char="••"/>
            </a:pPr>
            <a:r>
              <a:rPr lang="el-GR" sz="1600" kern="1200" dirty="0">
                <a:solidFill>
                  <a:schemeClr val="tx1">
                    <a:lumMod val="65000"/>
                    <a:lumOff val="35000"/>
                  </a:schemeClr>
                </a:solidFill>
              </a:rPr>
              <a:t>Ξενοδοχειακά: 90 εργάσιμες μέρες (3+15 εβδομάδες)</a:t>
            </a:r>
            <a:endParaRPr lang="en-US" sz="1600" kern="1200" dirty="0">
              <a:solidFill>
                <a:schemeClr val="tx1">
                  <a:lumMod val="65000"/>
                  <a:lumOff val="35000"/>
                </a:schemeClr>
              </a:solidFill>
            </a:endParaRPr>
          </a:p>
        </p:txBody>
      </p:sp>
      <p:sp>
        <p:nvSpPr>
          <p:cNvPr id="2" name="Footer Placeholder 1">
            <a:extLst>
              <a:ext uri="{FF2B5EF4-FFF2-40B4-BE49-F238E27FC236}">
                <a16:creationId xmlns:a16="http://schemas.microsoft.com/office/drawing/2014/main" id="{E2D5A8AD-F3AB-997D-F952-495A71C7C6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4478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l-GR" sz="3200" dirty="0"/>
              <a:t>ΕΞΕΤΑΖΟΜΕΝΑ ΜΑΘΗΜΑΤΑ </a:t>
            </a:r>
            <a:br>
              <a:rPr lang="el-GR" sz="3200" dirty="0"/>
            </a:br>
            <a:r>
              <a:rPr lang="el-GR" sz="3200" dirty="0"/>
              <a:t>ΘΕΩΡΗΤΙΚΗΣ ΚΑΤΕΥΘΥΝΣΗΣ</a:t>
            </a:r>
            <a:endParaRPr lang="en-US" sz="3200"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5" name="Content Placeholder 7"/>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Plus 5"/>
          <p:cNvSpPr/>
          <p:nvPr/>
        </p:nvSpPr>
        <p:spPr>
          <a:xfrm>
            <a:off x="3383280" y="3300153"/>
            <a:ext cx="1055717" cy="1180407"/>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44965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l-GR" sz="3200" dirty="0">
                <a:solidFill>
                  <a:prstClr val="black"/>
                </a:solidFill>
              </a:rPr>
              <a:t>ΕΞΕΤΑΖΟΜΕΝΑ ΜΑΘΗΜΑΤΑ </a:t>
            </a:r>
            <a:br>
              <a:rPr lang="el-GR" sz="3200" dirty="0">
                <a:solidFill>
                  <a:prstClr val="black"/>
                </a:solidFill>
              </a:rPr>
            </a:br>
            <a:r>
              <a:rPr lang="el-GR" sz="3200" dirty="0">
                <a:solidFill>
                  <a:prstClr val="black"/>
                </a:solidFill>
              </a:rPr>
              <a:t>ΠΡΑΚΤΙΚΗΣ ΚΑΤΕΥΘΥΝΣΗΣ</a:t>
            </a: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5" name="Content Placeholder 7"/>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Plus 5"/>
          <p:cNvSpPr/>
          <p:nvPr/>
        </p:nvSpPr>
        <p:spPr>
          <a:xfrm>
            <a:off x="3399905" y="3366655"/>
            <a:ext cx="922713" cy="1088967"/>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2170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p:cNvSpPr>
            <a:spLocks noGrp="1"/>
          </p:cNvSpPr>
          <p:nvPr>
            <p:ph type="title"/>
          </p:nvPr>
        </p:nvSpPr>
        <p:spPr>
          <a:xfrm>
            <a:off x="838200" y="713312"/>
            <a:ext cx="4038600" cy="5431376"/>
          </a:xfrm>
        </p:spPr>
        <p:txBody>
          <a:bodyPr>
            <a:normAutofit/>
          </a:bodyPr>
          <a:lstStyle/>
          <a:p>
            <a:r>
              <a:rPr lang="el-GR" cap="all" err="1"/>
              <a:t>Επιλεγομενα</a:t>
            </a:r>
            <a:r>
              <a:rPr lang="el-GR" cap="all"/>
              <a:t> </a:t>
            </a:r>
            <a:r>
              <a:rPr lang="el-GR" cap="all" err="1"/>
              <a:t>μαθηματα</a:t>
            </a:r>
            <a:r>
              <a:rPr lang="el-GR" cap="all"/>
              <a:t> στο β’ &amp; γ’ </a:t>
            </a:r>
            <a:r>
              <a:rPr lang="el-GR" cap="all" err="1"/>
              <a:t>ετοσ</a:t>
            </a:r>
            <a:r>
              <a:rPr lang="el-GR" cap="all"/>
              <a:t> </a:t>
            </a:r>
            <a:endParaRPr lang="en-US"/>
          </a:p>
        </p:txBody>
      </p:sp>
      <p:sp>
        <p:nvSpPr>
          <p:cNvPr id="3" name="Content Placeholder 2"/>
          <p:cNvSpPr>
            <a:spLocks noGrp="1"/>
          </p:cNvSpPr>
          <p:nvPr>
            <p:ph idx="1"/>
          </p:nvPr>
        </p:nvSpPr>
        <p:spPr>
          <a:xfrm>
            <a:off x="6095999" y="713313"/>
            <a:ext cx="5257801" cy="5431376"/>
          </a:xfrm>
        </p:spPr>
        <p:txBody>
          <a:bodyPr anchor="ctr">
            <a:normAutofit/>
          </a:bodyPr>
          <a:lstStyle/>
          <a:p>
            <a:pPr lvl="0">
              <a:buSzPct val="125000"/>
            </a:pPr>
            <a:r>
              <a:rPr lang="el-GR" sz="2000" b="1"/>
              <a:t>Μαθήματα Εμβάθυνσης</a:t>
            </a:r>
            <a:r>
              <a:rPr lang="el-GR" sz="2000"/>
              <a:t/>
            </a:r>
            <a:br>
              <a:rPr lang="el-GR" sz="2000"/>
            </a:br>
            <a:r>
              <a:rPr lang="el-GR" sz="2000"/>
              <a:t>Τα Μαθήματα Εμβάθυνσης, είναι τα Μαθηματικά, τα Αγγλικά και τα Οικονομικά. Επιλέγονται κατά κανόνα από μαθητές/μαθήτριες </a:t>
            </a:r>
            <a:r>
              <a:rPr lang="el-GR" sz="2000" u="sng"/>
              <a:t>για σκοπούς πρόσβασης στην Ανώτερη Εκπαίδευση</a:t>
            </a:r>
            <a:r>
              <a:rPr lang="el-GR" sz="2000"/>
              <a:t>.</a:t>
            </a:r>
          </a:p>
          <a:p>
            <a:pPr lvl="0">
              <a:buSzPct val="125000"/>
            </a:pPr>
            <a:endParaRPr lang="el-GR" sz="2000"/>
          </a:p>
          <a:p>
            <a:pPr lvl="0">
              <a:buSzPct val="125000"/>
            </a:pPr>
            <a:r>
              <a:rPr lang="el-GR" sz="2000" b="1"/>
              <a:t>Μαθήματα Ενίσχυσης</a:t>
            </a:r>
            <a:r>
              <a:rPr lang="el-GR" sz="2000"/>
              <a:t/>
            </a:r>
            <a:br>
              <a:rPr lang="el-GR" sz="2000"/>
            </a:br>
            <a:r>
              <a:rPr lang="el-GR" sz="2000"/>
              <a:t>Τα Μαθήματα Ενίσχυσης είναι η Βιολογία, η Χημεία και η Μουσική. Επιλέγονται από τους/τις μαθητές/τριες </a:t>
            </a:r>
            <a:r>
              <a:rPr lang="el-GR" sz="2000" u="sng"/>
              <a:t>για σκοπούς πρόσβασης στην Ανώτερη Εκπαίδευση </a:t>
            </a:r>
            <a:r>
              <a:rPr lang="el-GR" sz="2000"/>
              <a:t>σε εξειδικευμένους κλάδους σπουδών, όπως είναι η Φυσική Αγωγή (απαιτεί Βιολογία), η Νοσηλευτική, η Διατροφολογία, η Φυσικοθεραπεία, Εργοθεραπεία (απαιτούν βιολογία ή χημεία), Μουσικές Σπουδές (με Μουσική) κ.ά.</a:t>
            </a:r>
            <a:endParaRPr lang="en-US" sz="2000"/>
          </a:p>
        </p:txBody>
      </p:sp>
      <p:sp>
        <p:nvSpPr>
          <p:cNvPr id="4" name="Footer Placeholder 3"/>
          <p:cNvSpPr>
            <a:spLocks noGrp="1"/>
          </p:cNvSpPr>
          <p:nvPr>
            <p:ph type="ftr" sz="quarter" idx="11"/>
          </p:nvPr>
        </p:nvSpPr>
        <p:spPr>
          <a:xfrm>
            <a:off x="4038600" y="6356350"/>
            <a:ext cx="4114800" cy="365125"/>
          </a:xfrm>
        </p:spPr>
        <p:txBody>
          <a:bodyPr>
            <a:normAutofit/>
          </a:bodyPr>
          <a:lstStyle/>
          <a:p>
            <a:pPr marL="0" marR="0" lvl="0" indent="0" defTabSz="914400" rtl="0" eaLnBrk="1" fontAlgn="auto" latinLnBrk="0" hangingPunct="1">
              <a:lnSpc>
                <a:spcPct val="90000"/>
              </a:lnSpc>
              <a:spcBef>
                <a:spcPts val="0"/>
              </a:spcBef>
              <a:spcAft>
                <a:spcPts val="600"/>
              </a:spcAft>
              <a:buClrTx/>
              <a:buSzTx/>
              <a:buFontTx/>
              <a:buNone/>
              <a:tabLst/>
              <a:defRPr/>
            </a:pPr>
            <a:r>
              <a:rPr kumimoji="0" lang="el-GR" sz="1000" b="0" i="0" u="none" strike="noStrike" kern="1200" cap="none" spc="0" normalizeH="0" baseline="0" noProof="0">
                <a:ln>
                  <a:noFill/>
                </a:ln>
                <a:effectLst/>
                <a:uLnTx/>
                <a:uFillTx/>
                <a:latin typeface="Calibri" panose="020F0502020204030204"/>
                <a:ea typeface="+mn-ea"/>
                <a:cs typeface="+mn-cs"/>
              </a:rPr>
              <a:t>Υπηρεσία Συμβουλευτικής και Επαγγελματικής Αγωγής, Οκτώβριος 2026</a:t>
            </a:r>
            <a:endParaRPr kumimoji="0" lang="en-US" sz="1000" b="0" i="0" u="none" strike="noStrike" kern="1200" cap="none" spc="0" normalizeH="0" baseline="0" noProof="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28333142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p:cNvSpPr>
            <a:spLocks noGrp="1"/>
          </p:cNvSpPr>
          <p:nvPr>
            <p:ph type="title"/>
          </p:nvPr>
        </p:nvSpPr>
        <p:spPr>
          <a:xfrm>
            <a:off x="838200" y="713312"/>
            <a:ext cx="4038600" cy="5431376"/>
          </a:xfrm>
        </p:spPr>
        <p:txBody>
          <a:bodyPr>
            <a:normAutofit/>
          </a:bodyPr>
          <a:lstStyle/>
          <a:p>
            <a:r>
              <a:rPr lang="el-GR" cap="all" err="1"/>
              <a:t>Επιλεγομενα</a:t>
            </a:r>
            <a:r>
              <a:rPr lang="el-GR" cap="all"/>
              <a:t> </a:t>
            </a:r>
            <a:r>
              <a:rPr lang="el-GR" cap="all" err="1"/>
              <a:t>μαθηματα</a:t>
            </a:r>
            <a:r>
              <a:rPr lang="el-GR" cap="all"/>
              <a:t> στο β’ &amp; Γ’ </a:t>
            </a:r>
            <a:r>
              <a:rPr lang="el-GR" cap="all" err="1"/>
              <a:t>ετοσ</a:t>
            </a:r>
            <a:endParaRPr lang="en-US"/>
          </a:p>
        </p:txBody>
      </p:sp>
      <p:sp>
        <p:nvSpPr>
          <p:cNvPr id="3" name="Content Placeholder 2"/>
          <p:cNvSpPr>
            <a:spLocks noGrp="1"/>
          </p:cNvSpPr>
          <p:nvPr>
            <p:ph idx="1"/>
          </p:nvPr>
        </p:nvSpPr>
        <p:spPr>
          <a:xfrm>
            <a:off x="6095999" y="713313"/>
            <a:ext cx="5257801" cy="5431376"/>
          </a:xfrm>
        </p:spPr>
        <p:txBody>
          <a:bodyPr anchor="ctr">
            <a:normAutofit/>
          </a:bodyPr>
          <a:lstStyle/>
          <a:p>
            <a:pPr lvl="0">
              <a:buSzPct val="125000"/>
            </a:pPr>
            <a:r>
              <a:rPr lang="el-GR" sz="1700" b="1">
                <a:cs typeface="Arial" panose="020B0604020202020204" pitchFamily="34" charset="0"/>
              </a:rPr>
              <a:t>Μαθήματα Εμπλουτισμού</a:t>
            </a:r>
            <a:br>
              <a:rPr lang="el-GR" sz="1700" b="1">
                <a:cs typeface="Arial" panose="020B0604020202020204" pitchFamily="34" charset="0"/>
              </a:rPr>
            </a:br>
            <a:r>
              <a:rPr lang="el-GR" sz="1700">
                <a:cs typeface="Arial" panose="020B0604020202020204" pitchFamily="34" charset="0"/>
              </a:rPr>
              <a:t>Είναι τα μαθήματα ενδιαφέροντος, τα οποία μπορούν να επιλέξουν οι μαθητές/τριες οποιουδήποτε κλάδου. Τέτοια μαθήματα είναι για παράδειγμα η Ξυλογλυπτική, τα Βασικά Στοιχεία Μηχανολογίας, η Διακόσμηση Χώρου, η Σχεδίαση Μόδας κ.ά. Διευκρινίζεται ότι οι μαθητές/ριες συγκεκριμένου κλάδου δεν έχουν το δικαίωμα να επιλέξουν μαθήματα Εμπλουτισμού από τις επιλογές που υπάγονται στον κλάδο τους. </a:t>
            </a:r>
          </a:p>
          <a:p>
            <a:pPr lvl="0">
              <a:buSzPct val="125000"/>
            </a:pPr>
            <a:endParaRPr lang="el-GR" sz="1700" b="1">
              <a:cs typeface="Arial" panose="020B0604020202020204" pitchFamily="34" charset="0"/>
            </a:endParaRPr>
          </a:p>
          <a:p>
            <a:pPr lvl="0">
              <a:buSzPct val="125000"/>
            </a:pPr>
            <a:r>
              <a:rPr lang="el-GR" sz="1700" b="1">
                <a:cs typeface="Arial" panose="020B0604020202020204" pitchFamily="34" charset="0"/>
              </a:rPr>
              <a:t>Μαθήματα Εξειδίκευσης</a:t>
            </a:r>
            <a:br>
              <a:rPr lang="el-GR" sz="1700" b="1">
                <a:cs typeface="Arial" panose="020B0604020202020204" pitchFamily="34" charset="0"/>
              </a:rPr>
            </a:br>
            <a:r>
              <a:rPr lang="el-GR" sz="1700">
                <a:cs typeface="Arial" panose="020B0604020202020204" pitchFamily="34" charset="0"/>
              </a:rPr>
              <a:t>Επιλέγονται για ενδυνάμωση των εξειδικευμένων γνώσεων, δεξιοτήτων και ικανοτήτων των μαθητών/τριών των διαφόρων ειδικοτήτων. Για παράδειγμα, μαθητές/μαθήτριες της ειδικότητας Μάγειροι-Τραπεζοκόμοι θα έχουν τη δυνατότητα να εξειδικευτούν στη Ζαχαροπλαστική, ή μαθητές/μαθήτριες της ειδικότητας Μηχανικός – Ηλεκτρολόγος Οχημάτων θα έχουν τη δυνατότητα να εξειδικευτούν στα Δίκυκλα και Σκάφη κ.λπ. </a:t>
            </a:r>
            <a:endParaRPr lang="en-CY" sz="1700" b="1">
              <a:cs typeface="Arial" panose="020B0604020202020204" pitchFamily="34" charset="0"/>
            </a:endParaRPr>
          </a:p>
        </p:txBody>
      </p:sp>
      <p:sp>
        <p:nvSpPr>
          <p:cNvPr id="4" name="Footer Placeholder 3"/>
          <p:cNvSpPr>
            <a:spLocks noGrp="1"/>
          </p:cNvSpPr>
          <p:nvPr>
            <p:ph type="ftr" sz="quarter" idx="11"/>
          </p:nvPr>
        </p:nvSpPr>
        <p:spPr>
          <a:xfrm>
            <a:off x="4038600" y="6356350"/>
            <a:ext cx="4114800" cy="365125"/>
          </a:xfrm>
        </p:spPr>
        <p:txBody>
          <a:bodyPr>
            <a:normAutofit/>
          </a:bodyPr>
          <a:lstStyle/>
          <a:p>
            <a:pPr marL="0" marR="0" lvl="0" indent="0" defTabSz="914400" rtl="0" eaLnBrk="1" fontAlgn="auto" latinLnBrk="0" hangingPunct="1">
              <a:lnSpc>
                <a:spcPct val="90000"/>
              </a:lnSpc>
              <a:spcBef>
                <a:spcPts val="0"/>
              </a:spcBef>
              <a:spcAft>
                <a:spcPts val="600"/>
              </a:spcAft>
              <a:buClrTx/>
              <a:buSzTx/>
              <a:buFontTx/>
              <a:buNone/>
              <a:tabLst/>
              <a:defRPr/>
            </a:pPr>
            <a:r>
              <a:rPr kumimoji="0" lang="el-GR" sz="1000" b="0" i="0" u="none" strike="noStrike" kern="1200" cap="none" spc="0" normalizeH="0" baseline="0" noProof="0">
                <a:ln>
                  <a:noFill/>
                </a:ln>
                <a:effectLst/>
                <a:uLnTx/>
                <a:uFillTx/>
                <a:latin typeface="Calibri" panose="020F0502020204030204"/>
                <a:ea typeface="+mn-ea"/>
                <a:cs typeface="+mn-cs"/>
              </a:rPr>
              <a:t>Υπηρεσία Συμβουλευτικής και Επαγγελματικής Αγωγής, Οκτώβριος 2026</a:t>
            </a:r>
            <a:endParaRPr kumimoji="0" lang="en-US" sz="1000" b="0" i="0" u="none" strike="noStrike" kern="1200" cap="none" spc="0" normalizeH="0" baseline="0" noProof="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30773504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C8908E2-EE49-44D2-9428-A28D2312A8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0" name="Group 19">
            <a:extLst>
              <a:ext uri="{FF2B5EF4-FFF2-40B4-BE49-F238E27FC236}">
                <a16:creationId xmlns:a16="http://schemas.microsoft.com/office/drawing/2014/main" id="{5D1A9D8B-3117-4D9D-BDA4-DD81895098B0}"/>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2" name="Rectangle 11">
              <a:extLst>
                <a:ext uri="{FF2B5EF4-FFF2-40B4-BE49-F238E27FC236}">
                  <a16:creationId xmlns:a16="http://schemas.microsoft.com/office/drawing/2014/main" id="{A7877B25-8C10-4C8D-BC88-BF3C557F8FF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54F0DD86-96CD-4F5F-BA4D-FFC17F2D6C4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2" name="Freeform: Shape 21">
            <a:extLst>
              <a:ext uri="{FF2B5EF4-FFF2-40B4-BE49-F238E27FC236}">
                <a16:creationId xmlns:a16="http://schemas.microsoft.com/office/drawing/2014/main" id="{BD92035A-AA2F-4CD8-A556-1CE8BDEC75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3" name="Rectangle 22">
            <a:extLst>
              <a:ext uri="{FF2B5EF4-FFF2-40B4-BE49-F238E27FC236}">
                <a16:creationId xmlns:a16="http://schemas.microsoft.com/office/drawing/2014/main" id="{ED888B23-07FA-482A-96DF-47E31AF1A6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BC2B3DF3-4955-80DF-703A-36ACEB1CF09A}"/>
              </a:ext>
            </a:extLst>
          </p:cNvPr>
          <p:cNvSpPr>
            <a:spLocks noGrp="1"/>
          </p:cNvSpPr>
          <p:nvPr>
            <p:ph type="title"/>
          </p:nvPr>
        </p:nvSpPr>
        <p:spPr>
          <a:xfrm>
            <a:off x="1143000" y="1676400"/>
            <a:ext cx="3810000" cy="3505200"/>
          </a:xfrm>
        </p:spPr>
        <p:txBody>
          <a:bodyPr>
            <a:normAutofit/>
          </a:bodyPr>
          <a:lstStyle/>
          <a:p>
            <a:r>
              <a:rPr lang="el-GR" sz="3400"/>
              <a:t>Κλάδοι Θεωρητικής Κατεύθυνσης που δεν απαιτούν επιλογή μαθημάτων στο Β’- Γ’ έτος</a:t>
            </a:r>
            <a:r>
              <a:rPr lang="en-US" sz="3400"/>
              <a:t>:</a:t>
            </a:r>
          </a:p>
        </p:txBody>
      </p:sp>
      <p:sp>
        <p:nvSpPr>
          <p:cNvPr id="3" name="Content Placeholder 2">
            <a:extLst>
              <a:ext uri="{FF2B5EF4-FFF2-40B4-BE49-F238E27FC236}">
                <a16:creationId xmlns:a16="http://schemas.microsoft.com/office/drawing/2014/main" id="{D6AB6959-8549-1ABC-E36D-859A9845D1E5}"/>
              </a:ext>
            </a:extLst>
          </p:cNvPr>
          <p:cNvSpPr>
            <a:spLocks noGrp="1"/>
          </p:cNvSpPr>
          <p:nvPr>
            <p:ph idx="1"/>
          </p:nvPr>
        </p:nvSpPr>
        <p:spPr>
          <a:xfrm>
            <a:off x="5181604" y="1676400"/>
            <a:ext cx="5638796" cy="3505200"/>
          </a:xfrm>
        </p:spPr>
        <p:txBody>
          <a:bodyPr>
            <a:normAutofit/>
          </a:bodyPr>
          <a:lstStyle/>
          <a:p>
            <a:r>
              <a:rPr lang="el-GR" sz="2400" b="1" dirty="0">
                <a:solidFill>
                  <a:schemeClr val="tx1">
                    <a:lumMod val="95000"/>
                    <a:lumOff val="5000"/>
                    <a:alpha val="55000"/>
                  </a:schemeClr>
                </a:solidFill>
              </a:rPr>
              <a:t>Κλάδος Μηχανολογίας</a:t>
            </a:r>
          </a:p>
          <a:p>
            <a:r>
              <a:rPr lang="el-GR" sz="2400" b="1" dirty="0">
                <a:solidFill>
                  <a:schemeClr val="tx1">
                    <a:lumMod val="95000"/>
                    <a:lumOff val="5000"/>
                    <a:alpha val="55000"/>
                  </a:schemeClr>
                </a:solidFill>
              </a:rPr>
              <a:t>Κλάδος Ηλεκτρολογίας και Ηλεκτρονικών Εφαρμογών </a:t>
            </a:r>
          </a:p>
          <a:p>
            <a:r>
              <a:rPr lang="el-GR" sz="2400" b="1" dirty="0">
                <a:solidFill>
                  <a:schemeClr val="tx1">
                    <a:lumMod val="95000"/>
                    <a:lumOff val="5000"/>
                    <a:alpha val="55000"/>
                  </a:schemeClr>
                </a:solidFill>
              </a:rPr>
              <a:t>Κλάδος Αρχιτεκτονικής και Πολιτικής Μηχανικής</a:t>
            </a:r>
            <a:endParaRPr lang="en-US" sz="2400" b="1" dirty="0">
              <a:solidFill>
                <a:schemeClr val="tx1">
                  <a:lumMod val="95000"/>
                  <a:lumOff val="5000"/>
                  <a:alpha val="55000"/>
                </a:schemeClr>
              </a:solidFill>
            </a:endParaRPr>
          </a:p>
        </p:txBody>
      </p:sp>
      <p:sp>
        <p:nvSpPr>
          <p:cNvPr id="4" name="Footer Placeholder 3">
            <a:extLst>
              <a:ext uri="{FF2B5EF4-FFF2-40B4-BE49-F238E27FC236}">
                <a16:creationId xmlns:a16="http://schemas.microsoft.com/office/drawing/2014/main" id="{91E3AC6B-F4E2-1F5F-1460-3DB6577373F7}"/>
              </a:ext>
            </a:extLst>
          </p:cNvPr>
          <p:cNvSpPr>
            <a:spLocks noGrp="1"/>
          </p:cNvSpPr>
          <p:nvPr>
            <p:ph type="ftr" sz="quarter" idx="11"/>
          </p:nvPr>
        </p:nvSpPr>
        <p:spPr>
          <a:xfrm>
            <a:off x="457200" y="6400800"/>
            <a:ext cx="7010400" cy="457200"/>
          </a:xfrm>
        </p:spPr>
        <p:txBody>
          <a:bodyPr anchor="ctr">
            <a:normAutofit/>
          </a:bodyPr>
          <a:lstStyle/>
          <a:p>
            <a:pPr marL="0" marR="0" lvl="0" indent="0" algn="l" defTabSz="914400" rtl="0" eaLnBrk="1" fontAlgn="auto" latinLnBrk="0" hangingPunct="1">
              <a:spcBef>
                <a:spcPts val="0"/>
              </a:spcBef>
              <a:spcAft>
                <a:spcPts val="600"/>
              </a:spcAft>
              <a:buClrTx/>
              <a:buSzTx/>
              <a:buFontTx/>
              <a:buNone/>
              <a:tabLst/>
              <a:defRPr/>
            </a:pPr>
            <a:r>
              <a:rPr kumimoji="0" lang="el-GR" sz="900" b="0" i="0" u="none" strike="noStrike" kern="1200" cap="none" spc="0" normalizeH="0" baseline="0" noProof="0">
                <a:ln>
                  <a:noFill/>
                </a:ln>
                <a:solidFill>
                  <a:srgbClr val="000000">
                    <a:alpha val="70000"/>
                  </a:srgb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900" b="0" i="0" u="none" strike="noStrike" kern="1200" cap="none" spc="0" normalizeH="0" baseline="0" noProof="0">
              <a:ln>
                <a:noFill/>
              </a:ln>
              <a:solidFill>
                <a:srgbClr val="000000">
                  <a:alpha val="7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26178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7998" y="964075"/>
            <a:ext cx="4654297" cy="3739896"/>
          </a:xfrm>
        </p:spPr>
        <p:txBody>
          <a:bodyPr anchor="b">
            <a:normAutofit/>
          </a:bodyPr>
          <a:lstStyle/>
          <a:p>
            <a:r>
              <a:rPr lang="el-GR" altLang="en-US" sz="3700" b="1" cap="none" dirty="0">
                <a:effectLst>
                  <a:outerShdw blurRad="38100" dist="38100" dir="2700000" algn="tl">
                    <a:srgbClr val="000000">
                      <a:alpha val="43137"/>
                    </a:srgbClr>
                  </a:outerShdw>
                </a:effectLst>
              </a:rPr>
              <a:t>ΕΝΟΤΗΤΑ 3</a:t>
            </a:r>
            <a:r>
              <a:rPr lang="el-GR" altLang="en-US" sz="3700" b="1" cap="none" dirty="0"/>
              <a:t/>
            </a:r>
            <a:br>
              <a:rPr lang="el-GR" altLang="en-US" sz="3700" b="1" cap="none" dirty="0"/>
            </a:br>
            <a:r>
              <a:rPr lang="el-GR" altLang="en-US" sz="3700" b="1" cap="none" dirty="0"/>
              <a:t/>
            </a:r>
            <a:br>
              <a:rPr lang="el-GR" altLang="en-US" sz="3700" b="1" cap="none" dirty="0"/>
            </a:br>
            <a:r>
              <a:rPr lang="el-GR" altLang="en-US" sz="3700" b="1" cap="none" dirty="0"/>
              <a:t/>
            </a:r>
            <a:br>
              <a:rPr lang="el-GR" altLang="en-US" sz="3700" b="1" cap="none" dirty="0"/>
            </a:br>
            <a:r>
              <a:rPr lang="el-GR" altLang="en-US" sz="3700" b="1" cap="none" dirty="0"/>
              <a:t>ΒΑΘΜΙΔΕΣ   ΕΚΠΑΙΔΕΥΣΗΣ  </a:t>
            </a:r>
            <a:r>
              <a:rPr lang="en-US" altLang="en-US" sz="3700" b="1" cap="none" dirty="0"/>
              <a:t/>
            </a:r>
            <a:br>
              <a:rPr lang="en-US" altLang="en-US" sz="3700" b="1" cap="none" dirty="0"/>
            </a:br>
            <a:r>
              <a:rPr lang="el-GR" altLang="en-US" sz="3700" b="1" cap="none" dirty="0"/>
              <a:t>&amp;</a:t>
            </a:r>
            <a:br>
              <a:rPr lang="el-GR" altLang="en-US" sz="3700" b="1" cap="none" dirty="0"/>
            </a:br>
            <a:r>
              <a:rPr lang="el-GR" altLang="en-US" sz="3700" b="1" cap="none" dirty="0"/>
              <a:t>ΤΡΟΠΟΣ ΠΡΟΣΒΑΣΗΣ  </a:t>
            </a:r>
            <a:endParaRPr lang="en-US" sz="3700" b="1" dirty="0"/>
          </a:p>
        </p:txBody>
      </p:sp>
      <p:sp>
        <p:nvSpPr>
          <p:cNvPr id="21" name="Subtitle 2">
            <a:extLst>
              <a:ext uri="{FF2B5EF4-FFF2-40B4-BE49-F238E27FC236}">
                <a16:creationId xmlns:a16="http://schemas.microsoft.com/office/drawing/2014/main" id="{DCDCFEE6-DC6E-61CC-55AC-78A62EEF064E}"/>
              </a:ext>
            </a:extLst>
          </p:cNvPr>
          <p:cNvSpPr>
            <a:spLocks noGrp="1"/>
          </p:cNvSpPr>
          <p:nvPr>
            <p:ph type="subTitle" idx="1"/>
          </p:nvPr>
        </p:nvSpPr>
        <p:spPr>
          <a:xfrm>
            <a:off x="6858000" y="4822842"/>
            <a:ext cx="4206240" cy="1380744"/>
          </a:xfrm>
        </p:spPr>
        <p:txBody>
          <a:bodyPr/>
          <a:lstStyle/>
          <a:p>
            <a:endParaRPr lang="en-US"/>
          </a:p>
        </p:txBody>
      </p:sp>
      <p:sp>
        <p:nvSpPr>
          <p:cNvPr id="23" name="Footer Placeholder 3">
            <a:extLst>
              <a:ext uri="{FF2B5EF4-FFF2-40B4-BE49-F238E27FC236}">
                <a16:creationId xmlns:a16="http://schemas.microsoft.com/office/drawing/2014/main" id="{E15DC5FD-393D-9CF4-E39E-5619178411D0}"/>
              </a:ext>
            </a:extLst>
          </p:cNvPr>
          <p:cNvSpPr>
            <a:spLocks noGrp="1"/>
          </p:cNvSpPr>
          <p:nvPr>
            <p:ph type="ftr" sz="quarter" idx="15"/>
          </p:nvPr>
        </p:nvSpPr>
        <p:spPr>
          <a:xfrm rot="16200000">
            <a:off x="-1033021" y="2608058"/>
            <a:ext cx="2973522" cy="451929"/>
          </a:xfrm>
        </p:spPr>
        <p:txBody>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l-GR" sz="1200" b="0" i="0" u="none" strike="noStrike" kern="1200" cap="none" spc="0" normalizeH="0" baseline="0" noProof="0">
                <a:ln>
                  <a:noFill/>
                </a:ln>
                <a:solidFill>
                  <a:prstClr val="black"/>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0C7F2DCC-3DA4-7B46-74E3-D9EEA5F31921}"/>
              </a:ext>
            </a:extLst>
          </p:cNvPr>
          <p:cNvPicPr>
            <a:picLocks noChangeAspect="1"/>
          </p:cNvPicPr>
          <p:nvPr/>
        </p:nvPicPr>
        <p:blipFill>
          <a:blip r:embed="rId3"/>
          <a:stretch>
            <a:fillRect/>
          </a:stretch>
        </p:blipFill>
        <p:spPr>
          <a:xfrm>
            <a:off x="1004128" y="1845645"/>
            <a:ext cx="4836835" cy="4357941"/>
          </a:xfrm>
          <a:prstGeom prst="rect">
            <a:avLst/>
          </a:prstGeom>
        </p:spPr>
      </p:pic>
    </p:spTree>
    <p:extLst>
      <p:ext uri="{BB962C8B-B14F-4D97-AF65-F5344CB8AC3E}">
        <p14:creationId xmlns:p14="http://schemas.microsoft.com/office/powerpoint/2010/main" val="8410186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GB" sz="1400" dirty="0"/>
          </a:p>
        </p:txBody>
      </p:sp>
      <p:sp>
        <p:nvSpPr>
          <p:cNvPr id="2" name="Title 1"/>
          <p:cNvSpPr>
            <a:spLocks noGrp="1"/>
          </p:cNvSpPr>
          <p:nvPr>
            <p:ph type="title" idx="4294967295"/>
          </p:nvPr>
        </p:nvSpPr>
        <p:spPr>
          <a:xfrm>
            <a:off x="0" y="-141288"/>
            <a:ext cx="10237788" cy="823913"/>
          </a:xfrm>
        </p:spPr>
        <p:txBody>
          <a:bodyPr>
            <a:normAutofit/>
          </a:bodyPr>
          <a:lstStyle/>
          <a:p>
            <a:pPr algn="ctr"/>
            <a:endParaRPr lang="en-US" sz="2000" b="1" dirty="0">
              <a:solidFill>
                <a:schemeClr val="bg1"/>
              </a:solidFill>
            </a:endParaRPr>
          </a:p>
        </p:txBody>
      </p:sp>
      <p:sp>
        <p:nvSpPr>
          <p:cNvPr id="3" name="Content Placeholder 2"/>
          <p:cNvSpPr>
            <a:spLocks noGrp="1"/>
          </p:cNvSpPr>
          <p:nvPr>
            <p:ph idx="4294967295"/>
          </p:nvPr>
        </p:nvSpPr>
        <p:spPr>
          <a:xfrm>
            <a:off x="0" y="2062163"/>
            <a:ext cx="10515600" cy="4114800"/>
          </a:xfrm>
        </p:spPr>
        <p:txBody>
          <a:bodyPr/>
          <a:lstStyle/>
          <a:p>
            <a:pPr marL="0" indent="0">
              <a:buNone/>
            </a:pPr>
            <a:endParaRPr lang="el-GR" sz="1400" dirty="0"/>
          </a:p>
          <a:p>
            <a:pPr marL="0" indent="0">
              <a:buNone/>
            </a:pPr>
            <a:endParaRPr lang="el-GR" sz="1400" dirty="0"/>
          </a:p>
          <a:p>
            <a:pPr marL="0" indent="0">
              <a:buNone/>
            </a:pPr>
            <a:endParaRPr lang="el-GR" sz="1400" dirty="0"/>
          </a:p>
          <a:p>
            <a:pPr marL="0" indent="0">
              <a:buNone/>
            </a:pPr>
            <a:endParaRPr lang="en-US" sz="1400" dirty="0"/>
          </a:p>
        </p:txBody>
      </p:sp>
      <p:sp>
        <p:nvSpPr>
          <p:cNvPr id="34" name="Rectangle 33"/>
          <p:cNvSpPr/>
          <p:nvPr/>
        </p:nvSpPr>
        <p:spPr>
          <a:xfrm>
            <a:off x="2473025" y="343545"/>
            <a:ext cx="1955565" cy="1802852"/>
          </a:xfrm>
          <a:prstGeom prst="rect">
            <a:avLst/>
          </a:prstGeom>
          <a:solidFill>
            <a:srgbClr val="60A5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Δευτεροβάθμια Γενική Εκπαίδευση, Λύκειο, </a:t>
            </a:r>
            <a:endParaRPr lang="en-US" sz="2000" dirty="0"/>
          </a:p>
          <a:p>
            <a:pPr algn="ctr"/>
            <a:r>
              <a:rPr lang="el-GR" sz="2000" dirty="0"/>
              <a:t>3 χρόνια, Απολυτήριο</a:t>
            </a:r>
            <a:endParaRPr lang="en-US" sz="2000" dirty="0"/>
          </a:p>
        </p:txBody>
      </p:sp>
      <p:sp>
        <p:nvSpPr>
          <p:cNvPr id="35" name="Rectangle 34"/>
          <p:cNvSpPr/>
          <p:nvPr/>
        </p:nvSpPr>
        <p:spPr>
          <a:xfrm>
            <a:off x="2439876" y="2508688"/>
            <a:ext cx="2002652" cy="2130675"/>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Δευτεροβάθμια Τεχνική και Επαγγελματική</a:t>
            </a:r>
          </a:p>
          <a:p>
            <a:pPr algn="ctr"/>
            <a:r>
              <a:rPr lang="el-GR" sz="2000" dirty="0"/>
              <a:t>Εκπαίδευση,</a:t>
            </a:r>
          </a:p>
          <a:p>
            <a:pPr algn="ctr"/>
            <a:r>
              <a:rPr lang="el-GR" sz="2000" dirty="0"/>
              <a:t>ΤΕΣΕΚ, </a:t>
            </a:r>
            <a:endParaRPr lang="en-US" sz="2000" dirty="0"/>
          </a:p>
          <a:p>
            <a:pPr algn="ctr"/>
            <a:r>
              <a:rPr lang="el-GR" sz="2000" dirty="0"/>
              <a:t>3 χρόνια, Απολυτήριο </a:t>
            </a:r>
            <a:endParaRPr lang="en-US" sz="2000" dirty="0"/>
          </a:p>
        </p:txBody>
      </p:sp>
      <p:sp>
        <p:nvSpPr>
          <p:cNvPr id="48" name="Rectangle 47"/>
          <p:cNvSpPr/>
          <p:nvPr/>
        </p:nvSpPr>
        <p:spPr>
          <a:xfrm>
            <a:off x="5519160" y="44347"/>
            <a:ext cx="6672842" cy="2223108"/>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l-GR" b="1" dirty="0">
                <a:solidFill>
                  <a:schemeClr val="tx1"/>
                </a:solidFill>
                <a:effectLst>
                  <a:outerShdw blurRad="38100" dist="38100" dir="2700000" algn="tl">
                    <a:srgbClr val="000000">
                      <a:alpha val="43137"/>
                    </a:srgbClr>
                  </a:outerShdw>
                </a:effectLst>
              </a:rPr>
              <a:t>Δημόσια Ανώτερη Εκπαίδευση Κύπρου και Ελλάδας</a:t>
            </a:r>
            <a:r>
              <a:rPr lang="el-GR" dirty="0">
                <a:solidFill>
                  <a:schemeClr val="tx1"/>
                </a:solidFill>
              </a:rPr>
              <a:t> (Πανεπιστήμια, Πολυτεχνεία, Στρατιωτικές Σχολές, Εκκλησιαστικές Ακαδημίες, ΑΣΤΕ, Α.Σ.ΠΑΙ.Τ.Ε.) </a:t>
            </a:r>
            <a:endParaRPr lang="en-US" dirty="0">
              <a:solidFill>
                <a:schemeClr val="tx1"/>
              </a:solidFill>
            </a:endParaRPr>
          </a:p>
          <a:p>
            <a:pPr algn="ct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a:t>
            </a:r>
            <a:r>
              <a:rPr lang="el-GR" b="1" dirty="0">
                <a:solidFill>
                  <a:schemeClr val="accent2">
                    <a:lumMod val="75000"/>
                  </a:schemeClr>
                </a:solidFill>
                <a:effectLst>
                  <a:outerShdw blurRad="38100" dist="38100" dir="2700000" algn="tl">
                    <a:srgbClr val="000000">
                      <a:alpha val="43137"/>
                    </a:srgbClr>
                  </a:outerShdw>
                </a:effectLst>
              </a:rPr>
              <a:t>Παγκύπριες Εξετάσεις</a:t>
            </a:r>
          </a:p>
          <a:p>
            <a:pPr marL="171450" indent="-171450">
              <a:buFont typeface="Arial" panose="020B0604020202020204" pitchFamily="34" charset="0"/>
              <a:buChar char="•"/>
            </a:pPr>
            <a:r>
              <a:rPr lang="el-GR" b="1" dirty="0">
                <a:solidFill>
                  <a:schemeClr val="tx1"/>
                </a:solidFill>
                <a:effectLst>
                  <a:outerShdw blurRad="38100" dist="38100" dir="2700000" algn="tl">
                    <a:srgbClr val="000000">
                      <a:alpha val="43137"/>
                    </a:srgbClr>
                  </a:outerShdw>
                </a:effectLst>
              </a:rPr>
              <a:t>Δημόσια Τμήματα Καλών Τεχνών Κύπρου και Ελλάδας</a:t>
            </a:r>
          </a:p>
          <a:p>
            <a:r>
              <a:rPr lang="el-GR" b="1" dirty="0">
                <a:solidFill>
                  <a:schemeClr val="tx1"/>
                </a:solidFill>
                <a:effectLst>
                  <a:outerShdw blurRad="38100" dist="38100" dir="2700000" algn="tl">
                    <a:srgbClr val="000000">
                      <a:alpha val="43137"/>
                    </a:srgbClr>
                  </a:outerShdw>
                </a:effectLst>
              </a:rPr>
              <a:t>   &amp; Δημόσιες Δραματικές Σχολές Ελλάδας</a:t>
            </a:r>
          </a:p>
          <a:p>
            <a:pPr algn="ct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a:t>
            </a:r>
            <a:r>
              <a:rPr lang="el-GR" b="1" dirty="0">
                <a:solidFill>
                  <a:schemeClr val="accent2">
                    <a:lumMod val="75000"/>
                  </a:schemeClr>
                </a:solidFill>
                <a:effectLst>
                  <a:outerShdw blurRad="38100" dist="38100" dir="2700000" algn="tl">
                    <a:srgbClr val="000000">
                      <a:alpha val="43137"/>
                    </a:srgbClr>
                  </a:outerShdw>
                </a:effectLst>
              </a:rPr>
              <a:t> </a:t>
            </a:r>
            <a:r>
              <a:rPr lang="en-GB" b="1" dirty="0">
                <a:solidFill>
                  <a:schemeClr val="accent2">
                    <a:lumMod val="75000"/>
                  </a:schemeClr>
                </a:solidFill>
                <a:effectLst>
                  <a:outerShdw blurRad="38100" dist="38100" dir="2700000" algn="tl">
                    <a:srgbClr val="000000">
                      <a:alpha val="43137"/>
                    </a:srgbClr>
                  </a:outerShdw>
                </a:effectLst>
              </a:rPr>
              <a:t>E</a:t>
            </a:r>
            <a:r>
              <a:rPr lang="el-GR" b="1" dirty="0">
                <a:solidFill>
                  <a:schemeClr val="accent2">
                    <a:lumMod val="75000"/>
                  </a:schemeClr>
                </a:solidFill>
                <a:effectLst>
                  <a:outerShdw blurRad="38100" dist="38100" dir="2700000" algn="tl">
                    <a:srgbClr val="000000">
                      <a:alpha val="43137"/>
                    </a:srgbClr>
                  </a:outerShdw>
                </a:effectLst>
              </a:rPr>
              <a:t>ιδικές </a:t>
            </a:r>
            <a:r>
              <a:rPr lang="en-GB" b="1" dirty="0">
                <a:solidFill>
                  <a:schemeClr val="accent2">
                    <a:lumMod val="75000"/>
                  </a:schemeClr>
                </a:solidFill>
                <a:effectLst>
                  <a:outerShdw blurRad="38100" dist="38100" dir="2700000" algn="tl">
                    <a:srgbClr val="000000">
                      <a:alpha val="43137"/>
                    </a:srgbClr>
                  </a:outerShdw>
                </a:effectLst>
              </a:rPr>
              <a:t>E</a:t>
            </a:r>
            <a:r>
              <a:rPr lang="el-GR" b="1" dirty="0" err="1">
                <a:solidFill>
                  <a:schemeClr val="accent2">
                    <a:lumMod val="75000"/>
                  </a:schemeClr>
                </a:solidFill>
                <a:effectLst>
                  <a:outerShdw blurRad="38100" dist="38100" dir="2700000" algn="tl">
                    <a:srgbClr val="000000">
                      <a:alpha val="43137"/>
                    </a:srgbClr>
                  </a:outerShdw>
                </a:effectLst>
              </a:rPr>
              <a:t>ξετάσεις</a:t>
            </a:r>
            <a:endParaRPr lang="el-GR" b="1" dirty="0">
              <a:solidFill>
                <a:schemeClr val="accent2">
                  <a:lumMod val="75000"/>
                </a:schemeClr>
              </a:solidFill>
              <a:effectLst>
                <a:outerShdw blurRad="38100" dist="38100" dir="2700000" algn="tl">
                  <a:srgbClr val="000000">
                    <a:alpha val="43137"/>
                  </a:srgbClr>
                </a:outerShdw>
              </a:effectLst>
            </a:endParaRPr>
          </a:p>
        </p:txBody>
      </p:sp>
      <p:cxnSp>
        <p:nvCxnSpPr>
          <p:cNvPr id="53" name="Straight Connector 52"/>
          <p:cNvCxnSpPr/>
          <p:nvPr/>
        </p:nvCxnSpPr>
        <p:spPr>
          <a:xfrm>
            <a:off x="4463588" y="2011621"/>
            <a:ext cx="498865" cy="444386"/>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5512186" y="2679795"/>
            <a:ext cx="6679814" cy="1840179"/>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sz="1400" dirty="0"/>
          </a:p>
          <a:p>
            <a:pPr algn="ctr"/>
            <a:endParaRPr lang="el-GR" sz="1400" dirty="0"/>
          </a:p>
          <a:p>
            <a:pPr algn="ctr"/>
            <a:endParaRPr lang="el-GR" sz="1400" dirty="0"/>
          </a:p>
          <a:p>
            <a:pPr marL="171450" indent="-171450">
              <a:buFont typeface="Arial" panose="020B0604020202020204" pitchFamily="34" charset="0"/>
              <a:buChar char="•"/>
            </a:pPr>
            <a:r>
              <a:rPr lang="el-GR" b="1" dirty="0">
                <a:solidFill>
                  <a:schemeClr val="tx1"/>
                </a:solidFill>
                <a:effectLst>
                  <a:outerShdw blurRad="38100" dist="38100" dir="2700000" algn="tl">
                    <a:srgbClr val="000000">
                      <a:alpha val="43137"/>
                    </a:srgbClr>
                  </a:outerShdw>
                </a:effectLst>
              </a:rPr>
              <a:t>Ιδιωτική Ανώτερη Εκπαίδευση Κύπρου και Ελλάδας </a:t>
            </a:r>
            <a:r>
              <a:rPr lang="el-GR" dirty="0">
                <a:solidFill>
                  <a:schemeClr val="tx1"/>
                </a:solidFill>
              </a:rPr>
              <a:t>(Πανεπιστήμια, Κολέγια, άλλες Σχολές)</a:t>
            </a:r>
            <a:endParaRPr lang="en-US" dirty="0">
              <a:solidFill>
                <a:schemeClr val="tx1"/>
              </a:solidFill>
            </a:endParaRPr>
          </a:p>
          <a:p>
            <a:pPr algn="ct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a:t>
            </a:r>
            <a:r>
              <a:rPr lang="el-GR" b="1" dirty="0">
                <a:solidFill>
                  <a:schemeClr val="accent2">
                    <a:lumMod val="75000"/>
                  </a:schemeClr>
                </a:solidFill>
                <a:effectLst>
                  <a:outerShdw blurRad="38100" dist="38100" dir="2700000" algn="tl">
                    <a:srgbClr val="000000">
                      <a:alpha val="43137"/>
                    </a:srgbClr>
                  </a:outerShdw>
                </a:effectLst>
              </a:rPr>
              <a:t>Βαθμολογία Απολυτηρίου, πιθανή εξέταση </a:t>
            </a:r>
          </a:p>
          <a:p>
            <a:pPr algn="ctr"/>
            <a:r>
              <a:rPr lang="el-GR" b="1" dirty="0">
                <a:solidFill>
                  <a:schemeClr val="accent2">
                    <a:lumMod val="75000"/>
                  </a:schemeClr>
                </a:solidFill>
                <a:effectLst>
                  <a:outerShdw blurRad="38100" dist="38100" dir="2700000" algn="tl">
                    <a:srgbClr val="000000">
                      <a:alpha val="43137"/>
                    </a:srgbClr>
                  </a:outerShdw>
                </a:effectLst>
              </a:rPr>
              <a:t>ή/και άλλα προσόντα</a:t>
            </a:r>
            <a:endParaRPr lang="en-US" b="1" dirty="0">
              <a:solidFill>
                <a:schemeClr val="accent2">
                  <a:lumMod val="75000"/>
                </a:schemeClr>
              </a:solidFill>
              <a:effectLst>
                <a:outerShdw blurRad="38100" dist="38100" dir="2700000" algn="tl">
                  <a:srgbClr val="000000">
                    <a:alpha val="43137"/>
                  </a:srgbClr>
                </a:outerShdw>
              </a:effectLst>
            </a:endParaRPr>
          </a:p>
          <a:p>
            <a:pPr marL="285750" indent="-285750">
              <a:buFont typeface="Arial" panose="020B0604020202020204" pitchFamily="34" charset="0"/>
              <a:buChar char="•"/>
            </a:pPr>
            <a:r>
              <a:rPr lang="el-GR" b="1" dirty="0">
                <a:solidFill>
                  <a:schemeClr val="tx1"/>
                </a:solidFill>
                <a:effectLst>
                  <a:outerShdw blurRad="38100" dist="38100" dir="2700000" algn="tl">
                    <a:srgbClr val="000000">
                      <a:alpha val="43137"/>
                    </a:srgbClr>
                  </a:outerShdw>
                </a:effectLst>
              </a:rPr>
              <a:t>Ιδιωτικές Δραματικές Σχολές Κύπρου</a:t>
            </a:r>
            <a:r>
              <a:rPr lang="en-GB" b="1" dirty="0">
                <a:solidFill>
                  <a:schemeClr val="tx1"/>
                </a:solidFill>
                <a:effectLst>
                  <a:outerShdw blurRad="38100" dist="38100" dir="2700000" algn="tl">
                    <a:srgbClr val="000000">
                      <a:alpha val="43137"/>
                    </a:srgbClr>
                  </a:outerShdw>
                </a:effectLst>
              </a:rPr>
              <a:t> </a:t>
            </a:r>
            <a:r>
              <a:rPr lang="el-GR" b="1" dirty="0">
                <a:solidFill>
                  <a:schemeClr val="tx1"/>
                </a:solidFill>
                <a:effectLst>
                  <a:outerShdw blurRad="38100" dist="38100" dir="2700000" algn="tl">
                    <a:srgbClr val="000000">
                      <a:alpha val="43137"/>
                    </a:srgbClr>
                  </a:outerShdw>
                </a:effectLst>
              </a:rPr>
              <a:t>και Ελλάδας </a:t>
            </a:r>
            <a:endParaRPr lang="en-US" b="1" dirty="0">
              <a:solidFill>
                <a:schemeClr val="tx1"/>
              </a:solidFill>
              <a:effectLst>
                <a:outerShdw blurRad="38100" dist="38100" dir="2700000" algn="tl">
                  <a:srgbClr val="000000">
                    <a:alpha val="43137"/>
                  </a:srgbClr>
                </a:outerShdw>
              </a:effectLst>
            </a:endParaRPr>
          </a:p>
          <a:p>
            <a:pPr algn="ct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a:t>
            </a:r>
            <a:r>
              <a:rPr lang="el-GR" b="1" dirty="0">
                <a:solidFill>
                  <a:schemeClr val="accent2">
                    <a:lumMod val="75000"/>
                  </a:schemeClr>
                </a:solidFill>
                <a:effectLst>
                  <a:outerShdw blurRad="38100" dist="38100" dir="2700000" algn="tl">
                    <a:srgbClr val="000000">
                      <a:alpha val="43137"/>
                    </a:srgbClr>
                  </a:outerShdw>
                </a:effectLst>
              </a:rPr>
              <a:t> </a:t>
            </a:r>
            <a:r>
              <a:rPr lang="en-GB" b="1" dirty="0">
                <a:solidFill>
                  <a:schemeClr val="accent2">
                    <a:lumMod val="75000"/>
                  </a:schemeClr>
                </a:solidFill>
                <a:effectLst>
                  <a:outerShdw blurRad="38100" dist="38100" dir="2700000" algn="tl">
                    <a:srgbClr val="000000">
                      <a:alpha val="43137"/>
                    </a:srgbClr>
                  </a:outerShdw>
                </a:effectLst>
              </a:rPr>
              <a:t>E</a:t>
            </a:r>
            <a:r>
              <a:rPr lang="el-GR" b="1" dirty="0">
                <a:solidFill>
                  <a:schemeClr val="accent2">
                    <a:lumMod val="75000"/>
                  </a:schemeClr>
                </a:solidFill>
                <a:effectLst>
                  <a:outerShdw blurRad="38100" dist="38100" dir="2700000" algn="tl">
                    <a:srgbClr val="000000">
                      <a:alpha val="43137"/>
                    </a:srgbClr>
                  </a:outerShdw>
                </a:effectLst>
              </a:rPr>
              <a:t>ιδικές </a:t>
            </a:r>
            <a:r>
              <a:rPr lang="en-GB" b="1" dirty="0">
                <a:solidFill>
                  <a:schemeClr val="accent2">
                    <a:lumMod val="75000"/>
                  </a:schemeClr>
                </a:solidFill>
                <a:effectLst>
                  <a:outerShdw blurRad="38100" dist="38100" dir="2700000" algn="tl">
                    <a:srgbClr val="000000">
                      <a:alpha val="43137"/>
                    </a:srgbClr>
                  </a:outerShdw>
                </a:effectLst>
              </a:rPr>
              <a:t>E</a:t>
            </a:r>
            <a:r>
              <a:rPr lang="el-GR" b="1" dirty="0" err="1">
                <a:solidFill>
                  <a:schemeClr val="accent2">
                    <a:lumMod val="75000"/>
                  </a:schemeClr>
                </a:solidFill>
                <a:effectLst>
                  <a:outerShdw blurRad="38100" dist="38100" dir="2700000" algn="tl">
                    <a:srgbClr val="000000">
                      <a:alpha val="43137"/>
                    </a:srgbClr>
                  </a:outerShdw>
                </a:effectLst>
              </a:rPr>
              <a:t>ξετάσεις</a:t>
            </a:r>
            <a:endParaRPr lang="el-GR" b="1" dirty="0">
              <a:solidFill>
                <a:schemeClr val="accent2">
                  <a:lumMod val="75000"/>
                </a:schemeClr>
              </a:solidFill>
              <a:effectLst>
                <a:outerShdw blurRad="38100" dist="38100" dir="2700000" algn="tl">
                  <a:srgbClr val="000000">
                    <a:alpha val="43137"/>
                  </a:srgbClr>
                </a:outerShdw>
              </a:effectLst>
            </a:endParaRPr>
          </a:p>
          <a:p>
            <a:pPr marL="285750" indent="-285750" algn="ctr">
              <a:buFont typeface="Arial" panose="020B0604020202020204" pitchFamily="34" charset="0"/>
              <a:buChar char="•"/>
            </a:pPr>
            <a:endParaRPr lang="el-GR" sz="1400" dirty="0"/>
          </a:p>
          <a:p>
            <a:pPr algn="ctr"/>
            <a:endParaRPr lang="en-US" sz="1400" dirty="0"/>
          </a:p>
        </p:txBody>
      </p:sp>
      <p:sp>
        <p:nvSpPr>
          <p:cNvPr id="74" name="Rectangle 73"/>
          <p:cNvSpPr/>
          <p:nvPr/>
        </p:nvSpPr>
        <p:spPr>
          <a:xfrm>
            <a:off x="5519160" y="4825900"/>
            <a:ext cx="6672840" cy="1987753"/>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sz="1400" dirty="0">
              <a:solidFill>
                <a:schemeClr val="accent2">
                  <a:lumMod val="75000"/>
                </a:schemeClr>
              </a:solidFill>
            </a:endParaRPr>
          </a:p>
          <a:p>
            <a:r>
              <a:rPr lang="el-GR" b="1" dirty="0">
                <a:solidFill>
                  <a:schemeClr val="tx1"/>
                </a:solidFill>
                <a:effectLst>
                  <a:outerShdw blurRad="38100" dist="38100" dir="2700000" algn="tl">
                    <a:srgbClr val="000000">
                      <a:alpha val="43137"/>
                    </a:srgbClr>
                  </a:outerShdw>
                </a:effectLst>
              </a:rPr>
              <a:t>Δημόσιες Ανώτερες Σχολές Κύπρου</a:t>
            </a:r>
            <a:r>
              <a:rPr lang="en-US" b="1" dirty="0">
                <a:solidFill>
                  <a:schemeClr val="tx1"/>
                </a:solidFill>
                <a:effectLst>
                  <a:outerShdw blurRad="38100" dist="38100" dir="2700000" algn="tl">
                    <a:srgbClr val="000000">
                      <a:alpha val="43137"/>
                    </a:srgbClr>
                  </a:outerShdw>
                </a:effectLst>
              </a:rPr>
              <a:t>:</a:t>
            </a:r>
            <a:endParaRPr lang="el-GR" b="1" dirty="0">
              <a:solidFill>
                <a:schemeClr val="tx1"/>
              </a:solidFill>
              <a:effectLst>
                <a:outerShdw blurRad="38100" dist="38100" dir="2700000" algn="tl">
                  <a:srgbClr val="000000">
                    <a:alpha val="43137"/>
                  </a:srgbClr>
                </a:outerShdw>
              </a:effectLst>
            </a:endParaRPr>
          </a:p>
          <a:p>
            <a:pPr marL="171450" indent="-171450">
              <a:buFont typeface="Arial" panose="020B0604020202020204" pitchFamily="34" charset="0"/>
              <a:buChar char="•"/>
            </a:pPr>
            <a:r>
              <a:rPr lang="el-GR" dirty="0">
                <a:solidFill>
                  <a:schemeClr val="tx1"/>
                </a:solidFill>
              </a:rPr>
              <a:t>Αστυνομική Ακαδημία </a:t>
            </a:r>
            <a:r>
              <a:rPr lang="el-GR" dirty="0">
                <a:solidFill>
                  <a:schemeClr val="accent2">
                    <a:lumMod val="75000"/>
                  </a:schemeClr>
                </a:solidFill>
              </a:rPr>
              <a:t>-</a:t>
            </a:r>
            <a:r>
              <a:rPr lang="en-US" dirty="0">
                <a:solidFill>
                  <a:schemeClr val="accent2">
                    <a:lumMod val="75000"/>
                  </a:schemeClr>
                </a:solidFill>
              </a:rPr>
              <a:t> </a:t>
            </a: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a:t>
            </a:r>
            <a:r>
              <a:rPr lang="en-US" dirty="0">
                <a:solidFill>
                  <a:schemeClr val="accent2">
                    <a:lumMod val="75000"/>
                  </a:schemeClr>
                </a:solidFill>
              </a:rPr>
              <a:t> </a:t>
            </a:r>
            <a:r>
              <a:rPr lang="en-US" b="1" dirty="0">
                <a:solidFill>
                  <a:schemeClr val="accent2">
                    <a:lumMod val="75000"/>
                  </a:schemeClr>
                </a:solidFill>
                <a:effectLst>
                  <a:outerShdw blurRad="38100" dist="38100" dir="2700000" algn="tl">
                    <a:srgbClr val="000000">
                      <a:alpha val="43137"/>
                    </a:srgbClr>
                  </a:outerShdw>
                </a:effectLst>
              </a:rPr>
              <a:t>E</a:t>
            </a:r>
            <a:r>
              <a:rPr lang="el-GR" b="1" dirty="0">
                <a:solidFill>
                  <a:schemeClr val="accent2">
                    <a:lumMod val="75000"/>
                  </a:schemeClr>
                </a:solidFill>
                <a:effectLst>
                  <a:outerShdw blurRad="38100" dist="38100" dir="2700000" algn="tl">
                    <a:srgbClr val="000000">
                      <a:alpha val="43137"/>
                    </a:srgbClr>
                  </a:outerShdw>
                </a:effectLst>
              </a:rPr>
              <a:t>ιδικές </a:t>
            </a:r>
            <a:r>
              <a:rPr lang="en-US" b="1" dirty="0">
                <a:solidFill>
                  <a:schemeClr val="accent2">
                    <a:lumMod val="75000"/>
                  </a:schemeClr>
                </a:solidFill>
                <a:effectLst>
                  <a:outerShdw blurRad="38100" dist="38100" dir="2700000" algn="tl">
                    <a:srgbClr val="000000">
                      <a:alpha val="43137"/>
                    </a:srgbClr>
                  </a:outerShdw>
                </a:effectLst>
              </a:rPr>
              <a:t>E</a:t>
            </a:r>
            <a:r>
              <a:rPr lang="el-GR" b="1" dirty="0" err="1">
                <a:solidFill>
                  <a:schemeClr val="accent2">
                    <a:lumMod val="75000"/>
                  </a:schemeClr>
                </a:solidFill>
                <a:effectLst>
                  <a:outerShdw blurRad="38100" dist="38100" dir="2700000" algn="tl">
                    <a:srgbClr val="000000">
                      <a:alpha val="43137"/>
                    </a:srgbClr>
                  </a:outerShdw>
                </a:effectLst>
              </a:rPr>
              <a:t>ξετάσεις</a:t>
            </a:r>
            <a:endParaRPr lang="el-GR" b="1" dirty="0">
              <a:solidFill>
                <a:schemeClr val="accent2">
                  <a:lumMod val="75000"/>
                </a:schemeClr>
              </a:solidFill>
              <a:effectLst>
                <a:outerShdw blurRad="38100" dist="38100" dir="2700000" algn="tl">
                  <a:srgbClr val="000000">
                    <a:alpha val="43137"/>
                  </a:srgbClr>
                </a:outerShdw>
              </a:effectLst>
            </a:endParaRPr>
          </a:p>
          <a:p>
            <a:pPr marL="171450" indent="-171450">
              <a:buFont typeface="Arial" panose="020B0604020202020204" pitchFamily="34" charset="0"/>
              <a:buChar char="•"/>
            </a:pPr>
            <a:r>
              <a:rPr lang="el-GR" dirty="0">
                <a:solidFill>
                  <a:schemeClr val="tx1"/>
                </a:solidFill>
              </a:rPr>
              <a:t>Δασικό Κολέγιο </a:t>
            </a:r>
            <a:r>
              <a:rPr lang="el-GR" dirty="0">
                <a:solidFill>
                  <a:schemeClr val="accent2">
                    <a:lumMod val="75000"/>
                  </a:schemeClr>
                </a:solidFill>
              </a:rPr>
              <a:t>- </a:t>
            </a: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E</a:t>
            </a:r>
            <a:r>
              <a:rPr lang="el-GR" b="1" dirty="0">
                <a:solidFill>
                  <a:schemeClr val="accent2">
                    <a:lumMod val="75000"/>
                  </a:schemeClr>
                </a:solidFill>
                <a:effectLst>
                  <a:outerShdw blurRad="38100" dist="38100" dir="2700000" algn="tl">
                    <a:srgbClr val="000000">
                      <a:alpha val="43137"/>
                    </a:srgbClr>
                  </a:outerShdw>
                </a:effectLst>
              </a:rPr>
              <a:t>ιδικές </a:t>
            </a:r>
            <a:r>
              <a:rPr lang="en-US" b="1" dirty="0">
                <a:solidFill>
                  <a:schemeClr val="accent2">
                    <a:lumMod val="75000"/>
                  </a:schemeClr>
                </a:solidFill>
                <a:effectLst>
                  <a:outerShdw blurRad="38100" dist="38100" dir="2700000" algn="tl">
                    <a:srgbClr val="000000">
                      <a:alpha val="43137"/>
                    </a:srgbClr>
                  </a:outerShdw>
                </a:effectLst>
              </a:rPr>
              <a:t>E</a:t>
            </a:r>
            <a:r>
              <a:rPr lang="el-GR" b="1" dirty="0" err="1">
                <a:solidFill>
                  <a:schemeClr val="accent2">
                    <a:lumMod val="75000"/>
                  </a:schemeClr>
                </a:solidFill>
                <a:effectLst>
                  <a:outerShdw blurRad="38100" dist="38100" dir="2700000" algn="tl">
                    <a:srgbClr val="000000">
                      <a:alpha val="43137"/>
                    </a:srgbClr>
                  </a:outerShdw>
                </a:effectLst>
              </a:rPr>
              <a:t>ξετάσεις</a:t>
            </a:r>
            <a:r>
              <a:rPr lang="el-GR" b="1" dirty="0">
                <a:solidFill>
                  <a:schemeClr val="accent2">
                    <a:lumMod val="75000"/>
                  </a:schemeClr>
                </a:solidFill>
                <a:effectLst>
                  <a:outerShdw blurRad="38100" dist="38100" dir="2700000" algn="tl">
                    <a:srgbClr val="000000">
                      <a:alpha val="43137"/>
                    </a:srgbClr>
                  </a:outerShdw>
                </a:effectLst>
              </a:rPr>
              <a:t> </a:t>
            </a:r>
          </a:p>
          <a:p>
            <a:pPr marL="171450" indent="-171450">
              <a:buFont typeface="Arial" panose="020B0604020202020204" pitchFamily="34" charset="0"/>
              <a:buChar char="•"/>
            </a:pPr>
            <a:r>
              <a:rPr lang="el-GR" dirty="0">
                <a:solidFill>
                  <a:schemeClr val="tx1"/>
                </a:solidFill>
              </a:rPr>
              <a:t>ΜΙΕΕΚ</a:t>
            </a:r>
            <a:r>
              <a:rPr lang="el-GR" dirty="0">
                <a:solidFill>
                  <a:schemeClr val="accent2">
                    <a:lumMod val="75000"/>
                  </a:schemeClr>
                </a:solidFill>
              </a:rPr>
              <a:t> </a:t>
            </a:r>
            <a:r>
              <a:rPr lang="el-GR" dirty="0">
                <a:solidFill>
                  <a:schemeClr val="tx1"/>
                </a:solidFill>
              </a:rPr>
              <a:t>- </a:t>
            </a: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a:t>
            </a:r>
            <a:r>
              <a:rPr lang="el-GR" b="1" dirty="0">
                <a:solidFill>
                  <a:schemeClr val="accent2">
                    <a:lumMod val="75000"/>
                  </a:schemeClr>
                </a:solidFill>
                <a:effectLst>
                  <a:outerShdw blurRad="38100" dist="38100" dir="2700000" algn="tl">
                    <a:srgbClr val="000000">
                      <a:alpha val="43137"/>
                    </a:srgbClr>
                  </a:outerShdw>
                </a:effectLst>
              </a:rPr>
              <a:t>συνεξέταση προϋποθέσεων</a:t>
            </a:r>
          </a:p>
          <a:p>
            <a:pPr marL="171450" indent="-171450">
              <a:buFont typeface="Arial" panose="020B0604020202020204" pitchFamily="34" charset="0"/>
              <a:buChar char="•"/>
            </a:pPr>
            <a:r>
              <a:rPr lang="el-GR" dirty="0">
                <a:solidFill>
                  <a:schemeClr val="tx1"/>
                </a:solidFill>
              </a:rPr>
              <a:t>Μεσογειακό Ινστιτούτο Διεύθυνσης </a:t>
            </a:r>
            <a:r>
              <a:rPr lang="el-GR" dirty="0">
                <a:solidFill>
                  <a:schemeClr val="accent2">
                    <a:lumMod val="75000"/>
                  </a:schemeClr>
                </a:solidFill>
              </a:rPr>
              <a:t>- </a:t>
            </a:r>
            <a:r>
              <a:rPr lang="el-GR" b="1" dirty="0">
                <a:solidFill>
                  <a:schemeClr val="accent2">
                    <a:lumMod val="75000"/>
                  </a:schemeClr>
                </a:solidFill>
                <a:effectLst>
                  <a:outerShdw blurRad="38100" dist="38100" dir="2700000" algn="tl">
                    <a:srgbClr val="000000">
                      <a:alpha val="43137"/>
                    </a:srgbClr>
                  </a:outerShdw>
                </a:effectLst>
              </a:rPr>
              <a:t>Πρόσβαση</a:t>
            </a:r>
            <a:r>
              <a:rPr lang="en-US" b="1" dirty="0">
                <a:solidFill>
                  <a:schemeClr val="accent2">
                    <a:lumMod val="75000"/>
                  </a:schemeClr>
                </a:solidFill>
                <a:effectLst>
                  <a:outerShdw blurRad="38100" dist="38100" dir="2700000" algn="tl">
                    <a:srgbClr val="000000">
                      <a:alpha val="43137"/>
                    </a:srgbClr>
                  </a:outerShdw>
                </a:effectLst>
              </a:rPr>
              <a:t>: </a:t>
            </a:r>
            <a:r>
              <a:rPr lang="el-GR" b="1" dirty="0">
                <a:solidFill>
                  <a:schemeClr val="accent2">
                    <a:lumMod val="75000"/>
                  </a:schemeClr>
                </a:solidFill>
                <a:effectLst>
                  <a:outerShdw blurRad="38100" dist="38100" dir="2700000" algn="tl">
                    <a:srgbClr val="000000">
                      <a:alpha val="43137"/>
                    </a:srgbClr>
                  </a:outerShdw>
                </a:effectLst>
              </a:rPr>
              <a:t>συνεξέταση προϋποθέσεων</a:t>
            </a:r>
          </a:p>
          <a:p>
            <a:pPr marL="171450" indent="-171450">
              <a:buFont typeface="Arial" panose="020B0604020202020204" pitchFamily="34" charset="0"/>
              <a:buChar char="•"/>
            </a:pPr>
            <a:endParaRPr lang="el-GR" dirty="0">
              <a:solidFill>
                <a:schemeClr val="accent2">
                  <a:lumMod val="75000"/>
                </a:schemeClr>
              </a:solidFill>
            </a:endParaRPr>
          </a:p>
          <a:p>
            <a:pPr algn="ctr"/>
            <a:endParaRPr lang="en-US" sz="1400" dirty="0">
              <a:solidFill>
                <a:schemeClr val="accent2">
                  <a:lumMod val="75000"/>
                </a:schemeClr>
              </a:solidFill>
            </a:endParaRPr>
          </a:p>
        </p:txBody>
      </p:sp>
      <p:cxnSp>
        <p:nvCxnSpPr>
          <p:cNvPr id="84" name="Straight Connector 83"/>
          <p:cNvCxnSpPr/>
          <p:nvPr/>
        </p:nvCxnSpPr>
        <p:spPr>
          <a:xfrm>
            <a:off x="4951455" y="2457730"/>
            <a:ext cx="21009" cy="236817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flipV="1">
            <a:off x="4941784" y="1985672"/>
            <a:ext cx="10148" cy="28910"/>
          </a:xfrm>
          <a:prstGeom prst="line">
            <a:avLst/>
          </a:prstGeom>
        </p:spPr>
        <p:style>
          <a:lnRef idx="1">
            <a:schemeClr val="accent1"/>
          </a:lnRef>
          <a:fillRef idx="0">
            <a:schemeClr val="accent1"/>
          </a:fillRef>
          <a:effectRef idx="0">
            <a:schemeClr val="accent1"/>
          </a:effectRef>
          <a:fontRef idx="minor">
            <a:schemeClr val="tx1"/>
          </a:fontRef>
        </p:style>
      </p:cxnSp>
      <p:sp>
        <p:nvSpPr>
          <p:cNvPr id="116" name="Rectangle 115"/>
          <p:cNvSpPr/>
          <p:nvPr/>
        </p:nvSpPr>
        <p:spPr>
          <a:xfrm>
            <a:off x="2460653" y="4984595"/>
            <a:ext cx="1921115" cy="1802954"/>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Εσπερινά Σχολεία / Εσπερινές Τεχνικές Σχολές</a:t>
            </a:r>
            <a:endParaRPr lang="en-US" sz="2000" dirty="0"/>
          </a:p>
        </p:txBody>
      </p:sp>
      <p:cxnSp>
        <p:nvCxnSpPr>
          <p:cNvPr id="135" name="Straight Connector 134"/>
          <p:cNvCxnSpPr>
            <a:cxnSpLocks/>
          </p:cNvCxnSpPr>
          <p:nvPr/>
        </p:nvCxnSpPr>
        <p:spPr>
          <a:xfrm flipV="1">
            <a:off x="4442528" y="4818820"/>
            <a:ext cx="508927" cy="484791"/>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a:cxnSpLocks/>
          </p:cNvCxnSpPr>
          <p:nvPr/>
        </p:nvCxnSpPr>
        <p:spPr>
          <a:xfrm flipV="1">
            <a:off x="4952578" y="2040531"/>
            <a:ext cx="507753" cy="428929"/>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961959" y="3605221"/>
            <a:ext cx="487822" cy="0"/>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cxnSpLocks/>
          </p:cNvCxnSpPr>
          <p:nvPr/>
        </p:nvCxnSpPr>
        <p:spPr>
          <a:xfrm>
            <a:off x="4967676" y="4807940"/>
            <a:ext cx="460110" cy="559056"/>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5AB6019A-EAA9-E24F-B8A3-56880410CA71}"/>
              </a:ext>
            </a:extLst>
          </p:cNvPr>
          <p:cNvPicPr>
            <a:picLocks noChangeAspect="1"/>
          </p:cNvPicPr>
          <p:nvPr/>
        </p:nvPicPr>
        <p:blipFill>
          <a:blip r:embed="rId3"/>
          <a:stretch>
            <a:fillRect/>
          </a:stretch>
        </p:blipFill>
        <p:spPr>
          <a:xfrm>
            <a:off x="0" y="-14952"/>
            <a:ext cx="952500" cy="1362075"/>
          </a:xfrm>
          <a:prstGeom prst="rect">
            <a:avLst/>
          </a:prstGeom>
        </p:spPr>
      </p:pic>
    </p:spTree>
    <p:extLst>
      <p:ext uri="{BB962C8B-B14F-4D97-AF65-F5344CB8AC3E}">
        <p14:creationId xmlns:p14="http://schemas.microsoft.com/office/powerpoint/2010/main" val="2910954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8">
                                            <p:txEl>
                                              <p:pRg st="1" end="1"/>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l-GR" sz="2000" dirty="0"/>
              <a:t> </a:t>
            </a:r>
            <a:endParaRPr lang="en-GB" sz="2000" dirty="0"/>
          </a:p>
        </p:txBody>
      </p:sp>
      <p:sp>
        <p:nvSpPr>
          <p:cNvPr id="2" name="Title 1"/>
          <p:cNvSpPr>
            <a:spLocks noGrp="1"/>
          </p:cNvSpPr>
          <p:nvPr>
            <p:ph type="title" idx="4294967295"/>
          </p:nvPr>
        </p:nvSpPr>
        <p:spPr>
          <a:xfrm>
            <a:off x="0" y="-166688"/>
            <a:ext cx="10237788" cy="823913"/>
          </a:xfrm>
        </p:spPr>
        <p:txBody>
          <a:bodyPr>
            <a:normAutofit/>
          </a:bodyPr>
          <a:lstStyle/>
          <a:p>
            <a:pPr algn="ctr"/>
            <a:endParaRPr lang="en-US" sz="2000" b="1" dirty="0">
              <a:solidFill>
                <a:schemeClr val="bg1"/>
              </a:solidFill>
            </a:endParaRPr>
          </a:p>
        </p:txBody>
      </p:sp>
      <p:sp>
        <p:nvSpPr>
          <p:cNvPr id="3" name="Content Placeholder 2"/>
          <p:cNvSpPr>
            <a:spLocks noGrp="1"/>
          </p:cNvSpPr>
          <p:nvPr>
            <p:ph idx="4294967295"/>
          </p:nvPr>
        </p:nvSpPr>
        <p:spPr>
          <a:xfrm>
            <a:off x="0" y="2062163"/>
            <a:ext cx="10515600" cy="4114800"/>
          </a:xfrm>
        </p:spPr>
        <p:txBody>
          <a:bodyPr/>
          <a:lstStyle/>
          <a:p>
            <a:pPr marL="0" indent="0">
              <a:buNone/>
            </a:pPr>
            <a:endParaRPr lang="el-GR" sz="2000" dirty="0"/>
          </a:p>
          <a:p>
            <a:pPr marL="0" indent="0">
              <a:buNone/>
            </a:pPr>
            <a:endParaRPr lang="el-GR" sz="2000" dirty="0"/>
          </a:p>
          <a:p>
            <a:pPr marL="0" indent="0">
              <a:buNone/>
            </a:pPr>
            <a:endParaRPr lang="el-GR" sz="2000" dirty="0"/>
          </a:p>
          <a:p>
            <a:pPr marL="0" indent="0">
              <a:buNone/>
            </a:pPr>
            <a:endParaRPr lang="en-US" sz="2000" dirty="0"/>
          </a:p>
        </p:txBody>
      </p:sp>
      <p:sp>
        <p:nvSpPr>
          <p:cNvPr id="34" name="Rectangle 33"/>
          <p:cNvSpPr/>
          <p:nvPr/>
        </p:nvSpPr>
        <p:spPr>
          <a:xfrm>
            <a:off x="2461487" y="345984"/>
            <a:ext cx="1887420" cy="1972043"/>
          </a:xfrm>
          <a:prstGeom prst="rect">
            <a:avLst/>
          </a:prstGeom>
          <a:solidFill>
            <a:srgbClr val="60A5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Δευτεροβάθμια Γενική Εκπαίδευση, Λύκειο, </a:t>
            </a:r>
            <a:endParaRPr lang="en-US" sz="2000" dirty="0"/>
          </a:p>
          <a:p>
            <a:pPr algn="ctr"/>
            <a:r>
              <a:rPr lang="el-GR" sz="2000" dirty="0"/>
              <a:t>3 χρόνια, Απολυτήριο</a:t>
            </a:r>
            <a:endParaRPr lang="en-US" sz="2000" dirty="0"/>
          </a:p>
        </p:txBody>
      </p:sp>
      <p:sp>
        <p:nvSpPr>
          <p:cNvPr id="35" name="Rectangle 34"/>
          <p:cNvSpPr/>
          <p:nvPr/>
        </p:nvSpPr>
        <p:spPr>
          <a:xfrm>
            <a:off x="2441905" y="2555082"/>
            <a:ext cx="1907002" cy="2078604"/>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Δευτεροβάθμια Τεχνική και Επαγγελματική</a:t>
            </a:r>
          </a:p>
          <a:p>
            <a:pPr algn="ctr"/>
            <a:r>
              <a:rPr lang="el-GR" sz="2000" dirty="0"/>
              <a:t>Εκπαίδευση,</a:t>
            </a:r>
          </a:p>
          <a:p>
            <a:pPr algn="ctr"/>
            <a:r>
              <a:rPr lang="el-GR" sz="2000" dirty="0"/>
              <a:t>ΤΕΣΕΚ, </a:t>
            </a:r>
            <a:endParaRPr lang="en-US" sz="2000" dirty="0"/>
          </a:p>
          <a:p>
            <a:pPr algn="ctr"/>
            <a:r>
              <a:rPr lang="el-GR" sz="2000" dirty="0"/>
              <a:t>3 χρόνια, Απολυτήριο </a:t>
            </a:r>
            <a:endParaRPr lang="en-US" sz="2000" dirty="0"/>
          </a:p>
        </p:txBody>
      </p:sp>
      <p:cxnSp>
        <p:nvCxnSpPr>
          <p:cNvPr id="53" name="Straight Connector 52"/>
          <p:cNvCxnSpPr>
            <a:cxnSpLocks/>
          </p:cNvCxnSpPr>
          <p:nvPr/>
        </p:nvCxnSpPr>
        <p:spPr>
          <a:xfrm>
            <a:off x="4348907" y="2072631"/>
            <a:ext cx="611303" cy="374953"/>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cxnSpLocks/>
          </p:cNvCxnSpPr>
          <p:nvPr/>
        </p:nvCxnSpPr>
        <p:spPr>
          <a:xfrm>
            <a:off x="4364875" y="3429000"/>
            <a:ext cx="595335" cy="1"/>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a:cxnSpLocks/>
          </p:cNvCxnSpPr>
          <p:nvPr/>
        </p:nvCxnSpPr>
        <p:spPr>
          <a:xfrm>
            <a:off x="4960210" y="2435215"/>
            <a:ext cx="15968" cy="1975202"/>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16" name="Rectangle 115"/>
          <p:cNvSpPr/>
          <p:nvPr/>
        </p:nvSpPr>
        <p:spPr>
          <a:xfrm>
            <a:off x="2425937" y="4870741"/>
            <a:ext cx="1931215" cy="1619269"/>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dirty="0"/>
              <a:t>Εσπερινά Σχολεία / Εσπερινές Τεχνικές Σχολές</a:t>
            </a:r>
            <a:endParaRPr lang="en-US" sz="2000" dirty="0"/>
          </a:p>
        </p:txBody>
      </p:sp>
      <p:cxnSp>
        <p:nvCxnSpPr>
          <p:cNvPr id="135" name="Straight Connector 134"/>
          <p:cNvCxnSpPr>
            <a:cxnSpLocks/>
          </p:cNvCxnSpPr>
          <p:nvPr/>
        </p:nvCxnSpPr>
        <p:spPr>
          <a:xfrm flipV="1">
            <a:off x="4363913" y="4420413"/>
            <a:ext cx="612265" cy="618138"/>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V="1">
            <a:off x="4968194" y="2155290"/>
            <a:ext cx="517376" cy="279925"/>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cxnSpLocks/>
          </p:cNvCxnSpPr>
          <p:nvPr/>
        </p:nvCxnSpPr>
        <p:spPr>
          <a:xfrm>
            <a:off x="4982690" y="4393903"/>
            <a:ext cx="480158" cy="335579"/>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5575966" y="3422530"/>
            <a:ext cx="6616033" cy="3290504"/>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gn="ctr">
              <a:buFont typeface="Arial" panose="020B0604020202020204" pitchFamily="34" charset="0"/>
              <a:buChar char="•"/>
            </a:pPr>
            <a:endParaRPr lang="el-GR" sz="2000" dirty="0"/>
          </a:p>
          <a:p>
            <a:pPr marL="171450" indent="-171450" algn="ctr">
              <a:buFont typeface="Arial" panose="020B0604020202020204" pitchFamily="34" charset="0"/>
              <a:buChar char="•"/>
            </a:pPr>
            <a:endParaRPr lang="el-GR" sz="2000" dirty="0"/>
          </a:p>
          <a:p>
            <a:pPr marL="171450" indent="-171450" algn="ctr">
              <a:buFont typeface="Arial" panose="020B0604020202020204" pitchFamily="34" charset="0"/>
              <a:buChar char="•"/>
            </a:pPr>
            <a:endParaRPr lang="el-GR" sz="2000" dirty="0"/>
          </a:p>
          <a:p>
            <a:pPr algn="ctr"/>
            <a:r>
              <a:rPr lang="el-GR" sz="2000" b="1" dirty="0">
                <a:solidFill>
                  <a:schemeClr val="tx1"/>
                </a:solidFill>
                <a:effectLst>
                  <a:outerShdw blurRad="38100" dist="38100" dir="2700000" algn="tl">
                    <a:srgbClr val="000000">
                      <a:alpha val="43137"/>
                    </a:srgbClr>
                  </a:outerShdw>
                </a:effectLst>
              </a:rPr>
              <a:t>Αδιαβάθμητη Εκπαίδευση</a:t>
            </a:r>
            <a:r>
              <a:rPr lang="en-US" sz="2000" b="1" dirty="0">
                <a:solidFill>
                  <a:schemeClr val="tx1"/>
                </a:solidFill>
                <a:effectLst>
                  <a:outerShdw blurRad="38100" dist="38100" dir="2700000" algn="tl">
                    <a:srgbClr val="000000">
                      <a:alpha val="43137"/>
                    </a:srgbClr>
                  </a:outerShdw>
                </a:effectLst>
              </a:rPr>
              <a:t>: </a:t>
            </a:r>
            <a:r>
              <a:rPr lang="el-GR" sz="2000" b="1" dirty="0">
                <a:solidFill>
                  <a:schemeClr val="tx1"/>
                </a:solidFill>
                <a:effectLst>
                  <a:outerShdw blurRad="38100" dist="38100" dir="2700000" algn="tl">
                    <a:srgbClr val="000000">
                      <a:alpha val="43137"/>
                    </a:srgbClr>
                  </a:outerShdw>
                </a:effectLst>
              </a:rPr>
              <a:t>Δημόσια και Ιδιωτική </a:t>
            </a:r>
          </a:p>
          <a:p>
            <a:pPr algn="ctr"/>
            <a:endParaRPr lang="el-GR" sz="2000" b="1" dirty="0">
              <a:solidFill>
                <a:schemeClr val="tx1"/>
              </a:solidFill>
              <a:effectLst>
                <a:outerShdw blurRad="38100" dist="38100" dir="2700000" algn="tl">
                  <a:srgbClr val="000000">
                    <a:alpha val="43137"/>
                  </a:srgbClr>
                </a:outerShdw>
              </a:effectLst>
            </a:endParaRPr>
          </a:p>
          <a:p>
            <a:pPr algn="ctr"/>
            <a:r>
              <a:rPr lang="el-GR" sz="2000" dirty="0">
                <a:solidFill>
                  <a:schemeClr val="tx1"/>
                </a:solidFill>
              </a:rPr>
              <a:t>α) Σ.Α.Ε.Κ. – Δημόσιες και Ιδιωτικές Σχολές Ανώτερης Επαγγελματικής Κατάρτισης Ελλάδας</a:t>
            </a:r>
          </a:p>
          <a:p>
            <a:pPr algn="ctr"/>
            <a:r>
              <a:rPr lang="el-GR" sz="2000" b="1" dirty="0">
                <a:solidFill>
                  <a:schemeClr val="accent2">
                    <a:lumMod val="75000"/>
                  </a:schemeClr>
                </a:solidFill>
                <a:effectLst>
                  <a:outerShdw blurRad="38100" dist="38100" dir="2700000" algn="tl">
                    <a:srgbClr val="000000">
                      <a:alpha val="43137"/>
                    </a:srgbClr>
                  </a:outerShdw>
                </a:effectLst>
              </a:rPr>
              <a:t>Πρόσβαση</a:t>
            </a:r>
            <a:r>
              <a:rPr lang="en-US" sz="2000" b="1" dirty="0">
                <a:solidFill>
                  <a:schemeClr val="accent2">
                    <a:lumMod val="75000"/>
                  </a:schemeClr>
                </a:solidFill>
                <a:effectLst>
                  <a:outerShdw blurRad="38100" dist="38100" dir="2700000" algn="tl">
                    <a:srgbClr val="000000">
                      <a:alpha val="43137"/>
                    </a:srgbClr>
                  </a:outerShdw>
                </a:effectLst>
              </a:rPr>
              <a:t>: </a:t>
            </a:r>
            <a:r>
              <a:rPr lang="el-GR" sz="2000" b="1" dirty="0">
                <a:solidFill>
                  <a:schemeClr val="accent2">
                    <a:lumMod val="75000"/>
                  </a:schemeClr>
                </a:solidFill>
                <a:effectLst>
                  <a:outerShdw blurRad="38100" dist="38100" dir="2700000" algn="tl">
                    <a:srgbClr val="000000">
                      <a:alpha val="43137"/>
                    </a:srgbClr>
                  </a:outerShdw>
                </a:effectLst>
              </a:rPr>
              <a:t>Συνεξέταση προϋποθέσεων</a:t>
            </a:r>
          </a:p>
          <a:p>
            <a:pPr algn="ctr"/>
            <a:endParaRPr lang="el-GR" sz="2000" b="1" dirty="0">
              <a:solidFill>
                <a:schemeClr val="accent2">
                  <a:lumMod val="75000"/>
                </a:schemeClr>
              </a:solidFill>
              <a:effectLst>
                <a:outerShdw blurRad="38100" dist="38100" dir="2700000" algn="tl">
                  <a:srgbClr val="000000">
                    <a:alpha val="43137"/>
                  </a:srgbClr>
                </a:outerShdw>
              </a:effectLst>
            </a:endParaRPr>
          </a:p>
          <a:p>
            <a:pPr algn="ctr"/>
            <a:r>
              <a:rPr lang="el-GR" sz="2000" dirty="0">
                <a:solidFill>
                  <a:schemeClr val="tx1"/>
                </a:solidFill>
              </a:rPr>
              <a:t>β) Διά Βίου Εκπαίδευση</a:t>
            </a:r>
            <a:r>
              <a:rPr lang="en-US" sz="2000" dirty="0">
                <a:solidFill>
                  <a:schemeClr val="tx1"/>
                </a:solidFill>
              </a:rPr>
              <a:t>: </a:t>
            </a:r>
            <a:r>
              <a:rPr lang="el-GR" sz="2000" dirty="0">
                <a:solidFill>
                  <a:schemeClr val="tx1"/>
                </a:solidFill>
              </a:rPr>
              <a:t>Σεμινάρια μακράς διαρκείας, Προγράμματα Κατάρτισης (</a:t>
            </a:r>
            <a:r>
              <a:rPr lang="el-GR" sz="2000" dirty="0" err="1">
                <a:solidFill>
                  <a:schemeClr val="tx1"/>
                </a:solidFill>
              </a:rPr>
              <a:t>ΑνΑΔ</a:t>
            </a:r>
            <a:r>
              <a:rPr lang="el-GR" sz="2000" dirty="0">
                <a:solidFill>
                  <a:schemeClr val="tx1"/>
                </a:solidFill>
              </a:rPr>
              <a:t>, ΚΕΒΕ, ΚΕΠΑ, ΟΕΒ)</a:t>
            </a:r>
          </a:p>
          <a:p>
            <a:pPr algn="ctr"/>
            <a:endParaRPr lang="el-GR" sz="2000" dirty="0"/>
          </a:p>
          <a:p>
            <a:pPr algn="ctr"/>
            <a:endParaRPr lang="el-GR" sz="2000" dirty="0"/>
          </a:p>
          <a:p>
            <a:pPr algn="ctr"/>
            <a:endParaRPr lang="en-US" sz="2000" dirty="0"/>
          </a:p>
        </p:txBody>
      </p:sp>
      <p:sp>
        <p:nvSpPr>
          <p:cNvPr id="26" name="Rectangle 25"/>
          <p:cNvSpPr/>
          <p:nvPr/>
        </p:nvSpPr>
        <p:spPr>
          <a:xfrm>
            <a:off x="5554958" y="345984"/>
            <a:ext cx="6637041" cy="2510313"/>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gn="ctr">
              <a:buFont typeface="Arial" panose="020B0604020202020204" pitchFamily="34" charset="0"/>
              <a:buChar char="•"/>
            </a:pPr>
            <a:endParaRPr lang="el-GR" sz="2000" dirty="0"/>
          </a:p>
          <a:p>
            <a:pPr marL="171450" indent="-171450" algn="ctr">
              <a:buFont typeface="Arial" panose="020B0604020202020204" pitchFamily="34" charset="0"/>
              <a:buChar char="•"/>
            </a:pPr>
            <a:endParaRPr lang="el-GR" sz="2000" dirty="0"/>
          </a:p>
          <a:p>
            <a:pPr marL="171450" indent="-171450" algn="ctr">
              <a:buFont typeface="Arial" panose="020B0604020202020204" pitchFamily="34" charset="0"/>
              <a:buChar char="•"/>
            </a:pPr>
            <a:endParaRPr lang="el-GR" sz="2000" dirty="0"/>
          </a:p>
          <a:p>
            <a:pPr algn="ctr"/>
            <a:endParaRPr lang="en-US" sz="2000" dirty="0"/>
          </a:p>
          <a:p>
            <a:pPr algn="ctr"/>
            <a:r>
              <a:rPr lang="el-GR" sz="2000" b="1" dirty="0">
                <a:solidFill>
                  <a:schemeClr val="tx1"/>
                </a:solidFill>
                <a:effectLst>
                  <a:outerShdw blurRad="38100" dist="38100" dir="2700000" algn="tl">
                    <a:srgbClr val="000000">
                      <a:alpha val="43137"/>
                    </a:srgbClr>
                  </a:outerShdw>
                </a:effectLst>
              </a:rPr>
              <a:t>Τριτοβάθμια Εκπαίδευση Ανώτατης και Ανώτερης Εκπαίδευσης σε άλλες χώρες</a:t>
            </a:r>
            <a:endParaRPr lang="el-GR" sz="2000" dirty="0">
              <a:solidFill>
                <a:schemeClr val="accent2">
                  <a:lumMod val="50000"/>
                </a:schemeClr>
              </a:solidFill>
            </a:endParaRPr>
          </a:p>
          <a:p>
            <a:pPr algn="ctr"/>
            <a:endParaRPr lang="en-US" sz="2000" dirty="0">
              <a:solidFill>
                <a:schemeClr val="accent2">
                  <a:lumMod val="50000"/>
                </a:schemeClr>
              </a:solidFill>
            </a:endParaRPr>
          </a:p>
          <a:p>
            <a:pPr algn="ctr"/>
            <a:r>
              <a:rPr lang="el-GR" sz="2000" b="1" dirty="0">
                <a:solidFill>
                  <a:schemeClr val="accent2">
                    <a:lumMod val="75000"/>
                  </a:schemeClr>
                </a:solidFill>
                <a:effectLst>
                  <a:outerShdw blurRad="38100" dist="38100" dir="2700000" algn="tl">
                    <a:srgbClr val="000000">
                      <a:alpha val="43137"/>
                    </a:srgbClr>
                  </a:outerShdw>
                </a:effectLst>
              </a:rPr>
              <a:t>Πρόσβαση</a:t>
            </a:r>
            <a:r>
              <a:rPr lang="en-US" sz="2000" b="1" dirty="0">
                <a:solidFill>
                  <a:schemeClr val="accent2">
                    <a:lumMod val="75000"/>
                  </a:schemeClr>
                </a:solidFill>
                <a:effectLst>
                  <a:outerShdw blurRad="38100" dist="38100" dir="2700000" algn="tl">
                    <a:srgbClr val="000000">
                      <a:alpha val="43137"/>
                    </a:srgbClr>
                  </a:outerShdw>
                </a:effectLst>
              </a:rPr>
              <a:t>: </a:t>
            </a:r>
            <a:r>
              <a:rPr lang="el-GR" sz="2000" b="1" dirty="0">
                <a:solidFill>
                  <a:schemeClr val="accent2">
                    <a:lumMod val="75000"/>
                  </a:schemeClr>
                </a:solidFill>
                <a:effectLst>
                  <a:outerShdw blurRad="38100" dist="38100" dir="2700000" algn="tl">
                    <a:srgbClr val="000000">
                      <a:alpha val="43137"/>
                    </a:srgbClr>
                  </a:outerShdw>
                </a:effectLst>
              </a:rPr>
              <a:t>Συνεξέταση προσόντων/παραγόντων </a:t>
            </a:r>
            <a:r>
              <a:rPr lang="el-GR" sz="2000" dirty="0">
                <a:solidFill>
                  <a:schemeClr val="accent2">
                    <a:lumMod val="75000"/>
                  </a:schemeClr>
                </a:solidFill>
              </a:rPr>
              <a:t>(Βαθμολογία Απολυτηρίου, βαθμών σε συγκεκριμένα μαθήματα, πιθανές εξετάσεις, γνώση ξένης γλώσσας, </a:t>
            </a:r>
            <a:r>
              <a:rPr lang="en-US" sz="2000" dirty="0">
                <a:solidFill>
                  <a:schemeClr val="accent2">
                    <a:lumMod val="75000"/>
                  </a:schemeClr>
                </a:solidFill>
              </a:rPr>
              <a:t>portfolio</a:t>
            </a:r>
            <a:r>
              <a:rPr lang="en-GB" sz="2000" dirty="0">
                <a:solidFill>
                  <a:schemeClr val="accent2">
                    <a:lumMod val="75000"/>
                  </a:schemeClr>
                </a:solidFill>
              </a:rPr>
              <a:t> </a:t>
            </a:r>
            <a:r>
              <a:rPr lang="el-GR" sz="2000" dirty="0">
                <a:solidFill>
                  <a:schemeClr val="accent2">
                    <a:lumMod val="75000"/>
                  </a:schemeClr>
                </a:solidFill>
              </a:rPr>
              <a:t>κ.λπ.)</a:t>
            </a:r>
          </a:p>
          <a:p>
            <a:pPr algn="ctr"/>
            <a:endParaRPr lang="el-GR" sz="2000" dirty="0"/>
          </a:p>
          <a:p>
            <a:pPr marL="171450" indent="-171450" algn="ctr">
              <a:buFont typeface="Arial" panose="020B0604020202020204" pitchFamily="34" charset="0"/>
              <a:buChar char="•"/>
            </a:pPr>
            <a:endParaRPr lang="el-GR" sz="2000" dirty="0"/>
          </a:p>
          <a:p>
            <a:pPr algn="ctr"/>
            <a:endParaRPr lang="el-GR" sz="2000" dirty="0"/>
          </a:p>
          <a:p>
            <a:pPr algn="ctr"/>
            <a:endParaRPr lang="en-US" sz="2000" dirty="0"/>
          </a:p>
        </p:txBody>
      </p:sp>
      <p:pic>
        <p:nvPicPr>
          <p:cNvPr id="6" name="Picture 5">
            <a:extLst>
              <a:ext uri="{FF2B5EF4-FFF2-40B4-BE49-F238E27FC236}">
                <a16:creationId xmlns:a16="http://schemas.microsoft.com/office/drawing/2014/main" id="{6FA45B57-A3DF-895F-32A7-20E015E687DE}"/>
              </a:ext>
            </a:extLst>
          </p:cNvPr>
          <p:cNvPicPr>
            <a:picLocks noChangeAspect="1"/>
          </p:cNvPicPr>
          <p:nvPr/>
        </p:nvPicPr>
        <p:blipFill>
          <a:blip r:embed="rId2"/>
          <a:stretch>
            <a:fillRect/>
          </a:stretch>
        </p:blipFill>
        <p:spPr>
          <a:xfrm>
            <a:off x="0" y="-23813"/>
            <a:ext cx="952500" cy="1362075"/>
          </a:xfrm>
          <a:prstGeom prst="rect">
            <a:avLst/>
          </a:prstGeom>
        </p:spPr>
      </p:pic>
    </p:spTree>
    <p:extLst>
      <p:ext uri="{BB962C8B-B14F-4D97-AF65-F5344CB8AC3E}">
        <p14:creationId xmlns:p14="http://schemas.microsoft.com/office/powerpoint/2010/main" val="29334269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90E00-9930-49CE-ADFE-6D9F8F98F4DF}"/>
              </a:ext>
            </a:extLst>
          </p:cNvPr>
          <p:cNvSpPr>
            <a:spLocks noGrp="1"/>
          </p:cNvSpPr>
          <p:nvPr>
            <p:ph type="title"/>
          </p:nvPr>
        </p:nvSpPr>
        <p:spPr>
          <a:xfrm>
            <a:off x="6857998" y="964075"/>
            <a:ext cx="4654297" cy="3739896"/>
          </a:xfrm>
        </p:spPr>
        <p:txBody>
          <a:bodyPr anchor="b">
            <a:normAutofit/>
          </a:bodyPr>
          <a:lstStyle/>
          <a:p>
            <a:r>
              <a:rPr lang="el-GR" altLang="en-US" sz="3100" b="1" cap="none" dirty="0"/>
              <a:t>ΔΗΜΟΣΙΑ  ΤΡΙΤΟΒΑΘΜΙΑ   ΕΚΠΑΙΔΕΥΣΗ </a:t>
            </a:r>
            <a:br>
              <a:rPr lang="el-GR" altLang="en-US" sz="3100" b="1" cap="none" dirty="0"/>
            </a:br>
            <a:r>
              <a:rPr lang="el-GR" altLang="en-US" sz="3100" b="1" cap="none" dirty="0"/>
              <a:t>ΚΥΠΡΟΥ  ΚΑΙ  ΕΛΛΑΔΑΣ </a:t>
            </a:r>
            <a:br>
              <a:rPr lang="el-GR" altLang="en-US" sz="3100" b="1" cap="none" dirty="0"/>
            </a:br>
            <a:r>
              <a:rPr lang="el-GR" altLang="en-US" sz="3100" b="1" cap="none" dirty="0"/>
              <a:t/>
            </a:r>
            <a:br>
              <a:rPr lang="el-GR" altLang="en-US" sz="3100" b="1" cap="none" dirty="0"/>
            </a:br>
            <a:r>
              <a:rPr lang="el-GR" altLang="en-US" sz="3100" b="1" dirty="0"/>
              <a:t>ΠΑΓΚΥΠΡΙΕΣ ΕΞΕΤΑΣΕΙΣ </a:t>
            </a:r>
            <a:r>
              <a:rPr lang="el-GR" altLang="en-US" sz="3100" b="1" cap="none" dirty="0"/>
              <a:t>ΠΡΟΣΒΑΣΗΣ  (2027)</a:t>
            </a:r>
            <a:endParaRPr lang="el-GR" sz="3100" b="1" dirty="0"/>
          </a:p>
        </p:txBody>
      </p:sp>
      <p:sp>
        <p:nvSpPr>
          <p:cNvPr id="11" name="Subtitle 2">
            <a:extLst>
              <a:ext uri="{FF2B5EF4-FFF2-40B4-BE49-F238E27FC236}">
                <a16:creationId xmlns:a16="http://schemas.microsoft.com/office/drawing/2014/main" id="{1A316262-4401-AB7B-4FDC-F17D790989BB}"/>
              </a:ext>
            </a:extLst>
          </p:cNvPr>
          <p:cNvSpPr>
            <a:spLocks noGrp="1"/>
          </p:cNvSpPr>
          <p:nvPr>
            <p:ph type="subTitle" idx="1"/>
          </p:nvPr>
        </p:nvSpPr>
        <p:spPr>
          <a:xfrm>
            <a:off x="6858000" y="4822842"/>
            <a:ext cx="4206240" cy="1380744"/>
          </a:xfrm>
        </p:spPr>
        <p:txBody>
          <a:bodyPr/>
          <a:lstStyle/>
          <a:p>
            <a:endParaRPr lang="en-US"/>
          </a:p>
        </p:txBody>
      </p:sp>
      <p:sp>
        <p:nvSpPr>
          <p:cNvPr id="13" name="Footer Placeholder 3">
            <a:extLst>
              <a:ext uri="{FF2B5EF4-FFF2-40B4-BE49-F238E27FC236}">
                <a16:creationId xmlns:a16="http://schemas.microsoft.com/office/drawing/2014/main" id="{24D63A40-6B69-3725-38A0-9DEF60805E2B}"/>
              </a:ext>
            </a:extLst>
          </p:cNvPr>
          <p:cNvSpPr>
            <a:spLocks noGrp="1"/>
          </p:cNvSpPr>
          <p:nvPr>
            <p:ph type="ftr" sz="quarter" idx="15"/>
          </p:nvPr>
        </p:nvSpPr>
        <p:spPr>
          <a:xfrm rot="16200000">
            <a:off x="-1131161" y="1592957"/>
            <a:ext cx="2973522" cy="365125"/>
          </a:xfrm>
        </p:spPr>
        <p:txBody>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l-GR" sz="1200" b="0" i="0" u="none" strike="noStrike" kern="1200" cap="none" spc="0" normalizeH="0" baseline="0" noProof="0">
                <a:ln>
                  <a:noFill/>
                </a:ln>
                <a:solidFill>
                  <a:prstClr val="black"/>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DA642E8F-239A-4F52-764F-0B9BD376670F}"/>
              </a:ext>
            </a:extLst>
          </p:cNvPr>
          <p:cNvPicPr>
            <a:picLocks noChangeAspect="1"/>
          </p:cNvPicPr>
          <p:nvPr/>
        </p:nvPicPr>
        <p:blipFill>
          <a:blip r:embed="rId3"/>
          <a:srcRect t="2672" r="-1" b="-1"/>
          <a:stretch>
            <a:fillRect/>
          </a:stretch>
        </p:blipFill>
        <p:spPr>
          <a:xfrm>
            <a:off x="841248" y="964074"/>
            <a:ext cx="5403280" cy="5258929"/>
          </a:xfrm>
          <a:custGeom>
            <a:avLst/>
            <a:gdLst>
              <a:gd name="connsiteX0" fmla="*/ 2701640 w 5403280"/>
              <a:gd name="connsiteY0" fmla="*/ 0 h 5258929"/>
              <a:gd name="connsiteX1" fmla="*/ 5403280 w 5403280"/>
              <a:gd name="connsiteY1" fmla="*/ 2701640 h 5258929"/>
              <a:gd name="connsiteX2" fmla="*/ 5403280 w 5403280"/>
              <a:gd name="connsiteY2" fmla="*/ 5258929 h 5258929"/>
              <a:gd name="connsiteX3" fmla="*/ 0 w 5403280"/>
              <a:gd name="connsiteY3" fmla="*/ 5258929 h 5258929"/>
              <a:gd name="connsiteX4" fmla="*/ 0 w 5403280"/>
              <a:gd name="connsiteY4" fmla="*/ 2701640 h 5258929"/>
              <a:gd name="connsiteX5" fmla="*/ 2701640 w 5403280"/>
              <a:gd name="connsiteY5" fmla="*/ 0 h 525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3280" h="5258929">
                <a:moveTo>
                  <a:pt x="2701640" y="0"/>
                </a:moveTo>
                <a:cubicBezTo>
                  <a:pt x="4193715" y="0"/>
                  <a:pt x="5403280" y="1209565"/>
                  <a:pt x="5403280" y="2701640"/>
                </a:cubicBezTo>
                <a:lnTo>
                  <a:pt x="5403280" y="5258929"/>
                </a:lnTo>
                <a:lnTo>
                  <a:pt x="0" y="5258929"/>
                </a:lnTo>
                <a:lnTo>
                  <a:pt x="0" y="2701640"/>
                </a:lnTo>
                <a:cubicBezTo>
                  <a:pt x="0" y="1209565"/>
                  <a:pt x="1209565" y="0"/>
                  <a:pt x="2701640" y="0"/>
                </a:cubicBezTo>
                <a:close/>
              </a:path>
            </a:pathLst>
          </a:custGeom>
          <a:noFill/>
          <a:ln w="6350">
            <a:noFill/>
          </a:ln>
        </p:spPr>
      </p:pic>
      <p:sp>
        <p:nvSpPr>
          <p:cNvPr id="5" name="Title 1">
            <a:extLst>
              <a:ext uri="{FF2B5EF4-FFF2-40B4-BE49-F238E27FC236}">
                <a16:creationId xmlns:a16="http://schemas.microsoft.com/office/drawing/2014/main" id="{18EBB7A6-CC12-40F9-A6BE-D32386D81A49}"/>
              </a:ext>
            </a:extLst>
          </p:cNvPr>
          <p:cNvSpPr txBox="1">
            <a:spLocks/>
          </p:cNvSpPr>
          <p:nvPr/>
        </p:nvSpPr>
        <p:spPr>
          <a:xfrm>
            <a:off x="1876425" y="2162175"/>
            <a:ext cx="8753476" cy="134778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pPr marL="0" marR="0" lvl="0" indent="0" algn="ctr" defTabSz="914400" rtl="0" eaLnBrk="1" fontAlgn="auto" latinLnBrk="1" hangingPunct="1">
              <a:lnSpc>
                <a:spcPct val="100000"/>
              </a:lnSpc>
              <a:spcBef>
                <a:spcPct val="0"/>
              </a:spcBef>
              <a:spcAft>
                <a:spcPts val="0"/>
              </a:spcAft>
              <a:buClrTx/>
              <a:buSzTx/>
              <a:buFontTx/>
              <a:buNone/>
              <a:tabLst/>
              <a:defRPr/>
            </a:pPr>
            <a:endParaRPr kumimoji="0" lang="en-GB" sz="4800" b="0" i="0" u="none" strike="noStrike" kern="1200" cap="all" spc="0" normalizeH="0" baseline="0" noProof="0" dirty="0">
              <a:ln>
                <a:noFill/>
              </a:ln>
              <a:solidFill>
                <a:prstClr val="black"/>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24670696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F2114BD6-4993-2DCA-BD1C-AE8B33E6F2E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Content Placeholder 3">
            <a:extLst>
              <a:ext uri="{FF2B5EF4-FFF2-40B4-BE49-F238E27FC236}">
                <a16:creationId xmlns:a16="http://schemas.microsoft.com/office/drawing/2014/main" id="{364F9AAA-C7E1-EC51-26A3-0D5A4BD768F8}"/>
              </a:ext>
            </a:extLst>
          </p:cNvPr>
          <p:cNvSpPr>
            <a:spLocks noGrp="1"/>
          </p:cNvSpPr>
          <p:nvPr>
            <p:ph sz="quarter" idx="15"/>
          </p:nvPr>
        </p:nvSpPr>
        <p:spPr>
          <a:xfrm>
            <a:off x="731838" y="1968406"/>
            <a:ext cx="5181600" cy="4351337"/>
          </a:xfrm>
          <a:ln>
            <a:solidFill>
              <a:schemeClr val="tx1"/>
            </a:solidFill>
          </a:ln>
        </p:spPr>
        <p:txBody>
          <a:bodyPr/>
          <a:lstStyle/>
          <a:p>
            <a:pPr marL="0" indent="0" algn="ctr">
              <a:buNone/>
            </a:pPr>
            <a:r>
              <a:rPr lang="el-GR" sz="2400" b="1" dirty="0">
                <a:ea typeface="Arial" panose="020B0604020202020204" pitchFamily="34" charset="0"/>
                <a:cs typeface="Times New Roman" panose="02020603050405020304" pitchFamily="18" charset="0"/>
              </a:rPr>
              <a:t>1. Απόλυσης </a:t>
            </a:r>
          </a:p>
          <a:p>
            <a:r>
              <a:rPr lang="el-GR" sz="2000" b="1" dirty="0">
                <a:ea typeface="Arial" panose="020B0604020202020204" pitchFamily="34" charset="0"/>
                <a:cs typeface="Times New Roman" panose="02020603050405020304" pitchFamily="18" charset="0"/>
              </a:rPr>
              <a:t>Στοχεύουν στην απόκτηση </a:t>
            </a:r>
            <a:r>
              <a:rPr lang="el-GR" sz="2000" b="1" dirty="0">
                <a:ea typeface="Calibri" panose="020F0502020204030204" pitchFamily="34" charset="0"/>
                <a:cs typeface="Times New Roman" panose="02020603050405020304" pitchFamily="18" charset="0"/>
              </a:rPr>
              <a:t>Απολυτηρίου Δευτεροβάθμιας Εκπαίδευσης από την Κυπριακή Δημοκρατία.</a:t>
            </a:r>
          </a:p>
          <a:p>
            <a:endParaRPr lang="en-US" dirty="0"/>
          </a:p>
        </p:txBody>
      </p:sp>
      <p:sp>
        <p:nvSpPr>
          <p:cNvPr id="5" name="Content Placeholder 4">
            <a:extLst>
              <a:ext uri="{FF2B5EF4-FFF2-40B4-BE49-F238E27FC236}">
                <a16:creationId xmlns:a16="http://schemas.microsoft.com/office/drawing/2014/main" id="{7B99860D-98B6-17DC-6919-F9D25716F05B}"/>
              </a:ext>
            </a:extLst>
          </p:cNvPr>
          <p:cNvSpPr>
            <a:spLocks noGrp="1"/>
          </p:cNvSpPr>
          <p:nvPr>
            <p:ph sz="quarter" idx="16"/>
          </p:nvPr>
        </p:nvSpPr>
        <p:spPr>
          <a:xfrm>
            <a:off x="6284947" y="1968406"/>
            <a:ext cx="5181600" cy="4351337"/>
          </a:xfrm>
          <a:ln>
            <a:solidFill>
              <a:schemeClr val="tx1"/>
            </a:solidFill>
          </a:ln>
        </p:spPr>
        <p:txBody>
          <a:bodyPr>
            <a:normAutofit/>
          </a:bodyPr>
          <a:lstStyle/>
          <a:p>
            <a:pPr marL="0" marR="151130" indent="0" algn="ctr">
              <a:lnSpc>
                <a:spcPct val="125000"/>
              </a:lnSpc>
              <a:spcAft>
                <a:spcPts val="0"/>
              </a:spcAft>
              <a:buNone/>
            </a:pPr>
            <a:r>
              <a:rPr lang="el-GR" sz="2400" b="1" dirty="0">
                <a:ea typeface="Arial" panose="020B0604020202020204" pitchFamily="34" charset="0"/>
                <a:cs typeface="Times New Roman" panose="02020603050405020304" pitchFamily="18" charset="0"/>
              </a:rPr>
              <a:t>2. Πρόσβασης </a:t>
            </a:r>
          </a:p>
          <a:p>
            <a:pPr marL="0" marR="151130" indent="0" algn="just">
              <a:lnSpc>
                <a:spcPct val="125000"/>
              </a:lnSpc>
              <a:spcAft>
                <a:spcPts val="0"/>
              </a:spcAft>
              <a:buNone/>
            </a:pPr>
            <a:r>
              <a:rPr lang="el-GR" sz="1800" b="1" dirty="0">
                <a:cs typeface="Times New Roman" panose="02020603050405020304" pitchFamily="18" charset="0"/>
              </a:rPr>
              <a:t>Σ</a:t>
            </a:r>
            <a:r>
              <a:rPr lang="el-GR" sz="1800" b="1" dirty="0"/>
              <a:t>κοπό έχουν</a:t>
            </a:r>
            <a:r>
              <a:rPr lang="en-US" sz="1800" b="1" dirty="0"/>
              <a:t>:</a:t>
            </a:r>
            <a:endParaRPr lang="el-GR" sz="1800" b="1" dirty="0"/>
          </a:p>
          <a:p>
            <a:pPr marL="0" marR="151130" indent="0" algn="just">
              <a:lnSpc>
                <a:spcPct val="125000"/>
              </a:lnSpc>
              <a:spcAft>
                <a:spcPts val="0"/>
              </a:spcAft>
              <a:buNone/>
            </a:pPr>
            <a:r>
              <a:rPr lang="el-GR" sz="1800" b="1" dirty="0"/>
              <a:t>α) τη χορήγηση του βαθμού κατάταξης ανά Πλαίσιο Πρόσβασης και του πιστοποιητικού πρόσβασης στους υποψηφίους,</a:t>
            </a:r>
            <a:endParaRPr lang="en-US" sz="1800" b="1" dirty="0"/>
          </a:p>
          <a:p>
            <a:pPr marL="0" marR="151130" indent="0" algn="just">
              <a:lnSpc>
                <a:spcPct val="125000"/>
              </a:lnSpc>
              <a:spcAft>
                <a:spcPts val="0"/>
              </a:spcAft>
              <a:buNone/>
            </a:pPr>
            <a:r>
              <a:rPr lang="el-GR" sz="1800" b="1" dirty="0"/>
              <a:t>β) την κατανομή των θέσεων στα Δημόσια ΑΑΕΙ της Κύπρου &amp; Ελλάδας.</a:t>
            </a:r>
            <a:endParaRPr lang="el-GR" sz="1800" b="1" dirty="0">
              <a:ea typeface="Calibri" panose="020F0502020204030204" pitchFamily="34" charset="0"/>
              <a:cs typeface="Times New Roman" panose="02020603050405020304" pitchFamily="18" charset="0"/>
            </a:endParaRPr>
          </a:p>
          <a:p>
            <a:endParaRPr lang="en-US" dirty="0"/>
          </a:p>
        </p:txBody>
      </p:sp>
      <p:sp>
        <p:nvSpPr>
          <p:cNvPr id="7" name="Title 6">
            <a:extLst>
              <a:ext uri="{FF2B5EF4-FFF2-40B4-BE49-F238E27FC236}">
                <a16:creationId xmlns:a16="http://schemas.microsoft.com/office/drawing/2014/main" id="{608E802D-DB02-A02D-65FE-CE1585D90E9C}"/>
              </a:ext>
            </a:extLst>
          </p:cNvPr>
          <p:cNvSpPr>
            <a:spLocks noGrp="1"/>
          </p:cNvSpPr>
          <p:nvPr>
            <p:ph type="title"/>
          </p:nvPr>
        </p:nvSpPr>
        <p:spPr>
          <a:xfrm>
            <a:off x="0" y="630088"/>
            <a:ext cx="12120465" cy="867930"/>
          </a:xfrm>
          <a:prstGeom prst="rect">
            <a:avLst/>
          </a:prstGeom>
          <a:solidFill>
            <a:srgbClr val="0070C0"/>
          </a:solidFill>
        </p:spPr>
        <p:txBody>
          <a:bodyPr wrap="square">
            <a:spAutoFit/>
          </a:bodyPr>
          <a:lstStyle/>
          <a:p>
            <a:pPr algn="ctr"/>
            <a:r>
              <a:rPr lang="el-GR" sz="3200" b="1" dirty="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ΠΑΓΚΥΠΡΙΕΣ ΕΞΕΤΑΣΕΙΣ </a:t>
            </a:r>
            <a:r>
              <a:rPr lang="el-GR" sz="3200" b="1" dirty="0">
                <a:ln w="11430"/>
                <a:solidFill>
                  <a:schemeClr val="bg2"/>
                </a:solidFill>
                <a:effectLst>
                  <a:outerShdw blurRad="50800" dist="39000" dir="5460000" algn="tl">
                    <a:srgbClr val="000000">
                      <a:alpha val="38000"/>
                    </a:srgbClr>
                  </a:outerShdw>
                </a:effectLst>
                <a:latin typeface="Arial" panose="020B0604020202020204" pitchFamily="34" charset="0"/>
                <a:cs typeface="Arial" panose="020B0604020202020204" pitchFamily="34" charset="0"/>
              </a:rPr>
              <a:t> </a:t>
            </a:r>
            <a:br>
              <a:rPr lang="el-GR" sz="3200" b="1" dirty="0">
                <a:ln w="11430"/>
                <a:solidFill>
                  <a:schemeClr val="bg2"/>
                </a:solidFill>
                <a:effectLst>
                  <a:outerShdw blurRad="50800" dist="39000" dir="5460000" algn="tl">
                    <a:srgbClr val="000000">
                      <a:alpha val="38000"/>
                    </a:srgbClr>
                  </a:outerShdw>
                </a:effectLst>
                <a:latin typeface="Arial" panose="020B0604020202020204" pitchFamily="34" charset="0"/>
                <a:cs typeface="Arial" panose="020B0604020202020204" pitchFamily="34" charset="0"/>
              </a:rPr>
            </a:br>
            <a:r>
              <a:rPr lang="el-GR" sz="2400" dirty="0">
                <a:ln w="11430"/>
                <a:solidFill>
                  <a:schemeClr val="bg2"/>
                </a:solidFill>
                <a:latin typeface="Arial" panose="020B0604020202020204" pitchFamily="34" charset="0"/>
                <a:cs typeface="Arial" panose="020B0604020202020204" pitchFamily="34" charset="0"/>
              </a:rPr>
              <a:t>(ΔΙΑΧΩΡΙΣΤΗΚΑΝ από το 2022)</a:t>
            </a:r>
            <a:endParaRPr lang="en-US" sz="2400" dirty="0">
              <a:solidFill>
                <a:schemeClr val="bg2"/>
              </a:solidFill>
            </a:endParaRPr>
          </a:p>
        </p:txBody>
      </p:sp>
      <p:pic>
        <p:nvPicPr>
          <p:cNvPr id="8" name="Picture 7" descr="&lt;b&gt;University of Athens&lt;/b&gt; - PANORAMASTREETLINE">
            <a:extLst>
              <a:ext uri="{FF2B5EF4-FFF2-40B4-BE49-F238E27FC236}">
                <a16:creationId xmlns:a16="http://schemas.microsoft.com/office/drawing/2014/main" id="{5FEC7893-D7D8-3C09-D8AE-87CB78856A7A}"/>
              </a:ext>
            </a:extLst>
          </p:cNvPr>
          <p:cNvPicPr>
            <a:picLocks noChangeAspect="1"/>
          </p:cNvPicPr>
          <p:nvPr/>
        </p:nvPicPr>
        <p:blipFill>
          <a:blip r:embed="rId2"/>
          <a:stretch>
            <a:fillRect/>
          </a:stretch>
        </p:blipFill>
        <p:spPr>
          <a:xfrm>
            <a:off x="9610531" y="4982597"/>
            <a:ext cx="1856016" cy="1338829"/>
          </a:xfrm>
          <a:prstGeom prst="rect">
            <a:avLst/>
          </a:prstGeom>
        </p:spPr>
      </p:pic>
      <p:pic>
        <p:nvPicPr>
          <p:cNvPr id="9" name="Picture 8" descr="Νέο Λύκειο: Τι αλλάζει και πώς θα λειτουργεί">
            <a:extLst>
              <a:ext uri="{FF2B5EF4-FFF2-40B4-BE49-F238E27FC236}">
                <a16:creationId xmlns:a16="http://schemas.microsoft.com/office/drawing/2014/main" id="{B81BDC12-D412-26CE-A8FF-D398B8A85138}"/>
              </a:ext>
            </a:extLst>
          </p:cNvPr>
          <p:cNvPicPr>
            <a:picLocks noChangeAspect="1"/>
          </p:cNvPicPr>
          <p:nvPr/>
        </p:nvPicPr>
        <p:blipFill>
          <a:blip r:embed="rId3"/>
          <a:stretch>
            <a:fillRect/>
          </a:stretch>
        </p:blipFill>
        <p:spPr>
          <a:xfrm>
            <a:off x="3604696" y="4959799"/>
            <a:ext cx="2308742" cy="1359944"/>
          </a:xfrm>
          <a:prstGeom prst="rect">
            <a:avLst/>
          </a:prstGeom>
        </p:spPr>
      </p:pic>
      <p:pic>
        <p:nvPicPr>
          <p:cNvPr id="10" name="Picture 9" descr="Κουτάκια Καπέλα Αποφοίτησης - WOW gifts and more">
            <a:extLst>
              <a:ext uri="{FF2B5EF4-FFF2-40B4-BE49-F238E27FC236}">
                <a16:creationId xmlns:a16="http://schemas.microsoft.com/office/drawing/2014/main" id="{8A112A15-5644-2F76-5BDC-375950257870}"/>
              </a:ext>
            </a:extLst>
          </p:cNvPr>
          <p:cNvPicPr>
            <a:picLocks noChangeAspect="1"/>
          </p:cNvPicPr>
          <p:nvPr/>
        </p:nvPicPr>
        <p:blipFill>
          <a:blip r:embed="rId4"/>
          <a:stretch>
            <a:fillRect/>
          </a:stretch>
        </p:blipFill>
        <p:spPr>
          <a:xfrm>
            <a:off x="6284947" y="4975438"/>
            <a:ext cx="1992998" cy="1328665"/>
          </a:xfrm>
          <a:prstGeom prst="rect">
            <a:avLst/>
          </a:prstGeom>
        </p:spPr>
      </p:pic>
      <p:pic>
        <p:nvPicPr>
          <p:cNvPr id="13" name="Picture 12">
            <a:extLst>
              <a:ext uri="{FF2B5EF4-FFF2-40B4-BE49-F238E27FC236}">
                <a16:creationId xmlns:a16="http://schemas.microsoft.com/office/drawing/2014/main" id="{377EA94C-2B0A-AAE9-9E4F-017194673629}"/>
              </a:ext>
            </a:extLst>
          </p:cNvPr>
          <p:cNvPicPr>
            <a:picLocks noChangeAspect="1"/>
          </p:cNvPicPr>
          <p:nvPr/>
        </p:nvPicPr>
        <p:blipFill>
          <a:blip r:embed="rId5"/>
          <a:stretch>
            <a:fillRect/>
          </a:stretch>
        </p:blipFill>
        <p:spPr>
          <a:xfrm>
            <a:off x="782057" y="4767944"/>
            <a:ext cx="1386210" cy="1551799"/>
          </a:xfrm>
          <a:prstGeom prst="rect">
            <a:avLst/>
          </a:prstGeom>
        </p:spPr>
      </p:pic>
      <p:pic>
        <p:nvPicPr>
          <p:cNvPr id="15" name="Picture 14">
            <a:extLst>
              <a:ext uri="{FF2B5EF4-FFF2-40B4-BE49-F238E27FC236}">
                <a16:creationId xmlns:a16="http://schemas.microsoft.com/office/drawing/2014/main" id="{BBB5A15F-0F39-A4E1-0C7C-5BA69D8BA20F}"/>
              </a:ext>
            </a:extLst>
          </p:cNvPr>
          <p:cNvPicPr>
            <a:picLocks noChangeAspect="1"/>
          </p:cNvPicPr>
          <p:nvPr/>
        </p:nvPicPr>
        <p:blipFill>
          <a:blip r:embed="rId6"/>
          <a:stretch>
            <a:fillRect/>
          </a:stretch>
        </p:blipFill>
        <p:spPr>
          <a:xfrm>
            <a:off x="0" y="0"/>
            <a:ext cx="1121350" cy="1603530"/>
          </a:xfrm>
          <a:prstGeom prst="rect">
            <a:avLst/>
          </a:prstGeom>
        </p:spPr>
      </p:pic>
    </p:spTree>
    <p:extLst>
      <p:ext uri="{BB962C8B-B14F-4D97-AF65-F5344CB8AC3E}">
        <p14:creationId xmlns:p14="http://schemas.microsoft.com/office/powerpoint/2010/main" val="14404682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D8525-7856-7841-A80A-8BC2E8A801F5}"/>
              </a:ext>
            </a:extLst>
          </p:cNvPr>
          <p:cNvSpPr>
            <a:spLocks noGrp="1"/>
          </p:cNvSpPr>
          <p:nvPr>
            <p:ph type="title"/>
          </p:nvPr>
        </p:nvSpPr>
        <p:spPr/>
        <p:txBody>
          <a:bodyPr>
            <a:normAutofit fontScale="90000"/>
          </a:bodyPr>
          <a:lstStyle/>
          <a:p>
            <a:pPr algn="ctr"/>
            <a:r>
              <a:rPr lang="el-GR" sz="3600" dirty="0">
                <a:latin typeface="+mn-lt"/>
              </a:rPr>
              <a:t>ΔΙΑΔΙΚΑΣΙΑ ΠΡΟΣΒΑΣΗΣ </a:t>
            </a:r>
            <a:br>
              <a:rPr lang="el-GR" sz="3600" dirty="0">
                <a:latin typeface="+mn-lt"/>
              </a:rPr>
            </a:br>
            <a:r>
              <a:rPr lang="el-GR" sz="3600" dirty="0">
                <a:latin typeface="+mn-lt"/>
              </a:rPr>
              <a:t>ΠΑΓΚΥΠΡΙΕΣ ΕΞΕΤΑΣΕΙΣ 2027 </a:t>
            </a:r>
            <a:r>
              <a:rPr lang="el-GR" dirty="0"/>
              <a:t/>
            </a:r>
            <a:br>
              <a:rPr lang="el-GR" dirty="0"/>
            </a:br>
            <a:endParaRPr lang="en-CY" dirty="0"/>
          </a:p>
        </p:txBody>
      </p:sp>
      <p:sp>
        <p:nvSpPr>
          <p:cNvPr id="3" name="Content Placeholder 2">
            <a:extLst>
              <a:ext uri="{FF2B5EF4-FFF2-40B4-BE49-F238E27FC236}">
                <a16:creationId xmlns:a16="http://schemas.microsoft.com/office/drawing/2014/main" id="{F388B133-3DD3-E959-D768-3503BE519987}"/>
              </a:ext>
            </a:extLst>
          </p:cNvPr>
          <p:cNvSpPr>
            <a:spLocks noGrp="1"/>
          </p:cNvSpPr>
          <p:nvPr>
            <p:ph idx="1"/>
          </p:nvPr>
        </p:nvSpPr>
        <p:spPr>
          <a:xfrm>
            <a:off x="565639" y="1394801"/>
            <a:ext cx="10515600" cy="4794983"/>
          </a:xfrm>
        </p:spPr>
        <p:txBody>
          <a:bodyPr>
            <a:normAutofit fontScale="25000" lnSpcReduction="20000"/>
          </a:bodyPr>
          <a:lstStyle/>
          <a:p>
            <a:pPr marL="0" indent="0">
              <a:buNone/>
            </a:pPr>
            <a:r>
              <a:rPr lang="el-GR" sz="6400" b="1" u="sng" dirty="0">
                <a:cs typeface="Arial" panose="020B0604020202020204" pitchFamily="34" charset="0"/>
              </a:rPr>
              <a:t>Όσοι επιθυμούν πρόσβαση σε:</a:t>
            </a:r>
          </a:p>
          <a:p>
            <a:pPr marL="0" indent="0">
              <a:buNone/>
            </a:pPr>
            <a:r>
              <a:rPr lang="el-GR" sz="7200" b="1" u="sng" dirty="0">
                <a:solidFill>
                  <a:schemeClr val="accent2"/>
                </a:solidFill>
                <a:cs typeface="Arial" panose="020B0604020202020204" pitchFamily="34" charset="0"/>
              </a:rPr>
              <a:t>ΚΥΠΡΟ: </a:t>
            </a:r>
          </a:p>
          <a:p>
            <a:pPr marL="342900" indent="-342900">
              <a:lnSpc>
                <a:spcPct val="150000"/>
              </a:lnSpc>
              <a:buFont typeface="Arial" panose="020B0604020202020204" pitchFamily="34" charset="0"/>
              <a:buChar char="•"/>
            </a:pPr>
            <a:r>
              <a:rPr lang="el-GR" sz="6400" b="1" dirty="0">
                <a:cs typeface="Arial" panose="020B0604020202020204" pitchFamily="34" charset="0"/>
              </a:rPr>
              <a:t>ΠΑΝΕΠΙΣΤΗΜΙΟ ΚΥΠΡΟΥ</a:t>
            </a:r>
          </a:p>
          <a:p>
            <a:pPr marL="342900" indent="-342900">
              <a:lnSpc>
                <a:spcPct val="150000"/>
              </a:lnSpc>
              <a:buFont typeface="Arial" panose="020B0604020202020204" pitchFamily="34" charset="0"/>
              <a:buChar char="•"/>
            </a:pPr>
            <a:r>
              <a:rPr lang="el-GR" sz="6400" b="1" dirty="0">
                <a:cs typeface="Arial" panose="020B0604020202020204" pitchFamily="34" charset="0"/>
              </a:rPr>
              <a:t>ΤΕΧΝΟΛΟΓΙΚΟ ΠΑΝΕΠΙΣΤΗΜΙΟ ΚΥΠΡΟΥ (ΤΕΠΑΚ)</a:t>
            </a:r>
          </a:p>
          <a:p>
            <a:pPr marL="0" indent="0">
              <a:lnSpc>
                <a:spcPct val="150000"/>
              </a:lnSpc>
              <a:buNone/>
            </a:pPr>
            <a:r>
              <a:rPr lang="el-GR" sz="7200" b="1" u="sng" dirty="0">
                <a:solidFill>
                  <a:srgbClr val="00B0F0"/>
                </a:solidFill>
                <a:cs typeface="Arial" panose="020B0604020202020204" pitchFamily="34" charset="0"/>
              </a:rPr>
              <a:t>ΕΛΛΑΔΑ:</a:t>
            </a:r>
          </a:p>
          <a:p>
            <a:pPr marL="285750" indent="-285750">
              <a:lnSpc>
                <a:spcPct val="150000"/>
              </a:lnSpc>
              <a:buFont typeface="Arial" panose="020B0604020202020204" pitchFamily="34" charset="0"/>
              <a:buChar char="•"/>
            </a:pPr>
            <a:r>
              <a:rPr lang="el-GR" sz="6400" b="1" dirty="0">
                <a:cs typeface="Arial" panose="020B0604020202020204" pitchFamily="34" charset="0"/>
              </a:rPr>
              <a:t>ΠΑΝΕΠΙΣΤΗΜΙΑ</a:t>
            </a:r>
          </a:p>
          <a:p>
            <a:pPr marL="285750" indent="-285750">
              <a:lnSpc>
                <a:spcPct val="150000"/>
              </a:lnSpc>
              <a:buFont typeface="Arial" panose="020B0604020202020204" pitchFamily="34" charset="0"/>
              <a:buChar char="•"/>
            </a:pPr>
            <a:r>
              <a:rPr lang="el-GR" sz="6400" b="1" dirty="0">
                <a:cs typeface="Arial" panose="020B0604020202020204" pitchFamily="34" charset="0"/>
              </a:rPr>
              <a:t>ΠΟΛΥΤΕΧΝΕΙΑ</a:t>
            </a:r>
          </a:p>
          <a:p>
            <a:pPr marL="285750" indent="-285750">
              <a:lnSpc>
                <a:spcPct val="150000"/>
              </a:lnSpc>
              <a:buFont typeface="Arial" panose="020B0604020202020204" pitchFamily="34" charset="0"/>
              <a:buChar char="•"/>
            </a:pPr>
            <a:r>
              <a:rPr lang="el-GR" sz="6400" b="1" dirty="0">
                <a:cs typeface="Arial" panose="020B0604020202020204" pitchFamily="34" charset="0"/>
              </a:rPr>
              <a:t>ΣΤΡΑΤΙΩΤΙΚΕΣ ΣΧΟΛΕΣ</a:t>
            </a:r>
          </a:p>
          <a:p>
            <a:pPr marL="285750" indent="-285750">
              <a:lnSpc>
                <a:spcPct val="150000"/>
              </a:lnSpc>
              <a:buFont typeface="Arial" panose="020B0604020202020204" pitchFamily="34" charset="0"/>
              <a:buChar char="•"/>
            </a:pPr>
            <a:r>
              <a:rPr lang="el-GR" sz="6400" b="1" dirty="0">
                <a:cs typeface="Arial" panose="020B0604020202020204" pitchFamily="34" charset="0"/>
              </a:rPr>
              <a:t>ΑΝΩΤΑΤΕΣ ΕΚΚΛΗΣΙΑΣΤΙΚΕΣ ΑΚΑΔΗΜΙΕΣ (Α.Ε.Α.)</a:t>
            </a:r>
          </a:p>
          <a:p>
            <a:pPr marL="285750" indent="-285750">
              <a:lnSpc>
                <a:spcPct val="150000"/>
              </a:lnSpc>
              <a:buFont typeface="Arial" panose="020B0604020202020204" pitchFamily="34" charset="0"/>
              <a:buChar char="•"/>
            </a:pPr>
            <a:r>
              <a:rPr lang="el-GR" sz="6400" b="1" dirty="0">
                <a:cs typeface="Arial" panose="020B0604020202020204" pitchFamily="34" charset="0"/>
              </a:rPr>
              <a:t>ΑΝΩΤΕΡΕΣ ΣΧΟΛΕΣ ΤΟΥΡΙΣΤΙΚΗΣ ΕΚΠΑΙΔΕΥΣΗΣ</a:t>
            </a:r>
            <a:r>
              <a:rPr lang="el-GR" sz="6400" dirty="0">
                <a:cs typeface="Arial" panose="020B0604020202020204" pitchFamily="34" charset="0"/>
              </a:rPr>
              <a:t> </a:t>
            </a:r>
            <a:r>
              <a:rPr lang="el-GR" sz="6400" b="1" dirty="0">
                <a:cs typeface="Arial" panose="020B0604020202020204" pitchFamily="34" charset="0"/>
              </a:rPr>
              <a:t>(Α.Σ.Τ.Ε.)</a:t>
            </a:r>
            <a:endParaRPr lang="en-US" sz="6400" b="1" dirty="0">
              <a:cs typeface="Arial" panose="020B0604020202020204" pitchFamily="34" charset="0"/>
            </a:endParaRPr>
          </a:p>
          <a:p>
            <a:endParaRPr lang="en-CY" dirty="0"/>
          </a:p>
        </p:txBody>
      </p:sp>
      <p:sp>
        <p:nvSpPr>
          <p:cNvPr id="4" name="Footer Placeholder 3">
            <a:extLst>
              <a:ext uri="{FF2B5EF4-FFF2-40B4-BE49-F238E27FC236}">
                <a16:creationId xmlns:a16="http://schemas.microsoft.com/office/drawing/2014/main" id="{8B1AC73E-73F4-75BE-1661-4924E685B7F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CF0BA737-23E5-CAFC-CB11-5A5B7A12F6B9}"/>
              </a:ext>
            </a:extLst>
          </p:cNvPr>
          <p:cNvPicPr>
            <a:picLocks noChangeAspect="1"/>
          </p:cNvPicPr>
          <p:nvPr/>
        </p:nvPicPr>
        <p:blipFill>
          <a:blip r:embed="rId2"/>
          <a:stretch>
            <a:fillRect/>
          </a:stretch>
        </p:blipFill>
        <p:spPr>
          <a:xfrm>
            <a:off x="6620053" y="1658109"/>
            <a:ext cx="1889924" cy="1243692"/>
          </a:xfrm>
          <a:prstGeom prst="rect">
            <a:avLst/>
          </a:prstGeom>
        </p:spPr>
      </p:pic>
      <p:pic>
        <p:nvPicPr>
          <p:cNvPr id="6" name="Picture 5">
            <a:extLst>
              <a:ext uri="{FF2B5EF4-FFF2-40B4-BE49-F238E27FC236}">
                <a16:creationId xmlns:a16="http://schemas.microsoft.com/office/drawing/2014/main" id="{E1063AC0-A852-75F5-A0C3-13EBAD18066A}"/>
              </a:ext>
            </a:extLst>
          </p:cNvPr>
          <p:cNvPicPr>
            <a:picLocks noChangeAspect="1"/>
          </p:cNvPicPr>
          <p:nvPr/>
        </p:nvPicPr>
        <p:blipFill>
          <a:blip r:embed="rId3"/>
          <a:stretch>
            <a:fillRect/>
          </a:stretch>
        </p:blipFill>
        <p:spPr>
          <a:xfrm>
            <a:off x="6856894" y="3852360"/>
            <a:ext cx="1633870" cy="993734"/>
          </a:xfrm>
          <a:prstGeom prst="rect">
            <a:avLst/>
          </a:prstGeom>
        </p:spPr>
      </p:pic>
      <p:pic>
        <p:nvPicPr>
          <p:cNvPr id="8" name="Picture 7">
            <a:extLst>
              <a:ext uri="{FF2B5EF4-FFF2-40B4-BE49-F238E27FC236}">
                <a16:creationId xmlns:a16="http://schemas.microsoft.com/office/drawing/2014/main" id="{FD14F350-B072-BDAB-E667-FBCACD708918}"/>
              </a:ext>
            </a:extLst>
          </p:cNvPr>
          <p:cNvPicPr>
            <a:picLocks noChangeAspect="1"/>
          </p:cNvPicPr>
          <p:nvPr/>
        </p:nvPicPr>
        <p:blipFill>
          <a:blip r:embed="rId4"/>
          <a:stretch>
            <a:fillRect/>
          </a:stretch>
        </p:blipFill>
        <p:spPr>
          <a:xfrm>
            <a:off x="0" y="0"/>
            <a:ext cx="942975" cy="1348454"/>
          </a:xfrm>
          <a:prstGeom prst="rect">
            <a:avLst/>
          </a:prstGeom>
        </p:spPr>
      </p:pic>
    </p:spTree>
    <p:extLst>
      <p:ext uri="{BB962C8B-B14F-4D97-AF65-F5344CB8AC3E}">
        <p14:creationId xmlns:p14="http://schemas.microsoft.com/office/powerpoint/2010/main" val="19752545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1BBD4-4DC3-791E-220E-2F7C06694539}"/>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F7B450FE-6F0C-867A-BDAB-151856B36BE3}"/>
              </a:ext>
            </a:extLst>
          </p:cNvPr>
          <p:cNvPicPr>
            <a:picLocks noChangeAspect="1"/>
          </p:cNvPicPr>
          <p:nvPr/>
        </p:nvPicPr>
        <p:blipFill>
          <a:blip r:embed="rId2"/>
          <a:stretch>
            <a:fillRect/>
          </a:stretch>
        </p:blipFill>
        <p:spPr>
          <a:xfrm>
            <a:off x="1439088" y="724619"/>
            <a:ext cx="1778681" cy="2543514"/>
          </a:xfrm>
          <a:prstGeom prst="rect">
            <a:avLst/>
          </a:prstGeom>
        </p:spPr>
      </p:pic>
      <p:pic>
        <p:nvPicPr>
          <p:cNvPr id="7" name="Picture 6">
            <a:extLst>
              <a:ext uri="{FF2B5EF4-FFF2-40B4-BE49-F238E27FC236}">
                <a16:creationId xmlns:a16="http://schemas.microsoft.com/office/drawing/2014/main" id="{3BC3633F-29F7-4E23-C8D9-E169F3A689CE}"/>
              </a:ext>
            </a:extLst>
          </p:cNvPr>
          <p:cNvPicPr>
            <a:picLocks noChangeAspect="1"/>
          </p:cNvPicPr>
          <p:nvPr/>
        </p:nvPicPr>
        <p:blipFill>
          <a:blip r:embed="rId3"/>
          <a:stretch>
            <a:fillRect/>
          </a:stretch>
        </p:blipFill>
        <p:spPr>
          <a:xfrm>
            <a:off x="775587" y="3839753"/>
            <a:ext cx="3105684" cy="2043740"/>
          </a:xfrm>
          <a:prstGeom prst="rect">
            <a:avLst/>
          </a:prstGeom>
        </p:spPr>
      </p:pic>
      <p:sp>
        <p:nvSpPr>
          <p:cNvPr id="3" name="Content Placeholder 2">
            <a:extLst>
              <a:ext uri="{FF2B5EF4-FFF2-40B4-BE49-F238E27FC236}">
                <a16:creationId xmlns:a16="http://schemas.microsoft.com/office/drawing/2014/main" id="{727F6293-FBC4-897C-19F1-CE27731BC598}"/>
              </a:ext>
            </a:extLst>
          </p:cNvPr>
          <p:cNvSpPr>
            <a:spLocks noGrp="1"/>
          </p:cNvSpPr>
          <p:nvPr>
            <p:ph idx="1"/>
          </p:nvPr>
        </p:nvSpPr>
        <p:spPr>
          <a:xfrm>
            <a:off x="5303306" y="2470244"/>
            <a:ext cx="5295421" cy="3769836"/>
          </a:xfrm>
        </p:spPr>
        <p:txBody>
          <a:bodyPr anchor="ctr">
            <a:normAutofit/>
          </a:bodyPr>
          <a:lstStyle/>
          <a:p>
            <a:pPr marL="0" indent="0">
              <a:buNone/>
            </a:pPr>
            <a:r>
              <a:rPr lang="el-GR" sz="2000" b="1" dirty="0">
                <a:cs typeface="Times New Roman" panose="02020603050405020304" pitchFamily="18" charset="0"/>
              </a:rPr>
              <a:t>28 Πλαίσια  Πρόσβασης:</a:t>
            </a:r>
            <a:endParaRPr lang="en-US" sz="2000" b="1" dirty="0">
              <a:cs typeface="Times New Roman" panose="02020603050405020304" pitchFamily="18" charset="0"/>
            </a:endParaRPr>
          </a:p>
          <a:p>
            <a:pPr marL="0" indent="0">
              <a:buNone/>
            </a:pPr>
            <a:r>
              <a:rPr lang="el-GR" sz="2000" dirty="0">
                <a:latin typeface="Calibri" panose="020F0502020204030204" pitchFamily="34" charset="0"/>
                <a:ea typeface="Calibri" panose="020F0502020204030204" pitchFamily="34" charset="0"/>
                <a:cs typeface="Calibri" panose="020F0502020204030204" pitchFamily="34" charset="0"/>
              </a:rPr>
              <a:t>Κυπριακό Σύστημα για την Πρόσβαση σε Τμήματα/Σχολές της Δημόσιας Ανώτερης Εκπαίδευσης Κύπρου και Ελλάδας (4 Επιστημονικά Πεδία)</a:t>
            </a:r>
          </a:p>
          <a:p>
            <a:pPr marL="0" indent="0">
              <a:buNone/>
            </a:pPr>
            <a:endParaRPr lang="el-GR" sz="2000" dirty="0">
              <a:effectLst>
                <a:outerShdw blurRad="38100" dist="38100" dir="2700000" algn="tl">
                  <a:srgbClr val="C0C0C0"/>
                </a:outerShdw>
              </a:effectLst>
              <a:cs typeface="Times New Roman" panose="02020603050405020304" pitchFamily="18" charset="0"/>
            </a:endParaRPr>
          </a:p>
          <a:p>
            <a:pPr marL="0" indent="0">
              <a:buNone/>
            </a:pPr>
            <a:r>
              <a:rPr lang="el-GR" sz="2000" b="1" dirty="0">
                <a:effectLst>
                  <a:outerShdw blurRad="38100" dist="38100" dir="2700000" algn="tl">
                    <a:srgbClr val="C0C0C0"/>
                  </a:outerShdw>
                </a:effectLst>
                <a:cs typeface="Times New Roman" panose="02020603050405020304" pitchFamily="18" charset="0"/>
              </a:rPr>
              <a:t>Κατηγορίες μαθημάτων</a:t>
            </a:r>
            <a:r>
              <a:rPr lang="en-US" sz="2000" b="1" dirty="0">
                <a:effectLst>
                  <a:outerShdw blurRad="38100" dist="38100" dir="2700000" algn="tl">
                    <a:srgbClr val="C0C0C0"/>
                  </a:outerShdw>
                </a:effectLst>
                <a:cs typeface="Times New Roman" panose="02020603050405020304" pitchFamily="18" charset="0"/>
              </a:rPr>
              <a:t> </a:t>
            </a:r>
            <a:r>
              <a:rPr lang="el-GR" sz="2000" b="1" dirty="0">
                <a:effectLst>
                  <a:outerShdw blurRad="38100" dist="38100" dir="2700000" algn="tl">
                    <a:srgbClr val="C0C0C0"/>
                  </a:outerShdw>
                </a:effectLst>
                <a:cs typeface="Times New Roman" panose="02020603050405020304" pitchFamily="18" charset="0"/>
              </a:rPr>
              <a:t>Πρόσβασης:   </a:t>
            </a:r>
            <a:r>
              <a:rPr lang="el-GR" sz="2000" i="1" dirty="0">
                <a:effectLst>
                  <a:outerShdw blurRad="38100" dist="38100" dir="2700000" algn="tl">
                    <a:srgbClr val="C0C0C0"/>
                  </a:outerShdw>
                </a:effectLst>
                <a:cs typeface="Times New Roman" panose="02020603050405020304" pitchFamily="18" charset="0"/>
              </a:rPr>
              <a:t/>
            </a:r>
            <a:br>
              <a:rPr lang="el-GR" sz="2000" i="1" dirty="0">
                <a:effectLst>
                  <a:outerShdw blurRad="38100" dist="38100" dir="2700000" algn="tl">
                    <a:srgbClr val="C0C0C0"/>
                  </a:outerShdw>
                </a:effectLst>
                <a:cs typeface="Times New Roman" panose="02020603050405020304" pitchFamily="18" charset="0"/>
              </a:rPr>
            </a:br>
            <a:r>
              <a:rPr lang="el-GR" sz="2000" dirty="0">
                <a:cs typeface="Times New Roman" panose="02020603050405020304" pitchFamily="18" charset="0"/>
              </a:rPr>
              <a:t>Υποχρεωτικά</a:t>
            </a:r>
            <a:br>
              <a:rPr lang="el-GR" sz="2000" dirty="0">
                <a:cs typeface="Times New Roman" panose="02020603050405020304" pitchFamily="18" charset="0"/>
              </a:rPr>
            </a:br>
            <a:r>
              <a:rPr lang="el-GR" sz="2000" dirty="0">
                <a:cs typeface="Times New Roman" panose="02020603050405020304" pitchFamily="18" charset="0"/>
              </a:rPr>
              <a:t>Επιλεγόμενα</a:t>
            </a:r>
          </a:p>
          <a:p>
            <a:pPr marL="0" indent="0">
              <a:buNone/>
            </a:pPr>
            <a:r>
              <a:rPr lang="el-GR" sz="20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r>
            <a:br>
              <a:rPr lang="el-GR" sz="2000" dirty="0">
                <a:effectLst>
                  <a:outerShdw blurRad="38100" dist="38100" dir="2700000" algn="tl">
                    <a:srgbClr val="C0C0C0"/>
                  </a:outerShdw>
                </a:effectLst>
                <a:latin typeface="Times New Roman" panose="02020603050405020304" pitchFamily="18" charset="0"/>
                <a:cs typeface="Times New Roman" panose="02020603050405020304" pitchFamily="18" charset="0"/>
              </a:rPr>
            </a:br>
            <a:endParaRPr lang="en-GB" sz="2000" dirty="0">
              <a:latin typeface="Times New Roman" panose="02020603050405020304" pitchFamily="18" charset="0"/>
              <a:cs typeface="Times New Roman" panose="02020603050405020304" pitchFamily="18" charset="0"/>
            </a:endParaRPr>
          </a:p>
          <a:p>
            <a:endParaRPr lang="en-CY" sz="2000" dirty="0"/>
          </a:p>
        </p:txBody>
      </p:sp>
      <p:sp>
        <p:nvSpPr>
          <p:cNvPr id="4" name="Footer Placeholder 3">
            <a:extLst>
              <a:ext uri="{FF2B5EF4-FFF2-40B4-BE49-F238E27FC236}">
                <a16:creationId xmlns:a16="http://schemas.microsoft.com/office/drawing/2014/main" id="{E2FCB449-A726-82D1-8B0F-80BC18823182}"/>
              </a:ext>
            </a:extLst>
          </p:cNvPr>
          <p:cNvSpPr>
            <a:spLocks noGrp="1"/>
          </p:cNvSpPr>
          <p:nvPr>
            <p:ph type="ftr" sz="quarter" idx="11"/>
          </p:nvPr>
        </p:nvSpPr>
        <p:spPr>
          <a:xfrm>
            <a:off x="5303307" y="6356350"/>
            <a:ext cx="4760288"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l-GR" sz="1200" b="0" i="0" u="none" strike="noStrike" kern="1200" cap="none" spc="0" normalizeH="0" baseline="0" noProof="0">
                <a:ln>
                  <a:noFill/>
                </a:ln>
                <a:solidFill>
                  <a:prstClr val="black"/>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79337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8873D23-2DCF-4B31-A009-95721C06E8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13EF075-D4EF-4929-ADBC-91B27DA19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3" name="Group 12">
            <a:extLst>
              <a:ext uri="{FF2B5EF4-FFF2-40B4-BE49-F238E27FC236}">
                <a16:creationId xmlns:a16="http://schemas.microsoft.com/office/drawing/2014/main" id="{DAA26DFA-AAB2-4973-9C17-16D587C7B198}"/>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4" name="Freeform: Shape 13">
              <a:extLst>
                <a:ext uri="{FF2B5EF4-FFF2-40B4-BE49-F238E27FC236}">
                  <a16:creationId xmlns:a16="http://schemas.microsoft.com/office/drawing/2014/main" id="{3F407F11-7321-4BF6-8536-CCE8E34245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06AC5DCC-C3CC-4FD5-AD4E-13A1BE5F7F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4BBCC2F4-EFA7-4AF4-B538-AC4022D90F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2A9D1364-B6A3-44CB-9FBA-C528F0CE909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640080" y="1243013"/>
            <a:ext cx="3855720" cy="4371974"/>
          </a:xfrm>
        </p:spPr>
        <p:txBody>
          <a:bodyPr>
            <a:normAutofit/>
          </a:bodyPr>
          <a:lstStyle/>
          <a:p>
            <a:r>
              <a:rPr lang="el-GR" sz="3600" b="1" dirty="0">
                <a:solidFill>
                  <a:schemeClr val="tx2"/>
                </a:solidFill>
                <a:effectLst>
                  <a:outerShdw blurRad="38100" dist="38100" dir="2700000" algn="tl">
                    <a:srgbClr val="000000">
                      <a:alpha val="43137"/>
                    </a:srgbClr>
                  </a:outerShdw>
                </a:effectLst>
              </a:rPr>
              <a:t>ΘΕΩΡΗΤΙΚΗ ΚΑΤΕΥΘΥΝΣΗ</a:t>
            </a:r>
            <a:br>
              <a:rPr lang="el-GR" sz="3600" b="1" dirty="0">
                <a:solidFill>
                  <a:schemeClr val="tx2"/>
                </a:solidFill>
                <a:effectLst>
                  <a:outerShdw blurRad="38100" dist="38100" dir="2700000" algn="tl">
                    <a:srgbClr val="000000">
                      <a:alpha val="43137"/>
                    </a:srgbClr>
                  </a:outerShdw>
                </a:effectLst>
              </a:rPr>
            </a:br>
            <a:r>
              <a:rPr lang="el-GR" sz="3600" b="1" dirty="0">
                <a:solidFill>
                  <a:schemeClr val="tx2"/>
                </a:solidFill>
                <a:effectLst>
                  <a:outerShdw blurRad="38100" dist="38100" dir="2700000" algn="tl">
                    <a:srgbClr val="000000">
                      <a:alpha val="43137"/>
                    </a:srgbClr>
                  </a:outerShdw>
                </a:effectLst>
              </a:rPr>
              <a:t>- ΕΝΔΕΙΚΤΙΚΕΣ ΣΠΟΥΔΕΣ  (αναλόγως μαθημάτων!)</a:t>
            </a:r>
            <a:r>
              <a:rPr lang="el-GR" sz="3600" dirty="0">
                <a:solidFill>
                  <a:schemeClr val="tx2"/>
                </a:solidFill>
              </a:rPr>
              <a:t/>
            </a:r>
            <a:br>
              <a:rPr lang="el-GR" sz="3600" dirty="0">
                <a:solidFill>
                  <a:schemeClr val="tx2"/>
                </a:solidFill>
              </a:rPr>
            </a:br>
            <a:endParaRPr lang="en-US" sz="3600" dirty="0">
              <a:solidFill>
                <a:schemeClr val="tx2"/>
              </a:solidFill>
            </a:endParaRPr>
          </a:p>
        </p:txBody>
      </p:sp>
      <p:sp>
        <p:nvSpPr>
          <p:cNvPr id="3" name="Content Placeholder 2"/>
          <p:cNvSpPr>
            <a:spLocks noGrp="1"/>
          </p:cNvSpPr>
          <p:nvPr>
            <p:ph idx="1"/>
          </p:nvPr>
        </p:nvSpPr>
        <p:spPr>
          <a:xfrm>
            <a:off x="5496448" y="803868"/>
            <a:ext cx="5896976" cy="5231172"/>
          </a:xfrm>
        </p:spPr>
        <p:txBody>
          <a:bodyPr anchor="ctr">
            <a:normAutofit/>
          </a:bodyPr>
          <a:lstStyle/>
          <a:p>
            <a:pPr fontAlgn="t"/>
            <a:r>
              <a:rPr lang="el-GR" sz="1800" b="1" dirty="0">
                <a:solidFill>
                  <a:schemeClr val="tx2"/>
                </a:solidFill>
              </a:rPr>
              <a:t>ΕΝΔΕΙΚΤΙΚΑ ΠΛΑΙΣΙΑ</a:t>
            </a:r>
            <a:r>
              <a:rPr lang="en-US" sz="1800" b="1" dirty="0">
                <a:solidFill>
                  <a:schemeClr val="tx2"/>
                </a:solidFill>
              </a:rPr>
              <a:t> </a:t>
            </a:r>
            <a:r>
              <a:rPr lang="el-GR" sz="1800" b="1" dirty="0">
                <a:solidFill>
                  <a:schemeClr val="tx2"/>
                </a:solidFill>
              </a:rPr>
              <a:t>ΠΡΟΣΒΑΣΗΣ: 18, 19, 22, 23,</a:t>
            </a:r>
            <a:r>
              <a:rPr lang="en-US" sz="1800" b="1" dirty="0">
                <a:solidFill>
                  <a:schemeClr val="tx2"/>
                </a:solidFill>
              </a:rPr>
              <a:t> 27</a:t>
            </a:r>
            <a:endParaRPr lang="en-US" sz="1800" dirty="0">
              <a:solidFill>
                <a:schemeClr val="tx2"/>
              </a:solidFill>
            </a:endParaRPr>
          </a:p>
          <a:p>
            <a:pPr marL="0" indent="0" algn="just" fontAlgn="t">
              <a:buNone/>
            </a:pPr>
            <a:r>
              <a:rPr lang="el-GR" sz="1800" dirty="0">
                <a:solidFill>
                  <a:schemeClr val="tx2"/>
                </a:solidFill>
              </a:rPr>
              <a:t>Στρατιωτικές Σχολές Αξιωματικών, Πληροφορική, Πληροφορική και Τηλεπικοινωνιών, Πληροφορική με εφαρμογές στη </a:t>
            </a:r>
            <a:r>
              <a:rPr lang="el-GR" sz="1800" dirty="0" err="1">
                <a:solidFill>
                  <a:schemeClr val="tx2"/>
                </a:solidFill>
              </a:rPr>
              <a:t>Βιοϊατρική</a:t>
            </a:r>
            <a:r>
              <a:rPr lang="el-GR" sz="1800" dirty="0">
                <a:solidFill>
                  <a:schemeClr val="tx2"/>
                </a:solidFill>
              </a:rPr>
              <a:t>,</a:t>
            </a:r>
            <a:r>
              <a:rPr lang="en-US" sz="1800" dirty="0">
                <a:solidFill>
                  <a:schemeClr val="tx2"/>
                </a:solidFill>
              </a:rPr>
              <a:t> </a:t>
            </a:r>
            <a:r>
              <a:rPr lang="el-GR" sz="1800" dirty="0">
                <a:solidFill>
                  <a:schemeClr val="tx2"/>
                </a:solidFill>
              </a:rPr>
              <a:t>Αρχιτεκτονική, Πολιτική Μηχανική, Μηχανική Περιβάλλοντος, Ηλεκτρολόγων Μηχανικών, Μηχανολόγων Μηχανικών, Μηχανικών Η/Υ, Μηχανολογία και Αεροναυπηγική Μηχανική, </a:t>
            </a:r>
            <a:r>
              <a:rPr lang="el-GR" sz="1800" dirty="0" err="1">
                <a:solidFill>
                  <a:schemeClr val="tx2"/>
                </a:solidFill>
              </a:rPr>
              <a:t>Ναυπηγική</a:t>
            </a:r>
            <a:r>
              <a:rPr lang="el-GR" sz="1800" dirty="0">
                <a:solidFill>
                  <a:schemeClr val="tx2"/>
                </a:solidFill>
              </a:rPr>
              <a:t> Μηχανική, Μαθηματικά, Ψηφιακά Συστήματα, Φυσική, Μεταλλειολόγων και Μεταλλουργών Μηχανικών, Αγρονομία/Τοπογραφία, Γεωλογία, Οικονομικά, Διοίκηση Επιχειρήσεων, Λογιστική και Χρηματοοικονομικά, Μηχανικών Σχεδίασης Προϊόντων, Πολυμέσα, Γραφικές Τέχνες κ.ά. </a:t>
            </a:r>
            <a:endParaRPr lang="en-US" sz="1800" dirty="0">
              <a:solidFill>
                <a:schemeClr val="tx2"/>
              </a:solidFill>
            </a:endParaRPr>
          </a:p>
          <a:p>
            <a:pPr marL="0" indent="0">
              <a:buNone/>
            </a:pPr>
            <a:endParaRPr lang="en-US" sz="1800" dirty="0">
              <a:solidFill>
                <a:schemeClr val="tx2"/>
              </a:solidFill>
            </a:endParaRPr>
          </a:p>
        </p:txBody>
      </p:sp>
      <p:sp>
        <p:nvSpPr>
          <p:cNvPr id="4" name="Footer Placeholder 3"/>
          <p:cNvSpPr>
            <a:spLocks noGrp="1"/>
          </p:cNvSpPr>
          <p:nvPr>
            <p:ph type="ftr" sz="quarter" idx="11"/>
          </p:nvPr>
        </p:nvSpPr>
        <p:spPr>
          <a:xfrm>
            <a:off x="4038600" y="6356350"/>
            <a:ext cx="4114800" cy="365125"/>
          </a:xfrm>
        </p:spPr>
        <p:txBody>
          <a:bodyPr>
            <a:normAutofit/>
          </a:bodyPr>
          <a:lstStyle/>
          <a:p>
            <a:pPr marL="0" marR="0" lvl="0" indent="0" defTabSz="914400" rtl="0" eaLnBrk="1" fontAlgn="auto" latinLnBrk="0" hangingPunct="1">
              <a:lnSpc>
                <a:spcPct val="90000"/>
              </a:lnSpc>
              <a:spcBef>
                <a:spcPts val="0"/>
              </a:spcBef>
              <a:spcAft>
                <a:spcPts val="600"/>
              </a:spcAft>
              <a:buClrTx/>
              <a:buSzTx/>
              <a:buFontTx/>
              <a:buNone/>
              <a:tabLst/>
              <a:defRPr/>
            </a:pPr>
            <a:r>
              <a:rPr kumimoji="0" lang="el-GR" sz="1000" b="0" i="0" u="none" strike="noStrike" kern="1200" cap="none" spc="0" normalizeH="0" baseline="0" noProof="0">
                <a:ln>
                  <a:noFill/>
                </a:ln>
                <a:effectLst/>
                <a:uLnTx/>
                <a:uFillTx/>
                <a:latin typeface="Calibri" panose="020F0502020204030204"/>
                <a:ea typeface="+mn-ea"/>
                <a:cs typeface="+mn-cs"/>
              </a:rPr>
              <a:t>Υπηρεσία Συμβουλευτικής και Επαγγελματικής Αγωγής, Οκτώβριος 2026</a:t>
            </a:r>
            <a:endParaRPr kumimoji="0" lang="en-US" sz="1000" b="0" i="0" u="none" strike="noStrike" kern="1200" cap="none" spc="0" normalizeH="0" baseline="0" noProof="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20244224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l-GR" sz="3200" b="1" dirty="0">
                <a:solidFill>
                  <a:prstClr val="black"/>
                </a:solidFill>
              </a:rPr>
              <a:t>ΘΕΩΡΗΤΙΚΗ ΚΑΤΕΥΘΥΝΣΗ</a:t>
            </a:r>
            <a:br>
              <a:rPr lang="el-GR" sz="3200" b="1" dirty="0">
                <a:solidFill>
                  <a:prstClr val="black"/>
                </a:solidFill>
              </a:rPr>
            </a:br>
            <a:r>
              <a:rPr lang="el-GR" sz="3200" b="1" dirty="0">
                <a:solidFill>
                  <a:prstClr val="black"/>
                </a:solidFill>
              </a:rPr>
              <a:t>- ΕΝΔΕΙΚΤΙΚΕΣ ΣΠΟΥΔΕΣ ΠΛΑΙΣΙΟ 18 </a:t>
            </a:r>
            <a:endParaRPr lang="en-US" dirty="0"/>
          </a:p>
        </p:txBody>
      </p:sp>
      <p:pic>
        <p:nvPicPr>
          <p:cNvPr id="5" name="Content Placeholder 4"/>
          <p:cNvPicPr>
            <a:picLocks noGrp="1" noChangeAspect="1"/>
          </p:cNvPicPr>
          <p:nvPr>
            <p:ph idx="1"/>
          </p:nvPr>
        </p:nvPicPr>
        <p:blipFill>
          <a:blip r:embed="rId2"/>
          <a:stretch>
            <a:fillRect/>
          </a:stretch>
        </p:blipFill>
        <p:spPr>
          <a:xfrm>
            <a:off x="1525743" y="1848360"/>
            <a:ext cx="9140513" cy="4305867"/>
          </a:xfrm>
          <a:prstGeom prst="rect">
            <a:avLst/>
          </a:prstGeom>
        </p:spPr>
      </p:pic>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61166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2AC80-06A2-43D7-8404-2919EC4924AE}"/>
              </a:ext>
            </a:extLst>
          </p:cNvPr>
          <p:cNvSpPr>
            <a:spLocks noGrp="1"/>
          </p:cNvSpPr>
          <p:nvPr>
            <p:ph type="title"/>
          </p:nvPr>
        </p:nvSpPr>
        <p:spPr/>
        <p:txBody>
          <a:bodyPr/>
          <a:lstStyle/>
          <a:p>
            <a:pPr algn="ctr"/>
            <a:r>
              <a:rPr lang="el-GR" sz="3200" b="1" dirty="0"/>
              <a:t>ΘΕΩΡΗΤΙΚΗ</a:t>
            </a:r>
            <a:r>
              <a:rPr lang="el-GR" b="1" dirty="0"/>
              <a:t> </a:t>
            </a:r>
            <a:r>
              <a:rPr lang="el-GR" sz="3200" b="1" dirty="0"/>
              <a:t>ΚΑΤΕΥΘΥΝΣΗ</a:t>
            </a:r>
            <a:br>
              <a:rPr lang="el-GR" sz="3200" b="1" dirty="0"/>
            </a:br>
            <a:r>
              <a:rPr lang="el-GR" sz="3200" b="1" dirty="0"/>
              <a:t>- ΕΝΔΕΙΚΤΙΚΕΣ ΣΠΟΥΔΕΣ ΠΛΑΙΣΙΟ 1</a:t>
            </a:r>
            <a:r>
              <a:rPr lang="en-US" sz="3200" b="1" dirty="0"/>
              <a:t>9</a:t>
            </a:r>
            <a:r>
              <a:rPr lang="el-GR" sz="3200" dirty="0"/>
              <a:t> </a:t>
            </a:r>
            <a:endParaRPr lang="en-US" sz="3200" dirty="0"/>
          </a:p>
        </p:txBody>
      </p:sp>
      <p:pic>
        <p:nvPicPr>
          <p:cNvPr id="6" name="Content Placeholder 5">
            <a:extLst>
              <a:ext uri="{FF2B5EF4-FFF2-40B4-BE49-F238E27FC236}">
                <a16:creationId xmlns:a16="http://schemas.microsoft.com/office/drawing/2014/main" id="{18373A97-FAFC-0D00-8C83-B8CEC45F049B}"/>
              </a:ext>
            </a:extLst>
          </p:cNvPr>
          <p:cNvPicPr>
            <a:picLocks noGrp="1" noChangeAspect="1"/>
          </p:cNvPicPr>
          <p:nvPr>
            <p:ph idx="1"/>
          </p:nvPr>
        </p:nvPicPr>
        <p:blipFill>
          <a:blip r:embed="rId2"/>
          <a:stretch>
            <a:fillRect/>
          </a:stretch>
        </p:blipFill>
        <p:spPr>
          <a:xfrm>
            <a:off x="2444620" y="1595535"/>
            <a:ext cx="7455159" cy="4609420"/>
          </a:xfrm>
          <a:prstGeom prst="rect">
            <a:avLst/>
          </a:prstGeom>
        </p:spPr>
      </p:pic>
      <p:sp>
        <p:nvSpPr>
          <p:cNvPr id="4" name="Footer Placeholder 3">
            <a:extLst>
              <a:ext uri="{FF2B5EF4-FFF2-40B4-BE49-F238E27FC236}">
                <a16:creationId xmlns:a16="http://schemas.microsoft.com/office/drawing/2014/main" id="{8710ED8D-F8B1-FAED-9EF3-C381C9500F1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72462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l-GR" sz="3200" b="1" dirty="0">
                <a:solidFill>
                  <a:prstClr val="black"/>
                </a:solidFill>
              </a:rPr>
              <a:t>ΘΕΩΡΗΤΙΚΗ ΚΑΤΕΥΘΥΝΣΗ</a:t>
            </a:r>
            <a:br>
              <a:rPr lang="el-GR" sz="3200" b="1" dirty="0">
                <a:solidFill>
                  <a:prstClr val="black"/>
                </a:solidFill>
              </a:rPr>
            </a:br>
            <a:r>
              <a:rPr lang="el-GR" sz="3200" b="1" dirty="0">
                <a:solidFill>
                  <a:prstClr val="black"/>
                </a:solidFill>
              </a:rPr>
              <a:t>- ΕΝΔΕΙΚΤΙΚΕΣ ΣΠΟΥΔΕΣ ΠΛΑΙΣΙΟ 22 </a:t>
            </a:r>
            <a:endParaRPr lang="en-US" b="1"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Content Placeholder 5"/>
          <p:cNvPicPr>
            <a:picLocks noGrp="1" noChangeAspect="1"/>
          </p:cNvPicPr>
          <p:nvPr>
            <p:ph idx="1"/>
          </p:nvPr>
        </p:nvPicPr>
        <p:blipFill>
          <a:blip r:embed="rId2"/>
          <a:stretch>
            <a:fillRect/>
          </a:stretch>
        </p:blipFill>
        <p:spPr>
          <a:xfrm>
            <a:off x="3020291" y="1561774"/>
            <a:ext cx="6151418" cy="4605858"/>
          </a:xfrm>
          <a:prstGeom prst="rect">
            <a:avLst/>
          </a:prstGeom>
        </p:spPr>
      </p:pic>
    </p:spTree>
    <p:extLst>
      <p:ext uri="{BB962C8B-B14F-4D97-AF65-F5344CB8AC3E}">
        <p14:creationId xmlns:p14="http://schemas.microsoft.com/office/powerpoint/2010/main" val="3729903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B464F-7EB2-6EAD-F67B-F01E96796ACB}"/>
              </a:ext>
            </a:extLst>
          </p:cNvPr>
          <p:cNvSpPr>
            <a:spLocks noGrp="1"/>
          </p:cNvSpPr>
          <p:nvPr>
            <p:ph type="title"/>
          </p:nvPr>
        </p:nvSpPr>
        <p:spPr/>
        <p:txBody>
          <a:bodyPr>
            <a:normAutofit/>
          </a:bodyPr>
          <a:lstStyle/>
          <a:p>
            <a:pPr algn="ctr"/>
            <a:r>
              <a:rPr lang="el-GR" sz="3200" b="1" dirty="0">
                <a:solidFill>
                  <a:prstClr val="black"/>
                </a:solidFill>
              </a:rPr>
              <a:t>ΘΕΩΡΗΤΙΚΗ ΚΑΤΕΥΘΥΝΣΗ</a:t>
            </a:r>
            <a:br>
              <a:rPr lang="el-GR" sz="3200" b="1" dirty="0">
                <a:solidFill>
                  <a:prstClr val="black"/>
                </a:solidFill>
              </a:rPr>
            </a:br>
            <a:r>
              <a:rPr lang="el-GR" sz="3200" b="1" dirty="0">
                <a:solidFill>
                  <a:prstClr val="black"/>
                </a:solidFill>
              </a:rPr>
              <a:t>- ΕΝΔΕΙΚΤΙΚΕΣ ΣΠΟΥΔΕΣ </a:t>
            </a:r>
            <a:r>
              <a:rPr lang="el-GR" sz="3200" dirty="0">
                <a:solidFill>
                  <a:prstClr val="black"/>
                </a:solidFill>
                <a:latin typeface="+mn-lt"/>
              </a:rPr>
              <a:t>ΠΛΑΙΣΙΟ 2</a:t>
            </a:r>
            <a:r>
              <a:rPr lang="en-US" sz="3200" dirty="0">
                <a:solidFill>
                  <a:prstClr val="black"/>
                </a:solidFill>
                <a:latin typeface="+mn-lt"/>
              </a:rPr>
              <a:t>3</a:t>
            </a:r>
            <a:r>
              <a:rPr lang="el-GR" sz="3200" dirty="0">
                <a:solidFill>
                  <a:prstClr val="black"/>
                </a:solidFill>
                <a:latin typeface="+mn-lt"/>
              </a:rPr>
              <a:t> </a:t>
            </a:r>
            <a:endParaRPr lang="en-CY" sz="3200" dirty="0">
              <a:latin typeface="+mn-lt"/>
            </a:endParaRPr>
          </a:p>
        </p:txBody>
      </p:sp>
      <p:sp>
        <p:nvSpPr>
          <p:cNvPr id="4" name="Footer Placeholder 3">
            <a:extLst>
              <a:ext uri="{FF2B5EF4-FFF2-40B4-BE49-F238E27FC236}">
                <a16:creationId xmlns:a16="http://schemas.microsoft.com/office/drawing/2014/main" id="{4E86045B-5D74-3AF4-295F-2B33317EC9E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FC23E955-E0C3-3225-7143-BF3304B80EDE}"/>
              </a:ext>
            </a:extLst>
          </p:cNvPr>
          <p:cNvPicPr>
            <a:picLocks noChangeAspect="1"/>
          </p:cNvPicPr>
          <p:nvPr/>
        </p:nvPicPr>
        <p:blipFill>
          <a:blip r:embed="rId2"/>
          <a:stretch>
            <a:fillRect/>
          </a:stretch>
        </p:blipFill>
        <p:spPr>
          <a:xfrm>
            <a:off x="3107094" y="1504111"/>
            <a:ext cx="5594228" cy="4988764"/>
          </a:xfrm>
          <a:prstGeom prst="rect">
            <a:avLst/>
          </a:prstGeom>
        </p:spPr>
      </p:pic>
    </p:spTree>
    <p:extLst>
      <p:ext uri="{BB962C8B-B14F-4D97-AF65-F5344CB8AC3E}">
        <p14:creationId xmlns:p14="http://schemas.microsoft.com/office/powerpoint/2010/main" val="39940177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0B09C-9C8F-0D6A-6F63-C8DDB1E8E548}"/>
              </a:ext>
            </a:extLst>
          </p:cNvPr>
          <p:cNvSpPr>
            <a:spLocks noGrp="1"/>
          </p:cNvSpPr>
          <p:nvPr>
            <p:ph type="title"/>
          </p:nvPr>
        </p:nvSpPr>
        <p:spPr>
          <a:xfrm>
            <a:off x="882162" y="417879"/>
            <a:ext cx="10515600" cy="751498"/>
          </a:xfrm>
        </p:spPr>
        <p:txBody>
          <a:bodyPr>
            <a:normAutofit fontScale="90000"/>
          </a:bodyPr>
          <a:lstStyle/>
          <a:p>
            <a:pPr algn="ctr"/>
            <a:r>
              <a:rPr lang="el-GR" sz="3200" b="1" dirty="0">
                <a:solidFill>
                  <a:prstClr val="black"/>
                </a:solidFill>
              </a:rPr>
              <a:t>ΘΕΩΡΗΤΙΚΗ ΚΑΤΕΥΘΥΝΣΗ</a:t>
            </a:r>
            <a:br>
              <a:rPr lang="el-GR" sz="3200" b="1" dirty="0">
                <a:solidFill>
                  <a:prstClr val="black"/>
                </a:solidFill>
              </a:rPr>
            </a:br>
            <a:r>
              <a:rPr lang="el-GR" sz="3200" b="1" dirty="0">
                <a:solidFill>
                  <a:prstClr val="black"/>
                </a:solidFill>
              </a:rPr>
              <a:t>- ΕΝΔΕΙΚΤΙΚΕΣ ΣΠΟΥΔΕΣ </a:t>
            </a:r>
            <a:r>
              <a:rPr lang="el-GR" sz="3200" dirty="0">
                <a:solidFill>
                  <a:prstClr val="black"/>
                </a:solidFill>
                <a:latin typeface="+mn-lt"/>
              </a:rPr>
              <a:t>ΠΛΑΙΣΙΟ 2</a:t>
            </a:r>
            <a:r>
              <a:rPr lang="en-US" sz="3200" dirty="0">
                <a:solidFill>
                  <a:prstClr val="black"/>
                </a:solidFill>
                <a:latin typeface="+mn-lt"/>
              </a:rPr>
              <a:t>7</a:t>
            </a:r>
            <a:r>
              <a:rPr lang="el-GR" sz="3200" dirty="0">
                <a:solidFill>
                  <a:prstClr val="black"/>
                </a:solidFill>
                <a:latin typeface="+mn-lt"/>
              </a:rPr>
              <a:t> </a:t>
            </a:r>
            <a:endParaRPr lang="en-CY" sz="3200" dirty="0"/>
          </a:p>
        </p:txBody>
      </p:sp>
      <p:sp>
        <p:nvSpPr>
          <p:cNvPr id="4" name="Footer Placeholder 3">
            <a:extLst>
              <a:ext uri="{FF2B5EF4-FFF2-40B4-BE49-F238E27FC236}">
                <a16:creationId xmlns:a16="http://schemas.microsoft.com/office/drawing/2014/main" id="{EB1C24A8-E416-94D0-C435-F2D761624FC8}"/>
              </a:ext>
            </a:extLst>
          </p:cNvPr>
          <p:cNvSpPr>
            <a:spLocks noGrp="1"/>
          </p:cNvSpPr>
          <p:nvPr>
            <p:ph type="ftr" sz="quarter" idx="11"/>
          </p:nvPr>
        </p:nvSpPr>
        <p:spPr>
          <a:xfrm>
            <a:off x="4082562" y="6409103"/>
            <a:ext cx="41148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0D23CA0-589C-C8D4-8A54-75D3491A44EB}"/>
              </a:ext>
            </a:extLst>
          </p:cNvPr>
          <p:cNvPicPr>
            <a:picLocks noChangeAspect="1"/>
          </p:cNvPicPr>
          <p:nvPr/>
        </p:nvPicPr>
        <p:blipFill>
          <a:blip r:embed="rId2"/>
          <a:stretch>
            <a:fillRect/>
          </a:stretch>
        </p:blipFill>
        <p:spPr>
          <a:xfrm>
            <a:off x="2416629" y="1169377"/>
            <a:ext cx="7044612" cy="5410669"/>
          </a:xfrm>
          <a:prstGeom prst="rect">
            <a:avLst/>
          </a:prstGeom>
        </p:spPr>
      </p:pic>
    </p:spTree>
    <p:extLst>
      <p:ext uri="{BB962C8B-B14F-4D97-AF65-F5344CB8AC3E}">
        <p14:creationId xmlns:p14="http://schemas.microsoft.com/office/powerpoint/2010/main" val="40310624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478" y="1683756"/>
            <a:ext cx="3115265" cy="2396359"/>
          </a:xfrm>
        </p:spPr>
        <p:txBody>
          <a:bodyPr anchor="b">
            <a:normAutofit/>
          </a:bodyPr>
          <a:lstStyle/>
          <a:p>
            <a:pPr algn="r"/>
            <a:r>
              <a:rPr lang="el-GR" sz="4000" b="1" cap="all">
                <a:solidFill>
                  <a:srgbClr val="FFFFFF"/>
                </a:solidFill>
                <a:effectLst>
                  <a:outerShdw blurRad="38100" dist="38100" dir="2700000" algn="tl">
                    <a:srgbClr val="000000">
                      <a:alpha val="43137"/>
                    </a:srgbClr>
                  </a:outerShdw>
                </a:effectLst>
              </a:rPr>
              <a:t>Θεωρητικη κατευθυνση – προσοχη !</a:t>
            </a:r>
            <a:endParaRPr lang="en-US" sz="4000">
              <a:solidFill>
                <a:srgbClr val="FFFFFF"/>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1"/>
          </p:nvPr>
        </p:nvSpPr>
        <p:spPr>
          <a:xfrm rot="5400000">
            <a:off x="-1828800" y="1984248"/>
            <a:ext cx="4114800" cy="365125"/>
          </a:xfrm>
        </p:spPr>
        <p:txBody>
          <a:bodyPr>
            <a:normAutofit/>
          </a:bodyPr>
          <a:lstStyle/>
          <a:p>
            <a:pPr marL="0" marR="0" lvl="0" indent="0" algn="l" defTabSz="914400" rtl="0" eaLnBrk="1" fontAlgn="auto" latinLnBrk="0" hangingPunct="1">
              <a:spcBef>
                <a:spcPts val="0"/>
              </a:spcBef>
              <a:spcAft>
                <a:spcPts val="600"/>
              </a:spcAft>
              <a:buClrTx/>
              <a:buSzTx/>
              <a:buFontTx/>
              <a:buNone/>
              <a:tabLst/>
              <a:defRPr/>
            </a:pPr>
            <a:r>
              <a:rPr kumimoji="0" lang="el-GR" sz="1000" b="0" i="0" u="none" strike="noStrike" kern="1200" cap="none" spc="0" normalizeH="0" baseline="0" noProof="0">
                <a:ln>
                  <a:noFill/>
                </a:ln>
                <a:solidFill>
                  <a:srgbClr val="FFFFFF"/>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6" name="Content Placeholder 2">
            <a:extLst>
              <a:ext uri="{FF2B5EF4-FFF2-40B4-BE49-F238E27FC236}">
                <a16:creationId xmlns:a16="http://schemas.microsoft.com/office/drawing/2014/main" id="{F1EAB1E4-85F8-8985-617C-21AD3E352A6E}"/>
              </a:ext>
            </a:extLst>
          </p:cNvPr>
          <p:cNvGraphicFramePr>
            <a:graphicFrameLocks noGrp="1"/>
          </p:cNvGraphicFramePr>
          <p:nvPr>
            <p:ph idx="1"/>
            <p:extLst>
              <p:ext uri="{D42A27DB-BD31-4B8C-83A1-F6EECF244321}">
                <p14:modId xmlns:p14="http://schemas.microsoft.com/office/powerpoint/2010/main" val="362192273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15287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8873D23-2DCF-4B31-A009-95721C06E8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13EF075-D4EF-4929-ADBC-91B27DA1995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3" name="Group 12">
            <a:extLst>
              <a:ext uri="{FF2B5EF4-FFF2-40B4-BE49-F238E27FC236}">
                <a16:creationId xmlns:a16="http://schemas.microsoft.com/office/drawing/2014/main" id="{DAA26DFA-AAB2-4973-9C17-16D587C7B198}"/>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4" name="Freeform: Shape 13">
              <a:extLst>
                <a:ext uri="{FF2B5EF4-FFF2-40B4-BE49-F238E27FC236}">
                  <a16:creationId xmlns:a16="http://schemas.microsoft.com/office/drawing/2014/main" id="{3F407F11-7321-4BF6-8536-CCE8E34245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06AC5DCC-C3CC-4FD5-AD4E-13A1BE5F7F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4BBCC2F4-EFA7-4AF4-B538-AC4022D90F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2A9D1364-B6A3-44CB-9FBA-C528F0CE909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640080" y="1243013"/>
            <a:ext cx="3855720" cy="4371974"/>
          </a:xfrm>
        </p:spPr>
        <p:txBody>
          <a:bodyPr>
            <a:normAutofit/>
          </a:bodyPr>
          <a:lstStyle/>
          <a:p>
            <a:r>
              <a:rPr lang="el-GR" sz="3600" b="1" dirty="0">
                <a:solidFill>
                  <a:schemeClr val="tx2"/>
                </a:solidFill>
                <a:effectLst>
                  <a:outerShdw blurRad="38100" dist="38100" dir="2700000" algn="tl">
                    <a:srgbClr val="000000">
                      <a:alpha val="43137"/>
                    </a:srgbClr>
                  </a:outerShdw>
                </a:effectLst>
              </a:rPr>
              <a:t>ΠΡΑΚΤΙΚΗ ΚΑΤΕΥΘΥΝΣΗ</a:t>
            </a:r>
            <a:br>
              <a:rPr lang="el-GR" sz="3600" b="1" dirty="0">
                <a:solidFill>
                  <a:schemeClr val="tx2"/>
                </a:solidFill>
                <a:effectLst>
                  <a:outerShdw blurRad="38100" dist="38100" dir="2700000" algn="tl">
                    <a:srgbClr val="000000">
                      <a:alpha val="43137"/>
                    </a:srgbClr>
                  </a:outerShdw>
                </a:effectLst>
              </a:rPr>
            </a:br>
            <a:r>
              <a:rPr lang="el-GR" sz="3600" b="1" dirty="0">
                <a:solidFill>
                  <a:schemeClr val="tx2"/>
                </a:solidFill>
                <a:effectLst>
                  <a:outerShdw blurRad="38100" dist="38100" dir="2700000" algn="tl">
                    <a:srgbClr val="000000">
                      <a:alpha val="43137"/>
                    </a:srgbClr>
                  </a:outerShdw>
                </a:effectLst>
              </a:rPr>
              <a:t>- ΕΝΔΕΙΚΤΙΚΕΣ ΣΠΟΥΔΕΣ (αναλόγως μαθημάτων επιλογής!)</a:t>
            </a:r>
            <a:endParaRPr lang="en-US" sz="3600" b="1" dirty="0">
              <a:solidFill>
                <a:schemeClr val="tx2"/>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281127" y="839754"/>
            <a:ext cx="6112297" cy="5195285"/>
          </a:xfrm>
        </p:spPr>
        <p:txBody>
          <a:bodyPr anchor="ctr">
            <a:normAutofit/>
          </a:bodyPr>
          <a:lstStyle/>
          <a:p>
            <a:pPr fontAlgn="t"/>
            <a:r>
              <a:rPr lang="el-GR" sz="1800" b="1" dirty="0">
                <a:solidFill>
                  <a:schemeClr val="tx2"/>
                </a:solidFill>
              </a:rPr>
              <a:t>ΕΝΔΕΙΚΤΙΚΑ ΠΛΑΙΣΙΑ ΠΡΟΣΒΑΣΗΣ: 11, 20, 25, 26, 27</a:t>
            </a:r>
            <a:r>
              <a:rPr lang="en-US" sz="1800" b="1" dirty="0">
                <a:solidFill>
                  <a:schemeClr val="tx2"/>
                </a:solidFill>
              </a:rPr>
              <a:t>, 28</a:t>
            </a:r>
            <a:endParaRPr lang="el-GR" sz="1800" b="1" dirty="0">
              <a:solidFill>
                <a:schemeClr val="tx2"/>
              </a:solidFill>
            </a:endParaRPr>
          </a:p>
          <a:p>
            <a:pPr marL="0" indent="0" algn="just" fontAlgn="t">
              <a:buNone/>
            </a:pPr>
            <a:r>
              <a:rPr lang="el-GR" sz="1800" dirty="0">
                <a:solidFill>
                  <a:schemeClr val="tx2"/>
                </a:solidFill>
              </a:rPr>
              <a:t>Σχολές Μόνιμων Υπαξιωματικών, Μαγειρικές Τέχνες, Ανώτερες Σχολές Τουριστικής Εκπαίδευσης (ΑΣΤΕΡ/ΑΣΤΕΚ), Ανώτατη Σχολή Παιδαγωγικής και Τεχνολογικής Εκπαίδευσης (Α.Σ.ΠΑΙ.Τ.Ε), Πολυμέσα και Γραφικές Τέχνες, Ολοκληρωμένη Επικοινωνία και Μάρκετινγκ, Διοίκηση Τουρισμού και Φιλοξενίας, Επικοινωνία και Σπουδές Διαδικτύου, Εσωτερική Αρχιτεκτονική, Κινηματογράφος, Δημιουργικός Σχεδιασμός και Ένδυση, Τέχνες Ήχου και Εικόνας, Διοίκηση Οργανισμών-Μάρκετινγκ και Τουρισμού, Φωτογραφία και Οπτικοακουστικών τεχνών, Ψηφιακά Μέσα και Επικοινωνία</a:t>
            </a:r>
            <a:r>
              <a:rPr lang="en-US" sz="1800" dirty="0">
                <a:solidFill>
                  <a:schemeClr val="tx2"/>
                </a:solidFill>
              </a:rPr>
              <a:t>, </a:t>
            </a:r>
            <a:r>
              <a:rPr lang="el-GR" sz="1800" dirty="0">
                <a:solidFill>
                  <a:schemeClr val="tx2"/>
                </a:solidFill>
              </a:rPr>
              <a:t>Μηχανική Σχεδίασης Προϊόντων</a:t>
            </a:r>
            <a:r>
              <a:rPr lang="en-US" sz="1800" dirty="0">
                <a:solidFill>
                  <a:schemeClr val="tx2"/>
                </a:solidFill>
              </a:rPr>
              <a:t>, </a:t>
            </a:r>
            <a:r>
              <a:rPr lang="el-GR" sz="1800" dirty="0">
                <a:solidFill>
                  <a:schemeClr val="tx2"/>
                </a:solidFill>
              </a:rPr>
              <a:t>Νοσηλευτική, </a:t>
            </a:r>
            <a:r>
              <a:rPr lang="el-GR" sz="1800" dirty="0" err="1">
                <a:solidFill>
                  <a:schemeClr val="tx2"/>
                </a:solidFill>
              </a:rPr>
              <a:t>Εργοθεραπεία</a:t>
            </a:r>
            <a:r>
              <a:rPr lang="el-GR" sz="1800" dirty="0">
                <a:solidFill>
                  <a:schemeClr val="tx2"/>
                </a:solidFill>
              </a:rPr>
              <a:t>, Φυσικοθεραπεία  κ.ά.</a:t>
            </a:r>
            <a:endParaRPr lang="en-US" sz="1800" dirty="0">
              <a:solidFill>
                <a:schemeClr val="tx2"/>
              </a:solidFill>
            </a:endParaRPr>
          </a:p>
          <a:p>
            <a:endParaRPr lang="en-US" sz="1800" dirty="0">
              <a:solidFill>
                <a:schemeClr val="tx2"/>
              </a:solidFill>
            </a:endParaRPr>
          </a:p>
        </p:txBody>
      </p:sp>
      <p:sp>
        <p:nvSpPr>
          <p:cNvPr id="4" name="Footer Placeholder 3"/>
          <p:cNvSpPr>
            <a:spLocks noGrp="1"/>
          </p:cNvSpPr>
          <p:nvPr>
            <p:ph type="ftr" sz="quarter" idx="11"/>
          </p:nvPr>
        </p:nvSpPr>
        <p:spPr>
          <a:xfrm>
            <a:off x="4038600" y="6356350"/>
            <a:ext cx="4114800" cy="365125"/>
          </a:xfrm>
        </p:spPr>
        <p:txBody>
          <a:bodyPr>
            <a:normAutofit/>
          </a:bodyPr>
          <a:lstStyle/>
          <a:p>
            <a:pPr marL="0" marR="0" lvl="0" indent="0" defTabSz="914400" rtl="0" eaLnBrk="1" fontAlgn="auto" latinLnBrk="0" hangingPunct="1">
              <a:lnSpc>
                <a:spcPct val="90000"/>
              </a:lnSpc>
              <a:spcBef>
                <a:spcPts val="0"/>
              </a:spcBef>
              <a:spcAft>
                <a:spcPts val="600"/>
              </a:spcAft>
              <a:buClrTx/>
              <a:buSzTx/>
              <a:buFontTx/>
              <a:buNone/>
              <a:tabLst/>
              <a:defRPr/>
            </a:pPr>
            <a:r>
              <a:rPr kumimoji="0" lang="el-GR" sz="1000" b="0" i="0" u="none" strike="noStrike" kern="1200" cap="none" spc="0" normalizeH="0" baseline="0" noProof="0">
                <a:ln>
                  <a:noFill/>
                </a:ln>
                <a:effectLst/>
                <a:uLnTx/>
                <a:uFillTx/>
                <a:latin typeface="Calibri" panose="020F0502020204030204"/>
                <a:ea typeface="+mn-ea"/>
                <a:cs typeface="+mn-cs"/>
              </a:rPr>
              <a:t>Υπηρεσία Συμβουλευτικής και Επαγγελματικής Αγωγής, Οκτώβριος 2026</a:t>
            </a:r>
            <a:endParaRPr kumimoji="0" lang="en-US" sz="1000" b="0" i="0" u="none" strike="noStrike" kern="1200" cap="none" spc="0" normalizeH="0" baseline="0" noProof="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35663260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l-GR" sz="3200" b="1" dirty="0">
                <a:solidFill>
                  <a:prstClr val="black"/>
                </a:solidFill>
                <a:effectLst>
                  <a:outerShdw blurRad="38100" dist="38100" dir="2700000" algn="tl">
                    <a:srgbClr val="000000">
                      <a:alpha val="43137"/>
                    </a:srgbClr>
                  </a:outerShdw>
                </a:effectLst>
              </a:rPr>
              <a:t>ΠΡΑΚΤΙΚΗ ΚΑΤΕΥΘΥΝΣΗ</a:t>
            </a:r>
            <a:br>
              <a:rPr lang="el-GR" sz="3200" b="1" dirty="0">
                <a:solidFill>
                  <a:prstClr val="black"/>
                </a:solidFill>
                <a:effectLst>
                  <a:outerShdw blurRad="38100" dist="38100" dir="2700000" algn="tl">
                    <a:srgbClr val="000000">
                      <a:alpha val="43137"/>
                    </a:srgbClr>
                  </a:outerShdw>
                </a:effectLst>
              </a:rPr>
            </a:br>
            <a:r>
              <a:rPr lang="el-GR" sz="3200" b="1" dirty="0">
                <a:solidFill>
                  <a:prstClr val="black"/>
                </a:solidFill>
                <a:effectLst>
                  <a:outerShdw blurRad="38100" dist="38100" dir="2700000" algn="tl">
                    <a:srgbClr val="000000">
                      <a:alpha val="43137"/>
                    </a:srgbClr>
                  </a:outerShdw>
                </a:effectLst>
              </a:rPr>
              <a:t>- ΕΝΔΕΙΚΤΙΚΕΣ ΣΠΟΥΔΕΣ ΠΛΑΙΣΙΟ 11</a:t>
            </a:r>
            <a:endParaRPr lang="en-US" sz="3100" b="1"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p:cNvPicPr>
            <a:picLocks noChangeAspect="1"/>
          </p:cNvPicPr>
          <p:nvPr/>
        </p:nvPicPr>
        <p:blipFill>
          <a:blip r:embed="rId2"/>
          <a:stretch>
            <a:fillRect/>
          </a:stretch>
        </p:blipFill>
        <p:spPr>
          <a:xfrm>
            <a:off x="2138964" y="1870075"/>
            <a:ext cx="7200979" cy="4306888"/>
          </a:xfrm>
          <a:prstGeom prst="rect">
            <a:avLst/>
          </a:prstGeom>
        </p:spPr>
      </p:pic>
    </p:spTree>
    <p:extLst>
      <p:ext uri="{BB962C8B-B14F-4D97-AF65-F5344CB8AC3E}">
        <p14:creationId xmlns:p14="http://schemas.microsoft.com/office/powerpoint/2010/main" val="26639200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l-GR" sz="3200" b="1" dirty="0">
                <a:solidFill>
                  <a:prstClr val="black"/>
                </a:solidFill>
              </a:rPr>
              <a:t>ΠΡΑΚΤΙΚΗ ΚΑΤΕΥΘΥΝΣΗ </a:t>
            </a:r>
            <a:br>
              <a:rPr lang="el-GR" sz="3200" b="1" dirty="0">
                <a:solidFill>
                  <a:prstClr val="black"/>
                </a:solidFill>
              </a:rPr>
            </a:br>
            <a:r>
              <a:rPr lang="el-GR" sz="3200" b="1" dirty="0">
                <a:solidFill>
                  <a:prstClr val="black"/>
                </a:solidFill>
              </a:rPr>
              <a:t>- ΕΝΔΕΙΚΤΙΚΕΣ ΣΠΟΥΔΕΣ ΠΛΑΙΣΙΟ 20</a:t>
            </a:r>
            <a:endParaRPr lang="en-US" b="1"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p:cNvPicPr>
            <a:picLocks noChangeAspect="1"/>
          </p:cNvPicPr>
          <p:nvPr/>
        </p:nvPicPr>
        <p:blipFill>
          <a:blip r:embed="rId2"/>
          <a:stretch>
            <a:fillRect/>
          </a:stretch>
        </p:blipFill>
        <p:spPr>
          <a:xfrm>
            <a:off x="2332653" y="1690688"/>
            <a:ext cx="7118917" cy="4665662"/>
          </a:xfrm>
          <a:prstGeom prst="rect">
            <a:avLst/>
          </a:prstGeom>
        </p:spPr>
      </p:pic>
    </p:spTree>
    <p:extLst>
      <p:ext uri="{BB962C8B-B14F-4D97-AF65-F5344CB8AC3E}">
        <p14:creationId xmlns:p14="http://schemas.microsoft.com/office/powerpoint/2010/main" val="32275233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l-GR" sz="3200" b="1" dirty="0">
                <a:solidFill>
                  <a:prstClr val="black"/>
                </a:solidFill>
                <a:effectLst>
                  <a:outerShdw blurRad="38100" dist="38100" dir="2700000" algn="tl">
                    <a:srgbClr val="000000">
                      <a:alpha val="43137"/>
                    </a:srgbClr>
                  </a:outerShdw>
                </a:effectLst>
              </a:rPr>
              <a:t>ΠΡΑΚΤΙΚΗ ΚΑΤΕΥΘΥΝΣΗ</a:t>
            </a:r>
            <a:br>
              <a:rPr lang="el-GR" sz="3200" b="1" dirty="0">
                <a:solidFill>
                  <a:prstClr val="black"/>
                </a:solidFill>
                <a:effectLst>
                  <a:outerShdw blurRad="38100" dist="38100" dir="2700000" algn="tl">
                    <a:srgbClr val="000000">
                      <a:alpha val="43137"/>
                    </a:srgbClr>
                  </a:outerShdw>
                </a:effectLst>
              </a:rPr>
            </a:br>
            <a:r>
              <a:rPr lang="el-GR" sz="3200" b="1" dirty="0">
                <a:solidFill>
                  <a:prstClr val="black"/>
                </a:solidFill>
                <a:effectLst>
                  <a:outerShdw blurRad="38100" dist="38100" dir="2700000" algn="tl">
                    <a:srgbClr val="000000">
                      <a:alpha val="43137"/>
                    </a:srgbClr>
                  </a:outerShdw>
                </a:effectLst>
              </a:rPr>
              <a:t>- ΕΝΔΕΙΚΤΙΚΕΣ ΣΠΟΥΔΕΣ ΠΛΑΙΣΙΑ 25 &amp; 26 </a:t>
            </a:r>
            <a:endParaRPr lang="en-US" b="1" dirty="0">
              <a:effectLst>
                <a:outerShdw blurRad="38100" dist="38100" dir="2700000" algn="tl">
                  <a:srgbClr val="000000">
                    <a:alpha val="43137"/>
                  </a:srgbClr>
                </a:outerShdw>
              </a:effectLst>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5" name="Picture 4"/>
          <p:cNvPicPr>
            <a:picLocks noChangeAspect="1"/>
          </p:cNvPicPr>
          <p:nvPr/>
        </p:nvPicPr>
        <p:blipFill>
          <a:blip r:embed="rId2"/>
          <a:stretch>
            <a:fillRect/>
          </a:stretch>
        </p:blipFill>
        <p:spPr>
          <a:xfrm>
            <a:off x="2080727" y="1432442"/>
            <a:ext cx="7987004" cy="5106469"/>
          </a:xfrm>
          <a:prstGeom prst="rect">
            <a:avLst/>
          </a:prstGeom>
        </p:spPr>
      </p:pic>
    </p:spTree>
    <p:extLst>
      <p:ext uri="{BB962C8B-B14F-4D97-AF65-F5344CB8AC3E}">
        <p14:creationId xmlns:p14="http://schemas.microsoft.com/office/powerpoint/2010/main" val="36689160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l-GR" sz="3200" b="1" dirty="0">
                <a:solidFill>
                  <a:prstClr val="black"/>
                </a:solidFill>
              </a:rPr>
              <a:t>ΠΡΑΚΤΙΚΗ ΚΑΤΕΥΘΥΝΣΗ</a:t>
            </a:r>
            <a:br>
              <a:rPr lang="el-GR" sz="3200" b="1" dirty="0">
                <a:solidFill>
                  <a:prstClr val="black"/>
                </a:solidFill>
              </a:rPr>
            </a:br>
            <a:r>
              <a:rPr lang="el-GR" sz="3200" b="1" dirty="0">
                <a:solidFill>
                  <a:prstClr val="black"/>
                </a:solidFill>
              </a:rPr>
              <a:t>- ΕΝΔΕΙΚΤΙΚΕΣ ΣΠΟΥΔΕΣ ΠΛΑΙΣΙΟ </a:t>
            </a:r>
            <a:r>
              <a:rPr lang="en-US" sz="3200" b="1" dirty="0">
                <a:solidFill>
                  <a:prstClr val="black"/>
                </a:solidFill>
              </a:rPr>
              <a:t>2</a:t>
            </a:r>
            <a:r>
              <a:rPr lang="en-US" sz="3200" b="1" dirty="0"/>
              <a:t>7</a:t>
            </a:r>
            <a:r>
              <a:rPr lang="el-GR" sz="3200" b="1" dirty="0">
                <a:solidFill>
                  <a:prstClr val="black"/>
                </a:solidFill>
              </a:rPr>
              <a:t> </a:t>
            </a: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8" name="Content Placeholder 7">
            <a:extLst>
              <a:ext uri="{FF2B5EF4-FFF2-40B4-BE49-F238E27FC236}">
                <a16:creationId xmlns:a16="http://schemas.microsoft.com/office/drawing/2014/main" id="{61496699-3364-C36F-B4C1-3FBAA61AEBD6}"/>
              </a:ext>
            </a:extLst>
          </p:cNvPr>
          <p:cNvPicPr>
            <a:picLocks noGrp="1" noChangeAspect="1"/>
          </p:cNvPicPr>
          <p:nvPr>
            <p:ph idx="1"/>
          </p:nvPr>
        </p:nvPicPr>
        <p:blipFill>
          <a:blip r:embed="rId2"/>
          <a:stretch>
            <a:fillRect/>
          </a:stretch>
        </p:blipFill>
        <p:spPr>
          <a:xfrm>
            <a:off x="2621903" y="1538874"/>
            <a:ext cx="7212562" cy="4660314"/>
          </a:xfrm>
          <a:prstGeom prst="rect">
            <a:avLst/>
          </a:prstGeom>
        </p:spPr>
      </p:pic>
    </p:spTree>
    <p:extLst>
      <p:ext uri="{BB962C8B-B14F-4D97-AF65-F5344CB8AC3E}">
        <p14:creationId xmlns:p14="http://schemas.microsoft.com/office/powerpoint/2010/main" val="31289090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0E9F9-075E-5D36-D643-49A7D8BDD032}"/>
              </a:ext>
            </a:extLst>
          </p:cNvPr>
          <p:cNvSpPr>
            <a:spLocks noGrp="1"/>
          </p:cNvSpPr>
          <p:nvPr>
            <p:ph type="title"/>
          </p:nvPr>
        </p:nvSpPr>
        <p:spPr/>
        <p:txBody>
          <a:bodyPr>
            <a:normAutofit/>
          </a:bodyPr>
          <a:lstStyle/>
          <a:p>
            <a:pPr algn="ctr"/>
            <a:r>
              <a:rPr lang="el-GR" sz="3200" b="1" dirty="0"/>
              <a:t>ΠΡΑΚΤΙΚΗ ΚΑΤΕΥΘΥΝΣΗ</a:t>
            </a:r>
            <a:br>
              <a:rPr lang="el-GR" sz="3200" b="1" dirty="0"/>
            </a:br>
            <a:r>
              <a:rPr lang="el-GR" sz="3200" b="1" dirty="0"/>
              <a:t>- ΕΝΔΕΙΚΤΙΚΕΣ ΣΠΟΥΔΕΣ ΠΛΑΙΣΙΟ </a:t>
            </a:r>
            <a:r>
              <a:rPr lang="en-US" sz="3200" b="1" dirty="0"/>
              <a:t>28</a:t>
            </a:r>
            <a:r>
              <a:rPr lang="el-GR" sz="3200" b="1" dirty="0"/>
              <a:t> </a:t>
            </a:r>
            <a:endParaRPr lang="en-US" sz="3200" b="1" dirty="0"/>
          </a:p>
        </p:txBody>
      </p:sp>
      <p:pic>
        <p:nvPicPr>
          <p:cNvPr id="6" name="Content Placeholder 5">
            <a:extLst>
              <a:ext uri="{FF2B5EF4-FFF2-40B4-BE49-F238E27FC236}">
                <a16:creationId xmlns:a16="http://schemas.microsoft.com/office/drawing/2014/main" id="{6294ED43-E4FC-FF33-A94C-174B67CF2FFF}"/>
              </a:ext>
            </a:extLst>
          </p:cNvPr>
          <p:cNvPicPr>
            <a:picLocks noGrp="1" noChangeAspect="1"/>
          </p:cNvPicPr>
          <p:nvPr>
            <p:ph idx="1"/>
          </p:nvPr>
        </p:nvPicPr>
        <p:blipFill>
          <a:blip r:embed="rId2"/>
          <a:stretch>
            <a:fillRect/>
          </a:stretch>
        </p:blipFill>
        <p:spPr>
          <a:xfrm>
            <a:off x="2834357" y="2038974"/>
            <a:ext cx="6523285" cy="3924640"/>
          </a:xfrm>
          <a:prstGeom prst="rect">
            <a:avLst/>
          </a:prstGeom>
        </p:spPr>
      </p:pic>
      <p:sp>
        <p:nvSpPr>
          <p:cNvPr id="4" name="Footer Placeholder 3">
            <a:extLst>
              <a:ext uri="{FF2B5EF4-FFF2-40B4-BE49-F238E27FC236}">
                <a16:creationId xmlns:a16="http://schemas.microsoft.com/office/drawing/2014/main" id="{BFC73491-B509-5690-2723-D7DB8D4A1F9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60721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478" y="1683756"/>
            <a:ext cx="3115265" cy="2396359"/>
          </a:xfrm>
        </p:spPr>
        <p:txBody>
          <a:bodyPr anchor="b">
            <a:normAutofit/>
          </a:bodyPr>
          <a:lstStyle/>
          <a:p>
            <a:pPr algn="r"/>
            <a:r>
              <a:rPr lang="el-GR" sz="4000" b="1" cap="all">
                <a:solidFill>
                  <a:srgbClr val="FFFFFF"/>
                </a:solidFill>
              </a:rPr>
              <a:t>πρακτικη κατευθυνση – προσοχη !</a:t>
            </a:r>
            <a:endParaRPr lang="en-US" sz="4000">
              <a:solidFill>
                <a:srgbClr val="FFFFFF"/>
              </a:solidFill>
            </a:endParaRPr>
          </a:p>
        </p:txBody>
      </p:sp>
      <p:sp>
        <p:nvSpPr>
          <p:cNvPr id="4" name="Footer Placeholder 3"/>
          <p:cNvSpPr>
            <a:spLocks noGrp="1"/>
          </p:cNvSpPr>
          <p:nvPr>
            <p:ph type="ftr" sz="quarter" idx="11"/>
          </p:nvPr>
        </p:nvSpPr>
        <p:spPr>
          <a:xfrm rot="5400000">
            <a:off x="-1828800" y="1984248"/>
            <a:ext cx="4114800" cy="365125"/>
          </a:xfrm>
        </p:spPr>
        <p:txBody>
          <a:bodyPr>
            <a:normAutofit/>
          </a:bodyPr>
          <a:lstStyle/>
          <a:p>
            <a:pPr marL="0" marR="0" lvl="0" indent="0" algn="l" defTabSz="914400" rtl="0" eaLnBrk="1" fontAlgn="auto" latinLnBrk="0" hangingPunct="1">
              <a:spcBef>
                <a:spcPts val="0"/>
              </a:spcBef>
              <a:spcAft>
                <a:spcPts val="600"/>
              </a:spcAft>
              <a:buClrTx/>
              <a:buSzTx/>
              <a:buFontTx/>
              <a:buNone/>
              <a:tabLst/>
              <a:defRPr/>
            </a:pPr>
            <a:r>
              <a:rPr kumimoji="0" lang="el-GR" sz="1000" b="0" i="0" u="none" strike="noStrike" kern="1200" cap="none" spc="0" normalizeH="0" baseline="0" noProof="0">
                <a:ln>
                  <a:noFill/>
                </a:ln>
                <a:solidFill>
                  <a:srgbClr val="FFFFFF"/>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6" name="Content Placeholder 2">
            <a:extLst>
              <a:ext uri="{FF2B5EF4-FFF2-40B4-BE49-F238E27FC236}">
                <a16:creationId xmlns:a16="http://schemas.microsoft.com/office/drawing/2014/main" id="{28DD7913-8C78-F292-1778-F978D561DC36}"/>
              </a:ext>
            </a:extLst>
          </p:cNvPr>
          <p:cNvGraphicFramePr>
            <a:graphicFrameLocks noGrp="1"/>
          </p:cNvGraphicFramePr>
          <p:nvPr>
            <p:ph idx="1"/>
            <p:extLst>
              <p:ext uri="{D42A27DB-BD31-4B8C-83A1-F6EECF244321}">
                <p14:modId xmlns:p14="http://schemas.microsoft.com/office/powerpoint/2010/main" val="48673288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6434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C54F4CE-85F0-46ED-80DA-9518C9251A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DADD1FCA-8ACB-4958-81DD-4CDD6D3E192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802086"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A2E07CE-E799-D171-6A31-0FED50B88F2C}"/>
              </a:ext>
            </a:extLst>
          </p:cNvPr>
          <p:cNvSpPr>
            <a:spLocks noGrp="1"/>
          </p:cNvSpPr>
          <p:nvPr>
            <p:ph type="title"/>
          </p:nvPr>
        </p:nvSpPr>
        <p:spPr>
          <a:xfrm>
            <a:off x="773408" y="992094"/>
            <a:ext cx="3616913" cy="2795160"/>
          </a:xfrm>
        </p:spPr>
        <p:txBody>
          <a:bodyPr vert="horz" lIns="91440" tIns="45720" rIns="91440" bIns="45720" rtlCol="0" anchor="b">
            <a:normAutofit/>
          </a:bodyPr>
          <a:lstStyle/>
          <a:p>
            <a:pPr algn="ctr"/>
            <a:r>
              <a:rPr lang="en-US" sz="3100" kern="1200">
                <a:solidFill>
                  <a:schemeClr val="tx1"/>
                </a:solidFill>
                <a:latin typeface="+mj-lt"/>
                <a:ea typeface="+mj-ea"/>
                <a:cs typeface="+mj-cs"/>
              </a:rPr>
              <a:t>Στα Πλαίσια Πρόσβασης, όπου Τεχνολογία Τ.Σ. = το Τεχνολογικό μάθημα της Ειδικότητας:</a:t>
            </a:r>
          </a:p>
        </p:txBody>
      </p:sp>
      <p:pic>
        <p:nvPicPr>
          <p:cNvPr id="6" name="Content Placeholder 5">
            <a:extLst>
              <a:ext uri="{FF2B5EF4-FFF2-40B4-BE49-F238E27FC236}">
                <a16:creationId xmlns:a16="http://schemas.microsoft.com/office/drawing/2014/main" id="{AF993FE9-FA48-8803-E8C8-9DA9736A24EE}"/>
              </a:ext>
            </a:extLst>
          </p:cNvPr>
          <p:cNvPicPr>
            <a:picLocks noGrp="1" noChangeAspect="1"/>
          </p:cNvPicPr>
          <p:nvPr>
            <p:ph idx="1"/>
          </p:nvPr>
        </p:nvPicPr>
        <p:blipFill>
          <a:blip r:embed="rId2"/>
          <a:stretch>
            <a:fillRect/>
          </a:stretch>
        </p:blipFill>
        <p:spPr>
          <a:xfrm>
            <a:off x="6260690" y="578738"/>
            <a:ext cx="4978770" cy="5670549"/>
          </a:xfrm>
          <a:prstGeom prst="rect">
            <a:avLst/>
          </a:prstGeom>
        </p:spPr>
      </p:pic>
      <p:sp>
        <p:nvSpPr>
          <p:cNvPr id="4" name="Footer Placeholder 3">
            <a:extLst>
              <a:ext uri="{FF2B5EF4-FFF2-40B4-BE49-F238E27FC236}">
                <a16:creationId xmlns:a16="http://schemas.microsoft.com/office/drawing/2014/main" id="{9DF02BC5-F0BA-6185-342A-98F803197A52}"/>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marR="0" lvl="0" indent="0" fontAlgn="auto">
              <a:spcBef>
                <a:spcPts val="0"/>
              </a:spcBef>
              <a:spcAft>
                <a:spcPts val="600"/>
              </a:spcAft>
              <a:buClrTx/>
              <a:buSzTx/>
              <a:buFontTx/>
              <a:buNone/>
              <a:tabLst/>
              <a:defRPr/>
            </a:pPr>
            <a:r>
              <a:rPr kumimoji="0" lang="en-US" sz="1000" b="0" i="0" u="none" strike="noStrike" kern="1200" cap="none" spc="0" normalizeH="0" baseline="0" noProof="0">
                <a:ln>
                  <a:noFill/>
                </a:ln>
                <a:solidFill>
                  <a:schemeClr val="tx1">
                    <a:tint val="75000"/>
                  </a:schemeClr>
                </a:solidFill>
                <a:effectLst/>
                <a:uLnTx/>
                <a:uFillTx/>
                <a:latin typeface="+mn-lt"/>
                <a:ea typeface="+mn-ea"/>
                <a:cs typeface="+mn-cs"/>
              </a:rPr>
              <a:t>Υπηρεσία Συμβουλευτικής και Επαγγελματικής Αγωγής, Οκτώβριος 2026</a:t>
            </a:r>
          </a:p>
        </p:txBody>
      </p:sp>
    </p:spTree>
    <p:extLst>
      <p:ext uri="{BB962C8B-B14F-4D97-AF65-F5344CB8AC3E}">
        <p14:creationId xmlns:p14="http://schemas.microsoft.com/office/powerpoint/2010/main" val="36137762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C54F4CE-85F0-46ED-80DA-9518C9251A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ADD1FCA-8ACB-4958-81DD-4CDD6D3E192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802086"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B9DEBB3-AA6E-2789-3D97-79FFC30E192D}"/>
              </a:ext>
            </a:extLst>
          </p:cNvPr>
          <p:cNvSpPr>
            <a:spLocks noGrp="1"/>
          </p:cNvSpPr>
          <p:nvPr>
            <p:ph type="title"/>
          </p:nvPr>
        </p:nvSpPr>
        <p:spPr>
          <a:xfrm>
            <a:off x="773408" y="992094"/>
            <a:ext cx="3616913" cy="2795160"/>
          </a:xfrm>
        </p:spPr>
        <p:txBody>
          <a:bodyPr vert="horz" lIns="91440" tIns="45720" rIns="91440" bIns="45720" rtlCol="0" anchor="b">
            <a:normAutofit/>
          </a:bodyPr>
          <a:lstStyle/>
          <a:p>
            <a:pPr algn="ctr"/>
            <a:r>
              <a:rPr lang="en-US" sz="3100" kern="1200">
                <a:solidFill>
                  <a:schemeClr val="tx1"/>
                </a:solidFill>
                <a:latin typeface="+mj-lt"/>
                <a:ea typeface="+mj-ea"/>
                <a:cs typeface="+mj-cs"/>
              </a:rPr>
              <a:t>Στα Πλαίσια Πρόσβασης, όπου Τεχνολογία Τ.Σ. = το Τεχνολογικό μάθημα της Ειδικότητας:</a:t>
            </a:r>
          </a:p>
        </p:txBody>
      </p:sp>
      <p:pic>
        <p:nvPicPr>
          <p:cNvPr id="8" name="Content Placeholder 7">
            <a:extLst>
              <a:ext uri="{FF2B5EF4-FFF2-40B4-BE49-F238E27FC236}">
                <a16:creationId xmlns:a16="http://schemas.microsoft.com/office/drawing/2014/main" id="{5051F8B8-236D-6CFD-C173-811EF470D43A}"/>
              </a:ext>
            </a:extLst>
          </p:cNvPr>
          <p:cNvPicPr>
            <a:picLocks noGrp="1" noChangeAspect="1"/>
          </p:cNvPicPr>
          <p:nvPr>
            <p:ph idx="1"/>
          </p:nvPr>
        </p:nvPicPr>
        <p:blipFill>
          <a:blip r:embed="rId2"/>
          <a:stretch>
            <a:fillRect/>
          </a:stretch>
        </p:blipFill>
        <p:spPr>
          <a:xfrm>
            <a:off x="5657222" y="240246"/>
            <a:ext cx="5423113" cy="5979580"/>
          </a:xfrm>
          <a:prstGeom prst="rect">
            <a:avLst/>
          </a:prstGeom>
        </p:spPr>
      </p:pic>
      <p:sp>
        <p:nvSpPr>
          <p:cNvPr id="4" name="Footer Placeholder 3">
            <a:extLst>
              <a:ext uri="{FF2B5EF4-FFF2-40B4-BE49-F238E27FC236}">
                <a16:creationId xmlns:a16="http://schemas.microsoft.com/office/drawing/2014/main" id="{C4A783CF-0196-2FAD-B36C-6A15346FC710}"/>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marR="0" lvl="0" indent="0" fontAlgn="auto">
              <a:spcBef>
                <a:spcPts val="0"/>
              </a:spcBef>
              <a:spcAft>
                <a:spcPts val="600"/>
              </a:spcAft>
              <a:buClrTx/>
              <a:buSzTx/>
              <a:buFontTx/>
              <a:buNone/>
              <a:tabLst/>
              <a:defRPr/>
            </a:pPr>
            <a:r>
              <a:rPr kumimoji="0" lang="en-US" sz="1000" b="0" i="0" u="none" strike="noStrike" kern="1200" cap="none" spc="0" normalizeH="0" baseline="0" noProof="0">
                <a:ln>
                  <a:noFill/>
                </a:ln>
                <a:solidFill>
                  <a:schemeClr val="tx1">
                    <a:tint val="75000"/>
                  </a:schemeClr>
                </a:solidFill>
                <a:effectLst/>
                <a:uLnTx/>
                <a:uFillTx/>
                <a:latin typeface="+mn-lt"/>
                <a:ea typeface="+mn-ea"/>
                <a:cs typeface="+mn-cs"/>
              </a:rPr>
              <a:t>Υπηρεσία Συμβουλευτικής και Επαγγελματικής Αγωγής, Οκτώβριος 2026</a:t>
            </a:r>
          </a:p>
        </p:txBody>
      </p:sp>
    </p:spTree>
    <p:extLst>
      <p:ext uri="{BB962C8B-B14F-4D97-AF65-F5344CB8AC3E}">
        <p14:creationId xmlns:p14="http://schemas.microsoft.com/office/powerpoint/2010/main" val="28635025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F0A6E-4048-AEC3-0B21-3E32B9D06756}"/>
              </a:ext>
            </a:extLst>
          </p:cNvPr>
          <p:cNvSpPr>
            <a:spLocks noGrp="1"/>
          </p:cNvSpPr>
          <p:nvPr>
            <p:ph type="title"/>
          </p:nvPr>
        </p:nvSpPr>
        <p:spPr/>
        <p:txBody>
          <a:bodyPr>
            <a:normAutofit fontScale="90000"/>
          </a:bodyPr>
          <a:lstStyle/>
          <a:p>
            <a:pPr marL="0" marR="0" lvl="0" indent="0" algn="ctr" defTabSz="914400" rtl="0" eaLnBrk="1" fontAlgn="auto" latinLnBrk="0" hangingPunct="1">
              <a:lnSpc>
                <a:spcPct val="100000"/>
              </a:lnSpc>
              <a:spcBef>
                <a:spcPts val="0"/>
              </a:spcBef>
              <a:spcAft>
                <a:spcPts val="0"/>
              </a:spcAft>
              <a:tabLst/>
              <a:defRPr/>
            </a:pPr>
            <a:r>
              <a:rPr kumimoji="0" lang="el-GR" sz="3600" i="0" u="none" strike="noStrike" kern="1200" cap="none" spc="0" normalizeH="0" baseline="0" noProof="0" dirty="0">
                <a:ln w="11430"/>
                <a:solidFill>
                  <a:srgbClr val="134770"/>
                </a:solidFill>
                <a:effectLst>
                  <a:outerShdw blurRad="50800" dist="39000" dir="5460000" algn="tl">
                    <a:srgbClr val="000000">
                      <a:alpha val="38000"/>
                    </a:srgbClr>
                  </a:outerShdw>
                </a:effectLst>
                <a:uLnTx/>
                <a:uFillTx/>
                <a:latin typeface="+mn-lt"/>
                <a:ea typeface="+mn-ea"/>
                <a:cs typeface="Arial" panose="020B0604020202020204" pitchFamily="34" charset="0"/>
              </a:rPr>
              <a:t/>
            </a:r>
            <a:br>
              <a:rPr kumimoji="0" lang="el-GR" sz="3600" i="0" u="none" strike="noStrike" kern="1200" cap="none" spc="0" normalizeH="0" baseline="0" noProof="0" dirty="0">
                <a:ln w="11430"/>
                <a:solidFill>
                  <a:srgbClr val="134770"/>
                </a:solidFill>
                <a:effectLst>
                  <a:outerShdw blurRad="50800" dist="39000" dir="5460000" algn="tl">
                    <a:srgbClr val="000000">
                      <a:alpha val="38000"/>
                    </a:srgbClr>
                  </a:outerShdw>
                </a:effectLst>
                <a:uLnTx/>
                <a:uFillTx/>
                <a:latin typeface="+mn-lt"/>
                <a:ea typeface="+mn-ea"/>
                <a:cs typeface="Arial" panose="020B0604020202020204" pitchFamily="34" charset="0"/>
              </a:rPr>
            </a:br>
            <a:r>
              <a:rPr kumimoji="0" lang="el-GR" sz="3600" i="0" u="none" strike="noStrike" kern="1200" cap="none" spc="0" normalizeH="0" baseline="0" noProof="0" dirty="0">
                <a:ln w="11430"/>
                <a:uLnTx/>
                <a:uFillTx/>
                <a:latin typeface="+mn-lt"/>
                <a:ea typeface="+mn-ea"/>
                <a:cs typeface="Arial" panose="020B0604020202020204" pitchFamily="34" charset="0"/>
              </a:rPr>
              <a:t>ΔΙΑΔΙΚΑΣΙΑ </a:t>
            </a:r>
            <a:r>
              <a:rPr kumimoji="0" lang="el-GR" sz="3600" i="0" u="none" strike="noStrike" kern="1200" cap="none" spc="0" normalizeH="0" baseline="0" noProof="0" dirty="0">
                <a:ln>
                  <a:noFill/>
                </a:ln>
                <a:uLnTx/>
                <a:uFillTx/>
                <a:latin typeface="+mn-lt"/>
                <a:ea typeface="+mn-ea"/>
                <a:cs typeface="Arial" panose="020B0604020202020204" pitchFamily="34" charset="0"/>
              </a:rPr>
              <a:t>ΠΡΟΣΒΑΣΗΣ </a:t>
            </a:r>
            <a:br>
              <a:rPr kumimoji="0" lang="el-GR" sz="3600" i="0" u="none" strike="noStrike" kern="1200" cap="none" spc="0" normalizeH="0" baseline="0" noProof="0" dirty="0">
                <a:ln>
                  <a:noFill/>
                </a:ln>
                <a:uLnTx/>
                <a:uFillTx/>
                <a:latin typeface="+mn-lt"/>
                <a:ea typeface="+mn-ea"/>
                <a:cs typeface="Arial" panose="020B0604020202020204" pitchFamily="34" charset="0"/>
              </a:rPr>
            </a:br>
            <a:r>
              <a:rPr kumimoji="0" lang="el-GR" sz="3600" i="0" u="none" strike="noStrike" kern="1200" cap="none" spc="0" normalizeH="0" baseline="0" noProof="0" dirty="0">
                <a:ln>
                  <a:noFill/>
                </a:ln>
                <a:uLnTx/>
                <a:uFillTx/>
                <a:latin typeface="+mn-lt"/>
                <a:ea typeface="+mn-ea"/>
                <a:cs typeface="Arial" panose="020B0604020202020204" pitchFamily="34" charset="0"/>
              </a:rPr>
              <a:t>ΠΑΓΚΥΠΡΙΕΣ ΕΞΕΤΑΣΕΙΣ </a:t>
            </a:r>
            <a:r>
              <a:rPr kumimoji="0" lang="el-GR" sz="3600" i="0" u="none" strike="noStrike" kern="1200" cap="none" spc="0" normalizeH="0" baseline="0" noProof="0" dirty="0">
                <a:ln w="11430"/>
                <a:uLnTx/>
                <a:uFillTx/>
                <a:latin typeface="+mn-lt"/>
                <a:ea typeface="+mn-ea"/>
                <a:cs typeface="Arial" panose="020B0604020202020204" pitchFamily="34" charset="0"/>
              </a:rPr>
              <a:t>202</a:t>
            </a:r>
            <a:r>
              <a:rPr kumimoji="0" lang="en-US" sz="3600" i="0" u="none" strike="noStrike" kern="1200" cap="none" spc="0" normalizeH="0" baseline="0" noProof="0" dirty="0">
                <a:ln w="11430"/>
                <a:uLnTx/>
                <a:uFillTx/>
                <a:latin typeface="+mn-lt"/>
                <a:ea typeface="+mn-ea"/>
                <a:cs typeface="Arial" panose="020B0604020202020204" pitchFamily="34" charset="0"/>
              </a:rPr>
              <a:t>7</a:t>
            </a:r>
            <a:r>
              <a:rPr kumimoji="0" lang="el-GR" sz="3600" i="0" u="none" strike="noStrike" kern="1200" cap="none" spc="0" normalizeH="0" baseline="0" noProof="0" dirty="0">
                <a:ln w="11430"/>
                <a:uLnTx/>
                <a:uFillTx/>
                <a:latin typeface="+mn-lt"/>
                <a:ea typeface="+mn-ea"/>
                <a:cs typeface="Arial" panose="020B0604020202020204" pitchFamily="34" charset="0"/>
              </a:rPr>
              <a:t> </a:t>
            </a:r>
            <a:r>
              <a:rPr kumimoji="0" lang="en-US" sz="2800" b="0" i="0" u="none" strike="noStrike" kern="1200" cap="none" spc="0" normalizeH="0" baseline="0" noProof="0" dirty="0">
                <a:ln>
                  <a:noFill/>
                </a:ln>
                <a:effectLst/>
                <a:uLnTx/>
                <a:uFillTx/>
                <a:latin typeface="Tw Cen MT" panose="020B0602020104020603"/>
                <a:ea typeface="+mn-ea"/>
                <a:cs typeface="+mn-cs"/>
              </a:rPr>
              <a:t/>
            </a:r>
            <a:br>
              <a:rPr kumimoji="0" lang="en-US" sz="2800" b="0" i="0" u="none" strike="noStrike" kern="1200" cap="none" spc="0" normalizeH="0" baseline="0" noProof="0" dirty="0">
                <a:ln>
                  <a:noFill/>
                </a:ln>
                <a:effectLst/>
                <a:uLnTx/>
                <a:uFillTx/>
                <a:latin typeface="Tw Cen MT" panose="020B0602020104020603"/>
                <a:ea typeface="+mn-ea"/>
                <a:cs typeface="+mn-cs"/>
              </a:rPr>
            </a:br>
            <a:endParaRPr lang="en-CY" dirty="0"/>
          </a:p>
        </p:txBody>
      </p:sp>
      <p:pic>
        <p:nvPicPr>
          <p:cNvPr id="6" name="Content Placeholder 5">
            <a:extLst>
              <a:ext uri="{FF2B5EF4-FFF2-40B4-BE49-F238E27FC236}">
                <a16:creationId xmlns:a16="http://schemas.microsoft.com/office/drawing/2014/main" id="{9913DDE8-6F79-CD3E-9FC0-A2F30379C818}"/>
              </a:ext>
            </a:extLst>
          </p:cNvPr>
          <p:cNvPicPr>
            <a:picLocks noGrp="1" noChangeAspect="1"/>
          </p:cNvPicPr>
          <p:nvPr>
            <p:ph idx="1"/>
          </p:nvPr>
        </p:nvPicPr>
        <p:blipFill>
          <a:blip r:embed="rId2"/>
          <a:stretch>
            <a:fillRect/>
          </a:stretch>
        </p:blipFill>
        <p:spPr>
          <a:xfrm>
            <a:off x="1909606" y="1690688"/>
            <a:ext cx="8251431" cy="4051927"/>
          </a:xfrm>
          <a:prstGeom prst="rect">
            <a:avLst/>
          </a:prstGeom>
        </p:spPr>
      </p:pic>
      <p:sp>
        <p:nvSpPr>
          <p:cNvPr id="4" name="Footer Placeholder 3">
            <a:extLst>
              <a:ext uri="{FF2B5EF4-FFF2-40B4-BE49-F238E27FC236}">
                <a16:creationId xmlns:a16="http://schemas.microsoft.com/office/drawing/2014/main" id="{66F20BAD-0263-6628-16E3-F3D2290ABEA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75603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24BFD5-D814-402B-B6C4-EEF6AE14B0F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9FF5D5-CB96-2CBE-20D1-8C1C7A0AC621}"/>
              </a:ext>
            </a:extLst>
          </p:cNvPr>
          <p:cNvSpPr>
            <a:spLocks noGrp="1"/>
          </p:cNvSpPr>
          <p:nvPr>
            <p:ph type="title"/>
          </p:nvPr>
        </p:nvSpPr>
        <p:spPr>
          <a:xfrm>
            <a:off x="838200" y="1122362"/>
            <a:ext cx="6281928" cy="4135437"/>
          </a:xfrm>
        </p:spPr>
        <p:txBody>
          <a:bodyPr vert="horz" lIns="91440" tIns="45720" rIns="91440" bIns="45720" rtlCol="0" anchor="b">
            <a:normAutofit/>
          </a:bodyPr>
          <a:lstStyle/>
          <a:p>
            <a:r>
              <a:rPr lang="en-US" sz="5600" kern="1200" dirty="0">
                <a:solidFill>
                  <a:schemeClr val="tx1"/>
                </a:solidFill>
                <a:latin typeface="+mj-lt"/>
                <a:ea typeface="+mj-ea"/>
                <a:cs typeface="+mj-cs"/>
              </a:rPr>
              <a:t>ΜΑΘΗΜΑ ΣΧΕΔΙΑΣΜΟΣ ΚΑΙ ΤΕΧΝΟΛΟΓΙΑ </a:t>
            </a:r>
            <a:br>
              <a:rPr lang="en-US" sz="5600" kern="1200" dirty="0">
                <a:solidFill>
                  <a:schemeClr val="tx1"/>
                </a:solidFill>
                <a:latin typeface="+mj-lt"/>
                <a:ea typeface="+mj-ea"/>
                <a:cs typeface="+mj-cs"/>
              </a:rPr>
            </a:br>
            <a:r>
              <a:rPr lang="en-US" sz="5600" kern="1200" dirty="0">
                <a:solidFill>
                  <a:schemeClr val="tx1"/>
                </a:solidFill>
                <a:latin typeface="+mj-lt"/>
                <a:ea typeface="+mj-ea"/>
                <a:cs typeface="+mj-cs"/>
              </a:rPr>
              <a:t>ΣΤΑ ΠΛΑΙΣΙΑ ΠΡΟΣΒΑΣΗΣ: 	</a:t>
            </a:r>
          </a:p>
        </p:txBody>
      </p:sp>
      <p:sp>
        <p:nvSpPr>
          <p:cNvPr id="11" name="Rectangle 10">
            <a:extLst>
              <a:ext uri="{FF2B5EF4-FFF2-40B4-BE49-F238E27FC236}">
                <a16:creationId xmlns:a16="http://schemas.microsoft.com/office/drawing/2014/main" id="{36FED7E8-9A97-475F-9FA4-113410D443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06139" y="1031284"/>
            <a:ext cx="3647661" cy="4436126"/>
          </a:xfrm>
          <a:custGeom>
            <a:avLst/>
            <a:gdLst>
              <a:gd name="csX0" fmla="*/ 0 w 3647661"/>
              <a:gd name="csY0" fmla="*/ 0 h 4436126"/>
              <a:gd name="csX1" fmla="*/ 498514 w 3647661"/>
              <a:gd name="csY1" fmla="*/ 0 h 4436126"/>
              <a:gd name="csX2" fmla="*/ 1069981 w 3647661"/>
              <a:gd name="csY2" fmla="*/ 0 h 4436126"/>
              <a:gd name="csX3" fmla="*/ 1714401 w 3647661"/>
              <a:gd name="csY3" fmla="*/ 0 h 4436126"/>
              <a:gd name="csX4" fmla="*/ 2285868 w 3647661"/>
              <a:gd name="csY4" fmla="*/ 0 h 4436126"/>
              <a:gd name="csX5" fmla="*/ 2784381 w 3647661"/>
              <a:gd name="csY5" fmla="*/ 0 h 4436126"/>
              <a:gd name="csX6" fmla="*/ 3647661 w 3647661"/>
              <a:gd name="csY6" fmla="*/ 0 h 4436126"/>
              <a:gd name="csX7" fmla="*/ 3647661 w 3647661"/>
              <a:gd name="csY7" fmla="*/ 633732 h 4436126"/>
              <a:gd name="csX8" fmla="*/ 3647661 w 3647661"/>
              <a:gd name="csY8" fmla="*/ 1267465 h 4436126"/>
              <a:gd name="csX9" fmla="*/ 3647661 w 3647661"/>
              <a:gd name="csY9" fmla="*/ 1768113 h 4436126"/>
              <a:gd name="csX10" fmla="*/ 3647661 w 3647661"/>
              <a:gd name="csY10" fmla="*/ 2446207 h 4436126"/>
              <a:gd name="csX11" fmla="*/ 3647661 w 3647661"/>
              <a:gd name="csY11" fmla="*/ 2946855 h 4436126"/>
              <a:gd name="csX12" fmla="*/ 3647661 w 3647661"/>
              <a:gd name="csY12" fmla="*/ 3580587 h 4436126"/>
              <a:gd name="csX13" fmla="*/ 3647661 w 3647661"/>
              <a:gd name="csY13" fmla="*/ 4436126 h 4436126"/>
              <a:gd name="csX14" fmla="*/ 3039718 w 3647661"/>
              <a:gd name="csY14" fmla="*/ 4436126 h 4436126"/>
              <a:gd name="csX15" fmla="*/ 2431774 w 3647661"/>
              <a:gd name="csY15" fmla="*/ 4436126 h 4436126"/>
              <a:gd name="csX16" fmla="*/ 1823831 w 3647661"/>
              <a:gd name="csY16" fmla="*/ 4436126 h 4436126"/>
              <a:gd name="csX17" fmla="*/ 1288840 w 3647661"/>
              <a:gd name="csY17" fmla="*/ 4436126 h 4436126"/>
              <a:gd name="csX18" fmla="*/ 607943 w 3647661"/>
              <a:gd name="csY18" fmla="*/ 4436126 h 4436126"/>
              <a:gd name="csX19" fmla="*/ 0 w 3647661"/>
              <a:gd name="csY19" fmla="*/ 4436126 h 4436126"/>
              <a:gd name="csX20" fmla="*/ 0 w 3647661"/>
              <a:gd name="csY20" fmla="*/ 3758032 h 4436126"/>
              <a:gd name="csX21" fmla="*/ 0 w 3647661"/>
              <a:gd name="csY21" fmla="*/ 3035578 h 4436126"/>
              <a:gd name="csX22" fmla="*/ 0 w 3647661"/>
              <a:gd name="csY22" fmla="*/ 2401845 h 4436126"/>
              <a:gd name="csX23" fmla="*/ 0 w 3647661"/>
              <a:gd name="csY23" fmla="*/ 1768113 h 4436126"/>
              <a:gd name="csX24" fmla="*/ 0 w 3647661"/>
              <a:gd name="csY24" fmla="*/ 1178742 h 4436126"/>
              <a:gd name="csX25" fmla="*/ 0 w 3647661"/>
              <a:gd name="csY25" fmla="*/ 589371 h 4436126"/>
              <a:gd name="csX26" fmla="*/ 0 w 3647661"/>
              <a:gd name="csY26" fmla="*/ 0 h 44361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3647661" h="4436126" fill="none" extrusionOk="0">
                <a:moveTo>
                  <a:pt x="0" y="0"/>
                </a:moveTo>
                <a:cubicBezTo>
                  <a:pt x="116158" y="-16963"/>
                  <a:pt x="364681" y="-4006"/>
                  <a:pt x="498514" y="0"/>
                </a:cubicBezTo>
                <a:cubicBezTo>
                  <a:pt x="632347" y="4006"/>
                  <a:pt x="950865" y="15164"/>
                  <a:pt x="1069981" y="0"/>
                </a:cubicBezTo>
                <a:cubicBezTo>
                  <a:pt x="1189097" y="-15164"/>
                  <a:pt x="1556518" y="-23132"/>
                  <a:pt x="1714401" y="0"/>
                </a:cubicBezTo>
                <a:cubicBezTo>
                  <a:pt x="1872284" y="23132"/>
                  <a:pt x="2015985" y="9364"/>
                  <a:pt x="2285868" y="0"/>
                </a:cubicBezTo>
                <a:cubicBezTo>
                  <a:pt x="2555751" y="-9364"/>
                  <a:pt x="2555148" y="14141"/>
                  <a:pt x="2784381" y="0"/>
                </a:cubicBezTo>
                <a:cubicBezTo>
                  <a:pt x="3013614" y="-14141"/>
                  <a:pt x="3216105" y="-3763"/>
                  <a:pt x="3647661" y="0"/>
                </a:cubicBezTo>
                <a:cubicBezTo>
                  <a:pt x="3623206" y="221859"/>
                  <a:pt x="3622213" y="458853"/>
                  <a:pt x="3647661" y="633732"/>
                </a:cubicBezTo>
                <a:cubicBezTo>
                  <a:pt x="3673109" y="808611"/>
                  <a:pt x="3674779" y="1138417"/>
                  <a:pt x="3647661" y="1267465"/>
                </a:cubicBezTo>
                <a:cubicBezTo>
                  <a:pt x="3620543" y="1396513"/>
                  <a:pt x="3664792" y="1625185"/>
                  <a:pt x="3647661" y="1768113"/>
                </a:cubicBezTo>
                <a:cubicBezTo>
                  <a:pt x="3630530" y="1911041"/>
                  <a:pt x="3671056" y="2135008"/>
                  <a:pt x="3647661" y="2446207"/>
                </a:cubicBezTo>
                <a:cubicBezTo>
                  <a:pt x="3624266" y="2757406"/>
                  <a:pt x="3642702" y="2713342"/>
                  <a:pt x="3647661" y="2946855"/>
                </a:cubicBezTo>
                <a:cubicBezTo>
                  <a:pt x="3652620" y="3180368"/>
                  <a:pt x="3664319" y="3290221"/>
                  <a:pt x="3647661" y="3580587"/>
                </a:cubicBezTo>
                <a:cubicBezTo>
                  <a:pt x="3631003" y="3870953"/>
                  <a:pt x="3617531" y="4259425"/>
                  <a:pt x="3647661" y="4436126"/>
                </a:cubicBezTo>
                <a:cubicBezTo>
                  <a:pt x="3523929" y="4410412"/>
                  <a:pt x="3241413" y="4436068"/>
                  <a:pt x="3039718" y="4436126"/>
                </a:cubicBezTo>
                <a:cubicBezTo>
                  <a:pt x="2838023" y="4436184"/>
                  <a:pt x="2630387" y="4431142"/>
                  <a:pt x="2431774" y="4436126"/>
                </a:cubicBezTo>
                <a:cubicBezTo>
                  <a:pt x="2233161" y="4441110"/>
                  <a:pt x="2003296" y="4449826"/>
                  <a:pt x="1823831" y="4436126"/>
                </a:cubicBezTo>
                <a:cubicBezTo>
                  <a:pt x="1644366" y="4422426"/>
                  <a:pt x="1399453" y="4442442"/>
                  <a:pt x="1288840" y="4436126"/>
                </a:cubicBezTo>
                <a:cubicBezTo>
                  <a:pt x="1178227" y="4429810"/>
                  <a:pt x="793482" y="4411099"/>
                  <a:pt x="607943" y="4436126"/>
                </a:cubicBezTo>
                <a:cubicBezTo>
                  <a:pt x="422404" y="4461153"/>
                  <a:pt x="158703" y="4453091"/>
                  <a:pt x="0" y="4436126"/>
                </a:cubicBezTo>
                <a:cubicBezTo>
                  <a:pt x="8129" y="4099466"/>
                  <a:pt x="23502" y="4014012"/>
                  <a:pt x="0" y="3758032"/>
                </a:cubicBezTo>
                <a:cubicBezTo>
                  <a:pt x="-23502" y="3502052"/>
                  <a:pt x="8018" y="3295661"/>
                  <a:pt x="0" y="3035578"/>
                </a:cubicBezTo>
                <a:cubicBezTo>
                  <a:pt x="-8018" y="2775495"/>
                  <a:pt x="-8720" y="2595880"/>
                  <a:pt x="0" y="2401845"/>
                </a:cubicBezTo>
                <a:cubicBezTo>
                  <a:pt x="8720" y="2207810"/>
                  <a:pt x="9279" y="1982551"/>
                  <a:pt x="0" y="1768113"/>
                </a:cubicBezTo>
                <a:cubicBezTo>
                  <a:pt x="-9279" y="1553675"/>
                  <a:pt x="7090" y="1354447"/>
                  <a:pt x="0" y="1178742"/>
                </a:cubicBezTo>
                <a:cubicBezTo>
                  <a:pt x="-7090" y="1003037"/>
                  <a:pt x="-23786" y="768334"/>
                  <a:pt x="0" y="589371"/>
                </a:cubicBezTo>
                <a:cubicBezTo>
                  <a:pt x="23786" y="410408"/>
                  <a:pt x="-16955" y="242082"/>
                  <a:pt x="0" y="0"/>
                </a:cubicBezTo>
                <a:close/>
              </a:path>
              <a:path w="3647661" h="4436126" stroke="0" extrusionOk="0">
                <a:moveTo>
                  <a:pt x="0" y="0"/>
                </a:moveTo>
                <a:cubicBezTo>
                  <a:pt x="171149" y="-7244"/>
                  <a:pt x="374684" y="2591"/>
                  <a:pt x="534990" y="0"/>
                </a:cubicBezTo>
                <a:cubicBezTo>
                  <a:pt x="695296" y="-2591"/>
                  <a:pt x="907320" y="7483"/>
                  <a:pt x="1069981" y="0"/>
                </a:cubicBezTo>
                <a:cubicBezTo>
                  <a:pt x="1232642" y="-7483"/>
                  <a:pt x="1543604" y="-26203"/>
                  <a:pt x="1677924" y="0"/>
                </a:cubicBezTo>
                <a:cubicBezTo>
                  <a:pt x="1812244" y="26203"/>
                  <a:pt x="2140632" y="31361"/>
                  <a:pt x="2322344" y="0"/>
                </a:cubicBezTo>
                <a:cubicBezTo>
                  <a:pt x="2504056" y="-31361"/>
                  <a:pt x="2658834" y="3381"/>
                  <a:pt x="2893811" y="0"/>
                </a:cubicBezTo>
                <a:cubicBezTo>
                  <a:pt x="3128788" y="-3381"/>
                  <a:pt x="3338741" y="-10376"/>
                  <a:pt x="3647661" y="0"/>
                </a:cubicBezTo>
                <a:cubicBezTo>
                  <a:pt x="3628986" y="244498"/>
                  <a:pt x="3624774" y="362520"/>
                  <a:pt x="3647661" y="545010"/>
                </a:cubicBezTo>
                <a:cubicBezTo>
                  <a:pt x="3670549" y="727500"/>
                  <a:pt x="3619543" y="968439"/>
                  <a:pt x="3647661" y="1134381"/>
                </a:cubicBezTo>
                <a:cubicBezTo>
                  <a:pt x="3675779" y="1300323"/>
                  <a:pt x="3670065" y="1646297"/>
                  <a:pt x="3647661" y="1856836"/>
                </a:cubicBezTo>
                <a:cubicBezTo>
                  <a:pt x="3625257" y="2067375"/>
                  <a:pt x="3632904" y="2315399"/>
                  <a:pt x="3647661" y="2490568"/>
                </a:cubicBezTo>
                <a:cubicBezTo>
                  <a:pt x="3662418" y="2665737"/>
                  <a:pt x="3616073" y="2880164"/>
                  <a:pt x="3647661" y="3124300"/>
                </a:cubicBezTo>
                <a:cubicBezTo>
                  <a:pt x="3679249" y="3368436"/>
                  <a:pt x="3677361" y="3519722"/>
                  <a:pt x="3647661" y="3758032"/>
                </a:cubicBezTo>
                <a:cubicBezTo>
                  <a:pt x="3617961" y="3996342"/>
                  <a:pt x="3615180" y="4147465"/>
                  <a:pt x="3647661" y="4436126"/>
                </a:cubicBezTo>
                <a:cubicBezTo>
                  <a:pt x="3506685" y="4421969"/>
                  <a:pt x="3266652" y="4433618"/>
                  <a:pt x="3149147" y="4436126"/>
                </a:cubicBezTo>
                <a:cubicBezTo>
                  <a:pt x="3031642" y="4438634"/>
                  <a:pt x="2832267" y="4432536"/>
                  <a:pt x="2650634" y="4436126"/>
                </a:cubicBezTo>
                <a:cubicBezTo>
                  <a:pt x="2469001" y="4439716"/>
                  <a:pt x="2324677" y="4416284"/>
                  <a:pt x="2042690" y="4436126"/>
                </a:cubicBezTo>
                <a:cubicBezTo>
                  <a:pt x="1760703" y="4455968"/>
                  <a:pt x="1686949" y="4416099"/>
                  <a:pt x="1398270" y="4436126"/>
                </a:cubicBezTo>
                <a:cubicBezTo>
                  <a:pt x="1109591" y="4456153"/>
                  <a:pt x="1071585" y="4455485"/>
                  <a:pt x="899756" y="4436126"/>
                </a:cubicBezTo>
                <a:cubicBezTo>
                  <a:pt x="727927" y="4416767"/>
                  <a:pt x="344407" y="4430463"/>
                  <a:pt x="0" y="4436126"/>
                </a:cubicBezTo>
                <a:cubicBezTo>
                  <a:pt x="5440" y="4303018"/>
                  <a:pt x="91" y="4161914"/>
                  <a:pt x="0" y="3891116"/>
                </a:cubicBezTo>
                <a:cubicBezTo>
                  <a:pt x="-91" y="3620318"/>
                  <a:pt x="-11601" y="3462294"/>
                  <a:pt x="0" y="3301745"/>
                </a:cubicBezTo>
                <a:cubicBezTo>
                  <a:pt x="11601" y="3141196"/>
                  <a:pt x="22776" y="2916996"/>
                  <a:pt x="0" y="2756735"/>
                </a:cubicBezTo>
                <a:cubicBezTo>
                  <a:pt x="-22776" y="2596474"/>
                  <a:pt x="5257" y="2440491"/>
                  <a:pt x="0" y="2256087"/>
                </a:cubicBezTo>
                <a:cubicBezTo>
                  <a:pt x="-5257" y="2071683"/>
                  <a:pt x="20189" y="1902567"/>
                  <a:pt x="0" y="1666716"/>
                </a:cubicBezTo>
                <a:cubicBezTo>
                  <a:pt x="-20189" y="1430865"/>
                  <a:pt x="-21241" y="1161108"/>
                  <a:pt x="0" y="988622"/>
                </a:cubicBezTo>
                <a:cubicBezTo>
                  <a:pt x="21241" y="816136"/>
                  <a:pt x="17108" y="406740"/>
                  <a:pt x="0" y="0"/>
                </a:cubicBezTo>
                <a:close/>
              </a:path>
            </a:pathLst>
          </a:custGeom>
          <a:solidFill>
            <a:schemeClr val="accent2"/>
          </a:solidFill>
          <a:ln w="57150">
            <a:solidFill>
              <a:schemeClr val="accent2"/>
            </a:solidFill>
            <a:extLst>
              <a:ext uri="{C807C97D-BFC1-408E-A445-0C87EB9F89A2}">
                <ask:lineSketchStyleProps xmlns:ask="http://schemas.microsoft.com/office/drawing/2018/sketchyshapes" xmlns="" sd="68728339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03E4321-4664-05D1-EA74-59FBFF41BA71}"/>
              </a:ext>
            </a:extLst>
          </p:cNvPr>
          <p:cNvSpPr>
            <a:spLocks noGrp="1"/>
          </p:cNvSpPr>
          <p:nvPr>
            <p:ph idx="1"/>
          </p:nvPr>
        </p:nvSpPr>
        <p:spPr>
          <a:xfrm>
            <a:off x="7706139" y="1232452"/>
            <a:ext cx="3769079" cy="3850919"/>
          </a:xfrm>
        </p:spPr>
        <p:txBody>
          <a:bodyPr vert="horz" lIns="91440" tIns="45720" rIns="91440" bIns="45720" rtlCol="0" anchor="b">
            <a:noAutofit/>
          </a:bodyPr>
          <a:lstStyle/>
          <a:p>
            <a:pPr marL="0" indent="0">
              <a:buNone/>
            </a:pPr>
            <a:r>
              <a:rPr lang="en-US" sz="4800" kern="1200" dirty="0" err="1">
                <a:solidFill>
                  <a:srgbClr val="FFFFFF"/>
                </a:solidFill>
                <a:latin typeface="+mn-lt"/>
                <a:ea typeface="+mn-ea"/>
                <a:cs typeface="+mn-cs"/>
              </a:rPr>
              <a:t>Προσοχή</a:t>
            </a:r>
            <a:r>
              <a:rPr lang="en-US" sz="4800" kern="1200" dirty="0">
                <a:solidFill>
                  <a:srgbClr val="FFFFFF"/>
                </a:solidFill>
                <a:latin typeface="+mn-lt"/>
                <a:ea typeface="+mn-ea"/>
                <a:cs typeface="+mn-cs"/>
              </a:rPr>
              <a:t>! Επ</a:t>
            </a:r>
            <a:r>
              <a:rPr lang="en-US" sz="4800" kern="1200" dirty="0" err="1">
                <a:solidFill>
                  <a:srgbClr val="FFFFFF"/>
                </a:solidFill>
                <a:latin typeface="+mn-lt"/>
                <a:ea typeface="+mn-ea"/>
                <a:cs typeface="+mn-cs"/>
              </a:rPr>
              <a:t>ιλέγετ</a:t>
            </a:r>
            <a:r>
              <a:rPr lang="en-US" sz="4800" kern="1200" dirty="0">
                <a:solidFill>
                  <a:srgbClr val="FFFFFF"/>
                </a:solidFill>
                <a:latin typeface="+mn-lt"/>
                <a:ea typeface="+mn-ea"/>
                <a:cs typeface="+mn-cs"/>
              </a:rPr>
              <a:t>αι μόνο από μαθητές/τριες Λυκείων.</a:t>
            </a:r>
          </a:p>
        </p:txBody>
      </p:sp>
      <p:sp>
        <p:nvSpPr>
          <p:cNvPr id="13" name="sketch line">
            <a:extLst>
              <a:ext uri="{FF2B5EF4-FFF2-40B4-BE49-F238E27FC236}">
                <a16:creationId xmlns:a16="http://schemas.microsoft.com/office/drawing/2014/main" id="{2A39B854-4B6C-4F7F-A602-6F97770CED7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199" y="5439978"/>
            <a:ext cx="6281928" cy="18288"/>
          </a:xfrm>
          <a:custGeom>
            <a:avLst/>
            <a:gdLst>
              <a:gd name="csX0" fmla="*/ 0 w 6281928"/>
              <a:gd name="csY0" fmla="*/ 0 h 18288"/>
              <a:gd name="csX1" fmla="*/ 572353 w 6281928"/>
              <a:gd name="csY1" fmla="*/ 0 h 18288"/>
              <a:gd name="csX2" fmla="*/ 1207526 w 6281928"/>
              <a:gd name="csY2" fmla="*/ 0 h 18288"/>
              <a:gd name="csX3" fmla="*/ 1779880 w 6281928"/>
              <a:gd name="csY3" fmla="*/ 0 h 18288"/>
              <a:gd name="csX4" fmla="*/ 2540691 w 6281928"/>
              <a:gd name="csY4" fmla="*/ 0 h 18288"/>
              <a:gd name="csX5" fmla="*/ 3238683 w 6281928"/>
              <a:gd name="csY5" fmla="*/ 0 h 18288"/>
              <a:gd name="csX6" fmla="*/ 3936675 w 6281928"/>
              <a:gd name="csY6" fmla="*/ 0 h 18288"/>
              <a:gd name="csX7" fmla="*/ 4760305 w 6281928"/>
              <a:gd name="csY7" fmla="*/ 0 h 18288"/>
              <a:gd name="csX8" fmla="*/ 5521117 w 6281928"/>
              <a:gd name="csY8" fmla="*/ 0 h 18288"/>
              <a:gd name="csX9" fmla="*/ 6281928 w 6281928"/>
              <a:gd name="csY9" fmla="*/ 0 h 18288"/>
              <a:gd name="csX10" fmla="*/ 6281928 w 6281928"/>
              <a:gd name="csY10" fmla="*/ 18288 h 18288"/>
              <a:gd name="csX11" fmla="*/ 5772394 w 6281928"/>
              <a:gd name="csY11" fmla="*/ 18288 h 18288"/>
              <a:gd name="csX12" fmla="*/ 5200040 w 6281928"/>
              <a:gd name="csY12" fmla="*/ 18288 h 18288"/>
              <a:gd name="csX13" fmla="*/ 4439229 w 6281928"/>
              <a:gd name="csY13" fmla="*/ 18288 h 18288"/>
              <a:gd name="csX14" fmla="*/ 3615599 w 6281928"/>
              <a:gd name="csY14" fmla="*/ 18288 h 18288"/>
              <a:gd name="csX15" fmla="*/ 2980426 w 6281928"/>
              <a:gd name="csY15" fmla="*/ 18288 h 18288"/>
              <a:gd name="csX16" fmla="*/ 2156795 w 6281928"/>
              <a:gd name="csY16" fmla="*/ 18288 h 18288"/>
              <a:gd name="csX17" fmla="*/ 1584442 w 6281928"/>
              <a:gd name="csY17" fmla="*/ 18288 h 18288"/>
              <a:gd name="csX18" fmla="*/ 1074908 w 6281928"/>
              <a:gd name="csY18" fmla="*/ 18288 h 18288"/>
              <a:gd name="csX19" fmla="*/ 0 w 6281928"/>
              <a:gd name="csY19" fmla="*/ 18288 h 18288"/>
              <a:gd name="csX20" fmla="*/ 0 w 6281928"/>
              <a:gd name="csY2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Lst>
            <a:rect l="l" t="t" r="r" b="b"/>
            <a:pathLst>
              <a:path w="6281928" h="18288" fill="none" extrusionOk="0">
                <a:moveTo>
                  <a:pt x="0" y="0"/>
                </a:moveTo>
                <a:cubicBezTo>
                  <a:pt x="205960" y="24870"/>
                  <a:pt x="343550" y="5918"/>
                  <a:pt x="572353" y="0"/>
                </a:cubicBezTo>
                <a:cubicBezTo>
                  <a:pt x="801156" y="-5918"/>
                  <a:pt x="1015649" y="-11381"/>
                  <a:pt x="1207526" y="0"/>
                </a:cubicBezTo>
                <a:cubicBezTo>
                  <a:pt x="1399403" y="11381"/>
                  <a:pt x="1549725" y="7866"/>
                  <a:pt x="1779880" y="0"/>
                </a:cubicBezTo>
                <a:cubicBezTo>
                  <a:pt x="2010035" y="-7866"/>
                  <a:pt x="2190674" y="12826"/>
                  <a:pt x="2540691" y="0"/>
                </a:cubicBezTo>
                <a:cubicBezTo>
                  <a:pt x="2890708" y="-12826"/>
                  <a:pt x="3025718" y="-18534"/>
                  <a:pt x="3238683" y="0"/>
                </a:cubicBezTo>
                <a:cubicBezTo>
                  <a:pt x="3451648" y="18534"/>
                  <a:pt x="3603947" y="14884"/>
                  <a:pt x="3936675" y="0"/>
                </a:cubicBezTo>
                <a:cubicBezTo>
                  <a:pt x="4269403" y="-14884"/>
                  <a:pt x="4480718" y="-24607"/>
                  <a:pt x="4760305" y="0"/>
                </a:cubicBezTo>
                <a:cubicBezTo>
                  <a:pt x="5039892" y="24607"/>
                  <a:pt x="5359549" y="-31311"/>
                  <a:pt x="5521117" y="0"/>
                </a:cubicBezTo>
                <a:cubicBezTo>
                  <a:pt x="5682685" y="31311"/>
                  <a:pt x="5986067" y="-12593"/>
                  <a:pt x="6281928" y="0"/>
                </a:cubicBezTo>
                <a:cubicBezTo>
                  <a:pt x="6282307" y="7355"/>
                  <a:pt x="6282212" y="10249"/>
                  <a:pt x="6281928" y="18288"/>
                </a:cubicBezTo>
                <a:cubicBezTo>
                  <a:pt x="6078981" y="8428"/>
                  <a:pt x="5961061" y="2290"/>
                  <a:pt x="5772394" y="18288"/>
                </a:cubicBezTo>
                <a:cubicBezTo>
                  <a:pt x="5583727" y="34286"/>
                  <a:pt x="5329968" y="24208"/>
                  <a:pt x="5200040" y="18288"/>
                </a:cubicBezTo>
                <a:cubicBezTo>
                  <a:pt x="5070112" y="12368"/>
                  <a:pt x="4793288" y="21070"/>
                  <a:pt x="4439229" y="18288"/>
                </a:cubicBezTo>
                <a:cubicBezTo>
                  <a:pt x="4085170" y="15506"/>
                  <a:pt x="3813765" y="-16466"/>
                  <a:pt x="3615599" y="18288"/>
                </a:cubicBezTo>
                <a:cubicBezTo>
                  <a:pt x="3417433" y="53042"/>
                  <a:pt x="3133643" y="20727"/>
                  <a:pt x="2980426" y="18288"/>
                </a:cubicBezTo>
                <a:cubicBezTo>
                  <a:pt x="2827209" y="15849"/>
                  <a:pt x="2380685" y="51850"/>
                  <a:pt x="2156795" y="18288"/>
                </a:cubicBezTo>
                <a:cubicBezTo>
                  <a:pt x="1932905" y="-15274"/>
                  <a:pt x="1716744" y="-1398"/>
                  <a:pt x="1584442" y="18288"/>
                </a:cubicBezTo>
                <a:cubicBezTo>
                  <a:pt x="1452140" y="37974"/>
                  <a:pt x="1280887" y="12750"/>
                  <a:pt x="1074908" y="18288"/>
                </a:cubicBezTo>
                <a:cubicBezTo>
                  <a:pt x="868929" y="23826"/>
                  <a:pt x="318124" y="-17878"/>
                  <a:pt x="0" y="18288"/>
                </a:cubicBezTo>
                <a:cubicBezTo>
                  <a:pt x="-384" y="12702"/>
                  <a:pt x="-513" y="4636"/>
                  <a:pt x="0" y="0"/>
                </a:cubicBezTo>
                <a:close/>
              </a:path>
              <a:path w="6281928" h="18288" stroke="0" extrusionOk="0">
                <a:moveTo>
                  <a:pt x="0" y="0"/>
                </a:moveTo>
                <a:cubicBezTo>
                  <a:pt x="135290" y="27650"/>
                  <a:pt x="488372" y="4391"/>
                  <a:pt x="635173" y="0"/>
                </a:cubicBezTo>
                <a:cubicBezTo>
                  <a:pt x="781974" y="-4391"/>
                  <a:pt x="992816" y="14310"/>
                  <a:pt x="1144707" y="0"/>
                </a:cubicBezTo>
                <a:cubicBezTo>
                  <a:pt x="1296598" y="-14310"/>
                  <a:pt x="1796462" y="-1258"/>
                  <a:pt x="1968337" y="0"/>
                </a:cubicBezTo>
                <a:cubicBezTo>
                  <a:pt x="2140212" y="1258"/>
                  <a:pt x="2343376" y="-12852"/>
                  <a:pt x="2603510" y="0"/>
                </a:cubicBezTo>
                <a:cubicBezTo>
                  <a:pt x="2863644" y="12852"/>
                  <a:pt x="2935073" y="-10591"/>
                  <a:pt x="3238683" y="0"/>
                </a:cubicBezTo>
                <a:cubicBezTo>
                  <a:pt x="3542293" y="10591"/>
                  <a:pt x="3731676" y="3538"/>
                  <a:pt x="4062313" y="0"/>
                </a:cubicBezTo>
                <a:cubicBezTo>
                  <a:pt x="4392950" y="-3538"/>
                  <a:pt x="4440715" y="28126"/>
                  <a:pt x="4634667" y="0"/>
                </a:cubicBezTo>
                <a:cubicBezTo>
                  <a:pt x="4828619" y="-28126"/>
                  <a:pt x="5052661" y="8974"/>
                  <a:pt x="5458297" y="0"/>
                </a:cubicBezTo>
                <a:cubicBezTo>
                  <a:pt x="5863933" y="-8974"/>
                  <a:pt x="5906900" y="-24516"/>
                  <a:pt x="6281928" y="0"/>
                </a:cubicBezTo>
                <a:cubicBezTo>
                  <a:pt x="6282268" y="5688"/>
                  <a:pt x="6281759" y="13142"/>
                  <a:pt x="6281928" y="18288"/>
                </a:cubicBezTo>
                <a:cubicBezTo>
                  <a:pt x="6036108" y="15339"/>
                  <a:pt x="5743611" y="10415"/>
                  <a:pt x="5583936" y="18288"/>
                </a:cubicBezTo>
                <a:cubicBezTo>
                  <a:pt x="5424261" y="26161"/>
                  <a:pt x="5250533" y="-179"/>
                  <a:pt x="4948763" y="18288"/>
                </a:cubicBezTo>
                <a:cubicBezTo>
                  <a:pt x="4646993" y="36755"/>
                  <a:pt x="4354673" y="7565"/>
                  <a:pt x="4125133" y="18288"/>
                </a:cubicBezTo>
                <a:cubicBezTo>
                  <a:pt x="3895593" y="29012"/>
                  <a:pt x="3570246" y="29209"/>
                  <a:pt x="3301502" y="18288"/>
                </a:cubicBezTo>
                <a:cubicBezTo>
                  <a:pt x="3032758" y="7367"/>
                  <a:pt x="2955340" y="11905"/>
                  <a:pt x="2729149" y="18288"/>
                </a:cubicBezTo>
                <a:cubicBezTo>
                  <a:pt x="2502958" y="24671"/>
                  <a:pt x="2269423" y="3142"/>
                  <a:pt x="2031157" y="18288"/>
                </a:cubicBezTo>
                <a:cubicBezTo>
                  <a:pt x="1792891" y="33434"/>
                  <a:pt x="1484731" y="22122"/>
                  <a:pt x="1207526" y="18288"/>
                </a:cubicBezTo>
                <a:cubicBezTo>
                  <a:pt x="930321" y="14454"/>
                  <a:pt x="560231" y="-33402"/>
                  <a:pt x="0" y="18288"/>
                </a:cubicBezTo>
                <a:cubicBezTo>
                  <a:pt x="-478" y="10520"/>
                  <a:pt x="210" y="504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5B57972B-D76A-22CF-2348-F675ABDC43FE}"/>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marR="0" lvl="0" indent="0" fontAlgn="auto">
              <a:lnSpc>
                <a:spcPct val="90000"/>
              </a:lnSpc>
              <a:spcBef>
                <a:spcPts val="0"/>
              </a:spcBef>
              <a:spcAft>
                <a:spcPts val="600"/>
              </a:spcAft>
              <a:buClrTx/>
              <a:buSzTx/>
              <a:buFontTx/>
              <a:buNone/>
              <a:tabLst/>
              <a:defRPr/>
            </a:pPr>
            <a:r>
              <a:rPr kumimoji="0" lang="en-US" sz="1000" b="0" i="0" u="none" strike="noStrike" kern="1200" cap="none" spc="0" normalizeH="0" baseline="0" noProof="0">
                <a:ln>
                  <a:noFill/>
                </a:ln>
                <a:solidFill>
                  <a:schemeClr val="tx1">
                    <a:tint val="75000"/>
                  </a:schemeClr>
                </a:solidFill>
                <a:effectLst/>
                <a:uLnTx/>
                <a:uFillTx/>
                <a:latin typeface="+mn-lt"/>
                <a:ea typeface="+mn-ea"/>
                <a:cs typeface="+mn-cs"/>
              </a:rPr>
              <a:t>Υπηρεσία Συμβουλευτικής και Επαγγελματικής Αγωγής, Οκτώβριος 2026</a:t>
            </a:r>
          </a:p>
        </p:txBody>
      </p:sp>
    </p:spTree>
    <p:extLst>
      <p:ext uri="{BB962C8B-B14F-4D97-AF65-F5344CB8AC3E}">
        <p14:creationId xmlns:p14="http://schemas.microsoft.com/office/powerpoint/2010/main" val="25406711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E15B1-FFCE-3D38-79A6-C9D7E66CE576}"/>
              </a:ext>
            </a:extLst>
          </p:cNvPr>
          <p:cNvSpPr>
            <a:spLocks noGrp="1"/>
          </p:cNvSpPr>
          <p:nvPr>
            <p:ph type="title"/>
          </p:nvPr>
        </p:nvSpPr>
        <p:spPr>
          <a:xfrm>
            <a:off x="838200" y="391502"/>
            <a:ext cx="10515600" cy="1325563"/>
          </a:xfrm>
        </p:spPr>
        <p:txBody>
          <a:bodyPr>
            <a:normAutofit fontScale="90000"/>
          </a:bodyPr>
          <a:lstStyle/>
          <a:p>
            <a:pPr marL="0" marR="0" lvl="0" indent="0" algn="ctr" defTabSz="514350" rtl="0" eaLnBrk="1" fontAlgn="auto" latinLnBrk="0" hangingPunct="1">
              <a:lnSpc>
                <a:spcPct val="100000"/>
              </a:lnSpc>
              <a:spcBef>
                <a:spcPts val="563"/>
              </a:spcBef>
              <a:spcAft>
                <a:spcPts val="0"/>
              </a:spcAft>
              <a:tabLst/>
              <a:defRPr/>
            </a:pPr>
            <a:r>
              <a:rPr kumimoji="0" lang="el-GR" sz="2800" b="1" i="0" u="none" strike="noStrike" kern="1200" cap="none" spc="0" normalizeH="0" baseline="0" noProof="0" dirty="0">
                <a:ln>
                  <a:noFill/>
                </a:ln>
                <a:solidFill>
                  <a:srgbClr val="134770"/>
                </a:solidFill>
                <a:effectLst>
                  <a:outerShdw blurRad="38100" dist="38100" dir="2700000" algn="tl">
                    <a:srgbClr val="000000">
                      <a:alpha val="43137"/>
                    </a:srgbClr>
                  </a:outerShdw>
                </a:effectLst>
                <a:uLnTx/>
                <a:uFillTx/>
                <a:latin typeface="+mn-lt"/>
                <a:ea typeface="+mn-ea"/>
                <a:cs typeface="Arial" panose="020B0604020202020204" pitchFamily="34" charset="0"/>
              </a:rPr>
              <a:t/>
            </a:r>
            <a:br>
              <a:rPr kumimoji="0" lang="el-GR" sz="2800" b="1" i="0" u="none" strike="noStrike" kern="1200" cap="none" spc="0" normalizeH="0" baseline="0" noProof="0" dirty="0">
                <a:ln>
                  <a:noFill/>
                </a:ln>
                <a:solidFill>
                  <a:srgbClr val="134770"/>
                </a:solidFill>
                <a:effectLst>
                  <a:outerShdw blurRad="38100" dist="38100" dir="2700000" algn="tl">
                    <a:srgbClr val="000000">
                      <a:alpha val="43137"/>
                    </a:srgbClr>
                  </a:outerShdw>
                </a:effectLst>
                <a:uLnTx/>
                <a:uFillTx/>
                <a:latin typeface="+mn-lt"/>
                <a:ea typeface="+mn-ea"/>
                <a:cs typeface="Arial" panose="020B0604020202020204" pitchFamily="34" charset="0"/>
              </a:rPr>
            </a:br>
            <a:r>
              <a:rPr kumimoji="0" lang="el-GR" sz="2800" i="0" u="none" strike="noStrike" kern="1200" cap="none" spc="0" normalizeH="0" baseline="0" noProof="0" dirty="0">
                <a:ln>
                  <a:noFill/>
                </a:ln>
                <a:uLnTx/>
                <a:uFillTx/>
                <a:latin typeface="+mn-lt"/>
                <a:ea typeface="+mn-ea"/>
                <a:cs typeface="Arial" panose="020B0604020202020204" pitchFamily="34" charset="0"/>
              </a:rPr>
              <a:t>ΕΠΙΣΤΗΜΟΝΙΚΑ ΠΕΔΙΑ: </a:t>
            </a:r>
            <a:r>
              <a:rPr lang="el-GR" sz="2800" dirty="0">
                <a:effectLst>
                  <a:outerShdw blurRad="38100" dist="38100" dir="2700000" algn="tl">
                    <a:srgbClr val="000000">
                      <a:alpha val="43137"/>
                    </a:srgbClr>
                  </a:outerShdw>
                </a:effectLst>
                <a:latin typeface="+mn-lt"/>
                <a:ea typeface="+mn-ea"/>
                <a:cs typeface="Arial" panose="020B0604020202020204" pitchFamily="34" charset="0"/>
              </a:rPr>
              <a:t/>
            </a:r>
            <a:br>
              <a:rPr lang="el-GR" sz="2800" dirty="0">
                <a:effectLst>
                  <a:outerShdw blurRad="38100" dist="38100" dir="2700000" algn="tl">
                    <a:srgbClr val="000000">
                      <a:alpha val="43137"/>
                    </a:srgbClr>
                  </a:outerShdw>
                </a:effectLst>
                <a:latin typeface="+mn-lt"/>
                <a:ea typeface="+mn-ea"/>
                <a:cs typeface="Arial" panose="020B0604020202020204" pitchFamily="34" charset="0"/>
              </a:rPr>
            </a:br>
            <a:r>
              <a:rPr kumimoji="0" lang="el-GR" sz="1800" b="0" i="0" u="none" strike="noStrike" kern="1200" cap="none" spc="0" normalizeH="0" baseline="0" noProof="0" dirty="0">
                <a:ln>
                  <a:noFill/>
                </a:ln>
                <a:effectLst/>
                <a:uLnTx/>
                <a:uFillTx/>
                <a:latin typeface="+mn-lt"/>
                <a:ea typeface="+mn-ea"/>
                <a:cs typeface="Times New Roman" panose="02020603050405020304" pitchFamily="18" charset="0"/>
              </a:rPr>
              <a:t>Ομαδοποίηση Τμημάτων που ανήκουν σε διάφορες Σχολές στα Δημόσια ΑΑΕΙ Ελλάδας. </a:t>
            </a:r>
            <a:br>
              <a:rPr kumimoji="0" lang="el-GR" sz="1800" b="0" i="0" u="none" strike="noStrike" kern="1200" cap="none" spc="0" normalizeH="0" baseline="0" noProof="0" dirty="0">
                <a:ln>
                  <a:noFill/>
                </a:ln>
                <a:effectLst/>
                <a:uLnTx/>
                <a:uFillTx/>
                <a:latin typeface="+mn-lt"/>
                <a:ea typeface="+mn-ea"/>
                <a:cs typeface="Times New Roman" panose="02020603050405020304" pitchFamily="18" charset="0"/>
              </a:rPr>
            </a:br>
            <a:r>
              <a:rPr kumimoji="0" lang="el-GR" sz="1800" b="0" i="0" u="none" strike="noStrike" kern="1200" cap="none" spc="0" normalizeH="0" baseline="0" noProof="0" dirty="0">
                <a:ln>
                  <a:noFill/>
                </a:ln>
                <a:effectLst/>
                <a:uLnTx/>
                <a:uFillTx/>
                <a:latin typeface="+mn-lt"/>
                <a:ea typeface="+mn-ea"/>
                <a:cs typeface="Times New Roman" panose="02020603050405020304" pitchFamily="18" charset="0"/>
              </a:rPr>
              <a:t>Επιλογή από </a:t>
            </a:r>
            <a:r>
              <a:rPr kumimoji="0" lang="el-GR" sz="1800" b="1" i="0" u="sng" strike="noStrike" kern="1200" cap="none" spc="0" normalizeH="0" baseline="0" noProof="0" dirty="0">
                <a:ln>
                  <a:noFill/>
                </a:ln>
                <a:effectLst/>
                <a:uLnTx/>
                <a:uFillTx/>
                <a:latin typeface="+mn-lt"/>
                <a:ea typeface="+mn-ea"/>
                <a:cs typeface="Times New Roman" panose="02020603050405020304" pitchFamily="18" charset="0"/>
              </a:rPr>
              <a:t>ένα μόνο </a:t>
            </a:r>
            <a:r>
              <a:rPr kumimoji="0" lang="el-GR" sz="1800" b="0" i="0" u="none" strike="noStrike" kern="1200" cap="none" spc="0" normalizeH="0" baseline="0" noProof="0" dirty="0">
                <a:ln>
                  <a:noFill/>
                </a:ln>
                <a:effectLst/>
                <a:uLnTx/>
                <a:uFillTx/>
                <a:latin typeface="+mn-lt"/>
                <a:ea typeface="+mn-ea"/>
                <a:cs typeface="Times New Roman" panose="02020603050405020304" pitchFamily="18" charset="0"/>
              </a:rPr>
              <a:t>Επιστημονικό Πεδίο κατά την υποβολή της Δήλωσης Προτίμησης των Σχολών/Τμημάτων των ΑΑΕΙ Ελλάδας.</a:t>
            </a:r>
            <a:r>
              <a:rPr kumimoji="0" lang="el-GR" sz="1800" b="0" i="0" u="none" strike="noStrike" kern="1200" cap="none" spc="0" normalizeH="0" baseline="0" noProof="0" dirty="0">
                <a:ln>
                  <a:noFill/>
                </a:ln>
                <a:solidFill>
                  <a:srgbClr val="134770"/>
                </a:solidFill>
                <a:effectLst/>
                <a:uLnTx/>
                <a:uFillTx/>
                <a:latin typeface="Times New Roman" panose="02020603050405020304" pitchFamily="18" charset="0"/>
                <a:ea typeface="+mn-ea"/>
                <a:cs typeface="Times New Roman" panose="02020603050405020304" pitchFamily="18" charset="0"/>
              </a:rPr>
              <a:t/>
            </a:r>
            <a:br>
              <a:rPr kumimoji="0" lang="el-GR" sz="1800" b="0" i="0" u="none" strike="noStrike" kern="1200" cap="none" spc="0" normalizeH="0" baseline="0" noProof="0" dirty="0">
                <a:ln>
                  <a:noFill/>
                </a:ln>
                <a:solidFill>
                  <a:srgbClr val="134770"/>
                </a:solidFill>
                <a:effectLst/>
                <a:uLnTx/>
                <a:uFillTx/>
                <a:latin typeface="Times New Roman" panose="02020603050405020304" pitchFamily="18" charset="0"/>
                <a:ea typeface="+mn-ea"/>
                <a:cs typeface="Times New Roman" panose="02020603050405020304" pitchFamily="18" charset="0"/>
              </a:rPr>
            </a:br>
            <a:endParaRPr lang="en-CY" dirty="0"/>
          </a:p>
        </p:txBody>
      </p:sp>
      <p:pic>
        <p:nvPicPr>
          <p:cNvPr id="6" name="Content Placeholder 5">
            <a:extLst>
              <a:ext uri="{FF2B5EF4-FFF2-40B4-BE49-F238E27FC236}">
                <a16:creationId xmlns:a16="http://schemas.microsoft.com/office/drawing/2014/main" id="{796DE2EF-4E6A-C612-845D-4580C8D3A6CA}"/>
              </a:ext>
            </a:extLst>
          </p:cNvPr>
          <p:cNvPicPr>
            <a:picLocks noGrp="1" noChangeAspect="1"/>
          </p:cNvPicPr>
          <p:nvPr>
            <p:ph idx="1"/>
          </p:nvPr>
        </p:nvPicPr>
        <p:blipFill>
          <a:blip r:embed="rId2"/>
          <a:stretch>
            <a:fillRect/>
          </a:stretch>
        </p:blipFill>
        <p:spPr>
          <a:xfrm>
            <a:off x="2233849" y="2074791"/>
            <a:ext cx="7724301" cy="3853006"/>
          </a:xfrm>
        </p:spPr>
      </p:pic>
      <p:sp>
        <p:nvSpPr>
          <p:cNvPr id="4" name="Footer Placeholder 3">
            <a:extLst>
              <a:ext uri="{FF2B5EF4-FFF2-40B4-BE49-F238E27FC236}">
                <a16:creationId xmlns:a16="http://schemas.microsoft.com/office/drawing/2014/main" id="{DAA28CB2-A852-2592-CBB2-EFE7A7DFA2B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07963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47905-1AEB-A161-CBDC-4C75DA67FF5C}"/>
              </a:ext>
            </a:extLst>
          </p:cNvPr>
          <p:cNvSpPr>
            <a:spLocks noGrp="1"/>
          </p:cNvSpPr>
          <p:nvPr>
            <p:ph type="title"/>
          </p:nvPr>
        </p:nvSpPr>
        <p:spPr>
          <a:solidFill>
            <a:srgbClr val="0070C0"/>
          </a:solidFill>
        </p:spPr>
        <p:txBody>
          <a:bodyPr>
            <a:noAutofit/>
          </a:bodyPr>
          <a:lstStyle/>
          <a:p>
            <a:pPr algn="ctr"/>
            <a:r>
              <a:rPr lang="el-GR" sz="3200" dirty="0">
                <a:solidFill>
                  <a:schemeClr val="bg1"/>
                </a:solidFill>
                <a:latin typeface="+mn-lt"/>
                <a:cs typeface="Arial" panose="020B0604020202020204" pitchFamily="34" charset="0"/>
              </a:rPr>
              <a:t>1</a:t>
            </a:r>
            <a:r>
              <a:rPr lang="el-GR" sz="3200" baseline="30000" dirty="0">
                <a:solidFill>
                  <a:schemeClr val="bg1"/>
                </a:solidFill>
                <a:latin typeface="+mn-lt"/>
                <a:cs typeface="Arial" panose="020B0604020202020204" pitchFamily="34" charset="0"/>
              </a:rPr>
              <a:t>Ο  </a:t>
            </a:r>
            <a:r>
              <a:rPr lang="el-GR" sz="3200" dirty="0">
                <a:solidFill>
                  <a:schemeClr val="bg1"/>
                </a:solidFill>
                <a:latin typeface="+mn-lt"/>
                <a:cs typeface="Arial" panose="020B0604020202020204" pitchFamily="34" charset="0"/>
              </a:rPr>
              <a:t>ΕΠΙΣΤΗΜΟΝΙΚΟ ΠΕΔΙΟ  </a:t>
            </a:r>
            <a:br>
              <a:rPr lang="el-GR" sz="3200" dirty="0">
                <a:solidFill>
                  <a:schemeClr val="bg1"/>
                </a:solidFill>
                <a:latin typeface="+mn-lt"/>
                <a:cs typeface="Arial" panose="020B0604020202020204" pitchFamily="34" charset="0"/>
              </a:rPr>
            </a:br>
            <a:r>
              <a:rPr lang="el-GR" sz="3200" dirty="0">
                <a:solidFill>
                  <a:schemeClr val="bg1"/>
                </a:solidFill>
                <a:latin typeface="+mn-lt"/>
                <a:cs typeface="Arial" panose="020B0604020202020204" pitchFamily="34" charset="0"/>
              </a:rPr>
              <a:t> ΑΝΘΡΩΠΙΣΤΙΚΩΝ, ΝΟΜΙΚΩΝ ΚΑΙ ΚΟΙΝΩΝΙΚΩΝ ΕΠΙΣΤΗΜΩΝ</a:t>
            </a:r>
            <a:endParaRPr lang="en-CY" sz="3200" dirty="0">
              <a:solidFill>
                <a:schemeClr val="bg1"/>
              </a:solidFill>
              <a:latin typeface="+mn-lt"/>
            </a:endParaRPr>
          </a:p>
        </p:txBody>
      </p:sp>
      <p:sp>
        <p:nvSpPr>
          <p:cNvPr id="3" name="Content Placeholder 2">
            <a:extLst>
              <a:ext uri="{FF2B5EF4-FFF2-40B4-BE49-F238E27FC236}">
                <a16:creationId xmlns:a16="http://schemas.microsoft.com/office/drawing/2014/main" id="{57DB466F-FF72-CD5C-64D1-4BBF4DB8FE00}"/>
              </a:ext>
            </a:extLst>
          </p:cNvPr>
          <p:cNvSpPr>
            <a:spLocks noGrp="1"/>
          </p:cNvSpPr>
          <p:nvPr>
            <p:ph idx="1"/>
          </p:nvPr>
        </p:nvSpPr>
        <p:spPr/>
        <p:txBody>
          <a:bodyPr>
            <a:normAutofit lnSpcReduction="10000"/>
          </a:bodyPr>
          <a:lstStyle/>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None/>
              <a:tabLst/>
              <a:defRPr/>
            </a:pP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Α) Πανεπιστήμια:</a:t>
            </a:r>
            <a:r>
              <a:rPr kumimoji="0" lang="el-GR" sz="2400" b="0"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  </a:t>
            </a: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(Περιεκτική αναφορά)</a:t>
            </a: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None/>
              <a:tabLst/>
              <a:defRPr/>
            </a:pPr>
            <a:endPar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Θεολογία, Φιλολογία και Παιδαγωγικά</a:t>
            </a: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Σύγχρονες Ανθρωπιστικές και Κοινωνικές Επιστήμες (Νομική, Πολιτική </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Επιστήμη,</a:t>
            </a:r>
            <a:r>
              <a:rPr kumimoji="0" lang="el-GR" sz="2400" i="0" u="none" strike="noStrike" kern="1200" cap="none" spc="0" normalizeH="0" baseline="0" noProof="0" dirty="0">
                <a:ln>
                  <a:noFill/>
                </a:ln>
                <a:effectLst/>
                <a:uLnTx/>
                <a:uFillTx/>
                <a:ea typeface="+mn-ea"/>
                <a:cs typeface="Arial" panose="020B0604020202020204" pitchFamily="34" charset="0"/>
              </a:rPr>
              <a:t> </a:t>
            </a: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Κοινωνιολογία, Ψυχολογία, Δημοσιογραφία, Μ.Μ.Ε., Θεατρολογία, Μουσικές Σπουδές)</a:t>
            </a: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Ξένες Γλώσσες, Μετάφραση-Διερμηνεία, Βαλκανικές Σπουδές, Τουρκικές Σπουδές</a:t>
            </a: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rPr>
              <a:t>Στρατολογική σχολή Σ.Σ.Α.Σ.</a:t>
            </a:r>
          </a:p>
          <a:p>
            <a:pPr marL="0" marR="0" lvl="0" indent="0" algn="l" defTabSz="914400" rtl="0" eaLnBrk="1" fontAlgn="auto" latinLnBrk="0" hangingPunct="1">
              <a:lnSpc>
                <a:spcPct val="90000"/>
              </a:lnSpc>
              <a:spcBef>
                <a:spcPts val="1000"/>
              </a:spcBef>
              <a:spcAft>
                <a:spcPts val="0"/>
              </a:spcAft>
              <a:buClrTx/>
              <a:buSzPct val="125000"/>
              <a:buNone/>
              <a:tabLst/>
              <a:defRPr/>
            </a:pPr>
            <a:endParaRPr kumimoji="0" lang="el-GR" sz="2400" b="0" i="0" u="none" strike="noStrike" kern="1200" cap="none" spc="0" normalizeH="0" baseline="0" noProof="0" dirty="0">
              <a:ln>
                <a:noFill/>
              </a:ln>
              <a:effectLst>
                <a:outerShdw blurRad="38100" dist="38100" dir="2700000" algn="tl">
                  <a:srgbClr val="C0C0C0"/>
                </a:outerShdw>
              </a:effectLst>
              <a:uLnTx/>
              <a:uFillTx/>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Pct val="125000"/>
              <a:buFont typeface="Arial" panose="020B0604020202020204" pitchFamily="34" charset="0"/>
              <a:buNone/>
              <a:tabLst/>
              <a:defRPr/>
            </a:pP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Β) Ανώτατες Εκκλησιαστικές Ακαδημίες (Α.Ε.Α.)</a:t>
            </a:r>
          </a:p>
          <a:p>
            <a:endParaRPr lang="en-CY" dirty="0"/>
          </a:p>
        </p:txBody>
      </p:sp>
      <p:sp>
        <p:nvSpPr>
          <p:cNvPr id="4" name="Footer Placeholder 3">
            <a:extLst>
              <a:ext uri="{FF2B5EF4-FFF2-40B4-BE49-F238E27FC236}">
                <a16:creationId xmlns:a16="http://schemas.microsoft.com/office/drawing/2014/main" id="{911D24F0-0817-5070-F8D2-449EC90B958C}"/>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E3BA7E67-2363-9B77-B015-CE504660AB9E}"/>
              </a:ext>
            </a:extLst>
          </p:cNvPr>
          <p:cNvPicPr>
            <a:picLocks noChangeAspect="1"/>
          </p:cNvPicPr>
          <p:nvPr/>
        </p:nvPicPr>
        <p:blipFill>
          <a:blip r:embed="rId2"/>
          <a:stretch>
            <a:fillRect/>
          </a:stretch>
        </p:blipFill>
        <p:spPr>
          <a:xfrm>
            <a:off x="11070650" y="5254470"/>
            <a:ext cx="1121350" cy="1603530"/>
          </a:xfrm>
          <a:prstGeom prst="rect">
            <a:avLst/>
          </a:prstGeom>
        </p:spPr>
      </p:pic>
    </p:spTree>
    <p:extLst>
      <p:ext uri="{BB962C8B-B14F-4D97-AF65-F5344CB8AC3E}">
        <p14:creationId xmlns:p14="http://schemas.microsoft.com/office/powerpoint/2010/main" val="27001563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B152D-C687-46A4-49E5-D65991C58716}"/>
              </a:ext>
            </a:extLst>
          </p:cNvPr>
          <p:cNvSpPr>
            <a:spLocks noGrp="1"/>
          </p:cNvSpPr>
          <p:nvPr>
            <p:ph type="title"/>
          </p:nvPr>
        </p:nvSpPr>
        <p:spPr>
          <a:solidFill>
            <a:srgbClr val="0070C0"/>
          </a:solidFill>
        </p:spPr>
        <p:txBody>
          <a:bodyPr>
            <a:noAutofit/>
          </a:bodyPr>
          <a:lstStyle/>
          <a:p>
            <a:pPr algn="ctr"/>
            <a:r>
              <a:rPr kumimoji="0" lang="el-GR" sz="3200" i="0" strike="noStrike" kern="1200" cap="all" spc="0" normalizeH="0" baseline="0" noProof="0" dirty="0">
                <a:ln>
                  <a:noFill/>
                </a:ln>
                <a:solidFill>
                  <a:schemeClr val="bg1"/>
                </a:solidFill>
                <a:uLnTx/>
                <a:uFillTx/>
                <a:latin typeface="+mn-lt"/>
                <a:ea typeface="+mj-ea"/>
                <a:cs typeface="Arial" panose="020B0604020202020204" pitchFamily="34" charset="0"/>
              </a:rPr>
              <a:t>2</a:t>
            </a:r>
            <a:r>
              <a:rPr kumimoji="0" lang="el-GR" sz="3200" i="0" strike="noStrike" kern="1200" cap="all" spc="0" normalizeH="0" baseline="30000" noProof="0" dirty="0">
                <a:ln>
                  <a:noFill/>
                </a:ln>
                <a:solidFill>
                  <a:schemeClr val="bg1"/>
                </a:solidFill>
                <a:uLnTx/>
                <a:uFillTx/>
                <a:latin typeface="+mn-lt"/>
                <a:ea typeface="+mj-ea"/>
                <a:cs typeface="Arial" panose="020B0604020202020204" pitchFamily="34" charset="0"/>
              </a:rPr>
              <a:t>ο</a:t>
            </a:r>
            <a:r>
              <a:rPr kumimoji="0" lang="el-GR" sz="3200" i="0" strike="noStrike" kern="1200" cap="all" spc="0" normalizeH="0" baseline="0" noProof="0" dirty="0">
                <a:ln>
                  <a:noFill/>
                </a:ln>
                <a:solidFill>
                  <a:schemeClr val="bg1"/>
                </a:solidFill>
                <a:uLnTx/>
                <a:uFillTx/>
                <a:latin typeface="+mn-lt"/>
                <a:ea typeface="+mj-ea"/>
                <a:cs typeface="Arial" panose="020B0604020202020204" pitchFamily="34" charset="0"/>
              </a:rPr>
              <a:t> ΕΠΙΣΤΗΜΟΝΙΚΟ ΠΕΔΙΟ </a:t>
            </a:r>
            <a:r>
              <a:rPr kumimoji="0" lang="el-GR" sz="3200" i="0" strike="noStrike" kern="1200" cap="all" spc="0" normalizeH="0" baseline="0" noProof="0" dirty="0">
                <a:ln>
                  <a:noFill/>
                </a:ln>
                <a:solidFill>
                  <a:schemeClr val="bg1"/>
                </a:solidFill>
                <a:uLnTx/>
                <a:uFillTx/>
                <a:latin typeface="+mn-lt"/>
                <a:cs typeface="Arial" panose="020B0604020202020204" pitchFamily="34" charset="0"/>
              </a:rPr>
              <a:t/>
            </a:r>
            <a:br>
              <a:rPr kumimoji="0" lang="el-GR" sz="3200" i="0" strike="noStrike" kern="1200" cap="all" spc="0" normalizeH="0" baseline="0" noProof="0" dirty="0">
                <a:ln>
                  <a:noFill/>
                </a:ln>
                <a:solidFill>
                  <a:schemeClr val="bg1"/>
                </a:solidFill>
                <a:uLnTx/>
                <a:uFillTx/>
                <a:latin typeface="+mn-lt"/>
                <a:cs typeface="Arial" panose="020B0604020202020204" pitchFamily="34" charset="0"/>
              </a:rPr>
            </a:br>
            <a:r>
              <a:rPr kumimoji="0" lang="el-GR" sz="3200" i="0" strike="noStrike" kern="1200" cap="all" spc="0" normalizeH="0" baseline="0" noProof="0" dirty="0">
                <a:ln>
                  <a:noFill/>
                </a:ln>
                <a:solidFill>
                  <a:schemeClr val="bg1"/>
                </a:solidFill>
                <a:uLnTx/>
                <a:uFillTx/>
                <a:latin typeface="+mn-lt"/>
                <a:cs typeface="Arial" panose="020B0604020202020204" pitchFamily="34" charset="0"/>
              </a:rPr>
              <a:t>ΘΕΤΙΚΩΝ ΚΑΙ ΤΕΧΝΟΛΟΓΙΚΩΝ ΕΠΙΣΤΗΜΩΝ</a:t>
            </a:r>
            <a:endParaRPr lang="en-CY" sz="3200" dirty="0">
              <a:solidFill>
                <a:schemeClr val="bg1"/>
              </a:solidFill>
              <a:latin typeface="+mn-lt"/>
            </a:endParaRPr>
          </a:p>
        </p:txBody>
      </p:sp>
      <p:sp>
        <p:nvSpPr>
          <p:cNvPr id="3" name="Content Placeholder 2">
            <a:extLst>
              <a:ext uri="{FF2B5EF4-FFF2-40B4-BE49-F238E27FC236}">
                <a16:creationId xmlns:a16="http://schemas.microsoft.com/office/drawing/2014/main" id="{BDD82449-93D5-8A84-FFB5-D8209B5B9F8F}"/>
              </a:ext>
            </a:extLst>
          </p:cNvPr>
          <p:cNvSpPr>
            <a:spLocks noGrp="1"/>
          </p:cNvSpPr>
          <p:nvPr>
            <p:ph idx="1"/>
          </p:nvPr>
        </p:nvSpPr>
        <p:spPr/>
        <p:txBody>
          <a:bodyPr>
            <a:normAutofit fontScale="92500" lnSpcReduction="10000"/>
          </a:bodyPr>
          <a:lstStyle/>
          <a:p>
            <a:pPr marL="0" marR="0" lvl="0" indent="0" algn="l"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Α) Πανεπιστήμια - Πολυτεχνεία: </a:t>
            </a:r>
            <a:r>
              <a:rPr kumimoji="0" lang="el-GR" sz="2400" i="0" u="none" strike="noStrike" kern="1200" cap="none" spc="0" normalizeH="0" baseline="0" noProof="0" dirty="0">
                <a:ln>
                  <a:noFill/>
                </a:ln>
                <a:uLnTx/>
                <a:uFillTx/>
                <a:ea typeface="+mn-ea"/>
                <a:cs typeface="Arial" panose="020B0604020202020204" pitchFamily="34" charset="0"/>
              </a:rPr>
              <a:t>(Περιεκτική αναφορά) </a:t>
            </a:r>
            <a:br>
              <a:rPr kumimoji="0" lang="el-GR" sz="2400" i="0" u="none" strike="noStrike" kern="1200" cap="none" spc="0" normalizeH="0" baseline="0" noProof="0" dirty="0">
                <a:ln>
                  <a:noFill/>
                </a:ln>
                <a:uLnTx/>
                <a:uFillTx/>
                <a:ea typeface="+mn-ea"/>
                <a:cs typeface="Arial" panose="020B0604020202020204" pitchFamily="34" charset="0"/>
              </a:rPr>
            </a:br>
            <a:endParaRPr kumimoji="0" lang="el-GR" sz="2400" i="0" u="none" strike="noStrike" kern="1200" cap="none" spc="0" normalizeH="0" baseline="0" noProof="0" dirty="0">
              <a:ln>
                <a:noFill/>
              </a:ln>
              <a:uLnTx/>
              <a:uFillTx/>
              <a:ea typeface="+mn-ea"/>
              <a:cs typeface="Arial" panose="020B0604020202020204" pitchFamily="34" charset="0"/>
            </a:endParaRPr>
          </a:p>
          <a:p>
            <a:pPr marL="0" marR="0" lvl="0" indent="0" algn="l"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Μαθηματικά, Φυσική, Χημεία, Γεωλογία, Δασολογία, Βιολογία, Πληροφορική, Αρχιτεκτονική, Πολιτική Μηχανική, Αγρονομία / Τοπογραφία, Γεωπονία, Μηχανολογία, Ηλεκτρολογία, Αεροναυπηγική Μηχανική, </a:t>
            </a:r>
            <a:r>
              <a:rPr kumimoji="0" lang="el-GR" sz="2400" i="0" u="none" strike="noStrike" kern="1200" cap="none" spc="0" normalizeH="0" baseline="0" noProof="0" dirty="0" err="1">
                <a:ln>
                  <a:noFill/>
                </a:ln>
                <a:effectLst>
                  <a:outerShdw blurRad="38100" dist="38100" dir="2700000" algn="tl">
                    <a:srgbClr val="000000">
                      <a:alpha val="43137"/>
                    </a:srgbClr>
                  </a:outerShdw>
                </a:effectLst>
                <a:uLnTx/>
                <a:uFillTx/>
                <a:ea typeface="+mn-ea"/>
                <a:cs typeface="Arial" panose="020B0604020202020204" pitchFamily="34" charset="0"/>
              </a:rPr>
              <a:t>Ναυπηγική</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 Μηχανική, Μηχανική Περιβάλλοντος, Παιδαγωγικά, Μουσικές Σπουδές, Φυσική Αγωγή, Στρατιωτικές Σχολές</a:t>
            </a:r>
            <a:r>
              <a:rPr kumimoji="0" lang="el-GR" sz="2400" i="0" u="none" strike="noStrike" kern="1200" cap="none" spc="0" normalizeH="0" baseline="0" noProof="0" dirty="0">
                <a:ln>
                  <a:noFill/>
                </a:ln>
                <a:uLnTx/>
                <a:uFillTx/>
                <a:ea typeface="+mn-ea"/>
                <a:cs typeface="Arial" panose="020B0604020202020204" pitchFamily="34" charset="0"/>
              </a:rPr>
              <a:t/>
            </a:r>
            <a:br>
              <a:rPr kumimoji="0" lang="el-GR" sz="2400" i="0" u="none" strike="noStrike" kern="1200" cap="none" spc="0" normalizeH="0" baseline="0" noProof="0" dirty="0">
                <a:ln>
                  <a:noFill/>
                </a:ln>
                <a:uLnTx/>
                <a:uFillTx/>
                <a:ea typeface="+mn-ea"/>
                <a:cs typeface="Arial" panose="020B0604020202020204" pitchFamily="34" charset="0"/>
              </a:rPr>
            </a:br>
            <a:r>
              <a:rPr kumimoji="0" lang="en-US" sz="2400" i="0" u="none" strike="noStrike" kern="1200" cap="none" spc="0" normalizeH="0" baseline="0" noProof="0" dirty="0">
                <a:ln>
                  <a:noFill/>
                </a:ln>
                <a:uLnTx/>
                <a:uFillTx/>
                <a:ea typeface="+mn-ea"/>
                <a:cs typeface="Arial" panose="020B0604020202020204" pitchFamily="34" charset="0"/>
              </a:rPr>
              <a:t/>
            </a:r>
            <a:br>
              <a:rPr kumimoji="0" lang="en-US" sz="2400" i="0" u="none" strike="noStrike" kern="1200" cap="none" spc="0" normalizeH="0" baseline="0" noProof="0" dirty="0">
                <a:ln>
                  <a:noFill/>
                </a:ln>
                <a:uLnTx/>
                <a:uFillTx/>
                <a:ea typeface="+mn-ea"/>
                <a:cs typeface="Arial" panose="020B0604020202020204" pitchFamily="34" charset="0"/>
              </a:rPr>
            </a:b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Β) Ανώτατη Σχολή  Παιδαγωγικής και Τεχνολογικής Εκπαίδευσης (Α.Σ.ΠΑΙ.ΤΕ.)</a:t>
            </a:r>
            <a:r>
              <a:rPr kumimoji="0" lang="el-GR" sz="2000" b="1" i="0" u="none" strike="noStrike" kern="1200" cap="none" spc="0" normalizeH="0" baseline="0" noProof="0" dirty="0">
                <a:ln>
                  <a:noFill/>
                </a:ln>
                <a:solidFill>
                  <a:srgbClr val="13477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
            </a:r>
            <a:br>
              <a:rPr kumimoji="0" lang="el-GR" sz="2000" b="1" i="0" u="none" strike="noStrike" kern="1200" cap="none" spc="0" normalizeH="0" baseline="0" noProof="0" dirty="0">
                <a:ln>
                  <a:noFill/>
                </a:ln>
                <a:solidFill>
                  <a:srgbClr val="13477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br>
            <a:r>
              <a:rPr kumimoji="0" lang="el-GR" sz="2000" b="1" i="0" u="none" strike="noStrike" kern="1200" cap="none" spc="0" normalizeH="0" baseline="0" noProof="0" dirty="0">
                <a:ln>
                  <a:noFill/>
                </a:ln>
                <a:solidFill>
                  <a:srgbClr val="13477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t/>
            </a:r>
            <a:br>
              <a:rPr kumimoji="0" lang="el-GR" sz="2000" b="1" i="0" u="none" strike="noStrike" kern="1200" cap="none" spc="0" normalizeH="0" baseline="0" noProof="0" dirty="0">
                <a:ln>
                  <a:noFill/>
                </a:ln>
                <a:solidFill>
                  <a:srgbClr val="13477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br>
            <a:r>
              <a:rPr kumimoji="0" lang="en-US" sz="20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
            </a:r>
            <a:br>
              <a:rPr kumimoji="0" lang="en-US" sz="20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br>
            <a:endParaRPr kumimoji="0" lang="en-CY" sz="2000" b="0" i="0" u="none" strike="noStrike" kern="1200" cap="none" spc="0" normalizeH="0" baseline="0" noProof="0" dirty="0">
              <a:ln>
                <a:noFill/>
              </a:ln>
              <a:solidFill>
                <a:prstClr val="white"/>
              </a:solidFill>
              <a:effectLst/>
              <a:uLnTx/>
              <a:uFillTx/>
              <a:latin typeface="Tw Cen MT" panose="020B0602020104020603"/>
              <a:ea typeface="+mn-ea"/>
              <a:cs typeface="+mn-cs"/>
            </a:endParaRPr>
          </a:p>
          <a:p>
            <a:endParaRPr lang="en-CY" dirty="0"/>
          </a:p>
        </p:txBody>
      </p:sp>
      <p:sp>
        <p:nvSpPr>
          <p:cNvPr id="4" name="Footer Placeholder 3">
            <a:extLst>
              <a:ext uri="{FF2B5EF4-FFF2-40B4-BE49-F238E27FC236}">
                <a16:creationId xmlns:a16="http://schemas.microsoft.com/office/drawing/2014/main" id="{567F8F01-6472-0A3F-3900-AD345DA6F8E6}"/>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1A516229-F6D2-1F17-5EEA-F228E5A3E782}"/>
              </a:ext>
            </a:extLst>
          </p:cNvPr>
          <p:cNvPicPr>
            <a:picLocks noChangeAspect="1"/>
          </p:cNvPicPr>
          <p:nvPr/>
        </p:nvPicPr>
        <p:blipFill>
          <a:blip r:embed="rId2"/>
          <a:stretch>
            <a:fillRect/>
          </a:stretch>
        </p:blipFill>
        <p:spPr>
          <a:xfrm>
            <a:off x="11070650" y="5254470"/>
            <a:ext cx="1121350" cy="1603530"/>
          </a:xfrm>
          <a:prstGeom prst="rect">
            <a:avLst/>
          </a:prstGeom>
        </p:spPr>
      </p:pic>
    </p:spTree>
    <p:extLst>
      <p:ext uri="{BB962C8B-B14F-4D97-AF65-F5344CB8AC3E}">
        <p14:creationId xmlns:p14="http://schemas.microsoft.com/office/powerpoint/2010/main" val="22801059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3E773-D58D-8526-15A3-E94568C962CC}"/>
              </a:ext>
            </a:extLst>
          </p:cNvPr>
          <p:cNvSpPr>
            <a:spLocks noGrp="1"/>
          </p:cNvSpPr>
          <p:nvPr>
            <p:ph type="title"/>
          </p:nvPr>
        </p:nvSpPr>
        <p:spPr>
          <a:solidFill>
            <a:srgbClr val="0070C0"/>
          </a:solidFill>
        </p:spPr>
        <p:txBody>
          <a:bodyPr>
            <a:noAutofit/>
          </a:bodyPr>
          <a:lstStyle/>
          <a:p>
            <a:pPr algn="ct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3</a:t>
            </a:r>
            <a:r>
              <a:rPr kumimoji="0" lang="el-GR" sz="3200" i="0" strike="noStrike" kern="1200" cap="all" spc="0" normalizeH="0" baseline="30000" noProof="0" dirty="0">
                <a:ln>
                  <a:noFill/>
                </a:ln>
                <a:solidFill>
                  <a:schemeClr val="bg1"/>
                </a:solidFill>
                <a:effectLst/>
                <a:uLnTx/>
                <a:uFillTx/>
                <a:latin typeface="+mn-lt"/>
                <a:ea typeface="+mj-ea"/>
                <a:cs typeface="Arial" panose="020B0604020202020204" pitchFamily="34" charset="0"/>
              </a:rPr>
              <a:t>ο</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Επιστημονικο</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πεδιο</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b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b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επιστημων</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υγειασ</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και </a:t>
            </a:r>
            <a:r>
              <a:rPr kumimoji="0" lang="el-GR" sz="3200" i="0" strike="noStrike" kern="1200" cap="all" spc="0" normalizeH="0" baseline="0" noProof="0" dirty="0" err="1">
                <a:ln>
                  <a:noFill/>
                </a:ln>
                <a:solidFill>
                  <a:schemeClr val="bg1"/>
                </a:solidFill>
                <a:effectLst/>
                <a:uLnTx/>
                <a:uFillTx/>
                <a:latin typeface="+mn-lt"/>
                <a:ea typeface="+mj-ea"/>
                <a:cs typeface="Arial" panose="020B0604020202020204" pitchFamily="34" charset="0"/>
              </a:rPr>
              <a:t>ζωησ</a:t>
            </a:r>
            <a:r>
              <a:rPr kumimoji="0" lang="el-GR" sz="3200" i="0" strike="noStrike" kern="1200" cap="all" spc="0" normalizeH="0" baseline="0" noProof="0" dirty="0">
                <a:ln>
                  <a:noFill/>
                </a:ln>
                <a:solidFill>
                  <a:schemeClr val="bg1"/>
                </a:solidFill>
                <a:effectLst/>
                <a:uLnTx/>
                <a:uFillTx/>
                <a:latin typeface="+mn-lt"/>
                <a:ea typeface="+mj-ea"/>
                <a:cs typeface="Arial" panose="020B0604020202020204" pitchFamily="34" charset="0"/>
              </a:rPr>
              <a:t> </a:t>
            </a:r>
            <a:endParaRPr lang="en-CY" sz="3200" dirty="0">
              <a:solidFill>
                <a:schemeClr val="bg1"/>
              </a:solidFill>
              <a:latin typeface="+mn-lt"/>
            </a:endParaRPr>
          </a:p>
        </p:txBody>
      </p:sp>
      <p:sp>
        <p:nvSpPr>
          <p:cNvPr id="3" name="Content Placeholder 2">
            <a:extLst>
              <a:ext uri="{FF2B5EF4-FFF2-40B4-BE49-F238E27FC236}">
                <a16:creationId xmlns:a16="http://schemas.microsoft.com/office/drawing/2014/main" id="{95D6853F-8F17-35C6-9B43-B4CAC1069578}"/>
              </a:ext>
            </a:extLst>
          </p:cNvPr>
          <p:cNvSpPr>
            <a:spLocks noGrp="1"/>
          </p:cNvSpPr>
          <p:nvPr>
            <p:ph idx="1"/>
          </p:nvPr>
        </p:nvSpPr>
        <p:spPr/>
        <p:txBody>
          <a:bodyPr/>
          <a:lstStyle/>
          <a:p>
            <a:pPr marL="0" marR="0" lvl="0" indent="0" algn="l"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mn-cs"/>
              </a:rPr>
              <a:t>Α) </a:t>
            </a: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Arial" panose="020B0604020202020204" pitchFamily="34" charset="0"/>
              </a:rPr>
              <a:t>Πανεπιστήμια</a:t>
            </a:r>
            <a:r>
              <a:rPr kumimoji="0" lang="el-GR" sz="24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mn-cs"/>
              </a:rPr>
              <a:t> </a:t>
            </a:r>
            <a:r>
              <a:rPr kumimoji="0" lang="el-GR" sz="2400" i="0" u="none" strike="noStrike" kern="1200" cap="none" spc="0" normalizeH="0" baseline="0" noProof="0" dirty="0">
                <a:ln>
                  <a:noFill/>
                </a:ln>
                <a:effectLst/>
                <a:uLnTx/>
                <a:uFillTx/>
                <a:ea typeface="+mn-ea"/>
                <a:cs typeface="+mn-cs"/>
              </a:rPr>
              <a:t>(Περιεκτική Αναφορά)</a:t>
            </a:r>
          </a:p>
          <a:p>
            <a:pPr marL="0" marR="0" lvl="0" indent="0" algn="l"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Ιατρική, Κτηνιατρική, Φαρμακευτική, Νοσηλευτική, Βιοχημεία και Βιοτεχνολογία, Βιολογία, Γεωπονία, Δασολογία</a:t>
            </a:r>
            <a:r>
              <a:rPr lang="el-GR" sz="2400" dirty="0">
                <a:effectLst>
                  <a:outerShdw blurRad="38100" dist="38100" dir="2700000" algn="tl">
                    <a:srgbClr val="000000">
                      <a:alpha val="43137"/>
                    </a:srgbClr>
                  </a:outerShdw>
                </a:effectLst>
                <a:cs typeface="Times New Roman" panose="02020603050405020304" pitchFamily="18" charset="0"/>
              </a:rPr>
              <a:t> και </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Διαχείριση Περιβάλλοντος, Αμπελουργία και Οινολογία, Παιδαγωγικά, </a:t>
            </a:r>
            <a:r>
              <a:rPr kumimoji="0" lang="el-GR" sz="2400" i="0" u="none" strike="noStrike" kern="1200" cap="none" spc="0" normalizeH="0" baseline="0" noProof="0" dirty="0" err="1">
                <a:ln>
                  <a:noFill/>
                </a:ln>
                <a:effectLst>
                  <a:outerShdw blurRad="38100" dist="38100" dir="2700000" algn="tl">
                    <a:srgbClr val="000000">
                      <a:alpha val="43137"/>
                    </a:srgbClr>
                  </a:outerShdw>
                </a:effectLst>
                <a:uLnTx/>
                <a:uFillTx/>
                <a:ea typeface="+mn-ea"/>
                <a:cs typeface="Times New Roman" panose="02020603050405020304" pitchFamily="18" charset="0"/>
              </a:rPr>
              <a:t>Διαιτολογία</a:t>
            </a:r>
            <a:r>
              <a:rPr kumimoji="0" lang="el-GR" sz="2400"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 Διατροφολογία, Φυσική Αγωγή, Μουσικές Σπουδές, Λογοθεραπεία, Φυσικοθεραπεία, </a:t>
            </a:r>
            <a:r>
              <a:rPr kumimoji="0" lang="el-GR" sz="2400" i="0" u="none" strike="noStrike" kern="1200" cap="none" spc="0" normalizeH="0" baseline="0" noProof="0" dirty="0" err="1">
                <a:ln>
                  <a:noFill/>
                </a:ln>
                <a:effectLst>
                  <a:outerShdw blurRad="38100" dist="38100" dir="2700000" algn="tl">
                    <a:srgbClr val="000000">
                      <a:alpha val="43137"/>
                    </a:srgbClr>
                  </a:outerShdw>
                </a:effectLst>
                <a:uLnTx/>
                <a:uFillTx/>
                <a:ea typeface="+mn-ea"/>
                <a:cs typeface="Times New Roman" panose="02020603050405020304" pitchFamily="18" charset="0"/>
              </a:rPr>
              <a:t>Εργοθεραπεία</a:t>
            </a:r>
            <a:endParaRPr lang="en-CY" dirty="0"/>
          </a:p>
        </p:txBody>
      </p:sp>
      <p:sp>
        <p:nvSpPr>
          <p:cNvPr id="4" name="Footer Placeholder 3">
            <a:extLst>
              <a:ext uri="{FF2B5EF4-FFF2-40B4-BE49-F238E27FC236}">
                <a16:creationId xmlns:a16="http://schemas.microsoft.com/office/drawing/2014/main" id="{AD34A568-A87E-9012-7B46-DE0A4BF28E9D}"/>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CB93640B-B2AB-3FE9-E038-32E1DC02F765}"/>
              </a:ext>
            </a:extLst>
          </p:cNvPr>
          <p:cNvPicPr>
            <a:picLocks noChangeAspect="1"/>
          </p:cNvPicPr>
          <p:nvPr/>
        </p:nvPicPr>
        <p:blipFill>
          <a:blip r:embed="rId2"/>
          <a:stretch>
            <a:fillRect/>
          </a:stretch>
        </p:blipFill>
        <p:spPr>
          <a:xfrm>
            <a:off x="11070650" y="5254470"/>
            <a:ext cx="1121350" cy="1603530"/>
          </a:xfrm>
          <a:prstGeom prst="rect">
            <a:avLst/>
          </a:prstGeom>
        </p:spPr>
      </p:pic>
    </p:spTree>
    <p:extLst>
      <p:ext uri="{BB962C8B-B14F-4D97-AF65-F5344CB8AC3E}">
        <p14:creationId xmlns:p14="http://schemas.microsoft.com/office/powerpoint/2010/main" val="271208578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118349-74B1-FC16-7810-F6A11280B06C}"/>
              </a:ext>
            </a:extLst>
          </p:cNvPr>
          <p:cNvSpPr>
            <a:spLocks noGrp="1"/>
          </p:cNvSpPr>
          <p:nvPr>
            <p:ph type="title"/>
          </p:nvPr>
        </p:nvSpPr>
        <p:spPr>
          <a:solidFill>
            <a:srgbClr val="0070C0"/>
          </a:solidFill>
        </p:spPr>
        <p:txBody>
          <a:bodyPr>
            <a:noAutofit/>
          </a:bodyPr>
          <a:lstStyle/>
          <a:p>
            <a:pPr algn="ctr"/>
            <a:r>
              <a:rPr kumimoji="0" lang="el-GR" sz="3200" i="0" strike="noStrike" kern="1200" cap="all" spc="0" normalizeH="0" baseline="0" noProof="0" dirty="0">
                <a:ln>
                  <a:noFill/>
                </a:ln>
                <a:solidFill>
                  <a:schemeClr val="bg1"/>
                </a:solidFill>
                <a:effectLst/>
                <a:uLnTx/>
                <a:uFillTx/>
                <a:latin typeface="+mn-lt"/>
                <a:ea typeface="+mj-ea"/>
                <a:cs typeface="+mj-cs"/>
              </a:rPr>
              <a:t>4</a:t>
            </a:r>
            <a:r>
              <a:rPr kumimoji="0" lang="el-GR" sz="3200" i="0" strike="noStrike" kern="1200" cap="all" spc="0" normalizeH="0" baseline="30000" noProof="0" dirty="0">
                <a:ln>
                  <a:noFill/>
                </a:ln>
                <a:solidFill>
                  <a:schemeClr val="bg1"/>
                </a:solidFill>
                <a:effectLst/>
                <a:uLnTx/>
                <a:uFillTx/>
                <a:latin typeface="+mn-lt"/>
                <a:ea typeface="+mj-ea"/>
                <a:cs typeface="+mj-cs"/>
              </a:rPr>
              <a:t>ο</a:t>
            </a:r>
            <a:r>
              <a:rPr kumimoji="0" lang="el-GR" sz="3200" i="0" strike="noStrike" kern="1200" cap="all" spc="0" normalizeH="0" baseline="0" noProof="0" dirty="0">
                <a:ln>
                  <a:noFill/>
                </a:ln>
                <a:solidFill>
                  <a:schemeClr val="bg1"/>
                </a:solidFill>
                <a:effectLst/>
                <a:uLnTx/>
                <a:uFillTx/>
                <a:latin typeface="+mn-lt"/>
                <a:ea typeface="+mj-ea"/>
                <a:cs typeface="+mj-cs"/>
              </a:rPr>
              <a:t> </a:t>
            </a:r>
            <a:r>
              <a:rPr kumimoji="0" lang="el-GR" sz="3200" i="0" strike="noStrike" kern="1200" cap="all" spc="0" normalizeH="0" baseline="0" noProof="0" dirty="0" err="1">
                <a:ln>
                  <a:noFill/>
                </a:ln>
                <a:solidFill>
                  <a:schemeClr val="bg1"/>
                </a:solidFill>
                <a:effectLst/>
                <a:uLnTx/>
                <a:uFillTx/>
                <a:latin typeface="+mn-lt"/>
                <a:ea typeface="+mj-ea"/>
                <a:cs typeface="+mj-cs"/>
              </a:rPr>
              <a:t>επιστημονικο</a:t>
            </a:r>
            <a:r>
              <a:rPr kumimoji="0" lang="el-GR" sz="3200" i="0" strike="noStrike" kern="1200" cap="all" spc="0" normalizeH="0" baseline="0" noProof="0" dirty="0">
                <a:ln>
                  <a:noFill/>
                </a:ln>
                <a:solidFill>
                  <a:schemeClr val="bg1"/>
                </a:solidFill>
                <a:effectLst/>
                <a:uLnTx/>
                <a:uFillTx/>
                <a:latin typeface="+mn-lt"/>
                <a:ea typeface="+mj-ea"/>
                <a:cs typeface="+mj-cs"/>
              </a:rPr>
              <a:t> </a:t>
            </a:r>
            <a:r>
              <a:rPr kumimoji="0" lang="el-GR" sz="3200" i="0" strike="noStrike" kern="1200" cap="all" spc="0" normalizeH="0" baseline="0" noProof="0" dirty="0" err="1">
                <a:ln>
                  <a:noFill/>
                </a:ln>
                <a:solidFill>
                  <a:schemeClr val="bg1"/>
                </a:solidFill>
                <a:effectLst/>
                <a:uLnTx/>
                <a:uFillTx/>
                <a:latin typeface="+mn-lt"/>
                <a:ea typeface="+mj-ea"/>
                <a:cs typeface="+mj-cs"/>
              </a:rPr>
              <a:t>πεδιο</a:t>
            </a:r>
            <a:r>
              <a:rPr kumimoji="0" lang="el-GR" sz="3200" i="0" strike="noStrike" kern="1200" cap="all" spc="0" normalizeH="0" baseline="0" noProof="0" dirty="0">
                <a:ln>
                  <a:noFill/>
                </a:ln>
                <a:solidFill>
                  <a:schemeClr val="bg1"/>
                </a:solidFill>
                <a:effectLst/>
                <a:uLnTx/>
                <a:uFillTx/>
                <a:latin typeface="+mn-lt"/>
                <a:ea typeface="+mj-ea"/>
                <a:cs typeface="+mj-cs"/>
              </a:rPr>
              <a:t> </a:t>
            </a:r>
            <a:br>
              <a:rPr kumimoji="0" lang="el-GR" sz="3200" i="0" strike="noStrike" kern="1200" cap="all" spc="0" normalizeH="0" baseline="0" noProof="0" dirty="0">
                <a:ln>
                  <a:noFill/>
                </a:ln>
                <a:solidFill>
                  <a:schemeClr val="bg1"/>
                </a:solidFill>
                <a:effectLst/>
                <a:uLnTx/>
                <a:uFillTx/>
                <a:latin typeface="+mn-lt"/>
                <a:ea typeface="+mj-ea"/>
                <a:cs typeface="+mj-cs"/>
              </a:rPr>
            </a:br>
            <a:r>
              <a:rPr kumimoji="0" lang="el-GR" sz="3200" i="0" strike="noStrike" kern="1200" cap="all" spc="0" normalizeH="0" baseline="0" noProof="0" dirty="0" err="1">
                <a:ln>
                  <a:noFill/>
                </a:ln>
                <a:solidFill>
                  <a:schemeClr val="bg1"/>
                </a:solidFill>
                <a:effectLst/>
                <a:uLnTx/>
                <a:uFillTx/>
                <a:latin typeface="+mn-lt"/>
                <a:ea typeface="+mj-ea"/>
                <a:cs typeface="+mj-cs"/>
              </a:rPr>
              <a:t>επιστημων</a:t>
            </a:r>
            <a:r>
              <a:rPr kumimoji="0" lang="el-GR" sz="3200" i="0" strike="noStrike" kern="1200" cap="all" spc="0" normalizeH="0" baseline="0" noProof="0" dirty="0">
                <a:ln>
                  <a:noFill/>
                </a:ln>
                <a:solidFill>
                  <a:schemeClr val="bg1"/>
                </a:solidFill>
                <a:effectLst/>
                <a:uLnTx/>
                <a:uFillTx/>
                <a:latin typeface="+mn-lt"/>
                <a:ea typeface="+mj-ea"/>
                <a:cs typeface="+mj-cs"/>
              </a:rPr>
              <a:t> </a:t>
            </a:r>
            <a:r>
              <a:rPr kumimoji="0" lang="el-GR" sz="3200" i="0" strike="noStrike" kern="1200" cap="all" spc="0" normalizeH="0" baseline="0" noProof="0" dirty="0" err="1">
                <a:ln>
                  <a:noFill/>
                </a:ln>
                <a:solidFill>
                  <a:schemeClr val="bg1"/>
                </a:solidFill>
                <a:effectLst/>
                <a:uLnTx/>
                <a:uFillTx/>
                <a:latin typeface="+mn-lt"/>
                <a:ea typeface="+mj-ea"/>
                <a:cs typeface="+mj-cs"/>
              </a:rPr>
              <a:t>οικονομιασ</a:t>
            </a:r>
            <a:r>
              <a:rPr kumimoji="0" lang="el-GR" sz="3200" i="0" strike="noStrike" kern="1200" cap="all" spc="0" normalizeH="0" baseline="0" noProof="0" dirty="0">
                <a:ln>
                  <a:noFill/>
                </a:ln>
                <a:solidFill>
                  <a:schemeClr val="bg1"/>
                </a:solidFill>
                <a:effectLst/>
                <a:uLnTx/>
                <a:uFillTx/>
                <a:latin typeface="+mn-lt"/>
                <a:ea typeface="+mj-ea"/>
                <a:cs typeface="+mj-cs"/>
              </a:rPr>
              <a:t> και </a:t>
            </a:r>
            <a:r>
              <a:rPr kumimoji="0" lang="el-GR" sz="3200" i="0" strike="noStrike" kern="1200" cap="all" spc="0" normalizeH="0" baseline="0" noProof="0" dirty="0" err="1">
                <a:ln>
                  <a:noFill/>
                </a:ln>
                <a:solidFill>
                  <a:schemeClr val="bg1"/>
                </a:solidFill>
                <a:effectLst/>
                <a:uLnTx/>
                <a:uFillTx/>
                <a:latin typeface="+mn-lt"/>
                <a:ea typeface="+mj-ea"/>
                <a:cs typeface="+mj-cs"/>
              </a:rPr>
              <a:t>πληροφορικησ</a:t>
            </a:r>
            <a:r>
              <a:rPr kumimoji="0" lang="el-GR" sz="3200" i="0" strike="noStrike" kern="1200" cap="all" spc="0" normalizeH="0" baseline="0" noProof="0" dirty="0">
                <a:ln>
                  <a:noFill/>
                </a:ln>
                <a:solidFill>
                  <a:schemeClr val="bg1"/>
                </a:solidFill>
                <a:effectLst/>
                <a:uLnTx/>
                <a:uFillTx/>
                <a:latin typeface="+mn-lt"/>
                <a:ea typeface="+mj-ea"/>
                <a:cs typeface="+mj-cs"/>
              </a:rPr>
              <a:t> </a:t>
            </a:r>
            <a:endParaRPr lang="en-CY" sz="3200" dirty="0">
              <a:solidFill>
                <a:schemeClr val="bg1"/>
              </a:solidFill>
              <a:latin typeface="+mn-lt"/>
            </a:endParaRPr>
          </a:p>
        </p:txBody>
      </p:sp>
      <p:sp>
        <p:nvSpPr>
          <p:cNvPr id="3" name="Content Placeholder 2">
            <a:extLst>
              <a:ext uri="{FF2B5EF4-FFF2-40B4-BE49-F238E27FC236}">
                <a16:creationId xmlns:a16="http://schemas.microsoft.com/office/drawing/2014/main" id="{B9CFEAA9-2009-8B57-071D-962347D6F34E}"/>
              </a:ext>
            </a:extLst>
          </p:cNvPr>
          <p:cNvSpPr>
            <a:spLocks noGrp="1"/>
          </p:cNvSpPr>
          <p:nvPr>
            <p:ph idx="1"/>
          </p:nvPr>
        </p:nvSpPr>
        <p:spPr/>
        <p:txBody>
          <a:bodyPr/>
          <a:lstStyle/>
          <a:p>
            <a:pPr marL="0" indent="0">
              <a:lnSpc>
                <a:spcPct val="100000"/>
              </a:lnSpc>
              <a:buNone/>
            </a:pPr>
            <a:r>
              <a:rPr kumimoji="0" lang="el-GR" sz="2200" b="1"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Α) </a:t>
            </a:r>
            <a:r>
              <a:rPr kumimoji="0" lang="el-GR" sz="2200" b="1" i="0" u="none" strike="noStrike" kern="1200" cap="none" spc="0" normalizeH="0" baseline="0" noProof="0" dirty="0">
                <a:ln>
                  <a:noFill/>
                </a:ln>
                <a:effectLst>
                  <a:outerShdw blurRad="38100" dist="38100" dir="2700000" algn="tl">
                    <a:srgbClr val="000000">
                      <a:alpha val="43137"/>
                    </a:srgbClr>
                  </a:outerShdw>
                </a:effectLst>
                <a:uLnTx/>
                <a:uFillTx/>
                <a:ea typeface="+mn-ea"/>
                <a:cs typeface="Times New Roman" panose="02020603050405020304" pitchFamily="18" charset="0"/>
              </a:rPr>
              <a:t>Πανεπιστήμια</a:t>
            </a:r>
            <a:r>
              <a:rPr kumimoji="0" lang="el-GR" sz="2200" b="1"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(Περιεκτική αναφορά)</a:t>
            </a:r>
            <a: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a:t>
            </a:r>
            <a:endParaRPr kumimoji="0" lang="en-US"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endParaRPr>
          </a:p>
          <a:p>
            <a:pPr marL="0" indent="0">
              <a:lnSpc>
                <a:spcPct val="100000"/>
              </a:lnSpc>
              <a:buNone/>
            </a:pPr>
            <a: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a:r>
            <a:b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br>
            <a:r>
              <a:rPr kumimoji="0" lang="el-GR" sz="2200" i="0" u="none" strike="noStrike" kern="1200" cap="none" spc="0" normalizeH="0" baseline="0" noProof="0" dirty="0">
                <a:ln>
                  <a:noFill/>
                </a:ln>
                <a:solidFill>
                  <a:schemeClr val="tx2">
                    <a:lumMod val="50000"/>
                  </a:schemeClr>
                </a:solidFill>
                <a:effectLst>
                  <a:outerShdw blurRad="38100" dist="38100" dir="2700000" algn="tl">
                    <a:srgbClr val="000000">
                      <a:alpha val="43137"/>
                    </a:srgbClr>
                  </a:outerShdw>
                </a:effectLst>
                <a:uLnTx/>
                <a:uFillTx/>
                <a:ea typeface="+mn-ea"/>
                <a:cs typeface="Times New Roman" panose="02020603050405020304" pitchFamily="18" charset="0"/>
              </a:rPr>
              <a:t>Οικονομικές Επιστήμες, Δημόσια Διοίκηση και Διοίκηση Επιχειρήσεων, Διεθνείς και Ευρωπαϊκές Οικονομικές Σπουδές, Διοικητική Επιστήμη και Τεχνολογία, Λογιστική και Χρηματοοικονομική, Μάρκετινγκ και Επικοινωνία, Επιστήμη Υπολογιστών, Εφαρμοσμένη Πληροφορική, Ναυτιλιακές Σπουδές, Στατιστική και Ασφαλιστική Επιστήμη, Μουσικές Σπουδές, Παιδαγωγικά</a:t>
            </a:r>
            <a:r>
              <a:rPr lang="el-GR" sz="2200" dirty="0">
                <a:solidFill>
                  <a:schemeClr val="tx2">
                    <a:lumMod val="50000"/>
                  </a:schemeClr>
                </a:solidFill>
                <a:effectLst>
                  <a:outerShdw blurRad="38100" dist="38100" dir="2700000" algn="tl">
                    <a:srgbClr val="000000">
                      <a:alpha val="43137"/>
                    </a:srgbClr>
                  </a:outerShdw>
                </a:effectLst>
                <a:cs typeface="Times New Roman" panose="02020603050405020304" pitchFamily="18" charset="0"/>
              </a:rPr>
              <a:t> </a:t>
            </a:r>
            <a: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a:r>
            <a:b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br>
            <a: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
            </a:r>
            <a:br>
              <a:rPr kumimoji="0" lang="el-GR" sz="2200"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br>
            <a:r>
              <a:rPr kumimoji="0" lang="el-GR" sz="2200" b="1" i="0" u="none" strike="noStrike" kern="1200" cap="none" spc="0" normalizeH="0" baseline="0" noProof="0" dirty="0">
                <a:ln>
                  <a:noFill/>
                </a:ln>
                <a:effectLst>
                  <a:outerShdw blurRad="38100" dist="38100" dir="2700000" algn="tl">
                    <a:srgbClr val="C0C0C0"/>
                  </a:outerShdw>
                </a:effectLst>
                <a:uLnTx/>
                <a:uFillTx/>
                <a:ea typeface="+mn-ea"/>
                <a:cs typeface="Times New Roman" panose="02020603050405020304" pitchFamily="18" charset="0"/>
              </a:rPr>
              <a:t>Β) Ανώτερες Σχολές Τουριστικής Εκπαίδευσης (Α.Σ.Τ.Ε.)</a:t>
            </a:r>
            <a:endParaRPr lang="en-CY" b="1" dirty="0"/>
          </a:p>
        </p:txBody>
      </p:sp>
      <p:sp>
        <p:nvSpPr>
          <p:cNvPr id="4" name="Footer Placeholder 3">
            <a:extLst>
              <a:ext uri="{FF2B5EF4-FFF2-40B4-BE49-F238E27FC236}">
                <a16:creationId xmlns:a16="http://schemas.microsoft.com/office/drawing/2014/main" id="{9991C7EE-4702-4C77-F3DD-2905466CF51C}"/>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pic>
        <p:nvPicPr>
          <p:cNvPr id="6" name="Picture 5">
            <a:extLst>
              <a:ext uri="{FF2B5EF4-FFF2-40B4-BE49-F238E27FC236}">
                <a16:creationId xmlns:a16="http://schemas.microsoft.com/office/drawing/2014/main" id="{BAA62F14-7530-6BC5-7E43-AE769C548388}"/>
              </a:ext>
            </a:extLst>
          </p:cNvPr>
          <p:cNvPicPr>
            <a:picLocks noChangeAspect="1"/>
          </p:cNvPicPr>
          <p:nvPr/>
        </p:nvPicPr>
        <p:blipFill>
          <a:blip r:embed="rId2"/>
          <a:stretch>
            <a:fillRect/>
          </a:stretch>
        </p:blipFill>
        <p:spPr>
          <a:xfrm>
            <a:off x="11070650" y="5254470"/>
            <a:ext cx="1121350" cy="1603530"/>
          </a:xfrm>
          <a:prstGeom prst="rect">
            <a:avLst/>
          </a:prstGeom>
        </p:spPr>
      </p:pic>
    </p:spTree>
    <p:extLst>
      <p:ext uri="{BB962C8B-B14F-4D97-AF65-F5344CB8AC3E}">
        <p14:creationId xmlns:p14="http://schemas.microsoft.com/office/powerpoint/2010/main" val="3866976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22DFEEB-6F2F-4553-938D-467D3B0FD2E9}"/>
              </a:ext>
            </a:extLst>
          </p:cNvPr>
          <p:cNvSpPr>
            <a:spLocks noGrp="1"/>
          </p:cNvSpPr>
          <p:nvPr>
            <p:ph type="ftr" sz="quarter" idx="11"/>
          </p:nvPr>
        </p:nvSpPr>
        <p:spPr>
          <a:xfrm>
            <a:off x="3563409" y="6471574"/>
            <a:ext cx="6297612"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144ABFDE-A2AB-4A86-B9F4-318A0E5FD770}"/>
              </a:ext>
            </a:extLst>
          </p:cNvPr>
          <p:cNvPicPr>
            <a:picLocks noChangeAspect="1"/>
          </p:cNvPicPr>
          <p:nvPr/>
        </p:nvPicPr>
        <p:blipFill>
          <a:blip r:embed="rId3"/>
          <a:stretch>
            <a:fillRect/>
          </a:stretch>
        </p:blipFill>
        <p:spPr>
          <a:xfrm>
            <a:off x="3035829" y="131763"/>
            <a:ext cx="6962774" cy="6339811"/>
          </a:xfrm>
          <a:prstGeom prst="rect">
            <a:avLst/>
          </a:prstGeom>
          <a:effectLst>
            <a:softEdge rad="127000"/>
          </a:effectLst>
          <a:scene3d>
            <a:camera prst="obliqueBottomRight"/>
            <a:lightRig rig="threePt" dir="t"/>
          </a:scene3d>
        </p:spPr>
      </p:pic>
      <p:sp>
        <p:nvSpPr>
          <p:cNvPr id="7" name="TextBox 6">
            <a:extLst>
              <a:ext uri="{FF2B5EF4-FFF2-40B4-BE49-F238E27FC236}">
                <a16:creationId xmlns:a16="http://schemas.microsoft.com/office/drawing/2014/main" id="{AA59D913-70EB-411A-AF06-E3ECADF1F97D}"/>
              </a:ext>
            </a:extLst>
          </p:cNvPr>
          <p:cNvSpPr txBox="1"/>
          <p:nvPr/>
        </p:nvSpPr>
        <p:spPr>
          <a:xfrm>
            <a:off x="3888846" y="1494533"/>
            <a:ext cx="4855103" cy="3175228"/>
          </a:xfrm>
          <a:prstGeom prst="rect">
            <a:avLst/>
          </a:prstGeom>
          <a:noFill/>
        </p:spPr>
        <p:txBody>
          <a:bodyPr wrap="square">
            <a:spAutoFit/>
          </a:bodyPr>
          <a:lstStyle/>
          <a:p>
            <a:pPr marL="228600" marR="0" lvl="0" indent="-228600" algn="ctr"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000" b="1" i="0" u="none" strike="noStrike" kern="1200" cap="none" spc="0" normalizeH="0" baseline="0" noProof="0" dirty="0">
                <a:ln>
                  <a:noFill/>
                </a:ln>
                <a:solidFill>
                  <a:srgbClr val="70AD47"/>
                </a:solidFill>
                <a:effectLst/>
                <a:uLnTx/>
                <a:uFillTx/>
                <a:latin typeface="Segoe Script" panose="030B0504020000000003" pitchFamily="66" charset="0"/>
                <a:ea typeface="+mn-ea"/>
                <a:cs typeface="Times New Roman" panose="02020603050405020304" pitchFamily="18" charset="0"/>
              </a:rPr>
              <a:t>ΣΗΜΕΙΩΣΗ</a:t>
            </a:r>
            <a:endParaRPr kumimoji="0" lang="en-US" sz="2000" b="1" i="0" u="none" strike="noStrike" kern="1200" cap="none" spc="0" normalizeH="0" baseline="0" noProof="0" dirty="0">
              <a:ln>
                <a:noFill/>
              </a:ln>
              <a:solidFill>
                <a:prstClr val="black"/>
              </a:solidFill>
              <a:effectLst/>
              <a:uLnTx/>
              <a:uFillTx/>
              <a:latin typeface="Segoe Script" panose="030B0504020000000003" pitchFamily="66" charset="0"/>
              <a:ea typeface="+mn-ea"/>
              <a:cs typeface="Times New Roman" panose="02020603050405020304" pitchFamily="18" charset="0"/>
            </a:endParaRPr>
          </a:p>
          <a:p>
            <a:pPr marL="228600" marR="0" lvl="0" indent="-228600" algn="ctr" defTabSz="914400" rtl="0" eaLnBrk="1" fontAlgn="auto" latinLnBrk="0" hangingPunct="1">
              <a:lnSpc>
                <a:spcPct val="120000"/>
              </a:lnSpc>
              <a:spcBef>
                <a:spcPts val="1000"/>
              </a:spcBef>
              <a:spcAft>
                <a:spcPts val="0"/>
              </a:spcAft>
              <a:buClrTx/>
              <a:buSzPct val="125000"/>
              <a:buFont typeface="Arial" panose="020B0604020202020204" pitchFamily="34" charset="0"/>
              <a:buNone/>
              <a:tabLst/>
              <a:defRPr/>
            </a:pPr>
            <a:r>
              <a:rPr kumimoji="0" lang="el-GR" sz="2000" b="0" i="0" u="none" strike="noStrike" kern="1200" cap="none" spc="0" normalizeH="0" baseline="0" noProof="0" dirty="0">
                <a:ln>
                  <a:noFill/>
                </a:ln>
                <a:solidFill>
                  <a:prstClr val="black"/>
                </a:solidFill>
                <a:effectLst/>
                <a:uLnTx/>
                <a:uFillTx/>
                <a:latin typeface="Segoe Script" panose="030B0504020000000003" pitchFamily="66" charset="0"/>
                <a:ea typeface="+mn-ea"/>
                <a:cs typeface="Times New Roman" panose="02020603050405020304" pitchFamily="18" charset="0"/>
              </a:rPr>
              <a:t>Κάποια Τμήματα Πανεπιστημίων είναι </a:t>
            </a:r>
            <a:r>
              <a:rPr kumimoji="0" lang="el-GR" sz="2000" b="1" i="0" u="none" strike="noStrike" kern="1200" cap="none" spc="0" normalizeH="0" baseline="0" noProof="0" dirty="0">
                <a:ln>
                  <a:noFill/>
                </a:ln>
                <a:solidFill>
                  <a:prstClr val="black"/>
                </a:solidFill>
                <a:effectLst/>
                <a:uLnTx/>
                <a:uFillTx/>
                <a:latin typeface="Segoe Script" panose="030B0504020000000003" pitchFamily="66" charset="0"/>
                <a:ea typeface="+mn-ea"/>
                <a:cs typeface="Times New Roman" panose="02020603050405020304" pitchFamily="18" charset="0"/>
              </a:rPr>
              <a:t>ενταγμένα σε πέραν του ενός Επιστημονικού Πεδίου</a:t>
            </a:r>
            <a:r>
              <a:rPr kumimoji="0" lang="el-GR" sz="2000" b="0" i="0" u="none" strike="noStrike" kern="1200" cap="none" spc="0" normalizeH="0" baseline="0" noProof="0" dirty="0">
                <a:ln>
                  <a:noFill/>
                </a:ln>
                <a:solidFill>
                  <a:prstClr val="black"/>
                </a:solidFill>
                <a:effectLst/>
                <a:uLnTx/>
                <a:uFillTx/>
                <a:latin typeface="Segoe Script" panose="030B0504020000000003" pitchFamily="66" charset="0"/>
                <a:ea typeface="+mn-ea"/>
                <a:cs typeface="Times New Roman" panose="02020603050405020304" pitchFamily="18" charset="0"/>
              </a:rPr>
              <a:t> </a:t>
            </a:r>
            <a:r>
              <a:rPr kumimoji="0" lang="el-GR" sz="2000" b="1" i="0" u="none" strike="noStrike" kern="1200" cap="none" spc="0" normalizeH="0" baseline="0" noProof="0" dirty="0">
                <a:ln>
                  <a:noFill/>
                </a:ln>
                <a:solidFill>
                  <a:prstClr val="black"/>
                </a:solidFill>
                <a:effectLst/>
                <a:uLnTx/>
                <a:uFillTx/>
                <a:latin typeface="Segoe Script" panose="030B0504020000000003" pitchFamily="66" charset="0"/>
                <a:ea typeface="+mn-ea"/>
                <a:cs typeface="Times New Roman" panose="02020603050405020304" pitchFamily="18" charset="0"/>
              </a:rPr>
              <a:t>π.χ.</a:t>
            </a:r>
            <a:r>
              <a:rPr kumimoji="0" lang="el-GR" sz="2000" b="0" i="0" u="none" strike="noStrike" kern="1200" cap="none" spc="0" normalizeH="0" baseline="0" noProof="0" dirty="0">
                <a:ln>
                  <a:noFill/>
                </a:ln>
                <a:solidFill>
                  <a:prstClr val="black"/>
                </a:solidFill>
                <a:effectLst/>
                <a:uLnTx/>
                <a:uFillTx/>
                <a:latin typeface="Segoe Script" panose="030B0504020000000003" pitchFamily="66" charset="0"/>
                <a:ea typeface="+mn-ea"/>
                <a:cs typeface="Times New Roman" panose="02020603050405020304" pitchFamily="18" charset="0"/>
              </a:rPr>
              <a:t> Παιδαγωγικά, Βιολογία, Χημεία, Μουσικές Σπουδές, Γεωπονία, Θεατρικές Σπουδές, Πληροφορική, Φυσική Αγωγή κ.ά.</a:t>
            </a:r>
            <a:endParaRPr kumimoji="0" lang="en-US" sz="2000" b="0" i="0" u="none" strike="noStrike" kern="1200" cap="none" spc="0" normalizeH="0" baseline="0" noProof="0" dirty="0">
              <a:ln>
                <a:noFill/>
              </a:ln>
              <a:solidFill>
                <a:prstClr val="black"/>
              </a:solidFill>
              <a:effectLst/>
              <a:uLnTx/>
              <a:uFillTx/>
              <a:latin typeface="Segoe Script" panose="030B0504020000000003" pitchFamily="66" charset="0"/>
              <a:ea typeface="+mn-ea"/>
              <a:cs typeface="Times New Roman" panose="02020603050405020304" pitchFamily="18" charset="0"/>
            </a:endParaRPr>
          </a:p>
        </p:txBody>
      </p:sp>
    </p:spTree>
    <p:extLst>
      <p:ext uri="{BB962C8B-B14F-4D97-AF65-F5344CB8AC3E}">
        <p14:creationId xmlns:p14="http://schemas.microsoft.com/office/powerpoint/2010/main" val="20443635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A0118C5-4F8D-4CF4-BADD-53FEACC6C42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EAED1919-54A1-41C9-B30B-A3FF3F58E38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26220" y="98104"/>
            <a:ext cx="4288094" cy="428809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877EB7D-2576-F99F-9A3D-86E47A81CA5A}"/>
              </a:ext>
            </a:extLst>
          </p:cNvPr>
          <p:cNvPicPr>
            <a:picLocks noChangeAspect="1"/>
          </p:cNvPicPr>
          <p:nvPr/>
        </p:nvPicPr>
        <p:blipFill>
          <a:blip r:embed="rId2"/>
          <a:stretch>
            <a:fillRect/>
          </a:stretch>
        </p:blipFill>
        <p:spPr>
          <a:xfrm>
            <a:off x="3260619" y="941355"/>
            <a:ext cx="1819295" cy="2601592"/>
          </a:xfrm>
          <a:prstGeom prst="rect">
            <a:avLst/>
          </a:prstGeom>
        </p:spPr>
      </p:pic>
      <p:grpSp>
        <p:nvGrpSpPr>
          <p:cNvPr id="24" name="Group 23">
            <a:extLst>
              <a:ext uri="{FF2B5EF4-FFF2-40B4-BE49-F238E27FC236}">
                <a16:creationId xmlns:a16="http://schemas.microsoft.com/office/drawing/2014/main" id="{C4751043-2EE3-4222-9979-8E61D93DA8D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1848" y="2813300"/>
            <a:ext cx="3757487" cy="3757487"/>
            <a:chOff x="1881974" y="1174396"/>
            <a:chExt cx="5290997" cy="5290997"/>
          </a:xfrm>
        </p:grpSpPr>
        <p:sp>
          <p:nvSpPr>
            <p:cNvPr id="16" name="Oval 15">
              <a:extLst>
                <a:ext uri="{FF2B5EF4-FFF2-40B4-BE49-F238E27FC236}">
                  <a16:creationId xmlns:a16="http://schemas.microsoft.com/office/drawing/2014/main" id="{03FD8213-DB67-4E29-9615-984DB59917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84EDB257-28CF-422F-AE6A-B99E3FE811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9" name="Oval 18">
            <a:extLst>
              <a:ext uri="{FF2B5EF4-FFF2-40B4-BE49-F238E27FC236}">
                <a16:creationId xmlns:a16="http://schemas.microsoft.com/office/drawing/2014/main" id="{FFFEB18F-F81F-4CED-BE64-EB888A77C3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4350" y="2762501"/>
            <a:ext cx="3744592" cy="3744592"/>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48F0A6E-4048-AEC3-0B21-3E32B9D06756}"/>
              </a:ext>
            </a:extLst>
          </p:cNvPr>
          <p:cNvSpPr>
            <a:spLocks noGrp="1"/>
          </p:cNvSpPr>
          <p:nvPr>
            <p:ph type="title"/>
          </p:nvPr>
        </p:nvSpPr>
        <p:spPr>
          <a:xfrm>
            <a:off x="702591" y="3404608"/>
            <a:ext cx="3520789" cy="2666087"/>
          </a:xfrm>
        </p:spPr>
        <p:txBody>
          <a:bodyPr>
            <a:normAutofit/>
          </a:bodyPr>
          <a:lstStyle/>
          <a:p>
            <a:pPr marL="0" marR="0" lvl="0" indent="0" algn="ctr" defTabSz="914400" rtl="0" eaLnBrk="1" fontAlgn="auto" latinLnBrk="0" hangingPunct="1">
              <a:spcBef>
                <a:spcPts val="0"/>
              </a:spcBef>
              <a:spcAft>
                <a:spcPts val="0"/>
              </a:spcAft>
              <a:tabLst/>
              <a:defRPr/>
            </a:pPr>
            <a:r>
              <a:rPr kumimoji="0" lang="el-GR" sz="3100" i="0" u="none" strike="noStrike" kern="1200" cap="none" spc="0" normalizeH="0" baseline="0" noProof="0" dirty="0">
                <a:ln w="11430"/>
                <a:solidFill>
                  <a:schemeClr val="bg1"/>
                </a:solidFill>
                <a:effectLst>
                  <a:outerShdw blurRad="50800" dist="39000" dir="5460000" algn="tl">
                    <a:srgbClr val="000000">
                      <a:alpha val="38000"/>
                    </a:srgbClr>
                  </a:outerShdw>
                </a:effectLst>
                <a:uLnTx/>
                <a:uFillTx/>
                <a:latin typeface="+mn-lt"/>
                <a:ea typeface="+mn-ea"/>
                <a:cs typeface="Arial" panose="020B0604020202020204" pitchFamily="34" charset="0"/>
              </a:rPr>
              <a:t/>
            </a:r>
            <a:br>
              <a:rPr kumimoji="0" lang="el-GR" sz="3100" i="0" u="none" strike="noStrike" kern="1200" cap="none" spc="0" normalizeH="0" baseline="0" noProof="0" dirty="0">
                <a:ln w="11430"/>
                <a:solidFill>
                  <a:schemeClr val="bg1"/>
                </a:solidFill>
                <a:effectLst>
                  <a:outerShdw blurRad="50800" dist="39000" dir="5460000" algn="tl">
                    <a:srgbClr val="000000">
                      <a:alpha val="38000"/>
                    </a:srgbClr>
                  </a:outerShdw>
                </a:effectLst>
                <a:uLnTx/>
                <a:uFillTx/>
                <a:latin typeface="+mn-lt"/>
                <a:ea typeface="+mn-ea"/>
                <a:cs typeface="Arial" panose="020B0604020202020204" pitchFamily="34" charset="0"/>
              </a:rPr>
            </a:br>
            <a:r>
              <a:rPr kumimoji="0" lang="el-GR" sz="3100" i="0" u="none" strike="noStrike" kern="1200" cap="none" spc="0" normalizeH="0" baseline="0" noProof="0" dirty="0">
                <a:ln w="11430"/>
                <a:solidFill>
                  <a:schemeClr val="bg1"/>
                </a:solidFill>
                <a:uLnTx/>
                <a:uFillTx/>
                <a:latin typeface="+mn-lt"/>
                <a:ea typeface="+mn-ea"/>
                <a:cs typeface="Arial" panose="020B0604020202020204" pitchFamily="34" charset="0"/>
              </a:rPr>
              <a:t>ΔΙΑΔΙΚΑΣΙΑ </a:t>
            </a:r>
            <a:r>
              <a:rPr kumimoji="0" lang="el-GR" sz="3100" i="0" u="none" strike="noStrike" kern="1200" cap="none" spc="0" normalizeH="0" baseline="0" noProof="0" dirty="0">
                <a:ln>
                  <a:noFill/>
                </a:ln>
                <a:solidFill>
                  <a:schemeClr val="bg1"/>
                </a:solidFill>
                <a:uLnTx/>
                <a:uFillTx/>
                <a:latin typeface="+mn-lt"/>
                <a:ea typeface="+mn-ea"/>
                <a:cs typeface="Arial" panose="020B0604020202020204" pitchFamily="34" charset="0"/>
              </a:rPr>
              <a:t>ΠΡΟΣΒΑΣΗΣ </a:t>
            </a:r>
            <a:br>
              <a:rPr kumimoji="0" lang="el-GR" sz="3100" i="0" u="none" strike="noStrike" kern="1200" cap="none" spc="0" normalizeH="0" baseline="0" noProof="0" dirty="0">
                <a:ln>
                  <a:noFill/>
                </a:ln>
                <a:solidFill>
                  <a:schemeClr val="bg1"/>
                </a:solidFill>
                <a:uLnTx/>
                <a:uFillTx/>
                <a:latin typeface="+mn-lt"/>
                <a:ea typeface="+mn-ea"/>
                <a:cs typeface="Arial" panose="020B0604020202020204" pitchFamily="34" charset="0"/>
              </a:rPr>
            </a:br>
            <a:r>
              <a:rPr kumimoji="0" lang="el-GR" sz="3100" i="0" u="none" strike="noStrike" kern="1200" cap="none" spc="0" normalizeH="0" baseline="0" noProof="0" dirty="0">
                <a:ln>
                  <a:noFill/>
                </a:ln>
                <a:solidFill>
                  <a:schemeClr val="bg1"/>
                </a:solidFill>
                <a:uLnTx/>
                <a:uFillTx/>
                <a:latin typeface="+mn-lt"/>
                <a:ea typeface="+mn-ea"/>
                <a:cs typeface="Arial" panose="020B0604020202020204" pitchFamily="34" charset="0"/>
              </a:rPr>
              <a:t>ΠΑΓΚΥΠΡΙΕΣ ΕΞΕΤΑΣΕΙΣ </a:t>
            </a:r>
            <a:r>
              <a:rPr kumimoji="0" lang="el-GR" sz="3100" i="0" u="none" strike="noStrike" kern="1200" cap="none" spc="0" normalizeH="0" baseline="0" noProof="0" dirty="0">
                <a:ln w="11430"/>
                <a:solidFill>
                  <a:schemeClr val="bg1"/>
                </a:solidFill>
                <a:uLnTx/>
                <a:uFillTx/>
                <a:latin typeface="+mn-lt"/>
                <a:ea typeface="+mn-ea"/>
                <a:cs typeface="Arial" panose="020B0604020202020204" pitchFamily="34" charset="0"/>
              </a:rPr>
              <a:t>2027 </a:t>
            </a:r>
            <a:r>
              <a:rPr kumimoji="0" lang="en-US" sz="3100" b="0" i="0" u="none" strike="noStrike" kern="1200" cap="none" spc="0" normalizeH="0" baseline="0" noProof="0" dirty="0">
                <a:ln>
                  <a:noFill/>
                </a:ln>
                <a:solidFill>
                  <a:schemeClr val="bg1"/>
                </a:solidFill>
                <a:effectLst/>
                <a:uLnTx/>
                <a:uFillTx/>
                <a:latin typeface="Tw Cen MT" panose="020B0602020104020603"/>
                <a:ea typeface="+mn-ea"/>
                <a:cs typeface="+mn-cs"/>
              </a:rPr>
              <a:t/>
            </a:r>
            <a:br>
              <a:rPr kumimoji="0" lang="en-US" sz="3100" b="0" i="0" u="none" strike="noStrike" kern="1200" cap="none" spc="0" normalizeH="0" baseline="0" noProof="0" dirty="0">
                <a:ln>
                  <a:noFill/>
                </a:ln>
                <a:solidFill>
                  <a:schemeClr val="bg1"/>
                </a:solidFill>
                <a:effectLst/>
                <a:uLnTx/>
                <a:uFillTx/>
                <a:latin typeface="Tw Cen MT" panose="020B0602020104020603"/>
                <a:ea typeface="+mn-ea"/>
                <a:cs typeface="+mn-cs"/>
              </a:rPr>
            </a:br>
            <a:endParaRPr lang="en-CY" sz="3100" dirty="0">
              <a:solidFill>
                <a:schemeClr val="bg1"/>
              </a:solidFill>
            </a:endParaRPr>
          </a:p>
        </p:txBody>
      </p:sp>
      <p:grpSp>
        <p:nvGrpSpPr>
          <p:cNvPr id="21"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22" name="Freeform: Shape 21">
              <a:extLst>
                <a:ext uri="{FF2B5EF4-FFF2-40B4-BE49-F238E27FC236}">
                  <a16:creationId xmlns:a16="http://schemas.microsoft.com/office/drawing/2014/main" id="{3FE6F571-2BB7-46DA-A3D9-B32ADDC16A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A905CC16-753C-4B9F-B3E2-C456795AED6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25"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26" name="Freeform: Shape 25">
              <a:extLst>
                <a:ext uri="{FF2B5EF4-FFF2-40B4-BE49-F238E27FC236}">
                  <a16:creationId xmlns:a16="http://schemas.microsoft.com/office/drawing/2014/main" id="{29D439AD-5D67-497C-B831-D17FC3E592A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23F54BF2-C71C-45C5-9408-3B5E011B0F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2BBABE17-DB56-44AB-934B-63C07C79F0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CB483D20-A128-4076-AF54-88646172B80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E5EFA818-FDDA-49E9-B11F-E9DC1854A9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EA1F8728-F8F7-4828-A718-A15E7663EAB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8DA1F73F-AA1D-41D7-BAAB-292FD94A3E5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D9441DEA-C85E-4B9C-A48D-8437854C4C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15EBAA20-1368-4495-8D7C-820FAD8ECF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0FB92591-626C-4D2B-A3E6-EC8742D67B2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D392448D-513F-4528-9D8D-A151982041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Freeform: Shape 36">
              <a:extLst>
                <a:ext uri="{FF2B5EF4-FFF2-40B4-BE49-F238E27FC236}">
                  <a16:creationId xmlns:a16="http://schemas.microsoft.com/office/drawing/2014/main" id="{61946BAE-1546-4EA4-A108-A799BF5D2C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Freeform: Shape 37">
              <a:extLst>
                <a:ext uri="{FF2B5EF4-FFF2-40B4-BE49-F238E27FC236}">
                  <a16:creationId xmlns:a16="http://schemas.microsoft.com/office/drawing/2014/main" id="{42A8EC93-6A35-4D37-A8CB-59362BF875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Freeform: Shape 38">
              <a:extLst>
                <a:ext uri="{FF2B5EF4-FFF2-40B4-BE49-F238E27FC236}">
                  <a16:creationId xmlns:a16="http://schemas.microsoft.com/office/drawing/2014/main" id="{AFC3ECA2-E914-4D83-ABF9-B9FFD96E92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Freeform: Shape 39">
              <a:extLst>
                <a:ext uri="{FF2B5EF4-FFF2-40B4-BE49-F238E27FC236}">
                  <a16:creationId xmlns:a16="http://schemas.microsoft.com/office/drawing/2014/main" id="{712B1108-9AAC-4F10-A64F-0D6963E518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Freeform: Shape 40">
              <a:extLst>
                <a:ext uri="{FF2B5EF4-FFF2-40B4-BE49-F238E27FC236}">
                  <a16:creationId xmlns:a16="http://schemas.microsoft.com/office/drawing/2014/main" id="{284CDA0C-B2AB-4791-83B1-C053C061D61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Freeform: Shape 41">
              <a:extLst>
                <a:ext uri="{FF2B5EF4-FFF2-40B4-BE49-F238E27FC236}">
                  <a16:creationId xmlns:a16="http://schemas.microsoft.com/office/drawing/2014/main" id="{F857BF6B-E0CA-49C0-8827-B44CE8B928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6D7B06A7-ADDF-4F27-B11F-08422FC1808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Freeform: Shape 43">
              <a:extLst>
                <a:ext uri="{FF2B5EF4-FFF2-40B4-BE49-F238E27FC236}">
                  <a16:creationId xmlns:a16="http://schemas.microsoft.com/office/drawing/2014/main" id="{E8B0DA6C-71D7-4FCB-AE4C-035E0ADB50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Freeform: Shape 44">
              <a:extLst>
                <a:ext uri="{FF2B5EF4-FFF2-40B4-BE49-F238E27FC236}">
                  <a16:creationId xmlns:a16="http://schemas.microsoft.com/office/drawing/2014/main" id="{EB078173-ADFB-480D-91A4-4D71C01098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Freeform: Shape 45">
              <a:extLst>
                <a:ext uri="{FF2B5EF4-FFF2-40B4-BE49-F238E27FC236}">
                  <a16:creationId xmlns:a16="http://schemas.microsoft.com/office/drawing/2014/main" id="{AAA4027A-C97B-4C9A-B04C-EBE2112200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Freeform: Shape 46">
              <a:extLst>
                <a:ext uri="{FF2B5EF4-FFF2-40B4-BE49-F238E27FC236}">
                  <a16:creationId xmlns:a16="http://schemas.microsoft.com/office/drawing/2014/main" id="{C06DA92D-C6D0-4C7D-98CF-D9576912EB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Shape 47">
              <a:extLst>
                <a:ext uri="{FF2B5EF4-FFF2-40B4-BE49-F238E27FC236}">
                  <a16:creationId xmlns:a16="http://schemas.microsoft.com/office/drawing/2014/main" id="{D6601653-3941-4C9B-BD39-62EECE23AE6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Freeform: Shape 48">
              <a:extLst>
                <a:ext uri="{FF2B5EF4-FFF2-40B4-BE49-F238E27FC236}">
                  <a16:creationId xmlns:a16="http://schemas.microsoft.com/office/drawing/2014/main" id="{2BC4A394-4FFE-4BFE-9A59-2B624E0711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Freeform: Shape 49">
              <a:extLst>
                <a:ext uri="{FF2B5EF4-FFF2-40B4-BE49-F238E27FC236}">
                  <a16:creationId xmlns:a16="http://schemas.microsoft.com/office/drawing/2014/main" id="{EB4EABA5-FDCF-4F6F-8FF1-6FDFF50580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Freeform: Shape 50">
              <a:extLst>
                <a:ext uri="{FF2B5EF4-FFF2-40B4-BE49-F238E27FC236}">
                  <a16:creationId xmlns:a16="http://schemas.microsoft.com/office/drawing/2014/main" id="{10F3C940-2320-488A-B24C-AB0A4FB539B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Freeform: Shape 51">
              <a:extLst>
                <a:ext uri="{FF2B5EF4-FFF2-40B4-BE49-F238E27FC236}">
                  <a16:creationId xmlns:a16="http://schemas.microsoft.com/office/drawing/2014/main" id="{F525BA82-37D8-47ED-AFF6-AE57124A4E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Shape 52">
              <a:extLst>
                <a:ext uri="{FF2B5EF4-FFF2-40B4-BE49-F238E27FC236}">
                  <a16:creationId xmlns:a16="http://schemas.microsoft.com/office/drawing/2014/main" id="{C2D78955-C80F-4DA3-83AA-D28A5A6FADA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 name="Freeform: Shape 53">
              <a:extLst>
                <a:ext uri="{FF2B5EF4-FFF2-40B4-BE49-F238E27FC236}">
                  <a16:creationId xmlns:a16="http://schemas.microsoft.com/office/drawing/2014/main" id="{BC23DAAC-7C06-4012-8CBB-8E3126B68B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5" name="Freeform: Shape 54">
              <a:extLst>
                <a:ext uri="{FF2B5EF4-FFF2-40B4-BE49-F238E27FC236}">
                  <a16:creationId xmlns:a16="http://schemas.microsoft.com/office/drawing/2014/main" id="{60D19F80-DC80-49EC-8EDD-7889092C181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6" name="Freeform: Shape 55">
              <a:extLst>
                <a:ext uri="{FF2B5EF4-FFF2-40B4-BE49-F238E27FC236}">
                  <a16:creationId xmlns:a16="http://schemas.microsoft.com/office/drawing/2014/main" id="{11F50BB3-EA39-4693-BAE1-1101EF0A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7" name="Freeform: Shape 56">
              <a:extLst>
                <a:ext uri="{FF2B5EF4-FFF2-40B4-BE49-F238E27FC236}">
                  <a16:creationId xmlns:a16="http://schemas.microsoft.com/office/drawing/2014/main" id="{00EFD45B-69A8-47F6-A5BF-779F7EB49F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8" name="Freeform: Shape 57">
              <a:extLst>
                <a:ext uri="{FF2B5EF4-FFF2-40B4-BE49-F238E27FC236}">
                  <a16:creationId xmlns:a16="http://schemas.microsoft.com/office/drawing/2014/main" id="{9E53C464-7272-4EBC-830B-CB29A969886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9" name="Freeform: Shape 58">
              <a:extLst>
                <a:ext uri="{FF2B5EF4-FFF2-40B4-BE49-F238E27FC236}">
                  <a16:creationId xmlns:a16="http://schemas.microsoft.com/office/drawing/2014/main" id="{B6BF10CE-C2AD-487A-9402-8D5C746ECF0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0" name="Freeform: Shape 59">
              <a:extLst>
                <a:ext uri="{FF2B5EF4-FFF2-40B4-BE49-F238E27FC236}">
                  <a16:creationId xmlns:a16="http://schemas.microsoft.com/office/drawing/2014/main" id="{1064C7FE-F8EB-47EF-97FA-348A520599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1" name="Freeform: Shape 60">
              <a:extLst>
                <a:ext uri="{FF2B5EF4-FFF2-40B4-BE49-F238E27FC236}">
                  <a16:creationId xmlns:a16="http://schemas.microsoft.com/office/drawing/2014/main" id="{A991C553-06A1-4F26-BBBC-80F7E11E7A3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2" name="Freeform: Shape 61">
              <a:extLst>
                <a:ext uri="{FF2B5EF4-FFF2-40B4-BE49-F238E27FC236}">
                  <a16:creationId xmlns:a16="http://schemas.microsoft.com/office/drawing/2014/main" id="{BCE9C081-2191-4C84-956E-F106BB015C9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3" name="Freeform: Shape 62">
              <a:extLst>
                <a:ext uri="{FF2B5EF4-FFF2-40B4-BE49-F238E27FC236}">
                  <a16:creationId xmlns:a16="http://schemas.microsoft.com/office/drawing/2014/main" id="{292F6F03-BC34-40C6-8F17-7A169CD72FE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4" name="Freeform: Shape 63">
              <a:extLst>
                <a:ext uri="{FF2B5EF4-FFF2-40B4-BE49-F238E27FC236}">
                  <a16:creationId xmlns:a16="http://schemas.microsoft.com/office/drawing/2014/main" id="{A5101B80-7351-4F0F-AB7D-3E40B4D2664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5" name="Freeform: Shape 64">
              <a:extLst>
                <a:ext uri="{FF2B5EF4-FFF2-40B4-BE49-F238E27FC236}">
                  <a16:creationId xmlns:a16="http://schemas.microsoft.com/office/drawing/2014/main" id="{0570EE1D-95AC-4660-8E96-7C8A36FEB6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6" name="Freeform: Shape 65">
              <a:extLst>
                <a:ext uri="{FF2B5EF4-FFF2-40B4-BE49-F238E27FC236}">
                  <a16:creationId xmlns:a16="http://schemas.microsoft.com/office/drawing/2014/main" id="{385D9A56-2D15-4E0A-B981-E168F09064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7" name="Freeform: Shape 66">
              <a:extLst>
                <a:ext uri="{FF2B5EF4-FFF2-40B4-BE49-F238E27FC236}">
                  <a16:creationId xmlns:a16="http://schemas.microsoft.com/office/drawing/2014/main" id="{28D0BA2F-9273-4EAA-AD17-C4EFE11403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8" name="Freeform: Shape 67">
              <a:extLst>
                <a:ext uri="{FF2B5EF4-FFF2-40B4-BE49-F238E27FC236}">
                  <a16:creationId xmlns:a16="http://schemas.microsoft.com/office/drawing/2014/main" id="{512CC54E-7976-4DC9-984C-45C2A23A721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9" name="Freeform: Shape 68">
              <a:extLst>
                <a:ext uri="{FF2B5EF4-FFF2-40B4-BE49-F238E27FC236}">
                  <a16:creationId xmlns:a16="http://schemas.microsoft.com/office/drawing/2014/main" id="{C8A3FC72-9FF9-41F6-97E0-45A0FEE9463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0" name="Freeform: Shape 69">
              <a:extLst>
                <a:ext uri="{FF2B5EF4-FFF2-40B4-BE49-F238E27FC236}">
                  <a16:creationId xmlns:a16="http://schemas.microsoft.com/office/drawing/2014/main" id="{48918C16-C9B6-40D5-93A0-DB547B644A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1" name="Freeform: Shape 70">
              <a:extLst>
                <a:ext uri="{FF2B5EF4-FFF2-40B4-BE49-F238E27FC236}">
                  <a16:creationId xmlns:a16="http://schemas.microsoft.com/office/drawing/2014/main" id="{A05612C6-4858-4854-A3D3-90CF1E1C755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2" name="Freeform: Shape 71">
              <a:extLst>
                <a:ext uri="{FF2B5EF4-FFF2-40B4-BE49-F238E27FC236}">
                  <a16:creationId xmlns:a16="http://schemas.microsoft.com/office/drawing/2014/main" id="{A8E88D77-C726-4008-849C-DA7361F885D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24CFE7CA-C955-4365-90C3-6272CB9A3C5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4" name="Freeform: Shape 73">
              <a:extLst>
                <a:ext uri="{FF2B5EF4-FFF2-40B4-BE49-F238E27FC236}">
                  <a16:creationId xmlns:a16="http://schemas.microsoft.com/office/drawing/2014/main" id="{38B43FC8-B81C-490A-A346-4C6235DA8A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5" name="Freeform: Shape 74">
              <a:extLst>
                <a:ext uri="{FF2B5EF4-FFF2-40B4-BE49-F238E27FC236}">
                  <a16:creationId xmlns:a16="http://schemas.microsoft.com/office/drawing/2014/main" id="{214D0221-0C97-4C71-B535-7506956EF8B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6" name="Freeform: Shape 75">
              <a:extLst>
                <a:ext uri="{FF2B5EF4-FFF2-40B4-BE49-F238E27FC236}">
                  <a16:creationId xmlns:a16="http://schemas.microsoft.com/office/drawing/2014/main" id="{ED0C44EA-BD25-49A3-9EB8-9D8DED7C19D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7" name="Freeform: Shape 76">
              <a:extLst>
                <a:ext uri="{FF2B5EF4-FFF2-40B4-BE49-F238E27FC236}">
                  <a16:creationId xmlns:a16="http://schemas.microsoft.com/office/drawing/2014/main" id="{A3C9CCF2-15CC-4F7D-87F5-7FFEBAC9C2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8" name="Freeform: Shape 77">
              <a:extLst>
                <a:ext uri="{FF2B5EF4-FFF2-40B4-BE49-F238E27FC236}">
                  <a16:creationId xmlns:a16="http://schemas.microsoft.com/office/drawing/2014/main" id="{8AA321D8-1D2C-472C-A2DB-EBB74498DD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9" name="Freeform: Shape 78">
              <a:extLst>
                <a:ext uri="{FF2B5EF4-FFF2-40B4-BE49-F238E27FC236}">
                  <a16:creationId xmlns:a16="http://schemas.microsoft.com/office/drawing/2014/main" id="{724680C1-4BB5-45DB-A558-82514418CF2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0" name="Freeform: Shape 79">
              <a:extLst>
                <a:ext uri="{FF2B5EF4-FFF2-40B4-BE49-F238E27FC236}">
                  <a16:creationId xmlns:a16="http://schemas.microsoft.com/office/drawing/2014/main" id="{C94F4CEF-82DD-4CFB-8EE3-4AB115F6A07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1" name="Freeform: Shape 80">
              <a:extLst>
                <a:ext uri="{FF2B5EF4-FFF2-40B4-BE49-F238E27FC236}">
                  <a16:creationId xmlns:a16="http://schemas.microsoft.com/office/drawing/2014/main" id="{4F186C9C-C620-4426-A674-E40F808F668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2" name="Freeform: Shape 81">
              <a:extLst>
                <a:ext uri="{FF2B5EF4-FFF2-40B4-BE49-F238E27FC236}">
                  <a16:creationId xmlns:a16="http://schemas.microsoft.com/office/drawing/2014/main" id="{8929942C-BA3F-40EF-94DD-4A5C22C5B74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3" name="Freeform: Shape 82">
              <a:extLst>
                <a:ext uri="{FF2B5EF4-FFF2-40B4-BE49-F238E27FC236}">
                  <a16:creationId xmlns:a16="http://schemas.microsoft.com/office/drawing/2014/main" id="{D234974B-3555-465B-95A7-1C63CE73867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4" name="Freeform: Shape 83">
              <a:extLst>
                <a:ext uri="{FF2B5EF4-FFF2-40B4-BE49-F238E27FC236}">
                  <a16:creationId xmlns:a16="http://schemas.microsoft.com/office/drawing/2014/main" id="{0E38F9FD-48AC-4C3E-9E75-D1C0B555E06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5" name="Freeform: Shape 84">
              <a:extLst>
                <a:ext uri="{FF2B5EF4-FFF2-40B4-BE49-F238E27FC236}">
                  <a16:creationId xmlns:a16="http://schemas.microsoft.com/office/drawing/2014/main" id="{3AA72E26-5C3D-4231-9042-E00AE43E801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6" name="Freeform: Shape 85">
              <a:extLst>
                <a:ext uri="{FF2B5EF4-FFF2-40B4-BE49-F238E27FC236}">
                  <a16:creationId xmlns:a16="http://schemas.microsoft.com/office/drawing/2014/main" id="{6684433D-3C9E-4C19-A801-D51CF3064F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7" name="Freeform: Shape 86">
              <a:extLst>
                <a:ext uri="{FF2B5EF4-FFF2-40B4-BE49-F238E27FC236}">
                  <a16:creationId xmlns:a16="http://schemas.microsoft.com/office/drawing/2014/main" id="{DADB0C3D-A021-4F40-93B3-76B61334FD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8" name="Freeform: Shape 87">
              <a:extLst>
                <a:ext uri="{FF2B5EF4-FFF2-40B4-BE49-F238E27FC236}">
                  <a16:creationId xmlns:a16="http://schemas.microsoft.com/office/drawing/2014/main" id="{41781C18-F408-401D-8A86-99FFBB98956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Freeform: Shape 88">
              <a:extLst>
                <a:ext uri="{FF2B5EF4-FFF2-40B4-BE49-F238E27FC236}">
                  <a16:creationId xmlns:a16="http://schemas.microsoft.com/office/drawing/2014/main" id="{9D958D9F-E4B0-48B1-ADA4-3053AFB5D9C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0" name="Freeform: Shape 89">
              <a:extLst>
                <a:ext uri="{FF2B5EF4-FFF2-40B4-BE49-F238E27FC236}">
                  <a16:creationId xmlns:a16="http://schemas.microsoft.com/office/drawing/2014/main" id="{43EFCD46-F0FB-499C-81B9-3508FE5C8C5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1" name="Freeform: Shape 90">
              <a:extLst>
                <a:ext uri="{FF2B5EF4-FFF2-40B4-BE49-F238E27FC236}">
                  <a16:creationId xmlns:a16="http://schemas.microsoft.com/office/drawing/2014/main" id="{2B6A130F-CB85-4BDA-8DDF-8DAAB2F7D04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2" name="Freeform: Shape 91">
              <a:extLst>
                <a:ext uri="{FF2B5EF4-FFF2-40B4-BE49-F238E27FC236}">
                  <a16:creationId xmlns:a16="http://schemas.microsoft.com/office/drawing/2014/main" id="{9359DA40-CA94-4B1F-9BE6-C800BEEC776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3" name="Freeform: Shape 92">
              <a:extLst>
                <a:ext uri="{FF2B5EF4-FFF2-40B4-BE49-F238E27FC236}">
                  <a16:creationId xmlns:a16="http://schemas.microsoft.com/office/drawing/2014/main" id="{73304FCD-8DAD-4BC8-A16E-84DDCA07FF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4" name="Freeform: Shape 93">
              <a:extLst>
                <a:ext uri="{FF2B5EF4-FFF2-40B4-BE49-F238E27FC236}">
                  <a16:creationId xmlns:a16="http://schemas.microsoft.com/office/drawing/2014/main" id="{BCB4864C-8F67-4BE7-89CC-664EA25EC5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5" name="Freeform: Shape 94">
              <a:extLst>
                <a:ext uri="{FF2B5EF4-FFF2-40B4-BE49-F238E27FC236}">
                  <a16:creationId xmlns:a16="http://schemas.microsoft.com/office/drawing/2014/main" id="{845F543D-67FC-4640-A2A1-69DA6D05286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6" name="Freeform: Shape 95">
              <a:extLst>
                <a:ext uri="{FF2B5EF4-FFF2-40B4-BE49-F238E27FC236}">
                  <a16:creationId xmlns:a16="http://schemas.microsoft.com/office/drawing/2014/main" id="{DBDB2A9C-60E5-4F7E-BA2B-4DD1595FB9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7" name="Freeform: Shape 96">
              <a:extLst>
                <a:ext uri="{FF2B5EF4-FFF2-40B4-BE49-F238E27FC236}">
                  <a16:creationId xmlns:a16="http://schemas.microsoft.com/office/drawing/2014/main" id="{72B10DA2-D88E-4952-BDB5-102E61B4B2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8" name="Freeform: Shape 97">
              <a:extLst>
                <a:ext uri="{FF2B5EF4-FFF2-40B4-BE49-F238E27FC236}">
                  <a16:creationId xmlns:a16="http://schemas.microsoft.com/office/drawing/2014/main" id="{AC5F5BED-3698-4F52-9977-D8CA2DC031B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9" name="Freeform: Shape 98">
              <a:extLst>
                <a:ext uri="{FF2B5EF4-FFF2-40B4-BE49-F238E27FC236}">
                  <a16:creationId xmlns:a16="http://schemas.microsoft.com/office/drawing/2014/main" id="{E19CCEBC-AD20-45B2-A751-42B40BB31C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0" name="Freeform: Shape 99">
              <a:extLst>
                <a:ext uri="{FF2B5EF4-FFF2-40B4-BE49-F238E27FC236}">
                  <a16:creationId xmlns:a16="http://schemas.microsoft.com/office/drawing/2014/main" id="{3A978AD9-9A35-4B89-B3BC-61E54AD9EBF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1" name="Freeform: Shape 100">
              <a:extLst>
                <a:ext uri="{FF2B5EF4-FFF2-40B4-BE49-F238E27FC236}">
                  <a16:creationId xmlns:a16="http://schemas.microsoft.com/office/drawing/2014/main" id="{77D8C808-AFC9-42DD-B253-0048903791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2" name="Freeform: Shape 101">
              <a:extLst>
                <a:ext uri="{FF2B5EF4-FFF2-40B4-BE49-F238E27FC236}">
                  <a16:creationId xmlns:a16="http://schemas.microsoft.com/office/drawing/2014/main" id="{EECD0BF1-7C64-407E-8306-4C447B1D32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3" name="Freeform: Shape 102">
              <a:extLst>
                <a:ext uri="{FF2B5EF4-FFF2-40B4-BE49-F238E27FC236}">
                  <a16:creationId xmlns:a16="http://schemas.microsoft.com/office/drawing/2014/main" id="{953B0F94-AC35-4CB2-878D-1DC7D68BE9A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4" name="Freeform: Shape 103">
              <a:extLst>
                <a:ext uri="{FF2B5EF4-FFF2-40B4-BE49-F238E27FC236}">
                  <a16:creationId xmlns:a16="http://schemas.microsoft.com/office/drawing/2014/main" id="{08EA50C2-BB5F-4368-AA91-67B207C1AB3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5" name="Freeform: Shape 104">
              <a:extLst>
                <a:ext uri="{FF2B5EF4-FFF2-40B4-BE49-F238E27FC236}">
                  <a16:creationId xmlns:a16="http://schemas.microsoft.com/office/drawing/2014/main" id="{DE45A7FE-0A45-45F6-8417-EBDA5A12D83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6" name="Freeform: Shape 105">
              <a:extLst>
                <a:ext uri="{FF2B5EF4-FFF2-40B4-BE49-F238E27FC236}">
                  <a16:creationId xmlns:a16="http://schemas.microsoft.com/office/drawing/2014/main" id="{DA8B8DC8-F88C-432E-A8C2-8D13FE874F0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7" name="Freeform: Shape 106">
              <a:extLst>
                <a:ext uri="{FF2B5EF4-FFF2-40B4-BE49-F238E27FC236}">
                  <a16:creationId xmlns:a16="http://schemas.microsoft.com/office/drawing/2014/main" id="{D02C5430-233D-49F7-B852-181D2B2F61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8" name="Freeform: Shape 107">
              <a:extLst>
                <a:ext uri="{FF2B5EF4-FFF2-40B4-BE49-F238E27FC236}">
                  <a16:creationId xmlns:a16="http://schemas.microsoft.com/office/drawing/2014/main" id="{76DB286F-9E15-441C-8697-57007B76C1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9" name="Freeform: Shape 108">
              <a:extLst>
                <a:ext uri="{FF2B5EF4-FFF2-40B4-BE49-F238E27FC236}">
                  <a16:creationId xmlns:a16="http://schemas.microsoft.com/office/drawing/2014/main" id="{534DC0EE-15B7-44AE-A7DC-8B5E22688A1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0" name="Freeform: Shape 109">
              <a:extLst>
                <a:ext uri="{FF2B5EF4-FFF2-40B4-BE49-F238E27FC236}">
                  <a16:creationId xmlns:a16="http://schemas.microsoft.com/office/drawing/2014/main" id="{4FBE9900-F640-4248-9C4C-EDBE5E00AF6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1" name="Freeform: Shape 110">
              <a:extLst>
                <a:ext uri="{FF2B5EF4-FFF2-40B4-BE49-F238E27FC236}">
                  <a16:creationId xmlns:a16="http://schemas.microsoft.com/office/drawing/2014/main" id="{37FF04AF-F86B-49F8-AAB5-DA696591A1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2" name="Freeform: Shape 111">
              <a:extLst>
                <a:ext uri="{FF2B5EF4-FFF2-40B4-BE49-F238E27FC236}">
                  <a16:creationId xmlns:a16="http://schemas.microsoft.com/office/drawing/2014/main" id="{710DCFEA-4572-47A3-A6BE-7B21F5758C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3" name="Freeform: Shape 112">
              <a:extLst>
                <a:ext uri="{FF2B5EF4-FFF2-40B4-BE49-F238E27FC236}">
                  <a16:creationId xmlns:a16="http://schemas.microsoft.com/office/drawing/2014/main" id="{BA42ED8E-CCC8-478F-9EF4-625B633071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 name="Freeform: Shape 113">
              <a:extLst>
                <a:ext uri="{FF2B5EF4-FFF2-40B4-BE49-F238E27FC236}">
                  <a16:creationId xmlns:a16="http://schemas.microsoft.com/office/drawing/2014/main" id="{146DF8F4-DF09-4E6C-887F-C9269E56A5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5" name="Freeform: Shape 114">
              <a:extLst>
                <a:ext uri="{FF2B5EF4-FFF2-40B4-BE49-F238E27FC236}">
                  <a16:creationId xmlns:a16="http://schemas.microsoft.com/office/drawing/2014/main" id="{7FF3916E-5C82-4956-A88B-81BFAC91B8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6" name="Freeform: Shape 115">
              <a:extLst>
                <a:ext uri="{FF2B5EF4-FFF2-40B4-BE49-F238E27FC236}">
                  <a16:creationId xmlns:a16="http://schemas.microsoft.com/office/drawing/2014/main" id="{7E5CF7AE-ED45-4AB5-9AEB-56FC964BFAA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7" name="Freeform: Shape 116">
              <a:extLst>
                <a:ext uri="{FF2B5EF4-FFF2-40B4-BE49-F238E27FC236}">
                  <a16:creationId xmlns:a16="http://schemas.microsoft.com/office/drawing/2014/main" id="{7CFB132C-BEB1-4897-B1A4-97422811F6B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 name="Freeform: Shape 117">
              <a:extLst>
                <a:ext uri="{FF2B5EF4-FFF2-40B4-BE49-F238E27FC236}">
                  <a16:creationId xmlns:a16="http://schemas.microsoft.com/office/drawing/2014/main" id="{4EE49F21-E336-41BC-8256-85A9AB597F3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Freeform: Shape 118">
              <a:extLst>
                <a:ext uri="{FF2B5EF4-FFF2-40B4-BE49-F238E27FC236}">
                  <a16:creationId xmlns:a16="http://schemas.microsoft.com/office/drawing/2014/main" id="{C62510EE-BDCD-4393-9AD7-2D0C9A722D2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 name="Freeform: Shape 119">
              <a:extLst>
                <a:ext uri="{FF2B5EF4-FFF2-40B4-BE49-F238E27FC236}">
                  <a16:creationId xmlns:a16="http://schemas.microsoft.com/office/drawing/2014/main" id="{2420F94B-4F00-4C6C-97E3-BA5B5E6871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 name="Freeform: Shape 120">
              <a:extLst>
                <a:ext uri="{FF2B5EF4-FFF2-40B4-BE49-F238E27FC236}">
                  <a16:creationId xmlns:a16="http://schemas.microsoft.com/office/drawing/2014/main" id="{E712560A-A110-4132-85D5-21BBBFA8C8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 name="Freeform: Shape 121">
              <a:extLst>
                <a:ext uri="{FF2B5EF4-FFF2-40B4-BE49-F238E27FC236}">
                  <a16:creationId xmlns:a16="http://schemas.microsoft.com/office/drawing/2014/main" id="{D1E3102B-23D5-43AE-A67D-583AAA52BA2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3" name="Freeform: Shape 122">
              <a:extLst>
                <a:ext uri="{FF2B5EF4-FFF2-40B4-BE49-F238E27FC236}">
                  <a16:creationId xmlns:a16="http://schemas.microsoft.com/office/drawing/2014/main" id="{9D5ABE4E-EB80-423C-BBCE-9C1B77D9B0C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4" name="Freeform: Shape 123">
              <a:extLst>
                <a:ext uri="{FF2B5EF4-FFF2-40B4-BE49-F238E27FC236}">
                  <a16:creationId xmlns:a16="http://schemas.microsoft.com/office/drawing/2014/main" id="{BEB8CCC5-38F5-4892-A00B-14B645BBDF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5" name="Freeform: Shape 124">
              <a:extLst>
                <a:ext uri="{FF2B5EF4-FFF2-40B4-BE49-F238E27FC236}">
                  <a16:creationId xmlns:a16="http://schemas.microsoft.com/office/drawing/2014/main" id="{8860175F-F7D5-4464-AD61-5B435528FE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6" name="Freeform: Shape 125">
              <a:extLst>
                <a:ext uri="{FF2B5EF4-FFF2-40B4-BE49-F238E27FC236}">
                  <a16:creationId xmlns:a16="http://schemas.microsoft.com/office/drawing/2014/main" id="{E28C20B0-98AA-4A5B-8CE1-236A3F6CAAC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7" name="Freeform: Shape 126">
              <a:extLst>
                <a:ext uri="{FF2B5EF4-FFF2-40B4-BE49-F238E27FC236}">
                  <a16:creationId xmlns:a16="http://schemas.microsoft.com/office/drawing/2014/main" id="{8A56719F-13F0-4B75-8C04-DAACD8FD868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8" name="Freeform: Shape 127">
              <a:extLst>
                <a:ext uri="{FF2B5EF4-FFF2-40B4-BE49-F238E27FC236}">
                  <a16:creationId xmlns:a16="http://schemas.microsoft.com/office/drawing/2014/main" id="{B30555DA-285C-4859-83DE-B16FF6DB138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9" name="Freeform: Shape 128">
              <a:extLst>
                <a:ext uri="{FF2B5EF4-FFF2-40B4-BE49-F238E27FC236}">
                  <a16:creationId xmlns:a16="http://schemas.microsoft.com/office/drawing/2014/main" id="{67AF00E9-C8D6-41C4-9703-5468F51639D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0" name="Freeform: Shape 129">
              <a:extLst>
                <a:ext uri="{FF2B5EF4-FFF2-40B4-BE49-F238E27FC236}">
                  <a16:creationId xmlns:a16="http://schemas.microsoft.com/office/drawing/2014/main" id="{D07F88BD-A2E8-4F25-BB43-9372C6C9F3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1" name="Freeform: Shape 130">
              <a:extLst>
                <a:ext uri="{FF2B5EF4-FFF2-40B4-BE49-F238E27FC236}">
                  <a16:creationId xmlns:a16="http://schemas.microsoft.com/office/drawing/2014/main" id="{DFAE35DA-8283-4F4B-8C00-FF8EFE39B3C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2" name="Freeform: Shape 131">
              <a:extLst>
                <a:ext uri="{FF2B5EF4-FFF2-40B4-BE49-F238E27FC236}">
                  <a16:creationId xmlns:a16="http://schemas.microsoft.com/office/drawing/2014/main" id="{4340DEBE-A255-48E2-B7B2-AE881651CEC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3" name="Freeform: Shape 132">
              <a:extLst>
                <a:ext uri="{FF2B5EF4-FFF2-40B4-BE49-F238E27FC236}">
                  <a16:creationId xmlns:a16="http://schemas.microsoft.com/office/drawing/2014/main" id="{FE968FB9-507A-4F2E-B346-15995081B1C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4" name="Freeform: Shape 133">
              <a:extLst>
                <a:ext uri="{FF2B5EF4-FFF2-40B4-BE49-F238E27FC236}">
                  <a16:creationId xmlns:a16="http://schemas.microsoft.com/office/drawing/2014/main" id="{4DA99BD8-9C2B-46BF-AA27-ED405540D1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5" name="Freeform: Shape 134">
              <a:extLst>
                <a:ext uri="{FF2B5EF4-FFF2-40B4-BE49-F238E27FC236}">
                  <a16:creationId xmlns:a16="http://schemas.microsoft.com/office/drawing/2014/main" id="{50C84F67-D2C2-48DF-8537-DF99C60240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6" name="Freeform: Shape 135">
              <a:extLst>
                <a:ext uri="{FF2B5EF4-FFF2-40B4-BE49-F238E27FC236}">
                  <a16:creationId xmlns:a16="http://schemas.microsoft.com/office/drawing/2014/main" id="{F5CAEB9A-26A6-4FBF-916B-19FC9B0BFC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7" name="Freeform: Shape 136">
              <a:extLst>
                <a:ext uri="{FF2B5EF4-FFF2-40B4-BE49-F238E27FC236}">
                  <a16:creationId xmlns:a16="http://schemas.microsoft.com/office/drawing/2014/main" id="{E4DEDE1B-4819-4E4B-849E-330D7DF56C2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8" name="Freeform: Shape 137">
              <a:extLst>
                <a:ext uri="{FF2B5EF4-FFF2-40B4-BE49-F238E27FC236}">
                  <a16:creationId xmlns:a16="http://schemas.microsoft.com/office/drawing/2014/main" id="{C441B73E-F19C-4313-8F46-F600603B360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9" name="Freeform: Shape 138">
              <a:extLst>
                <a:ext uri="{FF2B5EF4-FFF2-40B4-BE49-F238E27FC236}">
                  <a16:creationId xmlns:a16="http://schemas.microsoft.com/office/drawing/2014/main" id="{014FE805-EF51-4859-A6DF-CF75F9A0F5D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0" name="Freeform: Shape 139">
              <a:extLst>
                <a:ext uri="{FF2B5EF4-FFF2-40B4-BE49-F238E27FC236}">
                  <a16:creationId xmlns:a16="http://schemas.microsoft.com/office/drawing/2014/main" id="{624CF2A5-BD9E-4570-8560-063BC70F268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1" name="Freeform: Shape 140">
              <a:extLst>
                <a:ext uri="{FF2B5EF4-FFF2-40B4-BE49-F238E27FC236}">
                  <a16:creationId xmlns:a16="http://schemas.microsoft.com/office/drawing/2014/main" id="{6BEC415C-7946-43B2-9AC8-348B6B5CD0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2" name="Freeform: Shape 141">
              <a:extLst>
                <a:ext uri="{FF2B5EF4-FFF2-40B4-BE49-F238E27FC236}">
                  <a16:creationId xmlns:a16="http://schemas.microsoft.com/office/drawing/2014/main" id="{1B615AD5-3365-43D4-8E16-377A2A2F97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3" name="Freeform: Shape 142">
              <a:extLst>
                <a:ext uri="{FF2B5EF4-FFF2-40B4-BE49-F238E27FC236}">
                  <a16:creationId xmlns:a16="http://schemas.microsoft.com/office/drawing/2014/main" id="{9D184DFD-DD33-491E-90FF-6E4ECA2668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4" name="Freeform: Shape 143">
              <a:extLst>
                <a:ext uri="{FF2B5EF4-FFF2-40B4-BE49-F238E27FC236}">
                  <a16:creationId xmlns:a16="http://schemas.microsoft.com/office/drawing/2014/main" id="{31B62FE1-0262-4B09-ABEA-8AA010137DA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5" name="Freeform: Shape 144">
              <a:extLst>
                <a:ext uri="{FF2B5EF4-FFF2-40B4-BE49-F238E27FC236}">
                  <a16:creationId xmlns:a16="http://schemas.microsoft.com/office/drawing/2014/main" id="{20C539C6-FAA9-4EBE-93D9-1F946E1449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6" name="Freeform: Shape 145">
              <a:extLst>
                <a:ext uri="{FF2B5EF4-FFF2-40B4-BE49-F238E27FC236}">
                  <a16:creationId xmlns:a16="http://schemas.microsoft.com/office/drawing/2014/main" id="{8C6EF3FF-09E5-4099-A49B-CA364A6E837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7" name="Freeform: Shape 146">
              <a:extLst>
                <a:ext uri="{FF2B5EF4-FFF2-40B4-BE49-F238E27FC236}">
                  <a16:creationId xmlns:a16="http://schemas.microsoft.com/office/drawing/2014/main" id="{B3C5E06F-8F1E-4771-AAE4-B34B1D6A3D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8" name="Freeform: Shape 147">
              <a:extLst>
                <a:ext uri="{FF2B5EF4-FFF2-40B4-BE49-F238E27FC236}">
                  <a16:creationId xmlns:a16="http://schemas.microsoft.com/office/drawing/2014/main" id="{538D5AE9-76CC-4AE4-B026-656EDCB01B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9" name="Freeform: Shape 148">
              <a:extLst>
                <a:ext uri="{FF2B5EF4-FFF2-40B4-BE49-F238E27FC236}">
                  <a16:creationId xmlns:a16="http://schemas.microsoft.com/office/drawing/2014/main" id="{30F1A9B9-52AB-4527-BD4A-1802F7C9602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0" name="Freeform: Shape 149">
              <a:extLst>
                <a:ext uri="{FF2B5EF4-FFF2-40B4-BE49-F238E27FC236}">
                  <a16:creationId xmlns:a16="http://schemas.microsoft.com/office/drawing/2014/main" id="{46A57D78-C020-4EEF-971D-0C8802889A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1" name="Freeform: Shape 150">
              <a:extLst>
                <a:ext uri="{FF2B5EF4-FFF2-40B4-BE49-F238E27FC236}">
                  <a16:creationId xmlns:a16="http://schemas.microsoft.com/office/drawing/2014/main" id="{7666D7A3-5ABF-4EDE-A0C5-F2099B2D86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2" name="Freeform: Shape 151">
              <a:extLst>
                <a:ext uri="{FF2B5EF4-FFF2-40B4-BE49-F238E27FC236}">
                  <a16:creationId xmlns:a16="http://schemas.microsoft.com/office/drawing/2014/main" id="{13BC460A-E0FF-4658-A2FD-A3AF4D51DF4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3" name="Freeform: Shape 152">
              <a:extLst>
                <a:ext uri="{FF2B5EF4-FFF2-40B4-BE49-F238E27FC236}">
                  <a16:creationId xmlns:a16="http://schemas.microsoft.com/office/drawing/2014/main" id="{26467CC2-3AB3-4D37-8323-385B7399F7D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4" name="Freeform: Shape 153">
              <a:extLst>
                <a:ext uri="{FF2B5EF4-FFF2-40B4-BE49-F238E27FC236}">
                  <a16:creationId xmlns:a16="http://schemas.microsoft.com/office/drawing/2014/main" id="{563A1F58-33CE-4EDF-B902-3F43F69DA2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5" name="Freeform: Shape 154">
              <a:extLst>
                <a:ext uri="{FF2B5EF4-FFF2-40B4-BE49-F238E27FC236}">
                  <a16:creationId xmlns:a16="http://schemas.microsoft.com/office/drawing/2014/main" id="{DDCFAB2F-7E88-4A57-999A-2506A1FE71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6" name="Freeform: Shape 155">
              <a:extLst>
                <a:ext uri="{FF2B5EF4-FFF2-40B4-BE49-F238E27FC236}">
                  <a16:creationId xmlns:a16="http://schemas.microsoft.com/office/drawing/2014/main" id="{571BEB66-3787-441F-BB54-80C05C6F130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7" name="Freeform: Shape 156">
              <a:extLst>
                <a:ext uri="{FF2B5EF4-FFF2-40B4-BE49-F238E27FC236}">
                  <a16:creationId xmlns:a16="http://schemas.microsoft.com/office/drawing/2014/main" id="{641DC095-611E-4979-8664-6C0EB878FC1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8" name="Freeform: Shape 157">
              <a:extLst>
                <a:ext uri="{FF2B5EF4-FFF2-40B4-BE49-F238E27FC236}">
                  <a16:creationId xmlns:a16="http://schemas.microsoft.com/office/drawing/2014/main" id="{210B9ECF-D859-4919-A9D6-3208548F00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9" name="Freeform: Shape 158">
              <a:extLst>
                <a:ext uri="{FF2B5EF4-FFF2-40B4-BE49-F238E27FC236}">
                  <a16:creationId xmlns:a16="http://schemas.microsoft.com/office/drawing/2014/main" id="{4FBC31D4-7E98-452C-8A87-822DE0432C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0" name="Freeform: Shape 159">
              <a:extLst>
                <a:ext uri="{FF2B5EF4-FFF2-40B4-BE49-F238E27FC236}">
                  <a16:creationId xmlns:a16="http://schemas.microsoft.com/office/drawing/2014/main" id="{E302346C-F328-435B-87ED-447C6F8542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1" name="Freeform: Shape 160">
              <a:extLst>
                <a:ext uri="{FF2B5EF4-FFF2-40B4-BE49-F238E27FC236}">
                  <a16:creationId xmlns:a16="http://schemas.microsoft.com/office/drawing/2014/main" id="{B94F507E-9E94-432E-AE8A-A6CB2C5D05C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2" name="Freeform: Shape 161">
              <a:extLst>
                <a:ext uri="{FF2B5EF4-FFF2-40B4-BE49-F238E27FC236}">
                  <a16:creationId xmlns:a16="http://schemas.microsoft.com/office/drawing/2014/main" id="{1FFAC4F0-FD7F-4943-B60E-E276F8B23FD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3" name="Freeform: Shape 162">
              <a:extLst>
                <a:ext uri="{FF2B5EF4-FFF2-40B4-BE49-F238E27FC236}">
                  <a16:creationId xmlns:a16="http://schemas.microsoft.com/office/drawing/2014/main" id="{A8A5D871-92FD-43C3-BF94-0B524FA7D3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4" name="Freeform: Shape 163">
              <a:extLst>
                <a:ext uri="{FF2B5EF4-FFF2-40B4-BE49-F238E27FC236}">
                  <a16:creationId xmlns:a16="http://schemas.microsoft.com/office/drawing/2014/main" id="{6A79A241-1665-453E-ADD4-18892D4F856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5" name="Freeform: Shape 164">
              <a:extLst>
                <a:ext uri="{FF2B5EF4-FFF2-40B4-BE49-F238E27FC236}">
                  <a16:creationId xmlns:a16="http://schemas.microsoft.com/office/drawing/2014/main" id="{81EABE18-4189-4E07-93C9-9B76673E3E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6" name="Freeform: Shape 165">
              <a:extLst>
                <a:ext uri="{FF2B5EF4-FFF2-40B4-BE49-F238E27FC236}">
                  <a16:creationId xmlns:a16="http://schemas.microsoft.com/office/drawing/2014/main" id="{B658A0EE-6F09-4EF7-B5E7-F23A556BDA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7" name="Freeform: Shape 166">
              <a:extLst>
                <a:ext uri="{FF2B5EF4-FFF2-40B4-BE49-F238E27FC236}">
                  <a16:creationId xmlns:a16="http://schemas.microsoft.com/office/drawing/2014/main" id="{15EB019C-C95B-4DE3-BD17-DC20F8007A1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8" name="Freeform: Shape 167">
              <a:extLst>
                <a:ext uri="{FF2B5EF4-FFF2-40B4-BE49-F238E27FC236}">
                  <a16:creationId xmlns:a16="http://schemas.microsoft.com/office/drawing/2014/main" id="{2948B3ED-79C1-47C8-B712-0BFB5536C3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9" name="Freeform: Shape 168">
              <a:extLst>
                <a:ext uri="{FF2B5EF4-FFF2-40B4-BE49-F238E27FC236}">
                  <a16:creationId xmlns:a16="http://schemas.microsoft.com/office/drawing/2014/main" id="{13387DB9-900B-422D-90F7-C5C7EB5D59B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0" name="Freeform: Shape 169">
              <a:extLst>
                <a:ext uri="{FF2B5EF4-FFF2-40B4-BE49-F238E27FC236}">
                  <a16:creationId xmlns:a16="http://schemas.microsoft.com/office/drawing/2014/main" id="{48FDCCF3-E6D6-4CD0-9D47-02FE785C7A0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1" name="Freeform: Shape 170">
              <a:extLst>
                <a:ext uri="{FF2B5EF4-FFF2-40B4-BE49-F238E27FC236}">
                  <a16:creationId xmlns:a16="http://schemas.microsoft.com/office/drawing/2014/main" id="{BC14E8F6-33F6-47CE-9A24-EA71D714969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2" name="Freeform: Shape 171">
              <a:extLst>
                <a:ext uri="{FF2B5EF4-FFF2-40B4-BE49-F238E27FC236}">
                  <a16:creationId xmlns:a16="http://schemas.microsoft.com/office/drawing/2014/main" id="{F78CC38F-63FC-4552-B17B-8D79D3C8F8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3" name="Freeform: Shape 172">
              <a:extLst>
                <a:ext uri="{FF2B5EF4-FFF2-40B4-BE49-F238E27FC236}">
                  <a16:creationId xmlns:a16="http://schemas.microsoft.com/office/drawing/2014/main" id="{89042823-A002-49CE-B03D-ED1291DC13C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4" name="Freeform: Shape 173">
              <a:extLst>
                <a:ext uri="{FF2B5EF4-FFF2-40B4-BE49-F238E27FC236}">
                  <a16:creationId xmlns:a16="http://schemas.microsoft.com/office/drawing/2014/main" id="{96EFC6CE-198B-489B-B1EE-72CE842628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5" name="Freeform: Shape 174">
              <a:extLst>
                <a:ext uri="{FF2B5EF4-FFF2-40B4-BE49-F238E27FC236}">
                  <a16:creationId xmlns:a16="http://schemas.microsoft.com/office/drawing/2014/main" id="{49FEA23D-54D9-45D7-9325-1E2F638C9C1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6" name="Freeform: Shape 175">
              <a:extLst>
                <a:ext uri="{FF2B5EF4-FFF2-40B4-BE49-F238E27FC236}">
                  <a16:creationId xmlns:a16="http://schemas.microsoft.com/office/drawing/2014/main" id="{2DB04EE3-370F-49CE-BCFE-C2999C3CF2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7" name="Freeform: Shape 176">
              <a:extLst>
                <a:ext uri="{FF2B5EF4-FFF2-40B4-BE49-F238E27FC236}">
                  <a16:creationId xmlns:a16="http://schemas.microsoft.com/office/drawing/2014/main" id="{8BCBCC34-797D-41A8-8AD1-7E03E1BBFFA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8" name="Freeform: Shape 177">
              <a:extLst>
                <a:ext uri="{FF2B5EF4-FFF2-40B4-BE49-F238E27FC236}">
                  <a16:creationId xmlns:a16="http://schemas.microsoft.com/office/drawing/2014/main" id="{AFF5C1F8-0EDE-4835-89E6-1FCB2EA395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9" name="Freeform: Shape 178">
              <a:extLst>
                <a:ext uri="{FF2B5EF4-FFF2-40B4-BE49-F238E27FC236}">
                  <a16:creationId xmlns:a16="http://schemas.microsoft.com/office/drawing/2014/main" id="{6171D504-6300-457C-AFCC-064DBB3FCC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0" name="Freeform: Shape 179">
              <a:extLst>
                <a:ext uri="{FF2B5EF4-FFF2-40B4-BE49-F238E27FC236}">
                  <a16:creationId xmlns:a16="http://schemas.microsoft.com/office/drawing/2014/main" id="{62ACE739-C8C4-4495-B04C-C3AFC44811C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1" name="Freeform: Shape 180">
              <a:extLst>
                <a:ext uri="{FF2B5EF4-FFF2-40B4-BE49-F238E27FC236}">
                  <a16:creationId xmlns:a16="http://schemas.microsoft.com/office/drawing/2014/main" id="{3F4771CD-CDCA-4FFE-8EF5-E42D1781E7E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2" name="Freeform: Shape 181">
              <a:extLst>
                <a:ext uri="{FF2B5EF4-FFF2-40B4-BE49-F238E27FC236}">
                  <a16:creationId xmlns:a16="http://schemas.microsoft.com/office/drawing/2014/main" id="{A10C0BFE-A8F9-4E21-9DFD-37A4D26C62C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3" name="Freeform: Shape 182">
              <a:extLst>
                <a:ext uri="{FF2B5EF4-FFF2-40B4-BE49-F238E27FC236}">
                  <a16:creationId xmlns:a16="http://schemas.microsoft.com/office/drawing/2014/main" id="{4D8D4EF9-4EF7-4538-A4AE-439F9335EA9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4" name="Freeform: Shape 183">
              <a:extLst>
                <a:ext uri="{FF2B5EF4-FFF2-40B4-BE49-F238E27FC236}">
                  <a16:creationId xmlns:a16="http://schemas.microsoft.com/office/drawing/2014/main" id="{7E0500AB-5662-43B9-95C2-2EC80CC54FF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5" name="Freeform: Shape 184">
              <a:extLst>
                <a:ext uri="{FF2B5EF4-FFF2-40B4-BE49-F238E27FC236}">
                  <a16:creationId xmlns:a16="http://schemas.microsoft.com/office/drawing/2014/main" id="{984021AD-A6A2-4CDA-A953-72FBA7598B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6" name="Freeform: Shape 185">
              <a:extLst>
                <a:ext uri="{FF2B5EF4-FFF2-40B4-BE49-F238E27FC236}">
                  <a16:creationId xmlns:a16="http://schemas.microsoft.com/office/drawing/2014/main" id="{FD1FBF47-CAC8-4385-9DC7-C9BB6167EA6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7" name="Freeform: Shape 186">
              <a:extLst>
                <a:ext uri="{FF2B5EF4-FFF2-40B4-BE49-F238E27FC236}">
                  <a16:creationId xmlns:a16="http://schemas.microsoft.com/office/drawing/2014/main" id="{FBAEE482-005F-4288-8D66-09EA246C45E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8" name="Freeform: Shape 187">
              <a:extLst>
                <a:ext uri="{FF2B5EF4-FFF2-40B4-BE49-F238E27FC236}">
                  <a16:creationId xmlns:a16="http://schemas.microsoft.com/office/drawing/2014/main" id="{2C5DCF49-33DE-4AFF-818E-42F59F28040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9" name="Freeform: Shape 188">
              <a:extLst>
                <a:ext uri="{FF2B5EF4-FFF2-40B4-BE49-F238E27FC236}">
                  <a16:creationId xmlns:a16="http://schemas.microsoft.com/office/drawing/2014/main" id="{866903F3-208B-46D5-925B-254DC742914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0" name="Freeform: Shape 189">
              <a:extLst>
                <a:ext uri="{FF2B5EF4-FFF2-40B4-BE49-F238E27FC236}">
                  <a16:creationId xmlns:a16="http://schemas.microsoft.com/office/drawing/2014/main" id="{2550D219-E342-4A38-BB89-575C1EE7AA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1" name="Freeform: Shape 190">
              <a:extLst>
                <a:ext uri="{FF2B5EF4-FFF2-40B4-BE49-F238E27FC236}">
                  <a16:creationId xmlns:a16="http://schemas.microsoft.com/office/drawing/2014/main" id="{5B5485FC-95D0-4660-9594-2C9BD3B776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2" name="Freeform: Shape 191">
              <a:extLst>
                <a:ext uri="{FF2B5EF4-FFF2-40B4-BE49-F238E27FC236}">
                  <a16:creationId xmlns:a16="http://schemas.microsoft.com/office/drawing/2014/main" id="{2EA358DA-C7E8-4DF8-B7D6-CC582956554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3" name="Freeform: Shape 192">
              <a:extLst>
                <a:ext uri="{FF2B5EF4-FFF2-40B4-BE49-F238E27FC236}">
                  <a16:creationId xmlns:a16="http://schemas.microsoft.com/office/drawing/2014/main" id="{7990E8BB-4369-4845-8436-A6F3FE1D11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4" name="Freeform: Shape 193">
              <a:extLst>
                <a:ext uri="{FF2B5EF4-FFF2-40B4-BE49-F238E27FC236}">
                  <a16:creationId xmlns:a16="http://schemas.microsoft.com/office/drawing/2014/main" id="{D6C050C5-1951-434B-A7FE-D271E73F82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3" name="Content Placeholder 2">
            <a:extLst>
              <a:ext uri="{FF2B5EF4-FFF2-40B4-BE49-F238E27FC236}">
                <a16:creationId xmlns:a16="http://schemas.microsoft.com/office/drawing/2014/main" id="{821A0702-4180-813D-F345-B9334446E3E1}"/>
              </a:ext>
            </a:extLst>
          </p:cNvPr>
          <p:cNvSpPr>
            <a:spLocks noGrp="1"/>
          </p:cNvSpPr>
          <p:nvPr>
            <p:ph idx="1"/>
          </p:nvPr>
        </p:nvSpPr>
        <p:spPr>
          <a:xfrm>
            <a:off x="6477270" y="1130846"/>
            <a:ext cx="4974771" cy="4351338"/>
          </a:xfrm>
        </p:spPr>
        <p:txBody>
          <a:bodyPr>
            <a:normAutofit/>
          </a:bodyPr>
          <a:lstStyle/>
          <a:p>
            <a:pPr marL="0" lvl="0" indent="0" defTabSz="685800">
              <a:spcBef>
                <a:spcPts val="750"/>
              </a:spcBef>
              <a:buSzTx/>
              <a:buNone/>
            </a:pPr>
            <a:r>
              <a:rPr lang="el-GR" sz="2600" dirty="0">
                <a:solidFill>
                  <a:schemeClr val="bg1"/>
                </a:solidFill>
                <a:cs typeface="Arial" pitchFamily="34" charset="0"/>
              </a:rPr>
              <a:t>Περισσότερες λεπτομέρειες για τους περιορισμούς στην επιλογή μαθημάτων για Πρόσβαση στα Δημόσια ΑΑΕΙ Ελλάδας καθώς και για </a:t>
            </a:r>
            <a:r>
              <a:rPr lang="el-GR" sz="2600" u="sng" dirty="0">
                <a:solidFill>
                  <a:schemeClr val="bg1"/>
                </a:solidFill>
                <a:cs typeface="Arial" pitchFamily="34" charset="0"/>
              </a:rPr>
              <a:t>ΟΛΗ τη Διαδικασία Πρόσβασης στα Δημόσια ΑΑΕΙ Κύπρου και Ελλάδας,</a:t>
            </a:r>
            <a:r>
              <a:rPr lang="el-GR" sz="2600" dirty="0">
                <a:solidFill>
                  <a:schemeClr val="bg1"/>
                </a:solidFill>
                <a:cs typeface="Arial" pitchFamily="34" charset="0"/>
              </a:rPr>
              <a:t> στην έκδοση </a:t>
            </a:r>
          </a:p>
          <a:p>
            <a:pPr marL="0" lvl="0" indent="0" defTabSz="685800">
              <a:spcBef>
                <a:spcPts val="750"/>
              </a:spcBef>
              <a:buSzTx/>
              <a:buNone/>
            </a:pPr>
            <a:r>
              <a:rPr lang="el-GR" sz="2600" dirty="0">
                <a:solidFill>
                  <a:schemeClr val="bg1"/>
                </a:solidFill>
                <a:cs typeface="Arial" pitchFamily="34" charset="0"/>
              </a:rPr>
              <a:t>«</a:t>
            </a:r>
            <a:r>
              <a:rPr lang="el-GR" sz="2600" i="1" dirty="0">
                <a:solidFill>
                  <a:schemeClr val="bg1"/>
                </a:solidFill>
                <a:cs typeface="Arial" pitchFamily="34" charset="0"/>
              </a:rPr>
              <a:t>Επιστημονικά Πεδία </a:t>
            </a:r>
            <a:r>
              <a:rPr lang="el-GR" sz="2600" dirty="0">
                <a:solidFill>
                  <a:schemeClr val="bg1"/>
                </a:solidFill>
                <a:cs typeface="Arial" pitchFamily="34" charset="0"/>
              </a:rPr>
              <a:t>και </a:t>
            </a:r>
            <a:r>
              <a:rPr lang="el-GR" sz="2600" i="1" dirty="0">
                <a:solidFill>
                  <a:schemeClr val="bg1"/>
                </a:solidFill>
                <a:cs typeface="Arial" pitchFamily="34" charset="0"/>
              </a:rPr>
              <a:t>Πλαίσια Πρόσβασης στη Δημόσια Ανώτερη Εκπαίδευση Κύπρου και Ελλάδας 2027», ΥΣΕΑ</a:t>
            </a:r>
          </a:p>
          <a:p>
            <a:endParaRPr lang="en-CY" sz="2600" dirty="0">
              <a:solidFill>
                <a:schemeClr val="bg1"/>
              </a:solidFill>
            </a:endParaRPr>
          </a:p>
        </p:txBody>
      </p:sp>
      <p:sp>
        <p:nvSpPr>
          <p:cNvPr id="4" name="Footer Placeholder 3">
            <a:extLst>
              <a:ext uri="{FF2B5EF4-FFF2-40B4-BE49-F238E27FC236}">
                <a16:creationId xmlns:a16="http://schemas.microsoft.com/office/drawing/2014/main" id="{66F20BAD-0263-6628-16E3-F3D2290ABEA6}"/>
              </a:ext>
            </a:extLst>
          </p:cNvPr>
          <p:cNvSpPr>
            <a:spLocks noGrp="1"/>
          </p:cNvSpPr>
          <p:nvPr>
            <p:ph type="ftr" sz="quarter" idx="11"/>
          </p:nvPr>
        </p:nvSpPr>
        <p:spPr>
          <a:xfrm>
            <a:off x="4038600" y="6356350"/>
            <a:ext cx="4114800" cy="365125"/>
          </a:xfrm>
        </p:spPr>
        <p:txBody>
          <a:bodyPr>
            <a:norm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l-GR" sz="1000" b="0" i="0" u="none" strike="noStrike" kern="1200" cap="none" spc="0" normalizeH="0" baseline="0" noProof="0">
                <a:ln>
                  <a:noFill/>
                </a:ln>
                <a:solidFill>
                  <a:prstClr val="white"/>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10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1416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E30D4-F585-4189-093A-4B16E72C626D}"/>
              </a:ext>
            </a:extLst>
          </p:cNvPr>
          <p:cNvSpPr>
            <a:spLocks noGrp="1"/>
          </p:cNvSpPr>
          <p:nvPr>
            <p:ph type="title"/>
          </p:nvPr>
        </p:nvSpPr>
        <p:spPr>
          <a:xfrm>
            <a:off x="838200" y="188303"/>
            <a:ext cx="10515600" cy="1325563"/>
          </a:xfrm>
        </p:spPr>
        <p:txBody>
          <a:bodyPr>
            <a:normAutofit/>
          </a:bodyPr>
          <a:lstStyle/>
          <a:p>
            <a:pPr algn="ctr"/>
            <a:r>
              <a:rPr kumimoji="0" lang="el-GR" sz="3200" i="0" strike="noStrike" kern="1200" cap="none" spc="0" normalizeH="0" baseline="0" noProof="0" dirty="0">
                <a:ln>
                  <a:noFill/>
                </a:ln>
                <a:effectLst/>
                <a:uLnTx/>
                <a:uFillTx/>
                <a:latin typeface="+mn-lt"/>
                <a:ea typeface="+mj-ea"/>
                <a:cs typeface="Arial" panose="020B0604020202020204" pitchFamily="34" charset="0"/>
              </a:rPr>
              <a:t>ΕΛΛΗΝΕΣ ΤΟΥ ΕΞΩΤΕΡΙΚΟΥ - ΟΜΟΓΕΝΕΙΣ</a:t>
            </a:r>
            <a:endParaRPr lang="en-CY" sz="3200" dirty="0">
              <a:latin typeface="+mn-lt"/>
            </a:endParaRPr>
          </a:p>
        </p:txBody>
      </p:sp>
      <p:sp>
        <p:nvSpPr>
          <p:cNvPr id="3" name="Content Placeholder 2">
            <a:extLst>
              <a:ext uri="{FF2B5EF4-FFF2-40B4-BE49-F238E27FC236}">
                <a16:creationId xmlns:a16="http://schemas.microsoft.com/office/drawing/2014/main" id="{15CAD023-268F-50AB-F72D-CA5B8554C0E0}"/>
              </a:ext>
            </a:extLst>
          </p:cNvPr>
          <p:cNvSpPr>
            <a:spLocks noGrp="1"/>
          </p:cNvSpPr>
          <p:nvPr>
            <p:ph idx="1"/>
          </p:nvPr>
        </p:nvSpPr>
        <p:spPr>
          <a:xfrm>
            <a:off x="838200" y="1230923"/>
            <a:ext cx="10515600" cy="4849325"/>
          </a:xfrm>
        </p:spPr>
        <p:txBody>
          <a:bodyPr/>
          <a:lstStyle/>
          <a:p>
            <a:endParaRPr lang="en-CY" dirty="0"/>
          </a:p>
        </p:txBody>
      </p:sp>
      <p:sp>
        <p:nvSpPr>
          <p:cNvPr id="4" name="Footer Placeholder 3">
            <a:extLst>
              <a:ext uri="{FF2B5EF4-FFF2-40B4-BE49-F238E27FC236}">
                <a16:creationId xmlns:a16="http://schemas.microsoft.com/office/drawing/2014/main" id="{17C9C4CB-B8A0-3BC3-D6AC-97D3009CEE9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5B36A92E-1155-9699-5D7C-01FF5EC7D4EA}"/>
              </a:ext>
            </a:extLst>
          </p:cNvPr>
          <p:cNvSpPr/>
          <p:nvPr/>
        </p:nvSpPr>
        <p:spPr>
          <a:xfrm>
            <a:off x="1610456" y="1690688"/>
            <a:ext cx="3248759" cy="33234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white"/>
                </a:solidFill>
                <a:effectLst/>
                <a:uLnTx/>
                <a:uFillTx/>
                <a:latin typeface="Calibri" panose="020F0502020204030204"/>
                <a:ea typeface="+mn-ea"/>
                <a:cs typeface="+mn-cs"/>
              </a:rPr>
              <a:t>ΠΕΡΙΠΤΩΣΗ Α΄</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Μαθητές οι οποίοι έχουν και τους δύο γονείς με Ελληνική Καταγωγή εξασφαλίζουν θέση στα ΑΑΕΙ Ελλάδας μέσω της κατηγορίας των «Ελλήνων του Εξωτερικού» και όχι μαζί με τους υπόλοιπους Κύπριους μαθητές, που ανήκουν στην κατηγορία των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«Αλλοδαπών - Αλλογενών».</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83969658-8BCC-BF29-EAA1-291C72983B7E}"/>
              </a:ext>
            </a:extLst>
          </p:cNvPr>
          <p:cNvSpPr/>
          <p:nvPr/>
        </p:nvSpPr>
        <p:spPr>
          <a:xfrm>
            <a:off x="7332784" y="1690688"/>
            <a:ext cx="3332285" cy="33234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1" i="0" u="none" strike="noStrike" kern="1200" cap="none" spc="0" normalizeH="0" baseline="0" noProof="0" dirty="0">
                <a:ln>
                  <a:noFill/>
                </a:ln>
                <a:solidFill>
                  <a:prstClr val="white"/>
                </a:solidFill>
                <a:effectLst/>
                <a:uLnTx/>
                <a:uFillTx/>
                <a:latin typeface="Calibri" panose="020F0502020204030204"/>
                <a:ea typeface="+mn-ea"/>
                <a:cs typeface="+mn-cs"/>
              </a:rPr>
              <a:t>ΠΕΡΙΠΤΩΣΗ B΄</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Μαθητές οι οποίοι έχουν τον έναν από τους δύο γονείς με  Ελληνική Καταγωγή και είναι απόφοιτοι Λυκείου / ΤΕΣΕΚ της Κυπριακής Δημοκρατίας επιλέγουν αν θα διεκδικήσουν θέση στα ΑΑΕΙ Ελλάδας είτε μέσω της Κατηγορίας των «Ελλήνων του Εξωτερικού», είτε μέσω της κατηγορίας των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white"/>
                </a:solidFill>
                <a:effectLst/>
                <a:uLnTx/>
                <a:uFillTx/>
                <a:latin typeface="Calibri" panose="020F0502020204030204"/>
                <a:ea typeface="+mn-ea"/>
                <a:cs typeface="+mn-cs"/>
              </a:rPr>
              <a:t>«Αλλοδαπών-Αλλογενών». </a:t>
            </a:r>
            <a:endParaRPr kumimoji="0" lang="en-CY"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F4EE6543-1FCA-70C1-9D7C-F38DD71E69C6}"/>
              </a:ext>
            </a:extLst>
          </p:cNvPr>
          <p:cNvSpPr/>
          <p:nvPr/>
        </p:nvSpPr>
        <p:spPr>
          <a:xfrm>
            <a:off x="1811215" y="5231423"/>
            <a:ext cx="8941777" cy="861646"/>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rPr>
              <a:t>Οι υποψήφιοι και των δύο περιπτώσεων πρέπει να έχουν παρακολουθήσει, με πλήρη φοίτηση και φυσική παρουσία, τουλάχιστον τις δύο τελευταίες τάξεις του Λυκείου/ΤΕΣΕΚ ή αντίστοιχου σχολείου σε χώρα της αλλοδαπής. </a:t>
            </a:r>
          </a:p>
        </p:txBody>
      </p:sp>
    </p:spTree>
    <p:extLst>
      <p:ext uri="{BB962C8B-B14F-4D97-AF65-F5344CB8AC3E}">
        <p14:creationId xmlns:p14="http://schemas.microsoft.com/office/powerpoint/2010/main" val="1573754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282" y="62503"/>
            <a:ext cx="10685106" cy="1510328"/>
          </a:xfrm>
        </p:spPr>
        <p:txBody>
          <a:bodyPr>
            <a:normAutofit fontScale="90000"/>
          </a:bodyPr>
          <a:lstStyle/>
          <a:p>
            <a:r>
              <a:rPr lang="el-GR" dirty="0"/>
              <a:t>ΔΗΜΟΣΙΑ ΣΧΟΛΗ ΑΝΩΤΕΡΗΣ ΕΠΑΓΓΕΛΜΑΤΙΚΗΣ ΕΚΠΑΙΔΕΥΣΗΣ ΚΑΙ ΚΑΤΑΡΤΙΣΗΣ – ΜΙΕΕΚ </a:t>
            </a:r>
            <a:r>
              <a:rPr lang="en-US" dirty="0">
                <a:hlinkClick r:id="rId2"/>
              </a:rPr>
              <a:t>https://www.mieek.ac.cy/el/</a:t>
            </a:r>
            <a:r>
              <a:rPr lang="el-GR" dirty="0"/>
              <a:t>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Υπηρεσία Συμβουλευτικής και Επαγγελματικής Αγωγής, Οκτώβριος 2026</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0BAE2705-8895-6C06-949D-1B2FB55C93F3}"/>
              </a:ext>
            </a:extLst>
          </p:cNvPr>
          <p:cNvPicPr>
            <a:picLocks noChangeAspect="1"/>
          </p:cNvPicPr>
          <p:nvPr/>
        </p:nvPicPr>
        <p:blipFill>
          <a:blip r:embed="rId3"/>
          <a:stretch>
            <a:fillRect/>
          </a:stretch>
        </p:blipFill>
        <p:spPr>
          <a:xfrm>
            <a:off x="1240971" y="1690688"/>
            <a:ext cx="9168882" cy="4547805"/>
          </a:xfrm>
          <a:prstGeom prst="rect">
            <a:avLst/>
          </a:prstGeom>
        </p:spPr>
      </p:pic>
    </p:spTree>
    <p:extLst>
      <p:ext uri="{BB962C8B-B14F-4D97-AF65-F5344CB8AC3E}">
        <p14:creationId xmlns:p14="http://schemas.microsoft.com/office/powerpoint/2010/main" val="235084583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FCBA5-9BCF-2A58-8209-A4B67DCCF9C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F5357076-F151-3218-770B-2CA2DE622E1E}"/>
              </a:ext>
            </a:extLst>
          </p:cNvPr>
          <p:cNvSpPr>
            <a:spLocks noGrp="1"/>
          </p:cNvSpPr>
          <p:nvPr>
            <p:ph type="body" sz="quarter" idx="4294967295"/>
          </p:nvPr>
        </p:nvSpPr>
        <p:spPr>
          <a:xfrm>
            <a:off x="309562" y="82563"/>
            <a:ext cx="11572875" cy="764800"/>
          </a:xfrm>
        </p:spPr>
        <p:txBody>
          <a:bodyPr>
            <a:normAutofit fontScale="85000" lnSpcReduction="20000"/>
          </a:bodyPr>
          <a:lstStyle/>
          <a:p>
            <a:pPr marL="0" indent="0" algn="ctr">
              <a:buNone/>
            </a:pPr>
            <a:r>
              <a:rPr lang="el-GR" sz="4300" dirty="0"/>
              <a:t>ΤΡΙΤΟΒΑΘΜΙΑ ΕΚΠΑΙΔΕΥΣΗ ΣΕ ΑΛΛΕΣ ΧΩΡΕΣ</a:t>
            </a:r>
            <a:r>
              <a:rPr lang="en-US" sz="4800" dirty="0">
                <a:solidFill>
                  <a:srgbClr val="134770"/>
                </a:solidFill>
                <a:latin typeface="Tw Cen MT" panose="020B0602020104020603"/>
              </a:rPr>
              <a:t/>
            </a:r>
            <a:br>
              <a:rPr lang="en-US" sz="4800" dirty="0">
                <a:solidFill>
                  <a:srgbClr val="134770"/>
                </a:solidFill>
                <a:latin typeface="Tw Cen MT" panose="020B0602020104020603"/>
              </a:rPr>
            </a:br>
            <a:endParaRPr lang="en-US" dirty="0"/>
          </a:p>
        </p:txBody>
      </p:sp>
      <p:sp>
        <p:nvSpPr>
          <p:cNvPr id="7" name="Content Placeholder 2">
            <a:extLst>
              <a:ext uri="{FF2B5EF4-FFF2-40B4-BE49-F238E27FC236}">
                <a16:creationId xmlns:a16="http://schemas.microsoft.com/office/drawing/2014/main" id="{5568043C-C353-92EE-3EAB-5CE51ADC8AF9}"/>
              </a:ext>
            </a:extLst>
          </p:cNvPr>
          <p:cNvSpPr txBox="1">
            <a:spLocks/>
          </p:cNvSpPr>
          <p:nvPr/>
        </p:nvSpPr>
        <p:spPr>
          <a:xfrm>
            <a:off x="0" y="696190"/>
            <a:ext cx="12192000" cy="61473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000" b="0" i="0" u="none" strike="noStrike" kern="1200" cap="none" spc="0" normalizeH="0" baseline="0" noProof="0" dirty="0">
                <a:ln>
                  <a:noFill/>
                </a:ln>
                <a:solidFill>
                  <a:prstClr val="black"/>
                </a:solidFill>
                <a:effectLst/>
                <a:uLnTx/>
                <a:uFillTx/>
                <a:latin typeface="Calibri" panose="020F0502020204030204"/>
                <a:ea typeface="+mn-ea"/>
                <a:cs typeface="+mn-cs"/>
              </a:rPr>
              <a:t>Κάθε χώρα/Εκπαιδευτικό Ίδρυμα, μπορεί να θέσει/να διαφοροποιήσει τα κριτήρια εισδοχής του ανά πάσα στιγμή.  =&gt; </a:t>
            </a:r>
            <a:r>
              <a:rPr kumimoji="0" lang="el-GR" sz="2000" b="0" i="0" u="none" strike="noStrike" kern="1200" cap="none" spc="0" normalizeH="0" baseline="0" noProof="0" dirty="0">
                <a:ln>
                  <a:noFill/>
                </a:ln>
                <a:solidFill>
                  <a:srgbClr val="5B9BD5">
                    <a:lumMod val="75000"/>
                  </a:srgbClr>
                </a:solidFill>
                <a:effectLst/>
                <a:uLnTx/>
                <a:uFillTx/>
                <a:latin typeface="Calibri" panose="020F0502020204030204"/>
                <a:ea typeface="+mn-ea"/>
                <a:cs typeface="+mn-cs"/>
              </a:rPr>
              <a:t>Τακτική παρακολούθηση της ιστοσελίδας του Εκπαιδευτικού Ιδρύματος που υπάρχει ενδιαφέρον</a:t>
            </a:r>
            <a:r>
              <a:rPr kumimoji="0" lang="el-GR" sz="20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228600" marR="0" lvl="0" indent="-228600" algn="l" defTabSz="914400" rtl="0" eaLnBrk="1" fontAlgn="auto" latinLnBrk="0" hangingPunct="1">
              <a:lnSpc>
                <a:spcPct val="90000"/>
              </a:lnSpc>
              <a:spcBef>
                <a:spcPts val="1000"/>
              </a:spcBef>
              <a:spcAft>
                <a:spcPts val="0"/>
              </a:spcAft>
              <a:buClrTx/>
              <a:buSzPct val="125000"/>
              <a:buFont typeface="Arial" panose="020B0604020202020204" pitchFamily="34" charset="0"/>
              <a:buChar char="•"/>
              <a:tabLst/>
              <a:defRPr/>
            </a:pPr>
            <a:r>
              <a:rPr kumimoji="0" lang="el-GR" sz="2000" b="0" i="0" u="none" strike="noStrike" kern="1200" cap="none" spc="0" normalizeH="0" baseline="0" noProof="0" dirty="0">
                <a:ln>
                  <a:noFill/>
                </a:ln>
                <a:solidFill>
                  <a:prstClr val="black"/>
                </a:solidFill>
                <a:effectLst/>
                <a:uLnTx/>
                <a:uFillTx/>
                <a:latin typeface="Calibri" panose="020F0502020204030204"/>
                <a:ea typeface="+mn-ea"/>
                <a:cs typeface="+mn-cs"/>
              </a:rPr>
              <a:t>Αρκετά Εκπαιδευτικά Ιδρύματα ευρωπαϊκών χωρών θέτουν ως κριτήριο εισδοχής την εξασφάλιση </a:t>
            </a:r>
            <a:r>
              <a:rPr kumimoji="0" lang="el-GR" sz="2000" b="0" i="0" u="none" strike="noStrike" kern="1200" cap="none" spc="0" normalizeH="0" baseline="0" noProof="0" dirty="0">
                <a:ln>
                  <a:noFill/>
                </a:ln>
                <a:solidFill>
                  <a:srgbClr val="0070C0"/>
                </a:solidFill>
                <a:effectLst/>
                <a:uLnTx/>
                <a:uFillTx/>
                <a:latin typeface="Calibri" panose="020F0502020204030204"/>
                <a:ea typeface="+mn-ea"/>
                <a:cs typeface="+mn-cs"/>
              </a:rPr>
              <a:t>Γενικού Βαθμού Πρόσβασης/Κατάταξης </a:t>
            </a:r>
            <a:r>
              <a:rPr kumimoji="0" lang="el-GR" sz="2000" b="0" i="0" u="none" strike="noStrike" kern="1200" cap="none" spc="0" normalizeH="0" baseline="0" noProof="0" dirty="0">
                <a:ln>
                  <a:noFill/>
                </a:ln>
                <a:solidFill>
                  <a:prstClr val="black"/>
                </a:solidFill>
                <a:effectLst/>
                <a:uLnTx/>
                <a:uFillTx/>
                <a:latin typeface="Calibri" panose="020F0502020204030204"/>
                <a:ea typeface="+mn-ea"/>
                <a:cs typeface="+mn-cs"/>
              </a:rPr>
              <a:t>μετά από συμμετοχή στις </a:t>
            </a:r>
            <a:r>
              <a:rPr kumimoji="0" lang="el-GR" sz="2000" b="0" i="0" u="none" strike="noStrike" kern="1200" cap="none" spc="0" normalizeH="0" baseline="0" noProof="0" dirty="0" err="1">
                <a:ln>
                  <a:noFill/>
                </a:ln>
                <a:solidFill>
                  <a:prstClr val="black"/>
                </a:solidFill>
                <a:effectLst/>
                <a:uLnTx/>
                <a:uFillTx/>
                <a:latin typeface="Calibri" panose="020F0502020204030204"/>
                <a:ea typeface="+mn-ea"/>
                <a:cs typeface="+mn-cs"/>
              </a:rPr>
              <a:t>Παγκύπριες</a:t>
            </a:r>
            <a:r>
              <a:rPr kumimoji="0" lang="el-GR" sz="2000" b="0" i="0" u="none" strike="noStrike" kern="1200" cap="none" spc="0" normalizeH="0" baseline="0" noProof="0" dirty="0">
                <a:ln>
                  <a:noFill/>
                </a:ln>
                <a:solidFill>
                  <a:prstClr val="black"/>
                </a:solidFill>
                <a:effectLst/>
                <a:uLnTx/>
                <a:uFillTx/>
                <a:latin typeface="Calibri" panose="020F0502020204030204"/>
                <a:ea typeface="+mn-ea"/>
                <a:cs typeface="+mn-cs"/>
              </a:rPr>
              <a:t> Εξετάσεις Πρόσβασης, ο οποίος προκύπτει μετά από εξέταση στα μαθήματα που απαιτεί η χώρα του υποψηφίου για εισδοχή στο αντίστοιχο Τμήμα σπουδών (π.χ. Γερμανία, Ισπανία, Ιταλία).</a:t>
            </a:r>
            <a:endPar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Pct val="125000"/>
              <a:buFont typeface="Arial" panose="020B0604020202020204" pitchFamily="34" charset="0"/>
              <a:buNone/>
              <a:tabLst/>
              <a:defRPr/>
            </a:pPr>
            <a:r>
              <a:rPr kumimoji="0" lang="el-GR" sz="2000" b="1" i="0" u="none" strike="noStrike" kern="1200" cap="none" spc="0" normalizeH="0" baseline="0" noProof="0" dirty="0">
                <a:ln>
                  <a:noFill/>
                </a:ln>
                <a:solidFill>
                  <a:prstClr val="black"/>
                </a:solidFill>
                <a:effectLst/>
                <a:uLnTx/>
                <a:uFillTx/>
                <a:latin typeface="Calibri" panose="020F0502020204030204"/>
                <a:ea typeface="+mn-ea"/>
                <a:cs typeface="+mn-cs"/>
              </a:rPr>
              <a:t>Πληροφόρηση από ιστοσελίδα ΥΣΕΑ-ΥΠΑΝ για σπουδές σε χώρες:</a:t>
            </a:r>
          </a:p>
          <a:p>
            <a:pPr marL="0" marR="0" lvl="0" indent="0" algn="just" defTabSz="914400" rtl="0" eaLnBrk="1" fontAlgn="auto" latinLnBrk="0" hangingPunct="1">
              <a:lnSpc>
                <a:spcPct val="100000"/>
              </a:lnSpc>
              <a:spcBef>
                <a:spcPts val="1000"/>
              </a:spcBef>
              <a:spcAft>
                <a:spcPts val="0"/>
              </a:spcAft>
              <a:buClrTx/>
              <a:buSzPct val="125000"/>
              <a:buFont typeface="Arial" panose="020B0604020202020204" pitchFamily="34" charset="0"/>
              <a:buNone/>
              <a:tabLst/>
              <a:defRPr/>
            </a:pP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1. Της Ευρωπαϊκής Ένωσης</a:t>
            </a:r>
          </a:p>
          <a:p>
            <a:pPr marL="0" marR="0" lvl="0" indent="0" algn="just" defTabSz="914400" rtl="0" eaLnBrk="1" fontAlgn="auto" latinLnBrk="0" hangingPunct="1">
              <a:lnSpc>
                <a:spcPct val="100000"/>
              </a:lnSpc>
              <a:spcBef>
                <a:spcPts val="1000"/>
              </a:spcBef>
              <a:spcAft>
                <a:spcPts val="0"/>
              </a:spcAft>
              <a:buClrTx/>
              <a:buSzPct val="125000"/>
              <a:buFont typeface="Arial" panose="020B0604020202020204" pitchFamily="34" charset="0"/>
              <a:buNone/>
              <a:tabLst/>
              <a:defRPr/>
            </a:pP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2. Εκτός Ευρωπαϊκής Ένωσης όπως η Αυστραλία, η Βρετανία, η Ελβετία, οι Ηνωμένες Πολιτείες Αμερικής, το Ισραήλ, ο Καναδάς και η Ρωσία.</a:t>
            </a:r>
          </a:p>
          <a:p>
            <a:pPr marL="228600" marR="0" lvl="0" indent="-228600" algn="just" defTabSz="914400" rtl="0" eaLnBrk="1" fontAlgn="auto" latinLnBrk="0" hangingPunct="1">
              <a:lnSpc>
                <a:spcPct val="100000"/>
              </a:lnSpc>
              <a:spcBef>
                <a:spcPts val="1000"/>
              </a:spcBef>
              <a:spcAft>
                <a:spcPts val="0"/>
              </a:spcAft>
              <a:buClrTx/>
              <a:buSzPct val="125000"/>
              <a:buFont typeface="Arial" panose="020B0604020202020204" pitchFamily="34" charset="0"/>
              <a:buChar char="•"/>
              <a:tabLst/>
              <a:defRPr/>
            </a:pPr>
            <a:r>
              <a:rPr kumimoji="0" lang="el-GR" sz="1800" b="1" i="0" u="none" strike="noStrike" kern="1200" cap="none" spc="0" normalizeH="0" baseline="0" noProof="0" dirty="0">
                <a:ln>
                  <a:noFill/>
                </a:ln>
                <a:solidFill>
                  <a:prstClr val="black"/>
                </a:solidFill>
                <a:effectLst/>
                <a:uLnTx/>
                <a:uFillTx/>
                <a:latin typeface="Calibri" panose="020F0502020204030204"/>
                <a:ea typeface="+mn-ea"/>
                <a:cs typeface="+mn-cs"/>
              </a:rPr>
              <a:t>Θεματικές Ενότητες: </a:t>
            </a:r>
          </a:p>
          <a:p>
            <a:pPr marL="0" marR="0" lvl="0" indent="0" algn="just" defTabSz="914400" rtl="0" eaLnBrk="1" fontAlgn="auto" latinLnBrk="0" hangingPunct="1">
              <a:lnSpc>
                <a:spcPct val="100000"/>
              </a:lnSpc>
              <a:spcBef>
                <a:spcPts val="1000"/>
              </a:spcBef>
              <a:spcAft>
                <a:spcPts val="0"/>
              </a:spcAft>
              <a:buClrTx/>
              <a:buSzPct val="125000"/>
              <a:buFont typeface="Arial" panose="020B0604020202020204" pitchFamily="34" charset="0"/>
              <a:buNone/>
              <a:tabLst/>
              <a:defRPr/>
            </a:pP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1)Εισαγωγή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1000"/>
              </a:spcBef>
              <a:spcAft>
                <a:spcPts val="0"/>
              </a:spcAft>
              <a:buClrTx/>
              <a:buSzPct val="125000"/>
              <a:buFont typeface="Arial" panose="020B0604020202020204" pitchFamily="34" charset="0"/>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2)</a:t>
            </a: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Τριτοβάθμια Εκπαίδευση</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1000"/>
              </a:spcBef>
              <a:spcAft>
                <a:spcPts val="0"/>
              </a:spcAft>
              <a:buClrTx/>
              <a:buSzPct val="125000"/>
              <a:buFont typeface="Arial" panose="020B0604020202020204" pitchFamily="34" charset="0"/>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3)</a:t>
            </a: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Κριτήρια Εισδοχής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1000"/>
              </a:spcBef>
              <a:spcAft>
                <a:spcPts val="0"/>
              </a:spcAft>
              <a:buClrTx/>
              <a:buSzPct val="125000"/>
              <a:buFont typeface="Arial" panose="020B0604020202020204" pitchFamily="34" charset="0"/>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4)</a:t>
            </a: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Διαδικασία Υποβολής Αίτησης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1000"/>
              </a:spcBef>
              <a:spcAft>
                <a:spcPts val="0"/>
              </a:spcAft>
              <a:buClrTx/>
              <a:buSzPct val="125000"/>
              <a:buFont typeface="Arial" panose="020B0604020202020204" pitchFamily="34" charset="0"/>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5)</a:t>
            </a: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Δίδακτρα- Υποτροφίες</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1000"/>
              </a:spcBef>
              <a:spcAft>
                <a:spcPts val="0"/>
              </a:spcAft>
              <a:buClrTx/>
              <a:buSzPct val="125000"/>
              <a:buFont typeface="Arial" panose="020B0604020202020204" pitchFamily="34" charset="0"/>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6)</a:t>
            </a: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Διαβίωση-Διαμονή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1000"/>
              </a:spcBef>
              <a:spcAft>
                <a:spcPts val="0"/>
              </a:spcAft>
              <a:buClrTx/>
              <a:buSzPct val="125000"/>
              <a:buFont typeface="Arial" panose="020B0604020202020204" pitchFamily="34" charset="0"/>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7)</a:t>
            </a: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Χρήσιμες Ιστοσελίδες/Σύνδεσμοι</a:t>
            </a:r>
          </a:p>
        </p:txBody>
      </p:sp>
      <p:grpSp>
        <p:nvGrpSpPr>
          <p:cNvPr id="8" name="그룹 45">
            <a:extLst>
              <a:ext uri="{FF2B5EF4-FFF2-40B4-BE49-F238E27FC236}">
                <a16:creationId xmlns:a16="http://schemas.microsoft.com/office/drawing/2014/main" id="{77AEA72F-61B3-1C7D-5F6E-D4625A1101A9}"/>
              </a:ext>
            </a:extLst>
          </p:cNvPr>
          <p:cNvGrpSpPr/>
          <p:nvPr/>
        </p:nvGrpSpPr>
        <p:grpSpPr>
          <a:xfrm>
            <a:off x="8719237" y="3974841"/>
            <a:ext cx="2969115" cy="2868716"/>
            <a:chOff x="6110127" y="1553562"/>
            <a:chExt cx="4542854" cy="4964929"/>
          </a:xfrm>
        </p:grpSpPr>
        <p:grpSp>
          <p:nvGrpSpPr>
            <p:cNvPr id="9" name="그룹 46">
              <a:extLst>
                <a:ext uri="{FF2B5EF4-FFF2-40B4-BE49-F238E27FC236}">
                  <a16:creationId xmlns:a16="http://schemas.microsoft.com/office/drawing/2014/main" id="{62E27392-1F9A-96A3-2671-88240E97446A}"/>
                </a:ext>
              </a:extLst>
            </p:cNvPr>
            <p:cNvGrpSpPr/>
            <p:nvPr/>
          </p:nvGrpSpPr>
          <p:grpSpPr>
            <a:xfrm>
              <a:off x="7313348" y="1982974"/>
              <a:ext cx="3339633" cy="3337920"/>
              <a:chOff x="7280365" y="2348193"/>
              <a:chExt cx="3168977" cy="3167352"/>
            </a:xfrm>
          </p:grpSpPr>
          <p:sp>
            <p:nvSpPr>
              <p:cNvPr id="22" name="Freeform: Shape 3">
                <a:extLst>
                  <a:ext uri="{FF2B5EF4-FFF2-40B4-BE49-F238E27FC236}">
                    <a16:creationId xmlns:a16="http://schemas.microsoft.com/office/drawing/2014/main" id="{EAD22A6A-8F45-6A0B-51D8-188369084275}"/>
                  </a:ext>
                </a:extLst>
              </p:cNvPr>
              <p:cNvSpPr/>
              <p:nvPr/>
            </p:nvSpPr>
            <p:spPr>
              <a:xfrm>
                <a:off x="7281177" y="2348193"/>
                <a:ext cx="3167351" cy="3167352"/>
              </a:xfrm>
              <a:custGeom>
                <a:avLst/>
                <a:gdLst>
                  <a:gd name="connsiteX0" fmla="*/ 3057049 w 3057525"/>
                  <a:gd name="connsiteY0" fmla="*/ 1532096 h 3057525"/>
                  <a:gd name="connsiteX1" fmla="*/ 1532096 w 3057525"/>
                  <a:gd name="connsiteY1" fmla="*/ 3057049 h 3057525"/>
                  <a:gd name="connsiteX2" fmla="*/ 7144 w 3057525"/>
                  <a:gd name="connsiteY2" fmla="*/ 1532096 h 3057525"/>
                  <a:gd name="connsiteX3" fmla="*/ 1532096 w 3057525"/>
                  <a:gd name="connsiteY3" fmla="*/ 7144 h 3057525"/>
                  <a:gd name="connsiteX4" fmla="*/ 3057049 w 3057525"/>
                  <a:gd name="connsiteY4" fmla="*/ 1532096 h 3057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525" h="3057525">
                    <a:moveTo>
                      <a:pt x="3057049" y="1532096"/>
                    </a:moveTo>
                    <a:cubicBezTo>
                      <a:pt x="3057049" y="2374304"/>
                      <a:pt x="2374304" y="3057049"/>
                      <a:pt x="1532096" y="3057049"/>
                    </a:cubicBezTo>
                    <a:cubicBezTo>
                      <a:pt x="689888" y="3057049"/>
                      <a:pt x="7144" y="2374304"/>
                      <a:pt x="7144" y="1532096"/>
                    </a:cubicBezTo>
                    <a:cubicBezTo>
                      <a:pt x="7144" y="689888"/>
                      <a:pt x="689888" y="7144"/>
                      <a:pt x="1532096" y="7144"/>
                    </a:cubicBezTo>
                    <a:cubicBezTo>
                      <a:pt x="2374304" y="7144"/>
                      <a:pt x="3057049" y="689888"/>
                      <a:pt x="3057049" y="1532096"/>
                    </a:cubicBezTo>
                    <a:close/>
                  </a:path>
                </a:pathLst>
              </a:custGeom>
              <a:solidFill>
                <a:schemeClr val="accent5">
                  <a:lumMod val="20000"/>
                  <a:lumOff val="80000"/>
                </a:schemeClr>
              </a:solidFill>
              <a:ln w="9525" cap="flat">
                <a:noFill/>
                <a:prstDash val="solid"/>
                <a:miter/>
              </a:ln>
              <a:effectLst>
                <a:outerShdw blurRad="63500" sx="102000" sy="102000" algn="ctr" rotWithShape="0">
                  <a:prstClr val="black">
                    <a:alpha val="40000"/>
                  </a:prstClr>
                </a:outerShdw>
              </a:effectLst>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Freeform: Shape 4">
                <a:extLst>
                  <a:ext uri="{FF2B5EF4-FFF2-40B4-BE49-F238E27FC236}">
                    <a16:creationId xmlns:a16="http://schemas.microsoft.com/office/drawing/2014/main" id="{BE2A18F4-4035-662A-5968-112A867E1759}"/>
                  </a:ext>
                </a:extLst>
              </p:cNvPr>
              <p:cNvSpPr/>
              <p:nvPr/>
            </p:nvSpPr>
            <p:spPr>
              <a:xfrm>
                <a:off x="7280365" y="2357762"/>
                <a:ext cx="3168977" cy="3100025"/>
              </a:xfrm>
              <a:custGeom>
                <a:avLst/>
                <a:gdLst>
                  <a:gd name="connsiteX0" fmla="*/ 2863236 w 3028217"/>
                  <a:gd name="connsiteY0" fmla="*/ 2049564 h 2962327"/>
                  <a:gd name="connsiteX1" fmla="*/ 2844662 w 3028217"/>
                  <a:gd name="connsiteY1" fmla="*/ 2065518 h 2962327"/>
                  <a:gd name="connsiteX2" fmla="*/ 2847519 w 3028217"/>
                  <a:gd name="connsiteY2" fmla="*/ 2116953 h 2962327"/>
                  <a:gd name="connsiteX3" fmla="*/ 2887525 w 3028217"/>
                  <a:gd name="connsiteY3" fmla="*/ 2084568 h 2962327"/>
                  <a:gd name="connsiteX4" fmla="*/ 2890382 w 3028217"/>
                  <a:gd name="connsiteY4" fmla="*/ 2078853 h 2962327"/>
                  <a:gd name="connsiteX5" fmla="*/ 2890382 w 3028217"/>
                  <a:gd name="connsiteY5" fmla="*/ 2057898 h 2962327"/>
                  <a:gd name="connsiteX6" fmla="*/ 2863236 w 3028217"/>
                  <a:gd name="connsiteY6" fmla="*/ 2049564 h 2962327"/>
                  <a:gd name="connsiteX7" fmla="*/ 2453184 w 3028217"/>
                  <a:gd name="connsiteY7" fmla="*/ 1703568 h 2962327"/>
                  <a:gd name="connsiteX8" fmla="*/ 2444611 w 3028217"/>
                  <a:gd name="connsiteY8" fmla="*/ 1714046 h 2962327"/>
                  <a:gd name="connsiteX9" fmla="*/ 2467471 w 3028217"/>
                  <a:gd name="connsiteY9" fmla="*/ 1740716 h 2962327"/>
                  <a:gd name="connsiteX10" fmla="*/ 2482711 w 3028217"/>
                  <a:gd name="connsiteY10" fmla="*/ 1728333 h 2962327"/>
                  <a:gd name="connsiteX11" fmla="*/ 2453184 w 3028217"/>
                  <a:gd name="connsiteY11" fmla="*/ 1703568 h 2962327"/>
                  <a:gd name="connsiteX12" fmla="*/ 802501 w 3028217"/>
                  <a:gd name="connsiteY12" fmla="*/ 1583553 h 2962327"/>
                  <a:gd name="connsiteX13" fmla="*/ 812026 w 3028217"/>
                  <a:gd name="connsiteY13" fmla="*/ 1589268 h 2962327"/>
                  <a:gd name="connsiteX14" fmla="*/ 802501 w 3028217"/>
                  <a:gd name="connsiteY14" fmla="*/ 1599745 h 2962327"/>
                  <a:gd name="connsiteX15" fmla="*/ 792024 w 3028217"/>
                  <a:gd name="connsiteY15" fmla="*/ 1594030 h 2962327"/>
                  <a:gd name="connsiteX16" fmla="*/ 802501 w 3028217"/>
                  <a:gd name="connsiteY16" fmla="*/ 1583553 h 2962327"/>
                  <a:gd name="connsiteX17" fmla="*/ 573901 w 3028217"/>
                  <a:gd name="connsiteY17" fmla="*/ 1577838 h 2962327"/>
                  <a:gd name="connsiteX18" fmla="*/ 592951 w 3028217"/>
                  <a:gd name="connsiteY18" fmla="*/ 1589268 h 2962327"/>
                  <a:gd name="connsiteX19" fmla="*/ 584379 w 3028217"/>
                  <a:gd name="connsiteY19" fmla="*/ 1596888 h 2962327"/>
                  <a:gd name="connsiteX20" fmla="*/ 565329 w 3028217"/>
                  <a:gd name="connsiteY20" fmla="*/ 1587363 h 2962327"/>
                  <a:gd name="connsiteX21" fmla="*/ 573901 w 3028217"/>
                  <a:gd name="connsiteY21" fmla="*/ 1577838 h 2962327"/>
                  <a:gd name="connsiteX22" fmla="*/ 698678 w 3028217"/>
                  <a:gd name="connsiteY22" fmla="*/ 1550216 h 2962327"/>
                  <a:gd name="connsiteX23" fmla="*/ 763448 w 3028217"/>
                  <a:gd name="connsiteY23" fmla="*/ 1592126 h 2962327"/>
                  <a:gd name="connsiteX24" fmla="*/ 678676 w 3028217"/>
                  <a:gd name="connsiteY24" fmla="*/ 1592126 h 2962327"/>
                  <a:gd name="connsiteX25" fmla="*/ 698678 w 3028217"/>
                  <a:gd name="connsiteY25" fmla="*/ 1550216 h 2962327"/>
                  <a:gd name="connsiteX26" fmla="*/ 492939 w 3028217"/>
                  <a:gd name="connsiteY26" fmla="*/ 1460681 h 2962327"/>
                  <a:gd name="connsiteX27" fmla="*/ 562471 w 3028217"/>
                  <a:gd name="connsiteY27" fmla="*/ 1479731 h 2962327"/>
                  <a:gd name="connsiteX28" fmla="*/ 646291 w 3028217"/>
                  <a:gd name="connsiteY28" fmla="*/ 1537833 h 2962327"/>
                  <a:gd name="connsiteX29" fmla="*/ 577711 w 3028217"/>
                  <a:gd name="connsiteY29" fmla="*/ 1525451 h 2962327"/>
                  <a:gd name="connsiteX30" fmla="*/ 527229 w 3028217"/>
                  <a:gd name="connsiteY30" fmla="*/ 1487351 h 2962327"/>
                  <a:gd name="connsiteX31" fmla="*/ 525032 w 3028217"/>
                  <a:gd name="connsiteY31" fmla="*/ 1486533 h 2962327"/>
                  <a:gd name="connsiteX32" fmla="*/ 527229 w 3028217"/>
                  <a:gd name="connsiteY32" fmla="*/ 1488303 h 2962327"/>
                  <a:gd name="connsiteX33" fmla="*/ 451029 w 3028217"/>
                  <a:gd name="connsiteY33" fmla="*/ 1494971 h 2962327"/>
                  <a:gd name="connsiteX34" fmla="*/ 492939 w 3028217"/>
                  <a:gd name="connsiteY34" fmla="*/ 1460681 h 2962327"/>
                  <a:gd name="connsiteX35" fmla="*/ 592475 w 3028217"/>
                  <a:gd name="connsiteY35" fmla="*/ 1413889 h 2962327"/>
                  <a:gd name="connsiteX36" fmla="*/ 596761 w 3028217"/>
                  <a:gd name="connsiteY36" fmla="*/ 1414961 h 2962327"/>
                  <a:gd name="connsiteX37" fmla="*/ 595809 w 3028217"/>
                  <a:gd name="connsiteY37" fmla="*/ 1447346 h 2962327"/>
                  <a:gd name="connsiteX38" fmla="*/ 588189 w 3028217"/>
                  <a:gd name="connsiteY38" fmla="*/ 1414961 h 2962327"/>
                  <a:gd name="connsiteX39" fmla="*/ 592475 w 3028217"/>
                  <a:gd name="connsiteY39" fmla="*/ 1413889 h 2962327"/>
                  <a:gd name="connsiteX40" fmla="*/ 2633206 w 3028217"/>
                  <a:gd name="connsiteY40" fmla="*/ 1174931 h 2962327"/>
                  <a:gd name="connsiteX41" fmla="*/ 2673211 w 3028217"/>
                  <a:gd name="connsiteY41" fmla="*/ 1180646 h 2962327"/>
                  <a:gd name="connsiteX42" fmla="*/ 2633206 w 3028217"/>
                  <a:gd name="connsiteY42" fmla="*/ 1174931 h 2962327"/>
                  <a:gd name="connsiteX43" fmla="*/ 2477948 w 3028217"/>
                  <a:gd name="connsiteY43" fmla="*/ 1095873 h 2962327"/>
                  <a:gd name="connsiteX44" fmla="*/ 2484616 w 3028217"/>
                  <a:gd name="connsiteY44" fmla="*/ 1110160 h 2962327"/>
                  <a:gd name="connsiteX45" fmla="*/ 2464613 w 3028217"/>
                  <a:gd name="connsiteY45" fmla="*/ 1135878 h 2962327"/>
                  <a:gd name="connsiteX46" fmla="*/ 2444611 w 3028217"/>
                  <a:gd name="connsiteY46" fmla="*/ 1144450 h 2962327"/>
                  <a:gd name="connsiteX47" fmla="*/ 2415083 w 3028217"/>
                  <a:gd name="connsiteY47" fmla="*/ 1119685 h 2962327"/>
                  <a:gd name="connsiteX48" fmla="*/ 2446516 w 3028217"/>
                  <a:gd name="connsiteY48" fmla="*/ 1114923 h 2962327"/>
                  <a:gd name="connsiteX49" fmla="*/ 2477948 w 3028217"/>
                  <a:gd name="connsiteY49" fmla="*/ 1095873 h 2962327"/>
                  <a:gd name="connsiteX50" fmla="*/ 2344599 w 3028217"/>
                  <a:gd name="connsiteY50" fmla="*/ 1039676 h 2962327"/>
                  <a:gd name="connsiteX51" fmla="*/ 2355076 w 3028217"/>
                  <a:gd name="connsiteY51" fmla="*/ 1066346 h 2962327"/>
                  <a:gd name="connsiteX52" fmla="*/ 2341741 w 3028217"/>
                  <a:gd name="connsiteY52" fmla="*/ 1092063 h 2962327"/>
                  <a:gd name="connsiteX53" fmla="*/ 2328406 w 3028217"/>
                  <a:gd name="connsiteY53" fmla="*/ 1065393 h 2962327"/>
                  <a:gd name="connsiteX54" fmla="*/ 2344599 w 3028217"/>
                  <a:gd name="connsiteY54" fmla="*/ 1039676 h 2962327"/>
                  <a:gd name="connsiteX55" fmla="*/ 699631 w 3028217"/>
                  <a:gd name="connsiteY55" fmla="*/ 966334 h 2962327"/>
                  <a:gd name="connsiteX56" fmla="*/ 616764 w 3028217"/>
                  <a:gd name="connsiteY56" fmla="*/ 992051 h 2962327"/>
                  <a:gd name="connsiteX57" fmla="*/ 699631 w 3028217"/>
                  <a:gd name="connsiteY57" fmla="*/ 966334 h 2962327"/>
                  <a:gd name="connsiteX58" fmla="*/ 2786559 w 3028217"/>
                  <a:gd name="connsiteY58" fmla="*/ 938711 h 2962327"/>
                  <a:gd name="connsiteX59" fmla="*/ 2814181 w 3028217"/>
                  <a:gd name="connsiteY59" fmla="*/ 938711 h 2962327"/>
                  <a:gd name="connsiteX60" fmla="*/ 2814181 w 3028217"/>
                  <a:gd name="connsiteY60" fmla="*/ 945378 h 2962327"/>
                  <a:gd name="connsiteX61" fmla="*/ 2786559 w 3028217"/>
                  <a:gd name="connsiteY61" fmla="*/ 938711 h 2962327"/>
                  <a:gd name="connsiteX62" fmla="*/ 737731 w 3028217"/>
                  <a:gd name="connsiteY62" fmla="*/ 935019 h 2962327"/>
                  <a:gd name="connsiteX63" fmla="*/ 702489 w 3028217"/>
                  <a:gd name="connsiteY63" fmla="*/ 951093 h 2962327"/>
                  <a:gd name="connsiteX64" fmla="*/ 770116 w 3028217"/>
                  <a:gd name="connsiteY64" fmla="*/ 936805 h 2962327"/>
                  <a:gd name="connsiteX65" fmla="*/ 737731 w 3028217"/>
                  <a:gd name="connsiteY65" fmla="*/ 935019 h 2962327"/>
                  <a:gd name="connsiteX66" fmla="*/ 619383 w 3028217"/>
                  <a:gd name="connsiteY66" fmla="*/ 880251 h 2962327"/>
                  <a:gd name="connsiteX67" fmla="*/ 608191 w 3028217"/>
                  <a:gd name="connsiteY67" fmla="*/ 882513 h 2962327"/>
                  <a:gd name="connsiteX68" fmla="*/ 541516 w 3028217"/>
                  <a:gd name="connsiteY68" fmla="*/ 968238 h 2962327"/>
                  <a:gd name="connsiteX69" fmla="*/ 558661 w 3028217"/>
                  <a:gd name="connsiteY69" fmla="*/ 975858 h 2962327"/>
                  <a:gd name="connsiteX70" fmla="*/ 578664 w 3028217"/>
                  <a:gd name="connsiteY70" fmla="*/ 949188 h 2962327"/>
                  <a:gd name="connsiteX71" fmla="*/ 623431 w 3028217"/>
                  <a:gd name="connsiteY71" fmla="*/ 890133 h 2962327"/>
                  <a:gd name="connsiteX72" fmla="*/ 619383 w 3028217"/>
                  <a:gd name="connsiteY72" fmla="*/ 880251 h 2962327"/>
                  <a:gd name="connsiteX73" fmla="*/ 659626 w 3028217"/>
                  <a:gd name="connsiteY73" fmla="*/ 872036 h 2962327"/>
                  <a:gd name="connsiteX74" fmla="*/ 647244 w 3028217"/>
                  <a:gd name="connsiteY74" fmla="*/ 879656 h 2962327"/>
                  <a:gd name="connsiteX75" fmla="*/ 657721 w 3028217"/>
                  <a:gd name="connsiteY75" fmla="*/ 950141 h 2962327"/>
                  <a:gd name="connsiteX76" fmla="*/ 683439 w 3028217"/>
                  <a:gd name="connsiteY76" fmla="*/ 913946 h 2962327"/>
                  <a:gd name="connsiteX77" fmla="*/ 711061 w 3028217"/>
                  <a:gd name="connsiteY77" fmla="*/ 910136 h 2962327"/>
                  <a:gd name="connsiteX78" fmla="*/ 709156 w 3028217"/>
                  <a:gd name="connsiteY78" fmla="*/ 891086 h 2962327"/>
                  <a:gd name="connsiteX79" fmla="*/ 659626 w 3028217"/>
                  <a:gd name="connsiteY79" fmla="*/ 872036 h 2962327"/>
                  <a:gd name="connsiteX80" fmla="*/ 620410 w 3028217"/>
                  <a:gd name="connsiteY80" fmla="*/ 803828 h 2962327"/>
                  <a:gd name="connsiteX81" fmla="*/ 603429 w 3028217"/>
                  <a:gd name="connsiteY81" fmla="*/ 807266 h 2962327"/>
                  <a:gd name="connsiteX82" fmla="*/ 532944 w 3028217"/>
                  <a:gd name="connsiteY82" fmla="*/ 841556 h 2962327"/>
                  <a:gd name="connsiteX83" fmla="*/ 541516 w 3028217"/>
                  <a:gd name="connsiteY83" fmla="*/ 855843 h 2962327"/>
                  <a:gd name="connsiteX84" fmla="*/ 602476 w 3028217"/>
                  <a:gd name="connsiteY84" fmla="*/ 859653 h 2962327"/>
                  <a:gd name="connsiteX85" fmla="*/ 652959 w 3028217"/>
                  <a:gd name="connsiteY85" fmla="*/ 835841 h 2962327"/>
                  <a:gd name="connsiteX86" fmla="*/ 620410 w 3028217"/>
                  <a:gd name="connsiteY86" fmla="*/ 803828 h 2962327"/>
                  <a:gd name="connsiteX87" fmla="*/ 2051228 w 3028217"/>
                  <a:gd name="connsiteY87" fmla="*/ 690108 h 2962327"/>
                  <a:gd name="connsiteX88" fmla="*/ 2074088 w 3028217"/>
                  <a:gd name="connsiteY88" fmla="*/ 722493 h 2962327"/>
                  <a:gd name="connsiteX89" fmla="*/ 2021701 w 3028217"/>
                  <a:gd name="connsiteY89" fmla="*/ 782500 h 2962327"/>
                  <a:gd name="connsiteX90" fmla="*/ 2000746 w 3028217"/>
                  <a:gd name="connsiteY90" fmla="*/ 772023 h 2962327"/>
                  <a:gd name="connsiteX91" fmla="*/ 2036941 w 3028217"/>
                  <a:gd name="connsiteY91" fmla="*/ 698680 h 2962327"/>
                  <a:gd name="connsiteX92" fmla="*/ 2051228 w 3028217"/>
                  <a:gd name="connsiteY92" fmla="*/ 690108 h 2962327"/>
                  <a:gd name="connsiteX93" fmla="*/ 2111236 w 3028217"/>
                  <a:gd name="connsiteY93" fmla="*/ 608669 h 2962327"/>
                  <a:gd name="connsiteX94" fmla="*/ 2113141 w 3028217"/>
                  <a:gd name="connsiteY94" fmla="*/ 623433 h 2962327"/>
                  <a:gd name="connsiteX95" fmla="*/ 2111236 w 3028217"/>
                  <a:gd name="connsiteY95" fmla="*/ 626290 h 2962327"/>
                  <a:gd name="connsiteX96" fmla="*/ 2159814 w 3028217"/>
                  <a:gd name="connsiteY96" fmla="*/ 711063 h 2962327"/>
                  <a:gd name="connsiteX97" fmla="*/ 2199819 w 3028217"/>
                  <a:gd name="connsiteY97" fmla="*/ 758688 h 2962327"/>
                  <a:gd name="connsiteX98" fmla="*/ 2176959 w 3028217"/>
                  <a:gd name="connsiteY98" fmla="*/ 800598 h 2962327"/>
                  <a:gd name="connsiteX99" fmla="*/ 2092186 w 3028217"/>
                  <a:gd name="connsiteY99" fmla="*/ 814885 h 2962327"/>
                  <a:gd name="connsiteX100" fmla="*/ 2092186 w 3028217"/>
                  <a:gd name="connsiteY100" fmla="*/ 777738 h 2962327"/>
                  <a:gd name="connsiteX101" fmla="*/ 2111236 w 3028217"/>
                  <a:gd name="connsiteY101" fmla="*/ 740590 h 2962327"/>
                  <a:gd name="connsiteX102" fmla="*/ 2110284 w 3028217"/>
                  <a:gd name="connsiteY102" fmla="*/ 710110 h 2962327"/>
                  <a:gd name="connsiteX103" fmla="*/ 2076946 w 3028217"/>
                  <a:gd name="connsiteY103" fmla="*/ 669153 h 2962327"/>
                  <a:gd name="connsiteX104" fmla="*/ 2097901 w 3028217"/>
                  <a:gd name="connsiteY104" fmla="*/ 611050 h 2962327"/>
                  <a:gd name="connsiteX105" fmla="*/ 2111236 w 3028217"/>
                  <a:gd name="connsiteY105" fmla="*/ 608669 h 2962327"/>
                  <a:gd name="connsiteX106" fmla="*/ 927279 w 3028217"/>
                  <a:gd name="connsiteY106" fmla="*/ 479605 h 2962327"/>
                  <a:gd name="connsiteX107" fmla="*/ 933946 w 3028217"/>
                  <a:gd name="connsiteY107" fmla="*/ 486273 h 2962327"/>
                  <a:gd name="connsiteX108" fmla="*/ 929184 w 3028217"/>
                  <a:gd name="connsiteY108" fmla="*/ 493893 h 2962327"/>
                  <a:gd name="connsiteX109" fmla="*/ 919659 w 3028217"/>
                  <a:gd name="connsiteY109" fmla="*/ 488178 h 2962327"/>
                  <a:gd name="connsiteX110" fmla="*/ 927279 w 3028217"/>
                  <a:gd name="connsiteY110" fmla="*/ 479605 h 2962327"/>
                  <a:gd name="connsiteX111" fmla="*/ 1938089 w 3028217"/>
                  <a:gd name="connsiteY111" fmla="*/ 417931 h 2962327"/>
                  <a:gd name="connsiteX112" fmla="*/ 1959789 w 3028217"/>
                  <a:gd name="connsiteY112" fmla="*/ 441505 h 2962327"/>
                  <a:gd name="connsiteX113" fmla="*/ 1940739 w 3028217"/>
                  <a:gd name="connsiteY113" fmla="*/ 466270 h 2962327"/>
                  <a:gd name="connsiteX114" fmla="*/ 1842631 w 3028217"/>
                  <a:gd name="connsiteY114" fmla="*/ 480558 h 2962327"/>
                  <a:gd name="connsiteX115" fmla="*/ 1832154 w 3028217"/>
                  <a:gd name="connsiteY115" fmla="*/ 458650 h 2962327"/>
                  <a:gd name="connsiteX116" fmla="*/ 1833106 w 3028217"/>
                  <a:gd name="connsiteY116" fmla="*/ 431980 h 2962327"/>
                  <a:gd name="connsiteX117" fmla="*/ 1845489 w 3028217"/>
                  <a:gd name="connsiteY117" fmla="*/ 423408 h 2962327"/>
                  <a:gd name="connsiteX118" fmla="*/ 1857871 w 3028217"/>
                  <a:gd name="connsiteY118" fmla="*/ 432933 h 2962327"/>
                  <a:gd name="connsiteX119" fmla="*/ 1926451 w 3028217"/>
                  <a:gd name="connsiteY119" fmla="*/ 418645 h 2962327"/>
                  <a:gd name="connsiteX120" fmla="*/ 1938089 w 3028217"/>
                  <a:gd name="connsiteY120" fmla="*/ 417931 h 2962327"/>
                  <a:gd name="connsiteX121" fmla="*/ 904419 w 3028217"/>
                  <a:gd name="connsiteY121" fmla="*/ 389118 h 2962327"/>
                  <a:gd name="connsiteX122" fmla="*/ 938709 w 3028217"/>
                  <a:gd name="connsiteY122" fmla="*/ 433886 h 2962327"/>
                  <a:gd name="connsiteX123" fmla="*/ 942519 w 3028217"/>
                  <a:gd name="connsiteY123" fmla="*/ 446268 h 2962327"/>
                  <a:gd name="connsiteX124" fmla="*/ 931089 w 3028217"/>
                  <a:gd name="connsiteY124" fmla="*/ 449125 h 2962327"/>
                  <a:gd name="connsiteX125" fmla="*/ 878701 w 3028217"/>
                  <a:gd name="connsiteY125" fmla="*/ 449125 h 2962327"/>
                  <a:gd name="connsiteX126" fmla="*/ 856794 w 3028217"/>
                  <a:gd name="connsiteY126" fmla="*/ 443411 h 2962327"/>
                  <a:gd name="connsiteX127" fmla="*/ 867271 w 3028217"/>
                  <a:gd name="connsiteY127" fmla="*/ 412930 h 2962327"/>
                  <a:gd name="connsiteX128" fmla="*/ 904419 w 3028217"/>
                  <a:gd name="connsiteY128" fmla="*/ 389118 h 2962327"/>
                  <a:gd name="connsiteX129" fmla="*/ 1062534 w 3028217"/>
                  <a:gd name="connsiteY129" fmla="*/ 340541 h 2962327"/>
                  <a:gd name="connsiteX130" fmla="*/ 1083489 w 3028217"/>
                  <a:gd name="connsiteY130" fmla="*/ 353876 h 2962327"/>
                  <a:gd name="connsiteX131" fmla="*/ 1053961 w 3028217"/>
                  <a:gd name="connsiteY131" fmla="*/ 360543 h 2962327"/>
                  <a:gd name="connsiteX132" fmla="*/ 1062534 w 3028217"/>
                  <a:gd name="connsiteY132" fmla="*/ 340541 h 2962327"/>
                  <a:gd name="connsiteX133" fmla="*/ 2471113 w 3028217"/>
                  <a:gd name="connsiteY133" fmla="*/ 336025 h 2962327"/>
                  <a:gd name="connsiteX134" fmla="*/ 2521763 w 3028217"/>
                  <a:gd name="connsiteY134" fmla="*/ 370068 h 2962327"/>
                  <a:gd name="connsiteX135" fmla="*/ 2848471 w 3028217"/>
                  <a:gd name="connsiteY135" fmla="*/ 785358 h 2962327"/>
                  <a:gd name="connsiteX136" fmla="*/ 2920861 w 3028217"/>
                  <a:gd name="connsiteY136" fmla="*/ 940616 h 2962327"/>
                  <a:gd name="connsiteX137" fmla="*/ 2926576 w 3028217"/>
                  <a:gd name="connsiteY137" fmla="*/ 977763 h 2962327"/>
                  <a:gd name="connsiteX138" fmla="*/ 2847518 w 3028217"/>
                  <a:gd name="connsiteY138" fmla="*/ 938711 h 2962327"/>
                  <a:gd name="connsiteX139" fmla="*/ 2864663 w 3028217"/>
                  <a:gd name="connsiteY139" fmla="*/ 890133 h 2962327"/>
                  <a:gd name="connsiteX140" fmla="*/ 2810371 w 3028217"/>
                  <a:gd name="connsiteY140" fmla="*/ 908231 h 2962327"/>
                  <a:gd name="connsiteX141" fmla="*/ 2757031 w 3028217"/>
                  <a:gd name="connsiteY141" fmla="*/ 904421 h 2962327"/>
                  <a:gd name="connsiteX142" fmla="*/ 2728456 w 3028217"/>
                  <a:gd name="connsiteY142" fmla="*/ 916803 h 2962327"/>
                  <a:gd name="connsiteX143" fmla="*/ 2707501 w 3028217"/>
                  <a:gd name="connsiteY143" fmla="*/ 971096 h 2962327"/>
                  <a:gd name="connsiteX144" fmla="*/ 2706548 w 3028217"/>
                  <a:gd name="connsiteY144" fmla="*/ 1011101 h 2962327"/>
                  <a:gd name="connsiteX145" fmla="*/ 2712263 w 3028217"/>
                  <a:gd name="connsiteY145" fmla="*/ 1044438 h 2962327"/>
                  <a:gd name="connsiteX146" fmla="*/ 2750438 w 3028217"/>
                  <a:gd name="connsiteY146" fmla="*/ 1026892 h 2962327"/>
                  <a:gd name="connsiteX147" fmla="*/ 2757317 w 3028217"/>
                  <a:gd name="connsiteY147" fmla="*/ 1029909 h 2962327"/>
                  <a:gd name="connsiteX148" fmla="*/ 2760842 w 3028217"/>
                  <a:gd name="connsiteY148" fmla="*/ 1028246 h 2962327"/>
                  <a:gd name="connsiteX149" fmla="*/ 2785607 w 3028217"/>
                  <a:gd name="connsiteY149" fmla="*/ 1010148 h 2962327"/>
                  <a:gd name="connsiteX150" fmla="*/ 2804538 w 3028217"/>
                  <a:gd name="connsiteY150" fmla="*/ 1006457 h 2962327"/>
                  <a:gd name="connsiteX151" fmla="*/ 2822755 w 3028217"/>
                  <a:gd name="connsiteY151" fmla="*/ 1009196 h 2962327"/>
                  <a:gd name="connsiteX152" fmla="*/ 2938959 w 3028217"/>
                  <a:gd name="connsiteY152" fmla="*/ 1031103 h 2962327"/>
                  <a:gd name="connsiteX153" fmla="*/ 2959915 w 3028217"/>
                  <a:gd name="connsiteY153" fmla="*/ 1058726 h 2962327"/>
                  <a:gd name="connsiteX154" fmla="*/ 3021827 w 3028217"/>
                  <a:gd name="connsiteY154" fmla="*/ 1368288 h 2962327"/>
                  <a:gd name="connsiteX155" fmla="*/ 3027542 w 3028217"/>
                  <a:gd name="connsiteY155" fmla="*/ 1562598 h 2962327"/>
                  <a:gd name="connsiteX156" fmla="*/ 3020874 w 3028217"/>
                  <a:gd name="connsiteY156" fmla="*/ 1594983 h 2962327"/>
                  <a:gd name="connsiteX157" fmla="*/ 2958009 w 3028217"/>
                  <a:gd name="connsiteY157" fmla="*/ 1512116 h 2962327"/>
                  <a:gd name="connsiteX158" fmla="*/ 2918005 w 3028217"/>
                  <a:gd name="connsiteY158" fmla="*/ 1446393 h 2962327"/>
                  <a:gd name="connsiteX159" fmla="*/ 2860855 w 3028217"/>
                  <a:gd name="connsiteY159" fmla="*/ 1371146 h 2962327"/>
                  <a:gd name="connsiteX160" fmla="*/ 2831327 w 3028217"/>
                  <a:gd name="connsiteY160" fmla="*/ 1343523 h 2962327"/>
                  <a:gd name="connsiteX161" fmla="*/ 2856092 w 3028217"/>
                  <a:gd name="connsiteY161" fmla="*/ 1380671 h 2962327"/>
                  <a:gd name="connsiteX162" fmla="*/ 2930387 w 3028217"/>
                  <a:gd name="connsiteY162" fmla="*/ 1514021 h 2962327"/>
                  <a:gd name="connsiteX163" fmla="*/ 2939912 w 3028217"/>
                  <a:gd name="connsiteY163" fmla="*/ 1546406 h 2962327"/>
                  <a:gd name="connsiteX164" fmla="*/ 2962772 w 3028217"/>
                  <a:gd name="connsiteY164" fmla="*/ 1597841 h 2962327"/>
                  <a:gd name="connsiteX165" fmla="*/ 2999919 w 3028217"/>
                  <a:gd name="connsiteY165" fmla="*/ 1683566 h 2962327"/>
                  <a:gd name="connsiteX166" fmla="*/ 3012302 w 3028217"/>
                  <a:gd name="connsiteY166" fmla="*/ 1740716 h 2962327"/>
                  <a:gd name="connsiteX167" fmla="*/ 2886572 w 3028217"/>
                  <a:gd name="connsiteY167" fmla="*/ 2158864 h 2962327"/>
                  <a:gd name="connsiteX168" fmla="*/ 2841805 w 3028217"/>
                  <a:gd name="connsiteY168" fmla="*/ 2246493 h 2962327"/>
                  <a:gd name="connsiteX169" fmla="*/ 2821802 w 3028217"/>
                  <a:gd name="connsiteY169" fmla="*/ 2266496 h 2962327"/>
                  <a:gd name="connsiteX170" fmla="*/ 2808467 w 3028217"/>
                  <a:gd name="connsiteY170" fmla="*/ 2240778 h 2962327"/>
                  <a:gd name="connsiteX171" fmla="*/ 2785607 w 3028217"/>
                  <a:gd name="connsiteY171" fmla="*/ 2172198 h 2962327"/>
                  <a:gd name="connsiteX172" fmla="*/ 2805609 w 3028217"/>
                  <a:gd name="connsiteY172" fmla="*/ 2234111 h 2962327"/>
                  <a:gd name="connsiteX173" fmla="*/ 2821802 w 3028217"/>
                  <a:gd name="connsiteY173" fmla="*/ 2273164 h 2962327"/>
                  <a:gd name="connsiteX174" fmla="*/ 2708455 w 3028217"/>
                  <a:gd name="connsiteY174" fmla="*/ 2451281 h 2962327"/>
                  <a:gd name="connsiteX175" fmla="*/ 2551292 w 3028217"/>
                  <a:gd name="connsiteY175" fmla="*/ 2622731 h 2962327"/>
                  <a:gd name="connsiteX176" fmla="*/ 2476997 w 3028217"/>
                  <a:gd name="connsiteY176" fmla="*/ 2687501 h 2962327"/>
                  <a:gd name="connsiteX177" fmla="*/ 2463662 w 3028217"/>
                  <a:gd name="connsiteY177" fmla="*/ 2655116 h 2962327"/>
                  <a:gd name="connsiteX178" fmla="*/ 2425562 w 3028217"/>
                  <a:gd name="connsiteY178" fmla="*/ 2533196 h 2962327"/>
                  <a:gd name="connsiteX179" fmla="*/ 2439849 w 3028217"/>
                  <a:gd name="connsiteY179" fmla="*/ 2375081 h 2962327"/>
                  <a:gd name="connsiteX180" fmla="*/ 2449374 w 3028217"/>
                  <a:gd name="connsiteY180" fmla="*/ 2301739 h 2962327"/>
                  <a:gd name="connsiteX181" fmla="*/ 2430324 w 3028217"/>
                  <a:gd name="connsiteY181" fmla="*/ 2210298 h 2962327"/>
                  <a:gd name="connsiteX182" fmla="*/ 2396987 w 3028217"/>
                  <a:gd name="connsiteY182" fmla="*/ 2144576 h 2962327"/>
                  <a:gd name="connsiteX183" fmla="*/ 2370317 w 3028217"/>
                  <a:gd name="connsiteY183" fmla="*/ 2012178 h 2962327"/>
                  <a:gd name="connsiteX184" fmla="*/ 2374127 w 3028217"/>
                  <a:gd name="connsiteY184" fmla="*/ 1992176 h 2962327"/>
                  <a:gd name="connsiteX185" fmla="*/ 2319834 w 3028217"/>
                  <a:gd name="connsiteY185" fmla="*/ 1944551 h 2962327"/>
                  <a:gd name="connsiteX186" fmla="*/ 2282687 w 3028217"/>
                  <a:gd name="connsiteY186" fmla="*/ 1931216 h 2962327"/>
                  <a:gd name="connsiteX187" fmla="*/ 2200772 w 3028217"/>
                  <a:gd name="connsiteY187" fmla="*/ 1905498 h 2962327"/>
                  <a:gd name="connsiteX188" fmla="*/ 2157909 w 3028217"/>
                  <a:gd name="connsiteY188" fmla="*/ 1926453 h 2962327"/>
                  <a:gd name="connsiteX189" fmla="*/ 2106474 w 3028217"/>
                  <a:gd name="connsiteY189" fmla="*/ 1931216 h 2962327"/>
                  <a:gd name="connsiteX190" fmla="*/ 2040752 w 3028217"/>
                  <a:gd name="connsiteY190" fmla="*/ 1937883 h 2962327"/>
                  <a:gd name="connsiteX191" fmla="*/ 1974077 w 3028217"/>
                  <a:gd name="connsiteY191" fmla="*/ 1924548 h 2962327"/>
                  <a:gd name="connsiteX192" fmla="*/ 1919784 w 3028217"/>
                  <a:gd name="connsiteY192" fmla="*/ 1877876 h 2962327"/>
                  <a:gd name="connsiteX193" fmla="*/ 1896924 w 3028217"/>
                  <a:gd name="connsiteY193" fmla="*/ 1849301 h 2962327"/>
                  <a:gd name="connsiteX194" fmla="*/ 1839774 w 3028217"/>
                  <a:gd name="connsiteY194" fmla="*/ 1762623 h 2962327"/>
                  <a:gd name="connsiteX195" fmla="*/ 1822629 w 3028217"/>
                  <a:gd name="connsiteY195" fmla="*/ 1676898 h 2962327"/>
                  <a:gd name="connsiteX196" fmla="*/ 1829297 w 3028217"/>
                  <a:gd name="connsiteY196" fmla="*/ 1537833 h 2962327"/>
                  <a:gd name="connsiteX197" fmla="*/ 1828344 w 3028217"/>
                  <a:gd name="connsiteY197" fmla="*/ 1514973 h 2962327"/>
                  <a:gd name="connsiteX198" fmla="*/ 1909307 w 3028217"/>
                  <a:gd name="connsiteY198" fmla="*/ 1373051 h 2962327"/>
                  <a:gd name="connsiteX199" fmla="*/ 1929309 w 3028217"/>
                  <a:gd name="connsiteY199" fmla="*/ 1361621 h 2962327"/>
                  <a:gd name="connsiteX200" fmla="*/ 1977887 w 3028217"/>
                  <a:gd name="connsiteY200" fmla="*/ 1293041 h 2962327"/>
                  <a:gd name="connsiteX201" fmla="*/ 2019797 w 3028217"/>
                  <a:gd name="connsiteY201" fmla="*/ 1227318 h 2962327"/>
                  <a:gd name="connsiteX202" fmla="*/ 2051229 w 3028217"/>
                  <a:gd name="connsiteY202" fmla="*/ 1178741 h 2962327"/>
                  <a:gd name="connsiteX203" fmla="*/ 2083614 w 3028217"/>
                  <a:gd name="connsiteY203" fmla="*/ 1172073 h 2962327"/>
                  <a:gd name="connsiteX204" fmla="*/ 2161719 w 3028217"/>
                  <a:gd name="connsiteY204" fmla="*/ 1162548 h 2962327"/>
                  <a:gd name="connsiteX205" fmla="*/ 2266494 w 3028217"/>
                  <a:gd name="connsiteY205" fmla="*/ 1136831 h 2962327"/>
                  <a:gd name="connsiteX206" fmla="*/ 2331264 w 3028217"/>
                  <a:gd name="connsiteY206" fmla="*/ 1133021 h 2962327"/>
                  <a:gd name="connsiteX207" fmla="*/ 2387462 w 3028217"/>
                  <a:gd name="connsiteY207" fmla="*/ 1197791 h 2962327"/>
                  <a:gd name="connsiteX208" fmla="*/ 2400797 w 3028217"/>
                  <a:gd name="connsiteY208" fmla="*/ 1229223 h 2962327"/>
                  <a:gd name="connsiteX209" fmla="*/ 2517002 w 3028217"/>
                  <a:gd name="connsiteY209" fmla="*/ 1283516 h 2962327"/>
                  <a:gd name="connsiteX210" fmla="*/ 2556055 w 3028217"/>
                  <a:gd name="connsiteY210" fmla="*/ 1266371 h 2962327"/>
                  <a:gd name="connsiteX211" fmla="*/ 2617967 w 3028217"/>
                  <a:gd name="connsiteY211" fmla="*/ 1241606 h 2962327"/>
                  <a:gd name="connsiteX212" fmla="*/ 2701787 w 3028217"/>
                  <a:gd name="connsiteY212" fmla="*/ 1271133 h 2962327"/>
                  <a:gd name="connsiteX213" fmla="*/ 2823707 w 3028217"/>
                  <a:gd name="connsiteY213" fmla="*/ 1270181 h 2962327"/>
                  <a:gd name="connsiteX214" fmla="*/ 2842757 w 3028217"/>
                  <a:gd name="connsiteY214" fmla="*/ 1253988 h 2962327"/>
                  <a:gd name="connsiteX215" fmla="*/ 2857997 w 3028217"/>
                  <a:gd name="connsiteY215" fmla="*/ 1191123 h 2962327"/>
                  <a:gd name="connsiteX216" fmla="*/ 2824659 w 3028217"/>
                  <a:gd name="connsiteY216" fmla="*/ 1163501 h 2962327"/>
                  <a:gd name="connsiteX217" fmla="*/ 2781797 w 3028217"/>
                  <a:gd name="connsiteY217" fmla="*/ 1153023 h 2962327"/>
                  <a:gd name="connsiteX218" fmla="*/ 2778142 w 3028217"/>
                  <a:gd name="connsiteY218" fmla="*/ 1149005 h 2962327"/>
                  <a:gd name="connsiteX219" fmla="*/ 2758579 w 3028217"/>
                  <a:gd name="connsiteY219" fmla="*/ 1157637 h 2962327"/>
                  <a:gd name="connsiteX220" fmla="*/ 2684641 w 3028217"/>
                  <a:gd name="connsiteY220" fmla="*/ 1122543 h 2962327"/>
                  <a:gd name="connsiteX221" fmla="*/ 2664638 w 3028217"/>
                  <a:gd name="connsiteY221" fmla="*/ 1083491 h 2962327"/>
                  <a:gd name="connsiteX222" fmla="*/ 2646541 w 3028217"/>
                  <a:gd name="connsiteY222" fmla="*/ 1054916 h 2962327"/>
                  <a:gd name="connsiteX223" fmla="*/ 2610346 w 3028217"/>
                  <a:gd name="connsiteY223" fmla="*/ 1080633 h 2962327"/>
                  <a:gd name="connsiteX224" fmla="*/ 2609202 w 3028217"/>
                  <a:gd name="connsiteY224" fmla="*/ 1082346 h 2962327"/>
                  <a:gd name="connsiteX225" fmla="*/ 2613204 w 3028217"/>
                  <a:gd name="connsiteY225" fmla="*/ 1086348 h 2962327"/>
                  <a:gd name="connsiteX226" fmla="*/ 2632254 w 3028217"/>
                  <a:gd name="connsiteY226" fmla="*/ 1108255 h 2962327"/>
                  <a:gd name="connsiteX227" fmla="*/ 2609394 w 3028217"/>
                  <a:gd name="connsiteY227" fmla="*/ 1145403 h 2962327"/>
                  <a:gd name="connsiteX228" fmla="*/ 2584629 w 3028217"/>
                  <a:gd name="connsiteY228" fmla="*/ 1132068 h 2962327"/>
                  <a:gd name="connsiteX229" fmla="*/ 2566055 w 3028217"/>
                  <a:gd name="connsiteY229" fmla="*/ 1095397 h 2962327"/>
                  <a:gd name="connsiteX230" fmla="*/ 2558490 w 3028217"/>
                  <a:gd name="connsiteY230" fmla="*/ 1083461 h 2962327"/>
                  <a:gd name="connsiteX231" fmla="*/ 2545576 w 3028217"/>
                  <a:gd name="connsiteY231" fmla="*/ 1071108 h 2962327"/>
                  <a:gd name="connsiteX232" fmla="*/ 2536051 w 3028217"/>
                  <a:gd name="connsiteY232" fmla="*/ 1061583 h 2962327"/>
                  <a:gd name="connsiteX233" fmla="*/ 2429371 w 3028217"/>
                  <a:gd name="connsiteY233" fmla="*/ 952046 h 2962327"/>
                  <a:gd name="connsiteX234" fmla="*/ 2417941 w 3028217"/>
                  <a:gd name="connsiteY234" fmla="*/ 944426 h 2962327"/>
                  <a:gd name="connsiteX235" fmla="*/ 2407463 w 3028217"/>
                  <a:gd name="connsiteY235" fmla="*/ 947283 h 2962327"/>
                  <a:gd name="connsiteX236" fmla="*/ 2469376 w 3028217"/>
                  <a:gd name="connsiteY236" fmla="*/ 1014911 h 2962327"/>
                  <a:gd name="connsiteX237" fmla="*/ 2509381 w 3028217"/>
                  <a:gd name="connsiteY237" fmla="*/ 1044438 h 2962327"/>
                  <a:gd name="connsiteX238" fmla="*/ 2504618 w 3028217"/>
                  <a:gd name="connsiteY238" fmla="*/ 1057773 h 2962327"/>
                  <a:gd name="connsiteX239" fmla="*/ 2488426 w 3028217"/>
                  <a:gd name="connsiteY239" fmla="*/ 1077776 h 2962327"/>
                  <a:gd name="connsiteX240" fmla="*/ 2476996 w 3028217"/>
                  <a:gd name="connsiteY240" fmla="*/ 1084443 h 2962327"/>
                  <a:gd name="connsiteX241" fmla="*/ 2356028 w 3028217"/>
                  <a:gd name="connsiteY241" fmla="*/ 985383 h 2962327"/>
                  <a:gd name="connsiteX242" fmla="*/ 2317928 w 3028217"/>
                  <a:gd name="connsiteY242" fmla="*/ 978716 h 2962327"/>
                  <a:gd name="connsiteX243" fmla="*/ 2295068 w 3028217"/>
                  <a:gd name="connsiteY243" fmla="*/ 993003 h 2962327"/>
                  <a:gd name="connsiteX244" fmla="*/ 2196008 w 3028217"/>
                  <a:gd name="connsiteY244" fmla="*/ 1057773 h 2962327"/>
                  <a:gd name="connsiteX245" fmla="*/ 2181721 w 3028217"/>
                  <a:gd name="connsiteY245" fmla="*/ 1087301 h 2962327"/>
                  <a:gd name="connsiteX246" fmla="*/ 2105521 w 3028217"/>
                  <a:gd name="connsiteY246" fmla="*/ 1157786 h 2962327"/>
                  <a:gd name="connsiteX247" fmla="*/ 2053133 w 3028217"/>
                  <a:gd name="connsiteY247" fmla="*/ 1155881 h 2962327"/>
                  <a:gd name="connsiteX248" fmla="*/ 2036941 w 3028217"/>
                  <a:gd name="connsiteY248" fmla="*/ 1136831 h 2962327"/>
                  <a:gd name="connsiteX249" fmla="*/ 2008366 w 3028217"/>
                  <a:gd name="connsiteY249" fmla="*/ 1131116 h 2962327"/>
                  <a:gd name="connsiteX250" fmla="*/ 2001698 w 3028217"/>
                  <a:gd name="connsiteY250" fmla="*/ 1074918 h 2962327"/>
                  <a:gd name="connsiteX251" fmla="*/ 2008366 w 3028217"/>
                  <a:gd name="connsiteY251" fmla="*/ 1001576 h 2962327"/>
                  <a:gd name="connsiteX252" fmla="*/ 2035988 w 3028217"/>
                  <a:gd name="connsiteY252" fmla="*/ 977763 h 2962327"/>
                  <a:gd name="connsiteX253" fmla="*/ 2107426 w 3028217"/>
                  <a:gd name="connsiteY253" fmla="*/ 983478 h 2962327"/>
                  <a:gd name="connsiteX254" fmla="*/ 2148383 w 3028217"/>
                  <a:gd name="connsiteY254" fmla="*/ 975858 h 2962327"/>
                  <a:gd name="connsiteX255" fmla="*/ 2150288 w 3028217"/>
                  <a:gd name="connsiteY255" fmla="*/ 913946 h 2962327"/>
                  <a:gd name="connsiteX256" fmla="*/ 2112188 w 3028217"/>
                  <a:gd name="connsiteY256" fmla="*/ 876798 h 2962327"/>
                  <a:gd name="connsiteX257" fmla="*/ 2096948 w 3028217"/>
                  <a:gd name="connsiteY257" fmla="*/ 862511 h 2962327"/>
                  <a:gd name="connsiteX258" fmla="*/ 2118856 w 3028217"/>
                  <a:gd name="connsiteY258" fmla="*/ 849176 h 2962327"/>
                  <a:gd name="connsiteX259" fmla="*/ 2206486 w 3028217"/>
                  <a:gd name="connsiteY259" fmla="*/ 810123 h 2962327"/>
                  <a:gd name="connsiteX260" fmla="*/ 2308403 w 3028217"/>
                  <a:gd name="connsiteY260" fmla="*/ 731066 h 2962327"/>
                  <a:gd name="connsiteX261" fmla="*/ 2321738 w 3028217"/>
                  <a:gd name="connsiteY261" fmla="*/ 708206 h 2962327"/>
                  <a:gd name="connsiteX262" fmla="*/ 2311261 w 3028217"/>
                  <a:gd name="connsiteY262" fmla="*/ 679631 h 2962327"/>
                  <a:gd name="connsiteX263" fmla="*/ 2320786 w 3028217"/>
                  <a:gd name="connsiteY263" fmla="*/ 643436 h 2962327"/>
                  <a:gd name="connsiteX264" fmla="*/ 2338883 w 3028217"/>
                  <a:gd name="connsiteY264" fmla="*/ 638673 h 2962327"/>
                  <a:gd name="connsiteX265" fmla="*/ 2343646 w 3028217"/>
                  <a:gd name="connsiteY265" fmla="*/ 675821 h 2962327"/>
                  <a:gd name="connsiteX266" fmla="*/ 2348408 w 3028217"/>
                  <a:gd name="connsiteY266" fmla="*/ 699633 h 2962327"/>
                  <a:gd name="connsiteX267" fmla="*/ 2376031 w 3028217"/>
                  <a:gd name="connsiteY267" fmla="*/ 706301 h 2962327"/>
                  <a:gd name="connsiteX268" fmla="*/ 2385556 w 3028217"/>
                  <a:gd name="connsiteY268" fmla="*/ 704396 h 2962327"/>
                  <a:gd name="connsiteX269" fmla="*/ 2454136 w 3028217"/>
                  <a:gd name="connsiteY269" fmla="*/ 698681 h 2962327"/>
                  <a:gd name="connsiteX270" fmla="*/ 2476996 w 3028217"/>
                  <a:gd name="connsiteY270" fmla="*/ 692013 h 2962327"/>
                  <a:gd name="connsiteX271" fmla="*/ 2517953 w 3028217"/>
                  <a:gd name="connsiteY271" fmla="*/ 648198 h 2962327"/>
                  <a:gd name="connsiteX272" fmla="*/ 2563673 w 3028217"/>
                  <a:gd name="connsiteY272" fmla="*/ 626291 h 2962327"/>
                  <a:gd name="connsiteX273" fmla="*/ 2554148 w 3028217"/>
                  <a:gd name="connsiteY273" fmla="*/ 585333 h 2962327"/>
                  <a:gd name="connsiteX274" fmla="*/ 2572928 w 3028217"/>
                  <a:gd name="connsiteY274" fmla="*/ 573708 h 2962327"/>
                  <a:gd name="connsiteX275" fmla="*/ 2586098 w 3028217"/>
                  <a:gd name="connsiteY275" fmla="*/ 571735 h 2962327"/>
                  <a:gd name="connsiteX276" fmla="*/ 2586726 w 3028217"/>
                  <a:gd name="connsiteY276" fmla="*/ 571671 h 2962327"/>
                  <a:gd name="connsiteX277" fmla="*/ 2624633 w 3028217"/>
                  <a:gd name="connsiteY277" fmla="*/ 568188 h 2962327"/>
                  <a:gd name="connsiteX278" fmla="*/ 2630348 w 3028217"/>
                  <a:gd name="connsiteY278" fmla="*/ 563426 h 2962327"/>
                  <a:gd name="connsiteX279" fmla="*/ 2633206 w 3028217"/>
                  <a:gd name="connsiteY279" fmla="*/ 563426 h 2962327"/>
                  <a:gd name="connsiteX280" fmla="*/ 2626538 w 3028217"/>
                  <a:gd name="connsiteY280" fmla="*/ 563426 h 2962327"/>
                  <a:gd name="connsiteX281" fmla="*/ 2593082 w 3028217"/>
                  <a:gd name="connsiteY281" fmla="*/ 570689 h 2962327"/>
                  <a:gd name="connsiteX282" fmla="*/ 2586098 w 3028217"/>
                  <a:gd name="connsiteY282" fmla="*/ 571735 h 2962327"/>
                  <a:gd name="connsiteX283" fmla="*/ 2574151 w 3028217"/>
                  <a:gd name="connsiteY283" fmla="*/ 572951 h 2962327"/>
                  <a:gd name="connsiteX284" fmla="*/ 2572928 w 3028217"/>
                  <a:gd name="connsiteY284" fmla="*/ 573708 h 2962327"/>
                  <a:gd name="connsiteX285" fmla="*/ 2558911 w 3028217"/>
                  <a:gd name="connsiteY285" fmla="*/ 575808 h 2962327"/>
                  <a:gd name="connsiteX286" fmla="*/ 2506523 w 3028217"/>
                  <a:gd name="connsiteY286" fmla="*/ 541518 h 2962327"/>
                  <a:gd name="connsiteX287" fmla="*/ 2512238 w 3028217"/>
                  <a:gd name="connsiteY287" fmla="*/ 480558 h 2962327"/>
                  <a:gd name="connsiteX288" fmla="*/ 2533193 w 3028217"/>
                  <a:gd name="connsiteY288" fmla="*/ 458651 h 2962327"/>
                  <a:gd name="connsiteX289" fmla="*/ 2534146 w 3028217"/>
                  <a:gd name="connsiteY289" fmla="*/ 440553 h 2962327"/>
                  <a:gd name="connsiteX290" fmla="*/ 2513191 w 3028217"/>
                  <a:gd name="connsiteY290" fmla="*/ 445316 h 2962327"/>
                  <a:gd name="connsiteX291" fmla="*/ 2464613 w 3028217"/>
                  <a:gd name="connsiteY291" fmla="*/ 509133 h 2962327"/>
                  <a:gd name="connsiteX292" fmla="*/ 2467471 w 3028217"/>
                  <a:gd name="connsiteY292" fmla="*/ 551996 h 2962327"/>
                  <a:gd name="connsiteX293" fmla="*/ 2468423 w 3028217"/>
                  <a:gd name="connsiteY293" fmla="*/ 597716 h 2962327"/>
                  <a:gd name="connsiteX294" fmla="*/ 2453183 w 3028217"/>
                  <a:gd name="connsiteY294" fmla="*/ 638673 h 2962327"/>
                  <a:gd name="connsiteX295" fmla="*/ 2423656 w 3028217"/>
                  <a:gd name="connsiteY295" fmla="*/ 676773 h 2962327"/>
                  <a:gd name="connsiteX296" fmla="*/ 2389366 w 3028217"/>
                  <a:gd name="connsiteY296" fmla="*/ 683441 h 2962327"/>
                  <a:gd name="connsiteX297" fmla="*/ 2383651 w 3028217"/>
                  <a:gd name="connsiteY297" fmla="*/ 659628 h 2962327"/>
                  <a:gd name="connsiteX298" fmla="*/ 2367458 w 3028217"/>
                  <a:gd name="connsiteY298" fmla="*/ 627243 h 2962327"/>
                  <a:gd name="connsiteX299" fmla="*/ 2308403 w 3028217"/>
                  <a:gd name="connsiteY299" fmla="*/ 612003 h 2962327"/>
                  <a:gd name="connsiteX300" fmla="*/ 2270303 w 3028217"/>
                  <a:gd name="connsiteY300" fmla="*/ 571046 h 2962327"/>
                  <a:gd name="connsiteX301" fmla="*/ 2260778 w 3028217"/>
                  <a:gd name="connsiteY301" fmla="*/ 543423 h 2962327"/>
                  <a:gd name="connsiteX302" fmla="*/ 2259826 w 3028217"/>
                  <a:gd name="connsiteY302" fmla="*/ 522468 h 2962327"/>
                  <a:gd name="connsiteX303" fmla="*/ 2390318 w 3028217"/>
                  <a:gd name="connsiteY303" fmla="*/ 385308 h 2962327"/>
                  <a:gd name="connsiteX304" fmla="*/ 2416988 w 3028217"/>
                  <a:gd name="connsiteY304" fmla="*/ 357686 h 2962327"/>
                  <a:gd name="connsiteX305" fmla="*/ 2417941 w 3028217"/>
                  <a:gd name="connsiteY305" fmla="*/ 351971 h 2962327"/>
                  <a:gd name="connsiteX306" fmla="*/ 2424608 w 3028217"/>
                  <a:gd name="connsiteY306" fmla="*/ 353876 h 2962327"/>
                  <a:gd name="connsiteX307" fmla="*/ 2452245 w 3028217"/>
                  <a:gd name="connsiteY307" fmla="*/ 336582 h 2962327"/>
                  <a:gd name="connsiteX308" fmla="*/ 2471113 w 3028217"/>
                  <a:gd name="connsiteY308" fmla="*/ 336025 h 2962327"/>
                  <a:gd name="connsiteX309" fmla="*/ 761544 w 3028217"/>
                  <a:gd name="connsiteY309" fmla="*/ 194808 h 2962327"/>
                  <a:gd name="connsiteX310" fmla="*/ 773926 w 3028217"/>
                  <a:gd name="connsiteY310" fmla="*/ 216716 h 2962327"/>
                  <a:gd name="connsiteX311" fmla="*/ 773926 w 3028217"/>
                  <a:gd name="connsiteY311" fmla="*/ 278628 h 2962327"/>
                  <a:gd name="connsiteX312" fmla="*/ 687249 w 3028217"/>
                  <a:gd name="connsiteY312" fmla="*/ 293868 h 2962327"/>
                  <a:gd name="connsiteX313" fmla="*/ 671056 w 3028217"/>
                  <a:gd name="connsiteY313" fmla="*/ 292916 h 2962327"/>
                  <a:gd name="connsiteX314" fmla="*/ 640576 w 3028217"/>
                  <a:gd name="connsiteY314" fmla="*/ 298631 h 2962327"/>
                  <a:gd name="connsiteX315" fmla="*/ 603429 w 3028217"/>
                  <a:gd name="connsiteY315" fmla="*/ 291011 h 2962327"/>
                  <a:gd name="connsiteX316" fmla="*/ 715824 w 3028217"/>
                  <a:gd name="connsiteY316" fmla="*/ 211953 h 2962327"/>
                  <a:gd name="connsiteX317" fmla="*/ 727254 w 3028217"/>
                  <a:gd name="connsiteY317" fmla="*/ 215763 h 2962327"/>
                  <a:gd name="connsiteX318" fmla="*/ 761544 w 3028217"/>
                  <a:gd name="connsiteY318" fmla="*/ 194808 h 2962327"/>
                  <a:gd name="connsiteX319" fmla="*/ 873343 w 3028217"/>
                  <a:gd name="connsiteY319" fmla="*/ 184331 h 2962327"/>
                  <a:gd name="connsiteX320" fmla="*/ 891083 w 3028217"/>
                  <a:gd name="connsiteY320" fmla="*/ 191951 h 2962327"/>
                  <a:gd name="connsiteX321" fmla="*/ 888226 w 3028217"/>
                  <a:gd name="connsiteY321" fmla="*/ 217668 h 2962327"/>
                  <a:gd name="connsiteX322" fmla="*/ 879241 w 3028217"/>
                  <a:gd name="connsiteY322" fmla="*/ 234820 h 2962327"/>
                  <a:gd name="connsiteX323" fmla="*/ 895370 w 3028217"/>
                  <a:gd name="connsiteY323" fmla="*/ 235036 h 2962327"/>
                  <a:gd name="connsiteX324" fmla="*/ 899656 w 3028217"/>
                  <a:gd name="connsiteY324" fmla="*/ 266246 h 2962327"/>
                  <a:gd name="connsiteX325" fmla="*/ 892988 w 3028217"/>
                  <a:gd name="connsiteY325" fmla="*/ 303393 h 2962327"/>
                  <a:gd name="connsiteX326" fmla="*/ 905371 w 3028217"/>
                  <a:gd name="connsiteY326" fmla="*/ 303393 h 2962327"/>
                  <a:gd name="connsiteX327" fmla="*/ 915848 w 3028217"/>
                  <a:gd name="connsiteY327" fmla="*/ 337683 h 2962327"/>
                  <a:gd name="connsiteX328" fmla="*/ 946328 w 3028217"/>
                  <a:gd name="connsiteY328" fmla="*/ 324348 h 2962327"/>
                  <a:gd name="connsiteX329" fmla="*/ 973409 w 3028217"/>
                  <a:gd name="connsiteY329" fmla="*/ 303804 h 2962327"/>
                  <a:gd name="connsiteX330" fmla="*/ 975260 w 3028217"/>
                  <a:gd name="connsiteY330" fmla="*/ 292796 h 2962327"/>
                  <a:gd name="connsiteX331" fmla="*/ 965378 w 3028217"/>
                  <a:gd name="connsiteY331" fmla="*/ 281485 h 2962327"/>
                  <a:gd name="connsiteX332" fmla="*/ 962521 w 3028217"/>
                  <a:gd name="connsiteY332" fmla="*/ 233860 h 2962327"/>
                  <a:gd name="connsiteX333" fmla="*/ 1013956 w 3028217"/>
                  <a:gd name="connsiteY333" fmla="*/ 203380 h 2962327"/>
                  <a:gd name="connsiteX334" fmla="*/ 1028243 w 3028217"/>
                  <a:gd name="connsiteY334" fmla="*/ 200165 h 2962327"/>
                  <a:gd name="connsiteX335" fmla="*/ 1042531 w 3028217"/>
                  <a:gd name="connsiteY335" fmla="*/ 206238 h 2962327"/>
                  <a:gd name="connsiteX336" fmla="*/ 1016813 w 3028217"/>
                  <a:gd name="connsiteY336" fmla="*/ 234813 h 2962327"/>
                  <a:gd name="connsiteX337" fmla="*/ 1075868 w 3028217"/>
                  <a:gd name="connsiteY337" fmla="*/ 204333 h 2962327"/>
                  <a:gd name="connsiteX338" fmla="*/ 1095871 w 3028217"/>
                  <a:gd name="connsiteY338" fmla="*/ 204333 h 2962327"/>
                  <a:gd name="connsiteX339" fmla="*/ 1099681 w 3028217"/>
                  <a:gd name="connsiteY339" fmla="*/ 232908 h 2962327"/>
                  <a:gd name="connsiteX340" fmla="*/ 1133971 w 3028217"/>
                  <a:gd name="connsiteY340" fmla="*/ 231003 h 2962327"/>
                  <a:gd name="connsiteX341" fmla="*/ 1151116 w 3028217"/>
                  <a:gd name="connsiteY341" fmla="*/ 238623 h 2962327"/>
                  <a:gd name="connsiteX342" fmla="*/ 1205408 w 3028217"/>
                  <a:gd name="connsiteY342" fmla="*/ 287200 h 2962327"/>
                  <a:gd name="connsiteX343" fmla="*/ 1198741 w 3028217"/>
                  <a:gd name="connsiteY343" fmla="*/ 334825 h 2962327"/>
                  <a:gd name="connsiteX344" fmla="*/ 1248271 w 3028217"/>
                  <a:gd name="connsiteY344" fmla="*/ 377688 h 2962327"/>
                  <a:gd name="connsiteX345" fmla="*/ 1246366 w 3028217"/>
                  <a:gd name="connsiteY345" fmla="*/ 402453 h 2962327"/>
                  <a:gd name="connsiteX346" fmla="*/ 1187311 w 3028217"/>
                  <a:gd name="connsiteY346" fmla="*/ 402453 h 2962327"/>
                  <a:gd name="connsiteX347" fmla="*/ 1171118 w 3028217"/>
                  <a:gd name="connsiteY347" fmla="*/ 396738 h 2962327"/>
                  <a:gd name="connsiteX348" fmla="*/ 1171118 w 3028217"/>
                  <a:gd name="connsiteY348" fmla="*/ 431028 h 2962327"/>
                  <a:gd name="connsiteX349" fmla="*/ 1151116 w 3028217"/>
                  <a:gd name="connsiteY349" fmla="*/ 479605 h 2962327"/>
                  <a:gd name="connsiteX350" fmla="*/ 1136828 w 3028217"/>
                  <a:gd name="connsiteY350" fmla="*/ 476748 h 2962327"/>
                  <a:gd name="connsiteX351" fmla="*/ 1136828 w 3028217"/>
                  <a:gd name="connsiteY351" fmla="*/ 487225 h 2962327"/>
                  <a:gd name="connsiteX352" fmla="*/ 1118731 w 3028217"/>
                  <a:gd name="connsiteY352" fmla="*/ 497703 h 2962327"/>
                  <a:gd name="connsiteX353" fmla="*/ 1066343 w 3028217"/>
                  <a:gd name="connsiteY353" fmla="*/ 455793 h 2962327"/>
                  <a:gd name="connsiteX354" fmla="*/ 1016813 w 3028217"/>
                  <a:gd name="connsiteY354" fmla="*/ 433885 h 2962327"/>
                  <a:gd name="connsiteX355" fmla="*/ 996811 w 3028217"/>
                  <a:gd name="connsiteY355" fmla="*/ 428170 h 2962327"/>
                  <a:gd name="connsiteX356" fmla="*/ 1013003 w 3028217"/>
                  <a:gd name="connsiteY356" fmla="*/ 411978 h 2962327"/>
                  <a:gd name="connsiteX357" fmla="*/ 1109206 w 3028217"/>
                  <a:gd name="connsiteY357" fmla="*/ 369115 h 2962327"/>
                  <a:gd name="connsiteX358" fmla="*/ 1089203 w 3028217"/>
                  <a:gd name="connsiteY358" fmla="*/ 307203 h 2962327"/>
                  <a:gd name="connsiteX359" fmla="*/ 1077773 w 3028217"/>
                  <a:gd name="connsiteY359" fmla="*/ 291010 h 2962327"/>
                  <a:gd name="connsiteX360" fmla="*/ 1016813 w 3028217"/>
                  <a:gd name="connsiteY360" fmla="*/ 292915 h 2962327"/>
                  <a:gd name="connsiteX361" fmla="*/ 1007169 w 3028217"/>
                  <a:gd name="connsiteY361" fmla="*/ 296011 h 2962327"/>
                  <a:gd name="connsiteX362" fmla="*/ 1007866 w 3028217"/>
                  <a:gd name="connsiteY362" fmla="*/ 302667 h 2962327"/>
                  <a:gd name="connsiteX363" fmla="*/ 1009193 w 3028217"/>
                  <a:gd name="connsiteY363" fmla="*/ 303393 h 2962327"/>
                  <a:gd name="connsiteX364" fmla="*/ 962521 w 3028217"/>
                  <a:gd name="connsiteY364" fmla="*/ 370068 h 2962327"/>
                  <a:gd name="connsiteX365" fmla="*/ 905371 w 3028217"/>
                  <a:gd name="connsiteY365" fmla="*/ 371973 h 2962327"/>
                  <a:gd name="connsiteX366" fmla="*/ 868223 w 3028217"/>
                  <a:gd name="connsiteY366" fmla="*/ 410073 h 2962327"/>
                  <a:gd name="connsiteX367" fmla="*/ 836791 w 3028217"/>
                  <a:gd name="connsiteY367" fmla="*/ 426266 h 2962327"/>
                  <a:gd name="connsiteX368" fmla="*/ 816788 w 3028217"/>
                  <a:gd name="connsiteY368" fmla="*/ 424361 h 2962327"/>
                  <a:gd name="connsiteX369" fmla="*/ 677723 w 3028217"/>
                  <a:gd name="connsiteY369" fmla="*/ 507228 h 2962327"/>
                  <a:gd name="connsiteX370" fmla="*/ 668198 w 3028217"/>
                  <a:gd name="connsiteY370" fmla="*/ 553901 h 2962327"/>
                  <a:gd name="connsiteX371" fmla="*/ 662483 w 3028217"/>
                  <a:gd name="connsiteY371" fmla="*/ 586286 h 2962327"/>
                  <a:gd name="connsiteX372" fmla="*/ 716776 w 3028217"/>
                  <a:gd name="connsiteY372" fmla="*/ 612956 h 2962327"/>
                  <a:gd name="connsiteX373" fmla="*/ 771068 w 3028217"/>
                  <a:gd name="connsiteY373" fmla="*/ 645341 h 2962327"/>
                  <a:gd name="connsiteX374" fmla="*/ 782498 w 3028217"/>
                  <a:gd name="connsiteY374" fmla="*/ 667248 h 2962327"/>
                  <a:gd name="connsiteX375" fmla="*/ 772973 w 3028217"/>
                  <a:gd name="connsiteY375" fmla="*/ 726303 h 2962327"/>
                  <a:gd name="connsiteX376" fmla="*/ 805358 w 3028217"/>
                  <a:gd name="connsiteY376" fmla="*/ 736781 h 2962327"/>
                  <a:gd name="connsiteX377" fmla="*/ 828218 w 3028217"/>
                  <a:gd name="connsiteY377" fmla="*/ 689156 h 2962327"/>
                  <a:gd name="connsiteX378" fmla="*/ 858698 w 3028217"/>
                  <a:gd name="connsiteY378" fmla="*/ 652961 h 2962327"/>
                  <a:gd name="connsiteX379" fmla="*/ 901561 w 3028217"/>
                  <a:gd name="connsiteY379" fmla="*/ 573903 h 2962327"/>
                  <a:gd name="connsiteX380" fmla="*/ 904418 w 3028217"/>
                  <a:gd name="connsiteY380" fmla="*/ 561521 h 2962327"/>
                  <a:gd name="connsiteX381" fmla="*/ 953948 w 3028217"/>
                  <a:gd name="connsiteY381" fmla="*/ 491988 h 2962327"/>
                  <a:gd name="connsiteX382" fmla="*/ 968236 w 3028217"/>
                  <a:gd name="connsiteY382" fmla="*/ 478653 h 2962327"/>
                  <a:gd name="connsiteX383" fmla="*/ 1049198 w 3028217"/>
                  <a:gd name="connsiteY383" fmla="*/ 512943 h 2962327"/>
                  <a:gd name="connsiteX384" fmla="*/ 1063486 w 3028217"/>
                  <a:gd name="connsiteY384" fmla="*/ 539613 h 2962327"/>
                  <a:gd name="connsiteX385" fmla="*/ 1067296 w 3028217"/>
                  <a:gd name="connsiteY385" fmla="*/ 583428 h 2962327"/>
                  <a:gd name="connsiteX386" fmla="*/ 1112063 w 3028217"/>
                  <a:gd name="connsiteY386" fmla="*/ 568188 h 2962327"/>
                  <a:gd name="connsiteX387" fmla="*/ 1146353 w 3028217"/>
                  <a:gd name="connsiteY387" fmla="*/ 580571 h 2962327"/>
                  <a:gd name="connsiteX388" fmla="*/ 1151116 w 3028217"/>
                  <a:gd name="connsiteY388" fmla="*/ 616766 h 2962327"/>
                  <a:gd name="connsiteX389" fmla="*/ 1193026 w 3028217"/>
                  <a:gd name="connsiteY389" fmla="*/ 684393 h 2962327"/>
                  <a:gd name="connsiteX390" fmla="*/ 1182905 w 3028217"/>
                  <a:gd name="connsiteY390" fmla="*/ 697847 h 2962327"/>
                  <a:gd name="connsiteX391" fmla="*/ 1179024 w 3028217"/>
                  <a:gd name="connsiteY391" fmla="*/ 699159 h 2962327"/>
                  <a:gd name="connsiteX392" fmla="*/ 1177845 w 3028217"/>
                  <a:gd name="connsiteY392" fmla="*/ 699023 h 2962327"/>
                  <a:gd name="connsiteX393" fmla="*/ 1166356 w 3028217"/>
                  <a:gd name="connsiteY393" fmla="*/ 703443 h 2962327"/>
                  <a:gd name="connsiteX394" fmla="*/ 1179024 w 3028217"/>
                  <a:gd name="connsiteY394" fmla="*/ 699159 h 2962327"/>
                  <a:gd name="connsiteX395" fmla="*/ 1188263 w 3028217"/>
                  <a:gd name="connsiteY395" fmla="*/ 700229 h 2962327"/>
                  <a:gd name="connsiteX396" fmla="*/ 1207313 w 3028217"/>
                  <a:gd name="connsiteY396" fmla="*/ 712016 h 2962327"/>
                  <a:gd name="connsiteX397" fmla="*/ 1205051 w 3028217"/>
                  <a:gd name="connsiteY397" fmla="*/ 754402 h 2962327"/>
                  <a:gd name="connsiteX398" fmla="*/ 1180854 w 3028217"/>
                  <a:gd name="connsiteY398" fmla="*/ 787924 h 2962327"/>
                  <a:gd name="connsiteX399" fmla="*/ 1187073 w 3028217"/>
                  <a:gd name="connsiteY399" fmla="*/ 807504 h 2962327"/>
                  <a:gd name="connsiteX400" fmla="*/ 1206361 w 3028217"/>
                  <a:gd name="connsiteY400" fmla="*/ 814886 h 2962327"/>
                  <a:gd name="connsiteX401" fmla="*/ 1213981 w 3028217"/>
                  <a:gd name="connsiteY401" fmla="*/ 828221 h 2962327"/>
                  <a:gd name="connsiteX402" fmla="*/ 1172071 w 3028217"/>
                  <a:gd name="connsiteY402" fmla="*/ 862511 h 2962327"/>
                  <a:gd name="connsiteX403" fmla="*/ 1115874 w 3028217"/>
                  <a:gd name="connsiteY403" fmla="*/ 854891 h 2962327"/>
                  <a:gd name="connsiteX404" fmla="*/ 1148259 w 3028217"/>
                  <a:gd name="connsiteY404" fmla="*/ 807266 h 2962327"/>
                  <a:gd name="connsiteX405" fmla="*/ 1173024 w 3028217"/>
                  <a:gd name="connsiteY405" fmla="*/ 780596 h 2962327"/>
                  <a:gd name="connsiteX406" fmla="*/ 1173125 w 3028217"/>
                  <a:gd name="connsiteY406" fmla="*/ 780684 h 2962327"/>
                  <a:gd name="connsiteX407" fmla="*/ 1174333 w 3028217"/>
                  <a:gd name="connsiteY407" fmla="*/ 770475 h 2962327"/>
                  <a:gd name="connsiteX408" fmla="*/ 1163498 w 3028217"/>
                  <a:gd name="connsiteY408" fmla="*/ 767261 h 2962327"/>
                  <a:gd name="connsiteX409" fmla="*/ 1124446 w 3028217"/>
                  <a:gd name="connsiteY409" fmla="*/ 787263 h 2962327"/>
                  <a:gd name="connsiteX410" fmla="*/ 1043483 w 3028217"/>
                  <a:gd name="connsiteY410" fmla="*/ 789168 h 2962327"/>
                  <a:gd name="connsiteX411" fmla="*/ 993953 w 3028217"/>
                  <a:gd name="connsiteY411" fmla="*/ 794883 h 2962327"/>
                  <a:gd name="connsiteX412" fmla="*/ 959663 w 3028217"/>
                  <a:gd name="connsiteY412" fmla="*/ 814886 h 2962327"/>
                  <a:gd name="connsiteX413" fmla="*/ 929183 w 3028217"/>
                  <a:gd name="connsiteY413" fmla="*/ 839651 h 2962327"/>
                  <a:gd name="connsiteX414" fmla="*/ 925100 w 3028217"/>
                  <a:gd name="connsiteY414" fmla="*/ 843462 h 2962327"/>
                  <a:gd name="connsiteX415" fmla="*/ 915848 w 3028217"/>
                  <a:gd name="connsiteY415" fmla="*/ 851081 h 2962327"/>
                  <a:gd name="connsiteX416" fmla="*/ 912991 w 3028217"/>
                  <a:gd name="connsiteY416" fmla="*/ 851081 h 2962327"/>
                  <a:gd name="connsiteX417" fmla="*/ 914896 w 3028217"/>
                  <a:gd name="connsiteY417" fmla="*/ 852986 h 2962327"/>
                  <a:gd name="connsiteX418" fmla="*/ 925100 w 3028217"/>
                  <a:gd name="connsiteY418" fmla="*/ 843462 h 2962327"/>
                  <a:gd name="connsiteX419" fmla="*/ 932041 w 3028217"/>
                  <a:gd name="connsiteY419" fmla="*/ 837746 h 2962327"/>
                  <a:gd name="connsiteX420" fmla="*/ 972998 w 3028217"/>
                  <a:gd name="connsiteY420" fmla="*/ 820601 h 2962327"/>
                  <a:gd name="connsiteX421" fmla="*/ 992048 w 3028217"/>
                  <a:gd name="connsiteY421" fmla="*/ 814886 h 2962327"/>
                  <a:gd name="connsiteX422" fmla="*/ 1023481 w 3028217"/>
                  <a:gd name="connsiteY422" fmla="*/ 819648 h 2962327"/>
                  <a:gd name="connsiteX423" fmla="*/ 1005383 w 3028217"/>
                  <a:gd name="connsiteY423" fmla="*/ 842508 h 2962327"/>
                  <a:gd name="connsiteX424" fmla="*/ 1006336 w 3028217"/>
                  <a:gd name="connsiteY424" fmla="*/ 854891 h 2962327"/>
                  <a:gd name="connsiteX425" fmla="*/ 1005383 w 3028217"/>
                  <a:gd name="connsiteY425" fmla="*/ 889181 h 2962327"/>
                  <a:gd name="connsiteX426" fmla="*/ 984428 w 3028217"/>
                  <a:gd name="connsiteY426" fmla="*/ 910136 h 2962327"/>
                  <a:gd name="connsiteX427" fmla="*/ 952043 w 3028217"/>
                  <a:gd name="connsiteY427" fmla="*/ 916803 h 2962327"/>
                  <a:gd name="connsiteX428" fmla="*/ 899656 w 3028217"/>
                  <a:gd name="connsiteY428" fmla="*/ 938711 h 2962327"/>
                  <a:gd name="connsiteX429" fmla="*/ 855841 w 3028217"/>
                  <a:gd name="connsiteY429" fmla="*/ 985383 h 2962327"/>
                  <a:gd name="connsiteX430" fmla="*/ 831076 w 3028217"/>
                  <a:gd name="connsiteY430" fmla="*/ 1003481 h 2962327"/>
                  <a:gd name="connsiteX431" fmla="*/ 738683 w 3028217"/>
                  <a:gd name="connsiteY431" fmla="*/ 1081586 h 2962327"/>
                  <a:gd name="connsiteX432" fmla="*/ 711061 w 3028217"/>
                  <a:gd name="connsiteY432" fmla="*/ 1115876 h 2962327"/>
                  <a:gd name="connsiteX433" fmla="*/ 666293 w 3028217"/>
                  <a:gd name="connsiteY433" fmla="*/ 1175883 h 2962327"/>
                  <a:gd name="connsiteX434" fmla="*/ 585331 w 3028217"/>
                  <a:gd name="connsiteY434" fmla="*/ 1230176 h 2962327"/>
                  <a:gd name="connsiteX435" fmla="*/ 559613 w 3028217"/>
                  <a:gd name="connsiteY435" fmla="*/ 1297803 h 2962327"/>
                  <a:gd name="connsiteX436" fmla="*/ 557708 w 3028217"/>
                  <a:gd name="connsiteY436" fmla="*/ 1386386 h 2962327"/>
                  <a:gd name="connsiteX437" fmla="*/ 542468 w 3028217"/>
                  <a:gd name="connsiteY437" fmla="*/ 1407341 h 2962327"/>
                  <a:gd name="connsiteX438" fmla="*/ 528181 w 3028217"/>
                  <a:gd name="connsiteY438" fmla="*/ 1387338 h 2962327"/>
                  <a:gd name="connsiteX439" fmla="*/ 519608 w 3028217"/>
                  <a:gd name="connsiteY439" fmla="*/ 1320663 h 2962327"/>
                  <a:gd name="connsiteX440" fmla="*/ 488176 w 3028217"/>
                  <a:gd name="connsiteY440" fmla="*/ 1283516 h 2962327"/>
                  <a:gd name="connsiteX441" fmla="*/ 429121 w 3028217"/>
                  <a:gd name="connsiteY441" fmla="*/ 1267323 h 2962327"/>
                  <a:gd name="connsiteX442" fmla="*/ 409118 w 3028217"/>
                  <a:gd name="connsiteY442" fmla="*/ 1268276 h 2962327"/>
                  <a:gd name="connsiteX443" fmla="*/ 336728 w 3028217"/>
                  <a:gd name="connsiteY443" fmla="*/ 1284468 h 2962327"/>
                  <a:gd name="connsiteX444" fmla="*/ 215761 w 3028217"/>
                  <a:gd name="connsiteY444" fmla="*/ 1373051 h 2962327"/>
                  <a:gd name="connsiteX445" fmla="*/ 189091 w 3028217"/>
                  <a:gd name="connsiteY445" fmla="*/ 1441631 h 2962327"/>
                  <a:gd name="connsiteX446" fmla="*/ 196711 w 3028217"/>
                  <a:gd name="connsiteY446" fmla="*/ 1544501 h 2962327"/>
                  <a:gd name="connsiteX447" fmla="*/ 244336 w 3028217"/>
                  <a:gd name="connsiteY447" fmla="*/ 1573076 h 2962327"/>
                  <a:gd name="connsiteX448" fmla="*/ 320536 w 3028217"/>
                  <a:gd name="connsiteY448" fmla="*/ 1514973 h 2962327"/>
                  <a:gd name="connsiteX449" fmla="*/ 387211 w 3028217"/>
                  <a:gd name="connsiteY449" fmla="*/ 1494971 h 2962327"/>
                  <a:gd name="connsiteX450" fmla="*/ 389116 w 3028217"/>
                  <a:gd name="connsiteY450" fmla="*/ 1515926 h 2962327"/>
                  <a:gd name="connsiteX451" fmla="*/ 340538 w 3028217"/>
                  <a:gd name="connsiteY451" fmla="*/ 1624511 h 2962327"/>
                  <a:gd name="connsiteX452" fmla="*/ 354826 w 3028217"/>
                  <a:gd name="connsiteY452" fmla="*/ 1644513 h 2962327"/>
                  <a:gd name="connsiteX453" fmla="*/ 410071 w 3028217"/>
                  <a:gd name="connsiteY453" fmla="*/ 1645466 h 2962327"/>
                  <a:gd name="connsiteX454" fmla="*/ 439598 w 3028217"/>
                  <a:gd name="connsiteY454" fmla="*/ 1687376 h 2962327"/>
                  <a:gd name="connsiteX455" fmla="*/ 426263 w 3028217"/>
                  <a:gd name="connsiteY455" fmla="*/ 1743573 h 2962327"/>
                  <a:gd name="connsiteX456" fmla="*/ 450076 w 3028217"/>
                  <a:gd name="connsiteY456" fmla="*/ 1813106 h 2962327"/>
                  <a:gd name="connsiteX457" fmla="*/ 499606 w 3028217"/>
                  <a:gd name="connsiteY457" fmla="*/ 1812153 h 2962327"/>
                  <a:gd name="connsiteX458" fmla="*/ 536753 w 3028217"/>
                  <a:gd name="connsiteY458" fmla="*/ 1818821 h 2962327"/>
                  <a:gd name="connsiteX459" fmla="*/ 577711 w 3028217"/>
                  <a:gd name="connsiteY459" fmla="*/ 1813106 h 2962327"/>
                  <a:gd name="connsiteX460" fmla="*/ 661531 w 3028217"/>
                  <a:gd name="connsiteY460" fmla="*/ 1754051 h 2962327"/>
                  <a:gd name="connsiteX461" fmla="*/ 672008 w 3028217"/>
                  <a:gd name="connsiteY461" fmla="*/ 1763576 h 2962327"/>
                  <a:gd name="connsiteX462" fmla="*/ 695821 w 3028217"/>
                  <a:gd name="connsiteY462" fmla="*/ 1768338 h 2962327"/>
                  <a:gd name="connsiteX463" fmla="*/ 741541 w 3028217"/>
                  <a:gd name="connsiteY463" fmla="*/ 1772148 h 2962327"/>
                  <a:gd name="connsiteX464" fmla="*/ 832028 w 3028217"/>
                  <a:gd name="connsiteY464" fmla="*/ 1788341 h 2962327"/>
                  <a:gd name="connsiteX465" fmla="*/ 865366 w 3028217"/>
                  <a:gd name="connsiteY465" fmla="*/ 1796913 h 2962327"/>
                  <a:gd name="connsiteX466" fmla="*/ 910133 w 3028217"/>
                  <a:gd name="connsiteY466" fmla="*/ 1838823 h 2962327"/>
                  <a:gd name="connsiteX467" fmla="*/ 1047293 w 3028217"/>
                  <a:gd name="connsiteY467" fmla="*/ 1918833 h 2962327"/>
                  <a:gd name="connsiteX468" fmla="*/ 1116826 w 3028217"/>
                  <a:gd name="connsiteY468" fmla="*/ 2036943 h 2962327"/>
                  <a:gd name="connsiteX469" fmla="*/ 1106348 w 3028217"/>
                  <a:gd name="connsiteY469" fmla="*/ 2056946 h 2962327"/>
                  <a:gd name="connsiteX470" fmla="*/ 1104443 w 3028217"/>
                  <a:gd name="connsiteY470" fmla="*/ 2099808 h 2962327"/>
                  <a:gd name="connsiteX471" fmla="*/ 1124446 w 3028217"/>
                  <a:gd name="connsiteY471" fmla="*/ 2102666 h 2962327"/>
                  <a:gd name="connsiteX472" fmla="*/ 1193026 w 3028217"/>
                  <a:gd name="connsiteY472" fmla="*/ 2077901 h 2962327"/>
                  <a:gd name="connsiteX473" fmla="*/ 1280656 w 3028217"/>
                  <a:gd name="connsiteY473" fmla="*/ 2123621 h 2962327"/>
                  <a:gd name="connsiteX474" fmla="*/ 1387336 w 3028217"/>
                  <a:gd name="connsiteY474" fmla="*/ 2172198 h 2962327"/>
                  <a:gd name="connsiteX475" fmla="*/ 1434008 w 3028217"/>
                  <a:gd name="connsiteY475" fmla="*/ 2199821 h 2962327"/>
                  <a:gd name="connsiteX476" fmla="*/ 1430198 w 3028217"/>
                  <a:gd name="connsiteY476" fmla="*/ 2282688 h 2962327"/>
                  <a:gd name="connsiteX477" fmla="*/ 1370191 w 3028217"/>
                  <a:gd name="connsiteY477" fmla="*/ 2373176 h 2962327"/>
                  <a:gd name="connsiteX478" fmla="*/ 1358761 w 3028217"/>
                  <a:gd name="connsiteY478" fmla="*/ 2423658 h 2962327"/>
                  <a:gd name="connsiteX479" fmla="*/ 1327328 w 3028217"/>
                  <a:gd name="connsiteY479" fmla="*/ 2600823 h 2962327"/>
                  <a:gd name="connsiteX480" fmla="*/ 1293991 w 3028217"/>
                  <a:gd name="connsiteY480" fmla="*/ 2626541 h 2962327"/>
                  <a:gd name="connsiteX481" fmla="*/ 1218743 w 3028217"/>
                  <a:gd name="connsiteY481" fmla="*/ 2661783 h 2962327"/>
                  <a:gd name="connsiteX482" fmla="*/ 1193026 w 3028217"/>
                  <a:gd name="connsiteY482" fmla="*/ 2710361 h 2962327"/>
                  <a:gd name="connsiteX483" fmla="*/ 1164451 w 3028217"/>
                  <a:gd name="connsiteY483" fmla="*/ 2832281 h 2962327"/>
                  <a:gd name="connsiteX484" fmla="*/ 1122541 w 3028217"/>
                  <a:gd name="connsiteY484" fmla="*/ 2910386 h 2962327"/>
                  <a:gd name="connsiteX485" fmla="*/ 1095871 w 3028217"/>
                  <a:gd name="connsiteY485" fmla="*/ 2929436 h 2962327"/>
                  <a:gd name="connsiteX486" fmla="*/ 1061581 w 3028217"/>
                  <a:gd name="connsiteY486" fmla="*/ 2922768 h 2962327"/>
                  <a:gd name="connsiteX487" fmla="*/ 1047293 w 3028217"/>
                  <a:gd name="connsiteY487" fmla="*/ 2929436 h 2962327"/>
                  <a:gd name="connsiteX488" fmla="*/ 1061581 w 3028217"/>
                  <a:gd name="connsiteY488" fmla="*/ 2956106 h 2962327"/>
                  <a:gd name="connsiteX489" fmla="*/ 1040626 w 3028217"/>
                  <a:gd name="connsiteY489" fmla="*/ 2959916 h 2962327"/>
                  <a:gd name="connsiteX490" fmla="*/ 783451 w 3028217"/>
                  <a:gd name="connsiteY490" fmla="*/ 2850378 h 2962327"/>
                  <a:gd name="connsiteX491" fmla="*/ 752971 w 3028217"/>
                  <a:gd name="connsiteY491" fmla="*/ 2805611 h 2962327"/>
                  <a:gd name="connsiteX492" fmla="*/ 737731 w 3028217"/>
                  <a:gd name="connsiteY492" fmla="*/ 2765606 h 2962327"/>
                  <a:gd name="connsiteX493" fmla="*/ 721538 w 3028217"/>
                  <a:gd name="connsiteY493" fmla="*/ 2564628 h 2962327"/>
                  <a:gd name="connsiteX494" fmla="*/ 670103 w 3028217"/>
                  <a:gd name="connsiteY494" fmla="*/ 2492238 h 2962327"/>
                  <a:gd name="connsiteX495" fmla="*/ 539611 w 3028217"/>
                  <a:gd name="connsiteY495" fmla="*/ 2337933 h 2962327"/>
                  <a:gd name="connsiteX496" fmla="*/ 473888 w 3028217"/>
                  <a:gd name="connsiteY496" fmla="*/ 2221728 h 2962327"/>
                  <a:gd name="connsiteX497" fmla="*/ 468173 w 3028217"/>
                  <a:gd name="connsiteY497" fmla="*/ 2148386 h 2962327"/>
                  <a:gd name="connsiteX498" fmla="*/ 471983 w 3028217"/>
                  <a:gd name="connsiteY498" fmla="*/ 2122668 h 2962327"/>
                  <a:gd name="connsiteX499" fmla="*/ 493891 w 3028217"/>
                  <a:gd name="connsiteY499" fmla="*/ 2021703 h 2962327"/>
                  <a:gd name="connsiteX500" fmla="*/ 538658 w 3028217"/>
                  <a:gd name="connsiteY500" fmla="*/ 1907403 h 2962327"/>
                  <a:gd name="connsiteX501" fmla="*/ 524371 w 3028217"/>
                  <a:gd name="connsiteY501" fmla="*/ 1854063 h 2962327"/>
                  <a:gd name="connsiteX502" fmla="*/ 499606 w 3028217"/>
                  <a:gd name="connsiteY502" fmla="*/ 1853111 h 2962327"/>
                  <a:gd name="connsiteX503" fmla="*/ 459601 w 3028217"/>
                  <a:gd name="connsiteY503" fmla="*/ 1860731 h 2962327"/>
                  <a:gd name="connsiteX504" fmla="*/ 408166 w 3028217"/>
                  <a:gd name="connsiteY504" fmla="*/ 1827393 h 2962327"/>
                  <a:gd name="connsiteX505" fmla="*/ 354826 w 3028217"/>
                  <a:gd name="connsiteY505" fmla="*/ 1742621 h 2962327"/>
                  <a:gd name="connsiteX506" fmla="*/ 322441 w 3028217"/>
                  <a:gd name="connsiteY506" fmla="*/ 1715951 h 2962327"/>
                  <a:gd name="connsiteX507" fmla="*/ 234811 w 3028217"/>
                  <a:gd name="connsiteY507" fmla="*/ 1658801 h 2962327"/>
                  <a:gd name="connsiteX508" fmla="*/ 206236 w 3028217"/>
                  <a:gd name="connsiteY508" fmla="*/ 1644513 h 2962327"/>
                  <a:gd name="connsiteX509" fmla="*/ 116701 w 3028217"/>
                  <a:gd name="connsiteY509" fmla="*/ 1622606 h 2962327"/>
                  <a:gd name="connsiteX510" fmla="*/ 28118 w 3028217"/>
                  <a:gd name="connsiteY510" fmla="*/ 1557836 h 2962327"/>
                  <a:gd name="connsiteX511" fmla="*/ 12878 w 3028217"/>
                  <a:gd name="connsiteY511" fmla="*/ 1499733 h 2962327"/>
                  <a:gd name="connsiteX512" fmla="*/ 10021 w 3028217"/>
                  <a:gd name="connsiteY512" fmla="*/ 1446393 h 2962327"/>
                  <a:gd name="connsiteX513" fmla="*/ 5258 w 3028217"/>
                  <a:gd name="connsiteY513" fmla="*/ 1410198 h 2962327"/>
                  <a:gd name="connsiteX514" fmla="*/ 45263 w 3028217"/>
                  <a:gd name="connsiteY514" fmla="*/ 1105398 h 2962327"/>
                  <a:gd name="connsiteX515" fmla="*/ 304343 w 3028217"/>
                  <a:gd name="connsiteY515" fmla="*/ 581523 h 2962327"/>
                  <a:gd name="connsiteX516" fmla="*/ 548183 w 3028217"/>
                  <a:gd name="connsiteY516" fmla="*/ 329111 h 2962327"/>
                  <a:gd name="connsiteX517" fmla="*/ 617716 w 3028217"/>
                  <a:gd name="connsiteY517" fmla="*/ 317681 h 2962327"/>
                  <a:gd name="connsiteX518" fmla="*/ 631051 w 3028217"/>
                  <a:gd name="connsiteY518" fmla="*/ 309108 h 2962327"/>
                  <a:gd name="connsiteX519" fmla="*/ 692011 w 3028217"/>
                  <a:gd name="connsiteY519" fmla="*/ 299583 h 2962327"/>
                  <a:gd name="connsiteX520" fmla="*/ 756781 w 3028217"/>
                  <a:gd name="connsiteY520" fmla="*/ 316728 h 2962327"/>
                  <a:gd name="connsiteX521" fmla="*/ 780593 w 3028217"/>
                  <a:gd name="connsiteY521" fmla="*/ 315776 h 2962327"/>
                  <a:gd name="connsiteX522" fmla="*/ 797738 w 3028217"/>
                  <a:gd name="connsiteY522" fmla="*/ 314823 h 2962327"/>
                  <a:gd name="connsiteX523" fmla="*/ 831076 w 3028217"/>
                  <a:gd name="connsiteY523" fmla="*/ 316728 h 2962327"/>
                  <a:gd name="connsiteX524" fmla="*/ 841553 w 3028217"/>
                  <a:gd name="connsiteY524" fmla="*/ 277676 h 2962327"/>
                  <a:gd name="connsiteX525" fmla="*/ 852031 w 3028217"/>
                  <a:gd name="connsiteY525" fmla="*/ 259578 h 2962327"/>
                  <a:gd name="connsiteX526" fmla="*/ 867152 w 3028217"/>
                  <a:gd name="connsiteY526" fmla="*/ 248624 h 2962327"/>
                  <a:gd name="connsiteX527" fmla="*/ 876026 w 3028217"/>
                  <a:gd name="connsiteY527" fmla="*/ 238011 h 2962327"/>
                  <a:gd name="connsiteX528" fmla="*/ 858921 w 3028217"/>
                  <a:gd name="connsiteY528" fmla="*/ 241392 h 2962327"/>
                  <a:gd name="connsiteX529" fmla="*/ 821551 w 3028217"/>
                  <a:gd name="connsiteY529" fmla="*/ 210048 h 2962327"/>
                  <a:gd name="connsiteX530" fmla="*/ 857746 w 3028217"/>
                  <a:gd name="connsiteY530" fmla="*/ 190998 h 2962327"/>
                  <a:gd name="connsiteX531" fmla="*/ 873343 w 3028217"/>
                  <a:gd name="connsiteY531" fmla="*/ 184331 h 2962327"/>
                  <a:gd name="connsiteX532" fmla="*/ 798215 w 3028217"/>
                  <a:gd name="connsiteY532" fmla="*/ 181949 h 2962327"/>
                  <a:gd name="connsiteX533" fmla="*/ 805359 w 3028217"/>
                  <a:gd name="connsiteY533" fmla="*/ 187188 h 2962327"/>
                  <a:gd name="connsiteX534" fmla="*/ 795834 w 3028217"/>
                  <a:gd name="connsiteY534" fmla="*/ 196713 h 2962327"/>
                  <a:gd name="connsiteX535" fmla="*/ 788214 w 3028217"/>
                  <a:gd name="connsiteY535" fmla="*/ 182426 h 2962327"/>
                  <a:gd name="connsiteX536" fmla="*/ 798215 w 3028217"/>
                  <a:gd name="connsiteY536" fmla="*/ 181949 h 2962327"/>
                  <a:gd name="connsiteX537" fmla="*/ 938708 w 3028217"/>
                  <a:gd name="connsiteY537" fmla="*/ 121466 h 2962327"/>
                  <a:gd name="connsiteX538" fmla="*/ 952043 w 3028217"/>
                  <a:gd name="connsiteY538" fmla="*/ 141468 h 2962327"/>
                  <a:gd name="connsiteX539" fmla="*/ 951037 w 3028217"/>
                  <a:gd name="connsiteY539" fmla="*/ 142501 h 2962327"/>
                  <a:gd name="connsiteX540" fmla="*/ 953949 w 3028217"/>
                  <a:gd name="connsiteY540" fmla="*/ 140516 h 2962327"/>
                  <a:gd name="connsiteX541" fmla="*/ 952996 w 3028217"/>
                  <a:gd name="connsiteY541" fmla="*/ 148136 h 2962327"/>
                  <a:gd name="connsiteX542" fmla="*/ 952996 w 3028217"/>
                  <a:gd name="connsiteY542" fmla="*/ 169091 h 2962327"/>
                  <a:gd name="connsiteX543" fmla="*/ 944424 w 3028217"/>
                  <a:gd name="connsiteY543" fmla="*/ 159804 h 2962327"/>
                  <a:gd name="connsiteX544" fmla="*/ 933131 w 3028217"/>
                  <a:gd name="connsiteY544" fmla="*/ 154863 h 2962327"/>
                  <a:gd name="connsiteX545" fmla="*/ 931088 w 3028217"/>
                  <a:gd name="connsiteY545" fmla="*/ 155756 h 2962327"/>
                  <a:gd name="connsiteX546" fmla="*/ 930136 w 3028217"/>
                  <a:gd name="connsiteY546" fmla="*/ 155756 h 2962327"/>
                  <a:gd name="connsiteX547" fmla="*/ 918706 w 3028217"/>
                  <a:gd name="connsiteY547" fmla="*/ 144326 h 2962327"/>
                  <a:gd name="connsiteX548" fmla="*/ 931088 w 3028217"/>
                  <a:gd name="connsiteY548" fmla="*/ 122418 h 2962327"/>
                  <a:gd name="connsiteX549" fmla="*/ 938708 w 3028217"/>
                  <a:gd name="connsiteY549" fmla="*/ 121466 h 2962327"/>
                  <a:gd name="connsiteX550" fmla="*/ 925373 w 3028217"/>
                  <a:gd name="connsiteY550" fmla="*/ 107178 h 2962327"/>
                  <a:gd name="connsiteX551" fmla="*/ 938708 w 3028217"/>
                  <a:gd name="connsiteY551" fmla="*/ 121465 h 2962327"/>
                  <a:gd name="connsiteX552" fmla="*/ 935851 w 3028217"/>
                  <a:gd name="connsiteY552" fmla="*/ 121465 h 2962327"/>
                  <a:gd name="connsiteX553" fmla="*/ 932993 w 3028217"/>
                  <a:gd name="connsiteY553" fmla="*/ 121465 h 2962327"/>
                  <a:gd name="connsiteX554" fmla="*/ 901561 w 3028217"/>
                  <a:gd name="connsiteY554" fmla="*/ 123370 h 2962327"/>
                  <a:gd name="connsiteX555" fmla="*/ 925373 w 3028217"/>
                  <a:gd name="connsiteY555" fmla="*/ 107178 h 2962327"/>
                  <a:gd name="connsiteX556" fmla="*/ 1021576 w 3028217"/>
                  <a:gd name="connsiteY556" fmla="*/ 71936 h 2962327"/>
                  <a:gd name="connsiteX557" fmla="*/ 1031101 w 3028217"/>
                  <a:gd name="connsiteY557" fmla="*/ 97653 h 2962327"/>
                  <a:gd name="connsiteX558" fmla="*/ 1000621 w 3028217"/>
                  <a:gd name="connsiteY558" fmla="*/ 92891 h 2962327"/>
                  <a:gd name="connsiteX559" fmla="*/ 1007288 w 3028217"/>
                  <a:gd name="connsiteY559" fmla="*/ 79556 h 2962327"/>
                  <a:gd name="connsiteX560" fmla="*/ 1021576 w 3028217"/>
                  <a:gd name="connsiteY560" fmla="*/ 71936 h 2962327"/>
                  <a:gd name="connsiteX561" fmla="*/ 1113849 w 3028217"/>
                  <a:gd name="connsiteY561" fmla="*/ 40265 h 2962327"/>
                  <a:gd name="connsiteX562" fmla="*/ 1159689 w 3028217"/>
                  <a:gd name="connsiteY562" fmla="*/ 51933 h 2962327"/>
                  <a:gd name="connsiteX563" fmla="*/ 1151116 w 3028217"/>
                  <a:gd name="connsiteY563" fmla="*/ 84318 h 2962327"/>
                  <a:gd name="connsiteX564" fmla="*/ 1111111 w 3028217"/>
                  <a:gd name="connsiteY564" fmla="*/ 92891 h 2962327"/>
                  <a:gd name="connsiteX565" fmla="*/ 1070153 w 3028217"/>
                  <a:gd name="connsiteY565" fmla="*/ 58601 h 2962327"/>
                  <a:gd name="connsiteX566" fmla="*/ 1113849 w 3028217"/>
                  <a:gd name="connsiteY566" fmla="*/ 40265 h 2962327"/>
                  <a:gd name="connsiteX567" fmla="*/ 1400760 w 3028217"/>
                  <a:gd name="connsiteY567" fmla="*/ 96 h 2962327"/>
                  <a:gd name="connsiteX568" fmla="*/ 1476871 w 3028217"/>
                  <a:gd name="connsiteY568" fmla="*/ 5260 h 2962327"/>
                  <a:gd name="connsiteX569" fmla="*/ 1611174 w 3028217"/>
                  <a:gd name="connsiteY569" fmla="*/ 9070 h 2962327"/>
                  <a:gd name="connsiteX570" fmla="*/ 1619746 w 3028217"/>
                  <a:gd name="connsiteY570" fmla="*/ 17643 h 2962327"/>
                  <a:gd name="connsiteX571" fmla="*/ 1646416 w 3028217"/>
                  <a:gd name="connsiteY571" fmla="*/ 28120 h 2962327"/>
                  <a:gd name="connsiteX572" fmla="*/ 1667371 w 3028217"/>
                  <a:gd name="connsiteY572" fmla="*/ 31930 h 2962327"/>
                  <a:gd name="connsiteX573" fmla="*/ 1742261 w 3028217"/>
                  <a:gd name="connsiteY573" fmla="*/ 11690 h 2962327"/>
                  <a:gd name="connsiteX574" fmla="*/ 1820723 w 3028217"/>
                  <a:gd name="connsiteY574" fmla="*/ 30025 h 2962327"/>
                  <a:gd name="connsiteX575" fmla="*/ 1901686 w 3028217"/>
                  <a:gd name="connsiteY575" fmla="*/ 45265 h 2962327"/>
                  <a:gd name="connsiteX576" fmla="*/ 1894066 w 3028217"/>
                  <a:gd name="connsiteY576" fmla="*/ 69078 h 2962327"/>
                  <a:gd name="connsiteX577" fmla="*/ 1955978 w 3028217"/>
                  <a:gd name="connsiteY577" fmla="*/ 55743 h 2962327"/>
                  <a:gd name="connsiteX578" fmla="*/ 1954073 w 3028217"/>
                  <a:gd name="connsiteY578" fmla="*/ 71935 h 2962327"/>
                  <a:gd name="connsiteX579" fmla="*/ 1935976 w 3028217"/>
                  <a:gd name="connsiteY579" fmla="*/ 103368 h 2962327"/>
                  <a:gd name="connsiteX580" fmla="*/ 1949311 w 3028217"/>
                  <a:gd name="connsiteY580" fmla="*/ 161470 h 2962327"/>
                  <a:gd name="connsiteX581" fmla="*/ 1894066 w 3028217"/>
                  <a:gd name="connsiteY581" fmla="*/ 171948 h 2962327"/>
                  <a:gd name="connsiteX582" fmla="*/ 1913116 w 3028217"/>
                  <a:gd name="connsiteY582" fmla="*/ 183378 h 2962327"/>
                  <a:gd name="connsiteX583" fmla="*/ 1907401 w 3028217"/>
                  <a:gd name="connsiteY583" fmla="*/ 196713 h 2962327"/>
                  <a:gd name="connsiteX584" fmla="*/ 1873111 w 3028217"/>
                  <a:gd name="connsiteY584" fmla="*/ 245290 h 2962327"/>
                  <a:gd name="connsiteX585" fmla="*/ 1866443 w 3028217"/>
                  <a:gd name="connsiteY585" fmla="*/ 267198 h 2962327"/>
                  <a:gd name="connsiteX586" fmla="*/ 1851203 w 3028217"/>
                  <a:gd name="connsiteY586" fmla="*/ 270055 h 2962327"/>
                  <a:gd name="connsiteX587" fmla="*/ 1866443 w 3028217"/>
                  <a:gd name="connsiteY587" fmla="*/ 313870 h 2962327"/>
                  <a:gd name="connsiteX588" fmla="*/ 1843583 w 3028217"/>
                  <a:gd name="connsiteY588" fmla="*/ 319585 h 2962327"/>
                  <a:gd name="connsiteX589" fmla="*/ 1819771 w 3028217"/>
                  <a:gd name="connsiteY589" fmla="*/ 300535 h 2962327"/>
                  <a:gd name="connsiteX590" fmla="*/ 1788338 w 3028217"/>
                  <a:gd name="connsiteY590" fmla="*/ 313870 h 2962327"/>
                  <a:gd name="connsiteX591" fmla="*/ 1800721 w 3028217"/>
                  <a:gd name="connsiteY591" fmla="*/ 315775 h 2962327"/>
                  <a:gd name="connsiteX592" fmla="*/ 1823581 w 3028217"/>
                  <a:gd name="connsiteY592" fmla="*/ 314823 h 2962327"/>
                  <a:gd name="connsiteX593" fmla="*/ 1833106 w 3028217"/>
                  <a:gd name="connsiteY593" fmla="*/ 317680 h 2962327"/>
                  <a:gd name="connsiteX594" fmla="*/ 1838821 w 3028217"/>
                  <a:gd name="connsiteY594" fmla="*/ 334825 h 2962327"/>
                  <a:gd name="connsiteX595" fmla="*/ 1715948 w 3028217"/>
                  <a:gd name="connsiteY595" fmla="*/ 370068 h 2962327"/>
                  <a:gd name="connsiteX596" fmla="*/ 1691183 w 3028217"/>
                  <a:gd name="connsiteY596" fmla="*/ 379593 h 2962327"/>
                  <a:gd name="connsiteX597" fmla="*/ 1586408 w 3028217"/>
                  <a:gd name="connsiteY597" fmla="*/ 430075 h 2962327"/>
                  <a:gd name="connsiteX598" fmla="*/ 1542593 w 3028217"/>
                  <a:gd name="connsiteY598" fmla="*/ 468175 h 2962327"/>
                  <a:gd name="connsiteX599" fmla="*/ 1480681 w 3028217"/>
                  <a:gd name="connsiteY599" fmla="*/ 555805 h 2962327"/>
                  <a:gd name="connsiteX600" fmla="*/ 1462583 w 3028217"/>
                  <a:gd name="connsiteY600" fmla="*/ 562473 h 2962327"/>
                  <a:gd name="connsiteX601" fmla="*/ 1385431 w 3028217"/>
                  <a:gd name="connsiteY601" fmla="*/ 462460 h 2962327"/>
                  <a:gd name="connsiteX602" fmla="*/ 1379716 w 3028217"/>
                  <a:gd name="connsiteY602" fmla="*/ 398643 h 2962327"/>
                  <a:gd name="connsiteX603" fmla="*/ 1441628 w 3028217"/>
                  <a:gd name="connsiteY603" fmla="*/ 335778 h 2962327"/>
                  <a:gd name="connsiteX604" fmla="*/ 1449248 w 3028217"/>
                  <a:gd name="connsiteY604" fmla="*/ 321490 h 2962327"/>
                  <a:gd name="connsiteX605" fmla="*/ 1461631 w 3028217"/>
                  <a:gd name="connsiteY605" fmla="*/ 300535 h 2962327"/>
                  <a:gd name="connsiteX606" fmla="*/ 1412101 w 3028217"/>
                  <a:gd name="connsiteY606" fmla="*/ 280533 h 2962327"/>
                  <a:gd name="connsiteX607" fmla="*/ 1434961 w 3028217"/>
                  <a:gd name="connsiteY607" fmla="*/ 215763 h 2962327"/>
                  <a:gd name="connsiteX608" fmla="*/ 1371143 w 3028217"/>
                  <a:gd name="connsiteY608" fmla="*/ 160518 h 2962327"/>
                  <a:gd name="connsiteX609" fmla="*/ 1331138 w 3028217"/>
                  <a:gd name="connsiteY609" fmla="*/ 162423 h 2962327"/>
                  <a:gd name="connsiteX610" fmla="*/ 1303516 w 3028217"/>
                  <a:gd name="connsiteY610" fmla="*/ 150040 h 2962327"/>
                  <a:gd name="connsiteX611" fmla="*/ 1313993 w 3028217"/>
                  <a:gd name="connsiteY611" fmla="*/ 130038 h 2962327"/>
                  <a:gd name="connsiteX612" fmla="*/ 1313041 w 3028217"/>
                  <a:gd name="connsiteY612" fmla="*/ 121465 h 2962327"/>
                  <a:gd name="connsiteX613" fmla="*/ 1323518 w 3028217"/>
                  <a:gd name="connsiteY613" fmla="*/ 96700 h 2962327"/>
                  <a:gd name="connsiteX614" fmla="*/ 1387336 w 3028217"/>
                  <a:gd name="connsiteY614" fmla="*/ 88128 h 2962327"/>
                  <a:gd name="connsiteX615" fmla="*/ 1394003 w 3028217"/>
                  <a:gd name="connsiteY615" fmla="*/ 68125 h 2962327"/>
                  <a:gd name="connsiteX616" fmla="*/ 1445438 w 3028217"/>
                  <a:gd name="connsiteY616" fmla="*/ 41455 h 2962327"/>
                  <a:gd name="connsiteX617" fmla="*/ 1471104 w 3028217"/>
                  <a:gd name="connsiteY617" fmla="*/ 35589 h 2962327"/>
                  <a:gd name="connsiteX618" fmla="*/ 1469608 w 3028217"/>
                  <a:gd name="connsiteY618" fmla="*/ 35026 h 2962327"/>
                  <a:gd name="connsiteX619" fmla="*/ 1456869 w 3028217"/>
                  <a:gd name="connsiteY619" fmla="*/ 34788 h 2962327"/>
                  <a:gd name="connsiteX620" fmla="*/ 1365429 w 3028217"/>
                  <a:gd name="connsiteY620" fmla="*/ 60505 h 2962327"/>
                  <a:gd name="connsiteX621" fmla="*/ 1208266 w 3028217"/>
                  <a:gd name="connsiteY621" fmla="*/ 122418 h 2962327"/>
                  <a:gd name="connsiteX622" fmla="*/ 1175881 w 3028217"/>
                  <a:gd name="connsiteY622" fmla="*/ 122418 h 2962327"/>
                  <a:gd name="connsiteX623" fmla="*/ 1187311 w 3028217"/>
                  <a:gd name="connsiteY623" fmla="*/ 142420 h 2962327"/>
                  <a:gd name="connsiteX624" fmla="*/ 1180644 w 3028217"/>
                  <a:gd name="connsiteY624" fmla="*/ 149088 h 2962327"/>
                  <a:gd name="connsiteX625" fmla="*/ 1158647 w 3028217"/>
                  <a:gd name="connsiteY625" fmla="*/ 153642 h 2962327"/>
                  <a:gd name="connsiteX626" fmla="*/ 1143520 w 3028217"/>
                  <a:gd name="connsiteY626" fmla="*/ 152466 h 2962327"/>
                  <a:gd name="connsiteX627" fmla="*/ 1148259 w 3028217"/>
                  <a:gd name="connsiteY627" fmla="*/ 153731 h 2962327"/>
                  <a:gd name="connsiteX628" fmla="*/ 1152069 w 3028217"/>
                  <a:gd name="connsiteY628" fmla="*/ 175758 h 2962327"/>
                  <a:gd name="connsiteX629" fmla="*/ 1029196 w 3028217"/>
                  <a:gd name="connsiteY629" fmla="*/ 182425 h 2962327"/>
                  <a:gd name="connsiteX630" fmla="*/ 1006336 w 3028217"/>
                  <a:gd name="connsiteY630" fmla="*/ 148135 h 2962327"/>
                  <a:gd name="connsiteX631" fmla="*/ 995859 w 3028217"/>
                  <a:gd name="connsiteY631" fmla="*/ 134800 h 2962327"/>
                  <a:gd name="connsiteX632" fmla="*/ 987286 w 3028217"/>
                  <a:gd name="connsiteY632" fmla="*/ 114798 h 2962327"/>
                  <a:gd name="connsiteX633" fmla="*/ 1049199 w 3028217"/>
                  <a:gd name="connsiteY633" fmla="*/ 134800 h 2962327"/>
                  <a:gd name="connsiteX634" fmla="*/ 1064439 w 3028217"/>
                  <a:gd name="connsiteY634" fmla="*/ 149088 h 2962327"/>
                  <a:gd name="connsiteX635" fmla="*/ 1095871 w 3028217"/>
                  <a:gd name="connsiteY635" fmla="*/ 149326 h 2962327"/>
                  <a:gd name="connsiteX636" fmla="*/ 1106484 w 3028217"/>
                  <a:gd name="connsiteY636" fmla="*/ 148924 h 2962327"/>
                  <a:gd name="connsiteX637" fmla="*/ 1093014 w 3028217"/>
                  <a:gd name="connsiteY637" fmla="*/ 149088 h 2962327"/>
                  <a:gd name="connsiteX638" fmla="*/ 1062534 w 3028217"/>
                  <a:gd name="connsiteY638" fmla="*/ 131943 h 2962327"/>
                  <a:gd name="connsiteX639" fmla="*/ 1133971 w 3028217"/>
                  <a:gd name="connsiteY639" fmla="*/ 110988 h 2962327"/>
                  <a:gd name="connsiteX640" fmla="*/ 1158736 w 3028217"/>
                  <a:gd name="connsiteY640" fmla="*/ 88128 h 2962327"/>
                  <a:gd name="connsiteX641" fmla="*/ 1173024 w 3028217"/>
                  <a:gd name="connsiteY641" fmla="*/ 73840 h 2962327"/>
                  <a:gd name="connsiteX642" fmla="*/ 1214934 w 3028217"/>
                  <a:gd name="connsiteY642" fmla="*/ 54790 h 2962327"/>
                  <a:gd name="connsiteX643" fmla="*/ 1275894 w 3028217"/>
                  <a:gd name="connsiteY643" fmla="*/ 44313 h 2962327"/>
                  <a:gd name="connsiteX644" fmla="*/ 1211124 w 3028217"/>
                  <a:gd name="connsiteY644" fmla="*/ 51933 h 2962327"/>
                  <a:gd name="connsiteX645" fmla="*/ 1174929 w 3028217"/>
                  <a:gd name="connsiteY645" fmla="*/ 39550 h 2962327"/>
                  <a:gd name="connsiteX646" fmla="*/ 1174929 w 3028217"/>
                  <a:gd name="connsiteY646" fmla="*/ 26215 h 2962327"/>
                  <a:gd name="connsiteX647" fmla="*/ 1400760 w 3028217"/>
                  <a:gd name="connsiteY647" fmla="*/ 96 h 2962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Lst>
                <a:rect l="l" t="t" r="r" b="b"/>
                <a:pathLst>
                  <a:path w="3028217" h="2962327">
                    <a:moveTo>
                      <a:pt x="2863236" y="2049564"/>
                    </a:moveTo>
                    <a:cubicBezTo>
                      <a:pt x="2854902" y="2049564"/>
                      <a:pt x="2847996" y="2053612"/>
                      <a:pt x="2844662" y="2065518"/>
                    </a:cubicBezTo>
                    <a:cubicBezTo>
                      <a:pt x="2840852" y="2080758"/>
                      <a:pt x="2821802" y="2104571"/>
                      <a:pt x="2847519" y="2116953"/>
                    </a:cubicBezTo>
                    <a:cubicBezTo>
                      <a:pt x="2878000" y="2131241"/>
                      <a:pt x="2877047" y="2098856"/>
                      <a:pt x="2887525" y="2084568"/>
                    </a:cubicBezTo>
                    <a:cubicBezTo>
                      <a:pt x="2888477" y="2083616"/>
                      <a:pt x="2889430" y="2080758"/>
                      <a:pt x="2890382" y="2078853"/>
                    </a:cubicBezTo>
                    <a:cubicBezTo>
                      <a:pt x="2895144" y="2071233"/>
                      <a:pt x="2896097" y="2064566"/>
                      <a:pt x="2890382" y="2057898"/>
                    </a:cubicBezTo>
                    <a:cubicBezTo>
                      <a:pt x="2881334" y="2053612"/>
                      <a:pt x="2871571" y="2049564"/>
                      <a:pt x="2863236" y="2049564"/>
                    </a:cubicBezTo>
                    <a:close/>
                    <a:moveTo>
                      <a:pt x="2453184" y="1703568"/>
                    </a:moveTo>
                    <a:cubicBezTo>
                      <a:pt x="2446516" y="1700711"/>
                      <a:pt x="2442706" y="1708331"/>
                      <a:pt x="2444611" y="1714046"/>
                    </a:cubicBezTo>
                    <a:cubicBezTo>
                      <a:pt x="2448421" y="1725476"/>
                      <a:pt x="2452231" y="1738811"/>
                      <a:pt x="2467471" y="1740716"/>
                    </a:cubicBezTo>
                    <a:cubicBezTo>
                      <a:pt x="2475091" y="1741668"/>
                      <a:pt x="2480806" y="1736906"/>
                      <a:pt x="2482711" y="1728333"/>
                    </a:cubicBezTo>
                    <a:cubicBezTo>
                      <a:pt x="2473186" y="1720713"/>
                      <a:pt x="2463661" y="1710236"/>
                      <a:pt x="2453184" y="1703568"/>
                    </a:cubicBezTo>
                    <a:close/>
                    <a:moveTo>
                      <a:pt x="802501" y="1583553"/>
                    </a:moveTo>
                    <a:cubicBezTo>
                      <a:pt x="805359" y="1585458"/>
                      <a:pt x="811074" y="1586410"/>
                      <a:pt x="812026" y="1589268"/>
                    </a:cubicBezTo>
                    <a:cubicBezTo>
                      <a:pt x="814884" y="1596888"/>
                      <a:pt x="807264" y="1597840"/>
                      <a:pt x="802501" y="1599745"/>
                    </a:cubicBezTo>
                    <a:cubicBezTo>
                      <a:pt x="797739" y="1601650"/>
                      <a:pt x="792976" y="1598793"/>
                      <a:pt x="792024" y="1594030"/>
                    </a:cubicBezTo>
                    <a:cubicBezTo>
                      <a:pt x="788214" y="1586410"/>
                      <a:pt x="794881" y="1585458"/>
                      <a:pt x="802501" y="1583553"/>
                    </a:cubicBezTo>
                    <a:close/>
                    <a:moveTo>
                      <a:pt x="573901" y="1577838"/>
                    </a:moveTo>
                    <a:cubicBezTo>
                      <a:pt x="581521" y="1579743"/>
                      <a:pt x="588189" y="1582600"/>
                      <a:pt x="592951" y="1589268"/>
                    </a:cubicBezTo>
                    <a:cubicBezTo>
                      <a:pt x="592951" y="1594982"/>
                      <a:pt x="589141" y="1596888"/>
                      <a:pt x="584379" y="1596888"/>
                    </a:cubicBezTo>
                    <a:cubicBezTo>
                      <a:pt x="575806" y="1597840"/>
                      <a:pt x="568186" y="1595935"/>
                      <a:pt x="565329" y="1587363"/>
                    </a:cubicBezTo>
                    <a:cubicBezTo>
                      <a:pt x="562471" y="1580695"/>
                      <a:pt x="568186" y="1576885"/>
                      <a:pt x="573901" y="1577838"/>
                    </a:cubicBezTo>
                    <a:close/>
                    <a:moveTo>
                      <a:pt x="698678" y="1550216"/>
                    </a:moveTo>
                    <a:cubicBezTo>
                      <a:pt x="729158" y="1545453"/>
                      <a:pt x="746303" y="1560693"/>
                      <a:pt x="763448" y="1592126"/>
                    </a:cubicBezTo>
                    <a:cubicBezTo>
                      <a:pt x="731063" y="1576886"/>
                      <a:pt x="706298" y="1611176"/>
                      <a:pt x="678676" y="1592126"/>
                    </a:cubicBezTo>
                    <a:cubicBezTo>
                      <a:pt x="675818" y="1573076"/>
                      <a:pt x="667246" y="1551168"/>
                      <a:pt x="698678" y="1550216"/>
                    </a:cubicBezTo>
                    <a:close/>
                    <a:moveTo>
                      <a:pt x="492939" y="1460681"/>
                    </a:moveTo>
                    <a:cubicBezTo>
                      <a:pt x="518656" y="1456871"/>
                      <a:pt x="541516" y="1464491"/>
                      <a:pt x="562471" y="1479731"/>
                    </a:cubicBezTo>
                    <a:cubicBezTo>
                      <a:pt x="590094" y="1499733"/>
                      <a:pt x="618669" y="1515926"/>
                      <a:pt x="646291" y="1537833"/>
                    </a:cubicBezTo>
                    <a:cubicBezTo>
                      <a:pt x="620574" y="1545453"/>
                      <a:pt x="593904" y="1560693"/>
                      <a:pt x="577711" y="1525451"/>
                    </a:cubicBezTo>
                    <a:cubicBezTo>
                      <a:pt x="567234" y="1503543"/>
                      <a:pt x="541516" y="1503543"/>
                      <a:pt x="527229" y="1487351"/>
                    </a:cubicBezTo>
                    <a:lnTo>
                      <a:pt x="525032" y="1486533"/>
                    </a:lnTo>
                    <a:lnTo>
                      <a:pt x="527229" y="1488303"/>
                    </a:lnTo>
                    <a:cubicBezTo>
                      <a:pt x="502464" y="1486398"/>
                      <a:pt x="475794" y="1465443"/>
                      <a:pt x="451029" y="1494971"/>
                    </a:cubicBezTo>
                    <a:cubicBezTo>
                      <a:pt x="453886" y="1467348"/>
                      <a:pt x="471984" y="1461633"/>
                      <a:pt x="492939" y="1460681"/>
                    </a:cubicBezTo>
                    <a:close/>
                    <a:moveTo>
                      <a:pt x="592475" y="1413889"/>
                    </a:moveTo>
                    <a:cubicBezTo>
                      <a:pt x="594380" y="1414008"/>
                      <a:pt x="596285" y="1414485"/>
                      <a:pt x="596761" y="1414961"/>
                    </a:cubicBezTo>
                    <a:cubicBezTo>
                      <a:pt x="605334" y="1423533"/>
                      <a:pt x="603428" y="1433058"/>
                      <a:pt x="595809" y="1447346"/>
                    </a:cubicBezTo>
                    <a:cubicBezTo>
                      <a:pt x="589141" y="1434011"/>
                      <a:pt x="579616" y="1426391"/>
                      <a:pt x="588189" y="1414961"/>
                    </a:cubicBezTo>
                    <a:cubicBezTo>
                      <a:pt x="588665" y="1414009"/>
                      <a:pt x="590570" y="1413770"/>
                      <a:pt x="592475" y="1413889"/>
                    </a:cubicBezTo>
                    <a:close/>
                    <a:moveTo>
                      <a:pt x="2633206" y="1174931"/>
                    </a:moveTo>
                    <a:cubicBezTo>
                      <a:pt x="2646541" y="1176836"/>
                      <a:pt x="2659876" y="1178741"/>
                      <a:pt x="2673211" y="1180646"/>
                    </a:cubicBezTo>
                    <a:cubicBezTo>
                      <a:pt x="2657018" y="1197791"/>
                      <a:pt x="2645588" y="1186361"/>
                      <a:pt x="2633206" y="1174931"/>
                    </a:cubicBezTo>
                    <a:close/>
                    <a:moveTo>
                      <a:pt x="2477948" y="1095873"/>
                    </a:moveTo>
                    <a:cubicBezTo>
                      <a:pt x="2477948" y="1101588"/>
                      <a:pt x="2478901" y="1106350"/>
                      <a:pt x="2484616" y="1110160"/>
                    </a:cubicBezTo>
                    <a:cubicBezTo>
                      <a:pt x="2478901" y="1119685"/>
                      <a:pt x="2464613" y="1121590"/>
                      <a:pt x="2464613" y="1135878"/>
                    </a:cubicBezTo>
                    <a:cubicBezTo>
                      <a:pt x="2464613" y="1153023"/>
                      <a:pt x="2454136" y="1151118"/>
                      <a:pt x="2444611" y="1144450"/>
                    </a:cubicBezTo>
                    <a:cubicBezTo>
                      <a:pt x="2434133" y="1136830"/>
                      <a:pt x="2413178" y="1133020"/>
                      <a:pt x="2415083" y="1119685"/>
                    </a:cubicBezTo>
                    <a:cubicBezTo>
                      <a:pt x="2417941" y="1101588"/>
                      <a:pt x="2436038" y="1116828"/>
                      <a:pt x="2446516" y="1114923"/>
                    </a:cubicBezTo>
                    <a:cubicBezTo>
                      <a:pt x="2458898" y="1112065"/>
                      <a:pt x="2470329" y="1106350"/>
                      <a:pt x="2477948" y="1095873"/>
                    </a:cubicBezTo>
                    <a:close/>
                    <a:moveTo>
                      <a:pt x="2344599" y="1039676"/>
                    </a:moveTo>
                    <a:cubicBezTo>
                      <a:pt x="2358886" y="1039676"/>
                      <a:pt x="2352219" y="1056821"/>
                      <a:pt x="2355076" y="1066346"/>
                    </a:cubicBezTo>
                    <a:cubicBezTo>
                      <a:pt x="2354124" y="1077776"/>
                      <a:pt x="2356981" y="1093016"/>
                      <a:pt x="2341741" y="1092063"/>
                    </a:cubicBezTo>
                    <a:cubicBezTo>
                      <a:pt x="2328406" y="1091111"/>
                      <a:pt x="2329359" y="1075871"/>
                      <a:pt x="2328406" y="1065393"/>
                    </a:cubicBezTo>
                    <a:cubicBezTo>
                      <a:pt x="2327454" y="1053011"/>
                      <a:pt x="2331264" y="1039676"/>
                      <a:pt x="2344599" y="1039676"/>
                    </a:cubicBezTo>
                    <a:close/>
                    <a:moveTo>
                      <a:pt x="699631" y="966334"/>
                    </a:moveTo>
                    <a:cubicBezTo>
                      <a:pt x="671056" y="960619"/>
                      <a:pt x="648196" y="971096"/>
                      <a:pt x="616764" y="992051"/>
                    </a:cubicBezTo>
                    <a:cubicBezTo>
                      <a:pt x="652959" y="990146"/>
                      <a:pt x="677724" y="983478"/>
                      <a:pt x="699631" y="966334"/>
                    </a:cubicBezTo>
                    <a:close/>
                    <a:moveTo>
                      <a:pt x="2786559" y="938711"/>
                    </a:moveTo>
                    <a:cubicBezTo>
                      <a:pt x="2796084" y="944426"/>
                      <a:pt x="2804656" y="939663"/>
                      <a:pt x="2814181" y="938711"/>
                    </a:cubicBezTo>
                    <a:cubicBezTo>
                      <a:pt x="2814181" y="940616"/>
                      <a:pt x="2814181" y="943473"/>
                      <a:pt x="2814181" y="945378"/>
                    </a:cubicBezTo>
                    <a:cubicBezTo>
                      <a:pt x="2803704" y="949188"/>
                      <a:pt x="2791321" y="959666"/>
                      <a:pt x="2786559" y="938711"/>
                    </a:cubicBezTo>
                    <a:close/>
                    <a:moveTo>
                      <a:pt x="737731" y="935019"/>
                    </a:moveTo>
                    <a:cubicBezTo>
                      <a:pt x="726540" y="936091"/>
                      <a:pt x="714872" y="940139"/>
                      <a:pt x="702489" y="951093"/>
                    </a:cubicBezTo>
                    <a:cubicBezTo>
                      <a:pt x="731064" y="951093"/>
                      <a:pt x="753924" y="958713"/>
                      <a:pt x="770116" y="936805"/>
                    </a:cubicBezTo>
                    <a:cubicBezTo>
                      <a:pt x="759639" y="935853"/>
                      <a:pt x="748923" y="933948"/>
                      <a:pt x="737731" y="935019"/>
                    </a:cubicBezTo>
                    <a:close/>
                    <a:moveTo>
                      <a:pt x="619383" y="880251"/>
                    </a:moveTo>
                    <a:cubicBezTo>
                      <a:pt x="616526" y="879417"/>
                      <a:pt x="612477" y="880608"/>
                      <a:pt x="608191" y="882513"/>
                    </a:cubicBezTo>
                    <a:cubicBezTo>
                      <a:pt x="589141" y="887276"/>
                      <a:pt x="539611" y="951093"/>
                      <a:pt x="541516" y="968238"/>
                    </a:cubicBezTo>
                    <a:cubicBezTo>
                      <a:pt x="543421" y="979668"/>
                      <a:pt x="550089" y="980621"/>
                      <a:pt x="558661" y="975858"/>
                    </a:cubicBezTo>
                    <a:cubicBezTo>
                      <a:pt x="569139" y="970143"/>
                      <a:pt x="576759" y="960618"/>
                      <a:pt x="578664" y="949188"/>
                    </a:cubicBezTo>
                    <a:cubicBezTo>
                      <a:pt x="582474" y="920613"/>
                      <a:pt x="601524" y="904421"/>
                      <a:pt x="623431" y="890133"/>
                    </a:cubicBezTo>
                    <a:cubicBezTo>
                      <a:pt x="623907" y="883942"/>
                      <a:pt x="622241" y="881084"/>
                      <a:pt x="619383" y="880251"/>
                    </a:cubicBezTo>
                    <a:close/>
                    <a:moveTo>
                      <a:pt x="659626" y="872036"/>
                    </a:moveTo>
                    <a:cubicBezTo>
                      <a:pt x="653911" y="870131"/>
                      <a:pt x="645339" y="876798"/>
                      <a:pt x="647244" y="879656"/>
                    </a:cubicBezTo>
                    <a:cubicBezTo>
                      <a:pt x="657721" y="901563"/>
                      <a:pt x="632956" y="928233"/>
                      <a:pt x="657721" y="950141"/>
                    </a:cubicBezTo>
                    <a:cubicBezTo>
                      <a:pt x="667246" y="936806"/>
                      <a:pt x="676771" y="926328"/>
                      <a:pt x="683439" y="913946"/>
                    </a:cubicBezTo>
                    <a:cubicBezTo>
                      <a:pt x="691059" y="897753"/>
                      <a:pt x="704394" y="924423"/>
                      <a:pt x="711061" y="910136"/>
                    </a:cubicBezTo>
                    <a:cubicBezTo>
                      <a:pt x="713919" y="903468"/>
                      <a:pt x="713919" y="896801"/>
                      <a:pt x="709156" y="891086"/>
                    </a:cubicBezTo>
                    <a:cubicBezTo>
                      <a:pt x="696774" y="875846"/>
                      <a:pt x="676771" y="876798"/>
                      <a:pt x="659626" y="872036"/>
                    </a:cubicBezTo>
                    <a:close/>
                    <a:moveTo>
                      <a:pt x="620410" y="803828"/>
                    </a:moveTo>
                    <a:cubicBezTo>
                      <a:pt x="614918" y="803575"/>
                      <a:pt x="609144" y="804646"/>
                      <a:pt x="603429" y="807266"/>
                    </a:cubicBezTo>
                    <a:cubicBezTo>
                      <a:pt x="579616" y="817743"/>
                      <a:pt x="555804" y="830126"/>
                      <a:pt x="532944" y="841556"/>
                    </a:cubicBezTo>
                    <a:cubicBezTo>
                      <a:pt x="530086" y="850128"/>
                      <a:pt x="536754" y="852033"/>
                      <a:pt x="541516" y="855843"/>
                    </a:cubicBezTo>
                    <a:cubicBezTo>
                      <a:pt x="561519" y="852986"/>
                      <a:pt x="579616" y="838698"/>
                      <a:pt x="602476" y="859653"/>
                    </a:cubicBezTo>
                    <a:cubicBezTo>
                      <a:pt x="617716" y="874893"/>
                      <a:pt x="654864" y="853938"/>
                      <a:pt x="652959" y="835841"/>
                    </a:cubicBezTo>
                    <a:cubicBezTo>
                      <a:pt x="650815" y="817267"/>
                      <a:pt x="636885" y="804587"/>
                      <a:pt x="620410" y="803828"/>
                    </a:cubicBezTo>
                    <a:close/>
                    <a:moveTo>
                      <a:pt x="2051228" y="690108"/>
                    </a:moveTo>
                    <a:cubicBezTo>
                      <a:pt x="2066468" y="695823"/>
                      <a:pt x="2079803" y="697728"/>
                      <a:pt x="2074088" y="722493"/>
                    </a:cubicBezTo>
                    <a:cubicBezTo>
                      <a:pt x="2066468" y="753925"/>
                      <a:pt x="2053133" y="773928"/>
                      <a:pt x="2021701" y="782500"/>
                    </a:cubicBezTo>
                    <a:cubicBezTo>
                      <a:pt x="2009318" y="785358"/>
                      <a:pt x="1997888" y="785358"/>
                      <a:pt x="2000746" y="772023"/>
                    </a:cubicBezTo>
                    <a:cubicBezTo>
                      <a:pt x="2006461" y="745353"/>
                      <a:pt x="2008366" y="714873"/>
                      <a:pt x="2036941" y="698680"/>
                    </a:cubicBezTo>
                    <a:cubicBezTo>
                      <a:pt x="2040751" y="694870"/>
                      <a:pt x="2045513" y="692965"/>
                      <a:pt x="2051228" y="690108"/>
                    </a:cubicBezTo>
                    <a:close/>
                    <a:moveTo>
                      <a:pt x="2111236" y="608669"/>
                    </a:moveTo>
                    <a:cubicBezTo>
                      <a:pt x="2115046" y="609621"/>
                      <a:pt x="2116951" y="613431"/>
                      <a:pt x="2113141" y="623433"/>
                    </a:cubicBezTo>
                    <a:cubicBezTo>
                      <a:pt x="2113141" y="624385"/>
                      <a:pt x="2112189" y="625338"/>
                      <a:pt x="2111236" y="626290"/>
                    </a:cubicBezTo>
                    <a:cubicBezTo>
                      <a:pt x="2147431" y="643435"/>
                      <a:pt x="2126476" y="692013"/>
                      <a:pt x="2159814" y="711063"/>
                    </a:cubicBezTo>
                    <a:cubicBezTo>
                      <a:pt x="2178864" y="721540"/>
                      <a:pt x="2174101" y="752020"/>
                      <a:pt x="2199819" y="758688"/>
                    </a:cubicBezTo>
                    <a:cubicBezTo>
                      <a:pt x="2206486" y="760593"/>
                      <a:pt x="2189341" y="798693"/>
                      <a:pt x="2176959" y="800598"/>
                    </a:cubicBezTo>
                    <a:cubicBezTo>
                      <a:pt x="2149336" y="805360"/>
                      <a:pt x="2120761" y="810123"/>
                      <a:pt x="2092186" y="814885"/>
                    </a:cubicBezTo>
                    <a:cubicBezTo>
                      <a:pt x="2089329" y="799645"/>
                      <a:pt x="2128381" y="789168"/>
                      <a:pt x="2092186" y="777738"/>
                    </a:cubicBezTo>
                    <a:cubicBezTo>
                      <a:pt x="2098854" y="765355"/>
                      <a:pt x="2098854" y="749163"/>
                      <a:pt x="2111236" y="740590"/>
                    </a:cubicBezTo>
                    <a:cubicBezTo>
                      <a:pt x="2127429" y="729160"/>
                      <a:pt x="2118856" y="712015"/>
                      <a:pt x="2110284" y="710110"/>
                    </a:cubicBezTo>
                    <a:cubicBezTo>
                      <a:pt x="2086471" y="705348"/>
                      <a:pt x="2087424" y="682488"/>
                      <a:pt x="2076946" y="669153"/>
                    </a:cubicBezTo>
                    <a:cubicBezTo>
                      <a:pt x="2062659" y="651055"/>
                      <a:pt x="2076946" y="617718"/>
                      <a:pt x="2097901" y="611050"/>
                    </a:cubicBezTo>
                    <a:cubicBezTo>
                      <a:pt x="2101711" y="609621"/>
                      <a:pt x="2107426" y="607716"/>
                      <a:pt x="2111236" y="608669"/>
                    </a:cubicBezTo>
                    <a:close/>
                    <a:moveTo>
                      <a:pt x="927279" y="479605"/>
                    </a:moveTo>
                    <a:cubicBezTo>
                      <a:pt x="932041" y="477700"/>
                      <a:pt x="935851" y="480558"/>
                      <a:pt x="933946" y="486273"/>
                    </a:cubicBezTo>
                    <a:cubicBezTo>
                      <a:pt x="932041" y="490083"/>
                      <a:pt x="929184" y="492941"/>
                      <a:pt x="929184" y="493893"/>
                    </a:cubicBezTo>
                    <a:cubicBezTo>
                      <a:pt x="919659" y="493893"/>
                      <a:pt x="917754" y="491035"/>
                      <a:pt x="919659" y="488178"/>
                    </a:cubicBezTo>
                    <a:cubicBezTo>
                      <a:pt x="921564" y="484368"/>
                      <a:pt x="924421" y="480558"/>
                      <a:pt x="927279" y="479605"/>
                    </a:cubicBezTo>
                    <a:close/>
                    <a:moveTo>
                      <a:pt x="1938089" y="417931"/>
                    </a:moveTo>
                    <a:cubicBezTo>
                      <a:pt x="1948537" y="420431"/>
                      <a:pt x="1955503" y="431504"/>
                      <a:pt x="1959789" y="441505"/>
                    </a:cubicBezTo>
                    <a:cubicBezTo>
                      <a:pt x="1967409" y="457698"/>
                      <a:pt x="1952169" y="461508"/>
                      <a:pt x="1940739" y="466270"/>
                    </a:cubicBezTo>
                    <a:cubicBezTo>
                      <a:pt x="1909306" y="478653"/>
                      <a:pt x="1880731" y="501513"/>
                      <a:pt x="1842631" y="480558"/>
                    </a:cubicBezTo>
                    <a:cubicBezTo>
                      <a:pt x="1829296" y="472938"/>
                      <a:pt x="1832154" y="467223"/>
                      <a:pt x="1832154" y="458650"/>
                    </a:cubicBezTo>
                    <a:cubicBezTo>
                      <a:pt x="1828344" y="450078"/>
                      <a:pt x="1835964" y="442458"/>
                      <a:pt x="1833106" y="431980"/>
                    </a:cubicBezTo>
                    <a:cubicBezTo>
                      <a:pt x="1828344" y="420550"/>
                      <a:pt x="1835011" y="416740"/>
                      <a:pt x="1845489" y="423408"/>
                    </a:cubicBezTo>
                    <a:cubicBezTo>
                      <a:pt x="1847394" y="430075"/>
                      <a:pt x="1849299" y="439600"/>
                      <a:pt x="1857871" y="432933"/>
                    </a:cubicBezTo>
                    <a:cubicBezTo>
                      <a:pt x="1878826" y="418645"/>
                      <a:pt x="1903591" y="426265"/>
                      <a:pt x="1926451" y="418645"/>
                    </a:cubicBezTo>
                    <a:cubicBezTo>
                      <a:pt x="1930737" y="417216"/>
                      <a:pt x="1934607" y="417097"/>
                      <a:pt x="1938089" y="417931"/>
                    </a:cubicBezTo>
                    <a:close/>
                    <a:moveTo>
                      <a:pt x="904419" y="389118"/>
                    </a:moveTo>
                    <a:cubicBezTo>
                      <a:pt x="915849" y="404358"/>
                      <a:pt x="928231" y="418646"/>
                      <a:pt x="938709" y="433886"/>
                    </a:cubicBezTo>
                    <a:cubicBezTo>
                      <a:pt x="940614" y="436743"/>
                      <a:pt x="940614" y="441505"/>
                      <a:pt x="942519" y="446268"/>
                    </a:cubicBezTo>
                    <a:cubicBezTo>
                      <a:pt x="938709" y="447221"/>
                      <a:pt x="932041" y="450078"/>
                      <a:pt x="931089" y="449125"/>
                    </a:cubicBezTo>
                    <a:cubicBezTo>
                      <a:pt x="912991" y="426266"/>
                      <a:pt x="896799" y="440553"/>
                      <a:pt x="878701" y="449125"/>
                    </a:cubicBezTo>
                    <a:cubicBezTo>
                      <a:pt x="871081" y="452936"/>
                      <a:pt x="863461" y="446268"/>
                      <a:pt x="856794" y="443411"/>
                    </a:cubicBezTo>
                    <a:cubicBezTo>
                      <a:pt x="835839" y="424361"/>
                      <a:pt x="864414" y="422455"/>
                      <a:pt x="867271" y="412930"/>
                    </a:cubicBezTo>
                    <a:cubicBezTo>
                      <a:pt x="878701" y="402453"/>
                      <a:pt x="887274" y="388166"/>
                      <a:pt x="904419" y="389118"/>
                    </a:cubicBezTo>
                    <a:close/>
                    <a:moveTo>
                      <a:pt x="1062534" y="340541"/>
                    </a:moveTo>
                    <a:cubicBezTo>
                      <a:pt x="1073011" y="340541"/>
                      <a:pt x="1082536" y="340541"/>
                      <a:pt x="1083489" y="353876"/>
                    </a:cubicBezTo>
                    <a:cubicBezTo>
                      <a:pt x="1073964" y="356733"/>
                      <a:pt x="1066344" y="373878"/>
                      <a:pt x="1053961" y="360543"/>
                    </a:cubicBezTo>
                    <a:cubicBezTo>
                      <a:pt x="1045389" y="351018"/>
                      <a:pt x="1054914" y="345303"/>
                      <a:pt x="1062534" y="340541"/>
                    </a:cubicBezTo>
                    <a:close/>
                    <a:moveTo>
                      <a:pt x="2471113" y="336025"/>
                    </a:moveTo>
                    <a:cubicBezTo>
                      <a:pt x="2489315" y="339763"/>
                      <a:pt x="2505689" y="355066"/>
                      <a:pt x="2521763" y="370068"/>
                    </a:cubicBezTo>
                    <a:cubicBezTo>
                      <a:pt x="2652256" y="491988"/>
                      <a:pt x="2764651" y="627243"/>
                      <a:pt x="2848471" y="785358"/>
                    </a:cubicBezTo>
                    <a:cubicBezTo>
                      <a:pt x="2875141" y="835841"/>
                      <a:pt x="2898953" y="887276"/>
                      <a:pt x="2920861" y="940616"/>
                    </a:cubicBezTo>
                    <a:cubicBezTo>
                      <a:pt x="2925623" y="952046"/>
                      <a:pt x="2938006" y="963476"/>
                      <a:pt x="2926576" y="977763"/>
                    </a:cubicBezTo>
                    <a:cubicBezTo>
                      <a:pt x="2893238" y="978716"/>
                      <a:pt x="2872283" y="955856"/>
                      <a:pt x="2847518" y="938711"/>
                    </a:cubicBezTo>
                    <a:cubicBezTo>
                      <a:pt x="2844661" y="919661"/>
                      <a:pt x="2858948" y="906326"/>
                      <a:pt x="2864663" y="890133"/>
                    </a:cubicBezTo>
                    <a:cubicBezTo>
                      <a:pt x="2846566" y="892991"/>
                      <a:pt x="2829421" y="903468"/>
                      <a:pt x="2810371" y="908231"/>
                    </a:cubicBezTo>
                    <a:cubicBezTo>
                      <a:pt x="2792273" y="911088"/>
                      <a:pt x="2774176" y="912041"/>
                      <a:pt x="2757031" y="904421"/>
                    </a:cubicBezTo>
                    <a:cubicBezTo>
                      <a:pt x="2741791" y="897753"/>
                      <a:pt x="2733218" y="902516"/>
                      <a:pt x="2728456" y="916803"/>
                    </a:cubicBezTo>
                    <a:cubicBezTo>
                      <a:pt x="2724646" y="935853"/>
                      <a:pt x="2713216" y="952998"/>
                      <a:pt x="2707501" y="971096"/>
                    </a:cubicBezTo>
                    <a:cubicBezTo>
                      <a:pt x="2702738" y="984431"/>
                      <a:pt x="2699881" y="997766"/>
                      <a:pt x="2706548" y="1011101"/>
                    </a:cubicBezTo>
                    <a:cubicBezTo>
                      <a:pt x="2712263" y="1021578"/>
                      <a:pt x="2722741" y="1031103"/>
                      <a:pt x="2712263" y="1044438"/>
                    </a:cubicBezTo>
                    <a:cubicBezTo>
                      <a:pt x="2722979" y="1032294"/>
                      <a:pt x="2735302" y="1023900"/>
                      <a:pt x="2750438" y="1026892"/>
                    </a:cubicBezTo>
                    <a:lnTo>
                      <a:pt x="2757317" y="1029909"/>
                    </a:lnTo>
                    <a:lnTo>
                      <a:pt x="2760842" y="1028246"/>
                    </a:lnTo>
                    <a:cubicBezTo>
                      <a:pt x="2768462" y="1021578"/>
                      <a:pt x="2775130" y="1013006"/>
                      <a:pt x="2785607" y="1010148"/>
                    </a:cubicBezTo>
                    <a:cubicBezTo>
                      <a:pt x="2791798" y="1008243"/>
                      <a:pt x="2798228" y="1006814"/>
                      <a:pt x="2804538" y="1006457"/>
                    </a:cubicBezTo>
                    <a:cubicBezTo>
                      <a:pt x="2810848" y="1006100"/>
                      <a:pt x="2817040" y="1006814"/>
                      <a:pt x="2822755" y="1009196"/>
                    </a:cubicBezTo>
                    <a:cubicBezTo>
                      <a:pt x="2859902" y="1023483"/>
                      <a:pt x="2898955" y="1027293"/>
                      <a:pt x="2938959" y="1031103"/>
                    </a:cubicBezTo>
                    <a:cubicBezTo>
                      <a:pt x="2955152" y="1033008"/>
                      <a:pt x="2957057" y="1047296"/>
                      <a:pt x="2959915" y="1058726"/>
                    </a:cubicBezTo>
                    <a:cubicBezTo>
                      <a:pt x="2990394" y="1159691"/>
                      <a:pt x="3010397" y="1262561"/>
                      <a:pt x="3021827" y="1368288"/>
                    </a:cubicBezTo>
                    <a:cubicBezTo>
                      <a:pt x="3029447" y="1433058"/>
                      <a:pt x="3025637" y="1497828"/>
                      <a:pt x="3027542" y="1562598"/>
                    </a:cubicBezTo>
                    <a:cubicBezTo>
                      <a:pt x="3027542" y="1573076"/>
                      <a:pt x="3031352" y="1585458"/>
                      <a:pt x="3020874" y="1594983"/>
                    </a:cubicBezTo>
                    <a:cubicBezTo>
                      <a:pt x="2992299" y="1573076"/>
                      <a:pt x="2963724" y="1551168"/>
                      <a:pt x="2958009" y="1512116"/>
                    </a:cubicBezTo>
                    <a:cubicBezTo>
                      <a:pt x="2954199" y="1483541"/>
                      <a:pt x="2933244" y="1467348"/>
                      <a:pt x="2918005" y="1446393"/>
                    </a:cubicBezTo>
                    <a:cubicBezTo>
                      <a:pt x="2898955" y="1421628"/>
                      <a:pt x="2888477" y="1390196"/>
                      <a:pt x="2860855" y="1371146"/>
                    </a:cubicBezTo>
                    <a:cubicBezTo>
                      <a:pt x="2846567" y="1368288"/>
                      <a:pt x="2836089" y="1359716"/>
                      <a:pt x="2831327" y="1343523"/>
                    </a:cubicBezTo>
                    <a:cubicBezTo>
                      <a:pt x="2835137" y="1360668"/>
                      <a:pt x="2849424" y="1368288"/>
                      <a:pt x="2856092" y="1380671"/>
                    </a:cubicBezTo>
                    <a:cubicBezTo>
                      <a:pt x="2882762" y="1424486"/>
                      <a:pt x="2896097" y="1474968"/>
                      <a:pt x="2930387" y="1514021"/>
                    </a:cubicBezTo>
                    <a:cubicBezTo>
                      <a:pt x="2938007" y="1522593"/>
                      <a:pt x="2938959" y="1534976"/>
                      <a:pt x="2939912" y="1546406"/>
                    </a:cubicBezTo>
                    <a:cubicBezTo>
                      <a:pt x="2941817" y="1566408"/>
                      <a:pt x="2950390" y="1582601"/>
                      <a:pt x="2962772" y="1597841"/>
                    </a:cubicBezTo>
                    <a:cubicBezTo>
                      <a:pt x="2983727" y="1622606"/>
                      <a:pt x="2993252" y="1652133"/>
                      <a:pt x="2999919" y="1683566"/>
                    </a:cubicBezTo>
                    <a:cubicBezTo>
                      <a:pt x="3023732" y="1698806"/>
                      <a:pt x="3015159" y="1721666"/>
                      <a:pt x="3012302" y="1740716"/>
                    </a:cubicBezTo>
                    <a:cubicBezTo>
                      <a:pt x="2988490" y="1885496"/>
                      <a:pt x="2951342" y="2026466"/>
                      <a:pt x="2886572" y="2158864"/>
                    </a:cubicBezTo>
                    <a:cubicBezTo>
                      <a:pt x="2872284" y="2188391"/>
                      <a:pt x="2858949" y="2218871"/>
                      <a:pt x="2841805" y="2246493"/>
                    </a:cubicBezTo>
                    <a:cubicBezTo>
                      <a:pt x="2837042" y="2255066"/>
                      <a:pt x="2835137" y="2266496"/>
                      <a:pt x="2821802" y="2266496"/>
                    </a:cubicBezTo>
                    <a:cubicBezTo>
                      <a:pt x="2812277" y="2260781"/>
                      <a:pt x="2812277" y="2249351"/>
                      <a:pt x="2808467" y="2240778"/>
                    </a:cubicBezTo>
                    <a:cubicBezTo>
                      <a:pt x="2794180" y="2222681"/>
                      <a:pt x="2796084" y="2198868"/>
                      <a:pt x="2785607" y="2172198"/>
                    </a:cubicBezTo>
                    <a:cubicBezTo>
                      <a:pt x="2795132" y="2196011"/>
                      <a:pt x="2791322" y="2217918"/>
                      <a:pt x="2805609" y="2234111"/>
                    </a:cubicBezTo>
                    <a:cubicBezTo>
                      <a:pt x="2812277" y="2246493"/>
                      <a:pt x="2811324" y="2261733"/>
                      <a:pt x="2821802" y="2273164"/>
                    </a:cubicBezTo>
                    <a:cubicBezTo>
                      <a:pt x="2795132" y="2339839"/>
                      <a:pt x="2750364" y="2394131"/>
                      <a:pt x="2708455" y="2451281"/>
                    </a:cubicBezTo>
                    <a:cubicBezTo>
                      <a:pt x="2661782" y="2514146"/>
                      <a:pt x="2606537" y="2568439"/>
                      <a:pt x="2551292" y="2622731"/>
                    </a:cubicBezTo>
                    <a:cubicBezTo>
                      <a:pt x="2527480" y="2646543"/>
                      <a:pt x="2502714" y="2666546"/>
                      <a:pt x="2476997" y="2687501"/>
                    </a:cubicBezTo>
                    <a:cubicBezTo>
                      <a:pt x="2465567" y="2677976"/>
                      <a:pt x="2476997" y="2661783"/>
                      <a:pt x="2463662" y="2655116"/>
                    </a:cubicBezTo>
                    <a:cubicBezTo>
                      <a:pt x="2469377" y="2608443"/>
                      <a:pt x="2446517" y="2570343"/>
                      <a:pt x="2425562" y="2533196"/>
                    </a:cubicBezTo>
                    <a:cubicBezTo>
                      <a:pt x="2392224" y="2475093"/>
                      <a:pt x="2414132" y="2424611"/>
                      <a:pt x="2439849" y="2375081"/>
                    </a:cubicBezTo>
                    <a:cubicBezTo>
                      <a:pt x="2453184" y="2349364"/>
                      <a:pt x="2458899" y="2330314"/>
                      <a:pt x="2449374" y="2301739"/>
                    </a:cubicBezTo>
                    <a:cubicBezTo>
                      <a:pt x="2439849" y="2272211"/>
                      <a:pt x="2442707" y="2240778"/>
                      <a:pt x="2430324" y="2210298"/>
                    </a:cubicBezTo>
                    <a:cubicBezTo>
                      <a:pt x="2420799" y="2187439"/>
                      <a:pt x="2416989" y="2160768"/>
                      <a:pt x="2396987" y="2144576"/>
                    </a:cubicBezTo>
                    <a:cubicBezTo>
                      <a:pt x="2352219" y="2107428"/>
                      <a:pt x="2357934" y="2060756"/>
                      <a:pt x="2370317" y="2012178"/>
                    </a:cubicBezTo>
                    <a:cubicBezTo>
                      <a:pt x="2372222" y="2005511"/>
                      <a:pt x="2374127" y="1998843"/>
                      <a:pt x="2374127" y="1992176"/>
                    </a:cubicBezTo>
                    <a:cubicBezTo>
                      <a:pt x="2376984" y="1954076"/>
                      <a:pt x="2356982" y="1935978"/>
                      <a:pt x="2319834" y="1944551"/>
                    </a:cubicBezTo>
                    <a:cubicBezTo>
                      <a:pt x="2303642" y="1948361"/>
                      <a:pt x="2292212" y="1948361"/>
                      <a:pt x="2282687" y="1931216"/>
                    </a:cubicBezTo>
                    <a:cubicBezTo>
                      <a:pt x="2263637" y="1897878"/>
                      <a:pt x="2235062" y="1889306"/>
                      <a:pt x="2200772" y="1905498"/>
                    </a:cubicBezTo>
                    <a:cubicBezTo>
                      <a:pt x="2186484" y="1912166"/>
                      <a:pt x="2171244" y="1918833"/>
                      <a:pt x="2157909" y="1926453"/>
                    </a:cubicBezTo>
                    <a:cubicBezTo>
                      <a:pt x="2140764" y="1935978"/>
                      <a:pt x="2124572" y="1938836"/>
                      <a:pt x="2106474" y="1931216"/>
                    </a:cubicBezTo>
                    <a:cubicBezTo>
                      <a:pt x="2083614" y="1921691"/>
                      <a:pt x="2059802" y="1925501"/>
                      <a:pt x="2040752" y="1937883"/>
                    </a:cubicBezTo>
                    <a:cubicBezTo>
                      <a:pt x="2012177" y="1956933"/>
                      <a:pt x="1991222" y="1941693"/>
                      <a:pt x="1974077" y="1924548"/>
                    </a:cubicBezTo>
                    <a:cubicBezTo>
                      <a:pt x="1956932" y="1907403"/>
                      <a:pt x="1938834" y="1892163"/>
                      <a:pt x="1919784" y="1877876"/>
                    </a:cubicBezTo>
                    <a:cubicBezTo>
                      <a:pt x="1909307" y="1870256"/>
                      <a:pt x="1899782" y="1861683"/>
                      <a:pt x="1896924" y="1849301"/>
                    </a:cubicBezTo>
                    <a:cubicBezTo>
                      <a:pt x="1889304" y="1812153"/>
                      <a:pt x="1862634" y="1789293"/>
                      <a:pt x="1839774" y="1762623"/>
                    </a:cubicBezTo>
                    <a:cubicBezTo>
                      <a:pt x="1827392" y="1748336"/>
                      <a:pt x="1815962" y="1694043"/>
                      <a:pt x="1822629" y="1676898"/>
                    </a:cubicBezTo>
                    <a:cubicBezTo>
                      <a:pt x="1840727" y="1632131"/>
                      <a:pt x="1846442" y="1585458"/>
                      <a:pt x="1829297" y="1537833"/>
                    </a:cubicBezTo>
                    <a:cubicBezTo>
                      <a:pt x="1826439" y="1530213"/>
                      <a:pt x="1823582" y="1522593"/>
                      <a:pt x="1828344" y="1514973"/>
                    </a:cubicBezTo>
                    <a:cubicBezTo>
                      <a:pt x="1854062" y="1466396"/>
                      <a:pt x="1875017" y="1416866"/>
                      <a:pt x="1909307" y="1373051"/>
                    </a:cubicBezTo>
                    <a:cubicBezTo>
                      <a:pt x="1915022" y="1366383"/>
                      <a:pt x="1923594" y="1365431"/>
                      <a:pt x="1929309" y="1361621"/>
                    </a:cubicBezTo>
                    <a:cubicBezTo>
                      <a:pt x="1954074" y="1345428"/>
                      <a:pt x="1976934" y="1330188"/>
                      <a:pt x="1977887" y="1293041"/>
                    </a:cubicBezTo>
                    <a:cubicBezTo>
                      <a:pt x="1978839" y="1267323"/>
                      <a:pt x="1992174" y="1239701"/>
                      <a:pt x="2019797" y="1227318"/>
                    </a:cubicBezTo>
                    <a:cubicBezTo>
                      <a:pt x="2040752" y="1217793"/>
                      <a:pt x="2050277" y="1201601"/>
                      <a:pt x="2051229" y="1178741"/>
                    </a:cubicBezTo>
                    <a:cubicBezTo>
                      <a:pt x="2058849" y="1162548"/>
                      <a:pt x="2071232" y="1167311"/>
                      <a:pt x="2083614" y="1172073"/>
                    </a:cubicBezTo>
                    <a:cubicBezTo>
                      <a:pt x="2111237" y="1181598"/>
                      <a:pt x="2136002" y="1178741"/>
                      <a:pt x="2161719" y="1162548"/>
                    </a:cubicBezTo>
                    <a:cubicBezTo>
                      <a:pt x="2193152" y="1142546"/>
                      <a:pt x="2229347" y="1134926"/>
                      <a:pt x="2266494" y="1136831"/>
                    </a:cubicBezTo>
                    <a:cubicBezTo>
                      <a:pt x="2288402" y="1137783"/>
                      <a:pt x="2310309" y="1137783"/>
                      <a:pt x="2331264" y="1133021"/>
                    </a:cubicBezTo>
                    <a:cubicBezTo>
                      <a:pt x="2370317" y="1123496"/>
                      <a:pt x="2397939" y="1138736"/>
                      <a:pt x="2387462" y="1197791"/>
                    </a:cubicBezTo>
                    <a:cubicBezTo>
                      <a:pt x="2384604" y="1213983"/>
                      <a:pt x="2384604" y="1228271"/>
                      <a:pt x="2400797" y="1229223"/>
                    </a:cubicBezTo>
                    <a:cubicBezTo>
                      <a:pt x="2447469" y="1231128"/>
                      <a:pt x="2477949" y="1266371"/>
                      <a:pt x="2517002" y="1283516"/>
                    </a:cubicBezTo>
                    <a:cubicBezTo>
                      <a:pt x="2538909" y="1293041"/>
                      <a:pt x="2550339" y="1296851"/>
                      <a:pt x="2556055" y="1266371"/>
                    </a:cubicBezTo>
                    <a:cubicBezTo>
                      <a:pt x="2561769" y="1236843"/>
                      <a:pt x="2589392" y="1227318"/>
                      <a:pt x="2617967" y="1241606"/>
                    </a:cubicBezTo>
                    <a:cubicBezTo>
                      <a:pt x="2644637" y="1254941"/>
                      <a:pt x="2673212" y="1262561"/>
                      <a:pt x="2701787" y="1271133"/>
                    </a:cubicBezTo>
                    <a:cubicBezTo>
                      <a:pt x="2743697" y="1283516"/>
                      <a:pt x="2782749" y="1259703"/>
                      <a:pt x="2823707" y="1270181"/>
                    </a:cubicBezTo>
                    <a:cubicBezTo>
                      <a:pt x="2833232" y="1272086"/>
                      <a:pt x="2840852" y="1262561"/>
                      <a:pt x="2842757" y="1253988"/>
                    </a:cubicBezTo>
                    <a:cubicBezTo>
                      <a:pt x="2847519" y="1233033"/>
                      <a:pt x="2856092" y="1212078"/>
                      <a:pt x="2857997" y="1191123"/>
                    </a:cubicBezTo>
                    <a:cubicBezTo>
                      <a:pt x="2861807" y="1157786"/>
                      <a:pt x="2857044" y="1154928"/>
                      <a:pt x="2824659" y="1163501"/>
                    </a:cubicBezTo>
                    <a:cubicBezTo>
                      <a:pt x="2807514" y="1168263"/>
                      <a:pt x="2793227" y="1167311"/>
                      <a:pt x="2781797" y="1153023"/>
                    </a:cubicBezTo>
                    <a:lnTo>
                      <a:pt x="2778142" y="1149005"/>
                    </a:lnTo>
                    <a:lnTo>
                      <a:pt x="2758579" y="1157637"/>
                    </a:lnTo>
                    <a:cubicBezTo>
                      <a:pt x="2730182" y="1164691"/>
                      <a:pt x="2706072" y="1153261"/>
                      <a:pt x="2684641" y="1122543"/>
                    </a:cubicBezTo>
                    <a:cubicBezTo>
                      <a:pt x="2676068" y="1110161"/>
                      <a:pt x="2672258" y="1095873"/>
                      <a:pt x="2664638" y="1083491"/>
                    </a:cubicBezTo>
                    <a:cubicBezTo>
                      <a:pt x="2658923" y="1073966"/>
                      <a:pt x="2664638" y="1054916"/>
                      <a:pt x="2646541" y="1054916"/>
                    </a:cubicBezTo>
                    <a:cubicBezTo>
                      <a:pt x="2631301" y="1055868"/>
                      <a:pt x="2616061" y="1061583"/>
                      <a:pt x="2610346" y="1080633"/>
                    </a:cubicBezTo>
                    <a:lnTo>
                      <a:pt x="2609202" y="1082346"/>
                    </a:lnTo>
                    <a:lnTo>
                      <a:pt x="2613204" y="1086348"/>
                    </a:lnTo>
                    <a:cubicBezTo>
                      <a:pt x="2619871" y="1093968"/>
                      <a:pt x="2626539" y="1101588"/>
                      <a:pt x="2632254" y="1108255"/>
                    </a:cubicBezTo>
                    <a:cubicBezTo>
                      <a:pt x="2619871" y="1117780"/>
                      <a:pt x="2617014" y="1133020"/>
                      <a:pt x="2609394" y="1145403"/>
                    </a:cubicBezTo>
                    <a:cubicBezTo>
                      <a:pt x="2602726" y="1154928"/>
                      <a:pt x="2586534" y="1142545"/>
                      <a:pt x="2584629" y="1132068"/>
                    </a:cubicBezTo>
                    <a:cubicBezTo>
                      <a:pt x="2581771" y="1117780"/>
                      <a:pt x="2574151" y="1106350"/>
                      <a:pt x="2566055" y="1095397"/>
                    </a:cubicBezTo>
                    <a:lnTo>
                      <a:pt x="2558490" y="1083461"/>
                    </a:lnTo>
                    <a:lnTo>
                      <a:pt x="2545576" y="1071108"/>
                    </a:lnTo>
                    <a:cubicBezTo>
                      <a:pt x="2541766" y="1068251"/>
                      <a:pt x="2537003" y="1065393"/>
                      <a:pt x="2536051" y="1061583"/>
                    </a:cubicBezTo>
                    <a:cubicBezTo>
                      <a:pt x="2522716" y="1003481"/>
                      <a:pt x="2462708" y="991098"/>
                      <a:pt x="2429371" y="952046"/>
                    </a:cubicBezTo>
                    <a:cubicBezTo>
                      <a:pt x="2426513" y="949188"/>
                      <a:pt x="2421751" y="947283"/>
                      <a:pt x="2417941" y="944426"/>
                    </a:cubicBezTo>
                    <a:cubicBezTo>
                      <a:pt x="2416036" y="943473"/>
                      <a:pt x="2413178" y="943473"/>
                      <a:pt x="2407463" y="947283"/>
                    </a:cubicBezTo>
                    <a:cubicBezTo>
                      <a:pt x="2425561" y="973001"/>
                      <a:pt x="2440801" y="998718"/>
                      <a:pt x="2469376" y="1014911"/>
                    </a:cubicBezTo>
                    <a:cubicBezTo>
                      <a:pt x="2483663" y="1023483"/>
                      <a:pt x="2500808" y="1028246"/>
                      <a:pt x="2509381" y="1044438"/>
                    </a:cubicBezTo>
                    <a:cubicBezTo>
                      <a:pt x="2510333" y="1049201"/>
                      <a:pt x="2508428" y="1053963"/>
                      <a:pt x="2504618" y="1057773"/>
                    </a:cubicBezTo>
                    <a:cubicBezTo>
                      <a:pt x="2500808" y="1066346"/>
                      <a:pt x="2479853" y="1059678"/>
                      <a:pt x="2488426" y="1077776"/>
                    </a:cubicBezTo>
                    <a:cubicBezTo>
                      <a:pt x="2485568" y="1082538"/>
                      <a:pt x="2481758" y="1084443"/>
                      <a:pt x="2476996" y="1084443"/>
                    </a:cubicBezTo>
                    <a:cubicBezTo>
                      <a:pt x="2437943" y="1050153"/>
                      <a:pt x="2385556" y="1032056"/>
                      <a:pt x="2356028" y="985383"/>
                    </a:cubicBezTo>
                    <a:cubicBezTo>
                      <a:pt x="2346503" y="970143"/>
                      <a:pt x="2333168" y="968238"/>
                      <a:pt x="2317928" y="978716"/>
                    </a:cubicBezTo>
                    <a:cubicBezTo>
                      <a:pt x="2310308" y="984431"/>
                      <a:pt x="2301736" y="994908"/>
                      <a:pt x="2295068" y="993003"/>
                    </a:cubicBezTo>
                    <a:cubicBezTo>
                      <a:pt x="2237918" y="978716"/>
                      <a:pt x="2232203" y="1040628"/>
                      <a:pt x="2196008" y="1057773"/>
                    </a:cubicBezTo>
                    <a:cubicBezTo>
                      <a:pt x="2185531" y="1062536"/>
                      <a:pt x="2183626" y="1075871"/>
                      <a:pt x="2181721" y="1087301"/>
                    </a:cubicBezTo>
                    <a:cubicBezTo>
                      <a:pt x="2172196" y="1130163"/>
                      <a:pt x="2149336" y="1152071"/>
                      <a:pt x="2105521" y="1157786"/>
                    </a:cubicBezTo>
                    <a:cubicBezTo>
                      <a:pt x="2088376" y="1159691"/>
                      <a:pt x="2069326" y="1179693"/>
                      <a:pt x="2053133" y="1155881"/>
                    </a:cubicBezTo>
                    <a:cubicBezTo>
                      <a:pt x="2052181" y="1145403"/>
                      <a:pt x="2048371" y="1137783"/>
                      <a:pt x="2036941" y="1136831"/>
                    </a:cubicBezTo>
                    <a:cubicBezTo>
                      <a:pt x="2026463" y="1135878"/>
                      <a:pt x="2010271" y="1148261"/>
                      <a:pt x="2008366" y="1131116"/>
                    </a:cubicBezTo>
                    <a:cubicBezTo>
                      <a:pt x="2005508" y="1113018"/>
                      <a:pt x="1993126" y="1094921"/>
                      <a:pt x="2001698" y="1074918"/>
                    </a:cubicBezTo>
                    <a:cubicBezTo>
                      <a:pt x="2011223" y="1051106"/>
                      <a:pt x="2015986" y="1027293"/>
                      <a:pt x="2008366" y="1001576"/>
                    </a:cubicBezTo>
                    <a:cubicBezTo>
                      <a:pt x="2002651" y="979668"/>
                      <a:pt x="2021701" y="978716"/>
                      <a:pt x="2035988" y="977763"/>
                    </a:cubicBezTo>
                    <a:cubicBezTo>
                      <a:pt x="2059801" y="974906"/>
                      <a:pt x="2083613" y="981573"/>
                      <a:pt x="2107426" y="983478"/>
                    </a:cubicBezTo>
                    <a:cubicBezTo>
                      <a:pt x="2120761" y="984431"/>
                      <a:pt x="2139811" y="992051"/>
                      <a:pt x="2148383" y="975858"/>
                    </a:cubicBezTo>
                    <a:cubicBezTo>
                      <a:pt x="2157908" y="956808"/>
                      <a:pt x="2162671" y="934901"/>
                      <a:pt x="2150288" y="913946"/>
                    </a:cubicBezTo>
                    <a:cubicBezTo>
                      <a:pt x="2140763" y="897753"/>
                      <a:pt x="2131238" y="882513"/>
                      <a:pt x="2112188" y="876798"/>
                    </a:cubicBezTo>
                    <a:cubicBezTo>
                      <a:pt x="2105521" y="874893"/>
                      <a:pt x="2094091" y="873941"/>
                      <a:pt x="2096948" y="862511"/>
                    </a:cubicBezTo>
                    <a:cubicBezTo>
                      <a:pt x="2098853" y="852033"/>
                      <a:pt x="2109331" y="852033"/>
                      <a:pt x="2118856" y="849176"/>
                    </a:cubicBezTo>
                    <a:cubicBezTo>
                      <a:pt x="2149336" y="838698"/>
                      <a:pt x="2177911" y="830126"/>
                      <a:pt x="2206486" y="810123"/>
                    </a:cubicBezTo>
                    <a:cubicBezTo>
                      <a:pt x="2241728" y="785358"/>
                      <a:pt x="2258873" y="735828"/>
                      <a:pt x="2308403" y="731066"/>
                    </a:cubicBezTo>
                    <a:cubicBezTo>
                      <a:pt x="2322691" y="729161"/>
                      <a:pt x="2323643" y="718683"/>
                      <a:pt x="2321738" y="708206"/>
                    </a:cubicBezTo>
                    <a:cubicBezTo>
                      <a:pt x="2319833" y="698681"/>
                      <a:pt x="2314118" y="689156"/>
                      <a:pt x="2311261" y="679631"/>
                    </a:cubicBezTo>
                    <a:cubicBezTo>
                      <a:pt x="2307451" y="666296"/>
                      <a:pt x="2305546" y="652008"/>
                      <a:pt x="2320786" y="643436"/>
                    </a:cubicBezTo>
                    <a:cubicBezTo>
                      <a:pt x="2326501" y="640578"/>
                      <a:pt x="2334121" y="632958"/>
                      <a:pt x="2338883" y="638673"/>
                    </a:cubicBezTo>
                    <a:cubicBezTo>
                      <a:pt x="2346503" y="649151"/>
                      <a:pt x="2353171" y="662486"/>
                      <a:pt x="2343646" y="675821"/>
                    </a:cubicBezTo>
                    <a:cubicBezTo>
                      <a:pt x="2337931" y="685346"/>
                      <a:pt x="2342693" y="692966"/>
                      <a:pt x="2348408" y="699633"/>
                    </a:cubicBezTo>
                    <a:cubicBezTo>
                      <a:pt x="2356028" y="708206"/>
                      <a:pt x="2364601" y="711063"/>
                      <a:pt x="2376031" y="706301"/>
                    </a:cubicBezTo>
                    <a:cubicBezTo>
                      <a:pt x="2378888" y="705348"/>
                      <a:pt x="2381746" y="704396"/>
                      <a:pt x="2385556" y="704396"/>
                    </a:cubicBezTo>
                    <a:cubicBezTo>
                      <a:pt x="2409368" y="712968"/>
                      <a:pt x="2432228" y="712016"/>
                      <a:pt x="2454136" y="698681"/>
                    </a:cubicBezTo>
                    <a:cubicBezTo>
                      <a:pt x="2460803" y="694871"/>
                      <a:pt x="2469376" y="692966"/>
                      <a:pt x="2476996" y="692013"/>
                    </a:cubicBezTo>
                    <a:cubicBezTo>
                      <a:pt x="2517001" y="689156"/>
                      <a:pt x="2517001" y="689156"/>
                      <a:pt x="2517953" y="648198"/>
                    </a:cubicBezTo>
                    <a:cubicBezTo>
                      <a:pt x="2525573" y="626291"/>
                      <a:pt x="2540813" y="618671"/>
                      <a:pt x="2563673" y="626291"/>
                    </a:cubicBezTo>
                    <a:cubicBezTo>
                      <a:pt x="2558911" y="610098"/>
                      <a:pt x="2545576" y="599621"/>
                      <a:pt x="2554148" y="585333"/>
                    </a:cubicBezTo>
                    <a:lnTo>
                      <a:pt x="2572928" y="573708"/>
                    </a:lnTo>
                    <a:lnTo>
                      <a:pt x="2586098" y="571735"/>
                    </a:lnTo>
                    <a:lnTo>
                      <a:pt x="2586726" y="571671"/>
                    </a:lnTo>
                    <a:cubicBezTo>
                      <a:pt x="2599630" y="572653"/>
                      <a:pt x="2613203" y="578189"/>
                      <a:pt x="2624633" y="568188"/>
                    </a:cubicBezTo>
                    <a:cubicBezTo>
                      <a:pt x="2626538" y="566283"/>
                      <a:pt x="2628443" y="565331"/>
                      <a:pt x="2630348" y="563426"/>
                    </a:cubicBezTo>
                    <a:cubicBezTo>
                      <a:pt x="2634158" y="561521"/>
                      <a:pt x="2634158" y="568188"/>
                      <a:pt x="2633206" y="563426"/>
                    </a:cubicBezTo>
                    <a:cubicBezTo>
                      <a:pt x="2632253" y="557711"/>
                      <a:pt x="2629396" y="564378"/>
                      <a:pt x="2626538" y="563426"/>
                    </a:cubicBezTo>
                    <a:cubicBezTo>
                      <a:pt x="2615584" y="567236"/>
                      <a:pt x="2604392" y="569141"/>
                      <a:pt x="2593082" y="570689"/>
                    </a:cubicBezTo>
                    <a:lnTo>
                      <a:pt x="2586098" y="571735"/>
                    </a:lnTo>
                    <a:lnTo>
                      <a:pt x="2574151" y="572951"/>
                    </a:lnTo>
                    <a:lnTo>
                      <a:pt x="2572928" y="573708"/>
                    </a:lnTo>
                    <a:lnTo>
                      <a:pt x="2558911" y="575808"/>
                    </a:lnTo>
                    <a:cubicBezTo>
                      <a:pt x="2533193" y="580571"/>
                      <a:pt x="2516048" y="563426"/>
                      <a:pt x="2506523" y="541518"/>
                    </a:cubicBezTo>
                    <a:cubicBezTo>
                      <a:pt x="2496998" y="519611"/>
                      <a:pt x="2487473" y="498656"/>
                      <a:pt x="2512238" y="480558"/>
                    </a:cubicBezTo>
                    <a:cubicBezTo>
                      <a:pt x="2520811" y="474843"/>
                      <a:pt x="2527478" y="467223"/>
                      <a:pt x="2533193" y="458651"/>
                    </a:cubicBezTo>
                    <a:cubicBezTo>
                      <a:pt x="2537003" y="452936"/>
                      <a:pt x="2541766" y="446268"/>
                      <a:pt x="2534146" y="440553"/>
                    </a:cubicBezTo>
                    <a:cubicBezTo>
                      <a:pt x="2526526" y="434838"/>
                      <a:pt x="2515096" y="437696"/>
                      <a:pt x="2513191" y="445316"/>
                    </a:cubicBezTo>
                    <a:cubicBezTo>
                      <a:pt x="2506523" y="474843"/>
                      <a:pt x="2482711" y="489131"/>
                      <a:pt x="2464613" y="509133"/>
                    </a:cubicBezTo>
                    <a:cubicBezTo>
                      <a:pt x="2452231" y="523421"/>
                      <a:pt x="2455088" y="538661"/>
                      <a:pt x="2467471" y="551996"/>
                    </a:cubicBezTo>
                    <a:cubicBezTo>
                      <a:pt x="2481758" y="567236"/>
                      <a:pt x="2481758" y="582476"/>
                      <a:pt x="2468423" y="597716"/>
                    </a:cubicBezTo>
                    <a:cubicBezTo>
                      <a:pt x="2457946" y="610098"/>
                      <a:pt x="2455088" y="623433"/>
                      <a:pt x="2453183" y="638673"/>
                    </a:cubicBezTo>
                    <a:cubicBezTo>
                      <a:pt x="2451278" y="657723"/>
                      <a:pt x="2442706" y="671058"/>
                      <a:pt x="2423656" y="676773"/>
                    </a:cubicBezTo>
                    <a:cubicBezTo>
                      <a:pt x="2413178" y="682488"/>
                      <a:pt x="2402701" y="690108"/>
                      <a:pt x="2389366" y="683441"/>
                    </a:cubicBezTo>
                    <a:cubicBezTo>
                      <a:pt x="2381746" y="676773"/>
                      <a:pt x="2376983" y="670106"/>
                      <a:pt x="2383651" y="659628"/>
                    </a:cubicBezTo>
                    <a:cubicBezTo>
                      <a:pt x="2377936" y="649151"/>
                      <a:pt x="2372221" y="638673"/>
                      <a:pt x="2367458" y="627243"/>
                    </a:cubicBezTo>
                    <a:cubicBezTo>
                      <a:pt x="2348408" y="585333"/>
                      <a:pt x="2348408" y="584381"/>
                      <a:pt x="2308403" y="612003"/>
                    </a:cubicBezTo>
                    <a:cubicBezTo>
                      <a:pt x="2273161" y="616766"/>
                      <a:pt x="2265541" y="608193"/>
                      <a:pt x="2270303" y="571046"/>
                    </a:cubicBezTo>
                    <a:cubicBezTo>
                      <a:pt x="2271256" y="560568"/>
                      <a:pt x="2287448" y="545328"/>
                      <a:pt x="2260778" y="543423"/>
                    </a:cubicBezTo>
                    <a:cubicBezTo>
                      <a:pt x="2255063" y="542471"/>
                      <a:pt x="2255063" y="530088"/>
                      <a:pt x="2259826" y="522468"/>
                    </a:cubicBezTo>
                    <a:cubicBezTo>
                      <a:pt x="2313166" y="486273"/>
                      <a:pt x="2361743" y="445316"/>
                      <a:pt x="2390318" y="385308"/>
                    </a:cubicBezTo>
                    <a:cubicBezTo>
                      <a:pt x="2396986" y="372926"/>
                      <a:pt x="2403653" y="362448"/>
                      <a:pt x="2416988" y="357686"/>
                    </a:cubicBezTo>
                    <a:cubicBezTo>
                      <a:pt x="2416988" y="355781"/>
                      <a:pt x="2416988" y="353876"/>
                      <a:pt x="2417941" y="351971"/>
                    </a:cubicBezTo>
                    <a:cubicBezTo>
                      <a:pt x="2419846" y="352923"/>
                      <a:pt x="2423656" y="354828"/>
                      <a:pt x="2424608" y="353876"/>
                    </a:cubicBezTo>
                    <a:cubicBezTo>
                      <a:pt x="2434371" y="344351"/>
                      <a:pt x="2443539" y="338934"/>
                      <a:pt x="2452245" y="336582"/>
                    </a:cubicBezTo>
                    <a:cubicBezTo>
                      <a:pt x="2458775" y="334818"/>
                      <a:pt x="2465045" y="334779"/>
                      <a:pt x="2471113" y="336025"/>
                    </a:cubicBezTo>
                    <a:close/>
                    <a:moveTo>
                      <a:pt x="761544" y="194808"/>
                    </a:moveTo>
                    <a:cubicBezTo>
                      <a:pt x="773926" y="196713"/>
                      <a:pt x="774879" y="206238"/>
                      <a:pt x="773926" y="216716"/>
                    </a:cubicBezTo>
                    <a:cubicBezTo>
                      <a:pt x="755829" y="237671"/>
                      <a:pt x="760591" y="257673"/>
                      <a:pt x="773926" y="278628"/>
                    </a:cubicBezTo>
                    <a:cubicBezTo>
                      <a:pt x="748209" y="302441"/>
                      <a:pt x="720586" y="315776"/>
                      <a:pt x="687249" y="293868"/>
                    </a:cubicBezTo>
                    <a:cubicBezTo>
                      <a:pt x="682486" y="291011"/>
                      <a:pt x="675819" y="292916"/>
                      <a:pt x="671056" y="292916"/>
                    </a:cubicBezTo>
                    <a:cubicBezTo>
                      <a:pt x="660579" y="294821"/>
                      <a:pt x="650101" y="296726"/>
                      <a:pt x="640576" y="298631"/>
                    </a:cubicBezTo>
                    <a:cubicBezTo>
                      <a:pt x="627241" y="300536"/>
                      <a:pt x="613906" y="302441"/>
                      <a:pt x="603429" y="291011"/>
                    </a:cubicBezTo>
                    <a:cubicBezTo>
                      <a:pt x="636766" y="258626"/>
                      <a:pt x="678676" y="239576"/>
                      <a:pt x="715824" y="211953"/>
                    </a:cubicBezTo>
                    <a:cubicBezTo>
                      <a:pt x="719634" y="209096"/>
                      <a:pt x="724396" y="211953"/>
                      <a:pt x="727254" y="215763"/>
                    </a:cubicBezTo>
                    <a:cubicBezTo>
                      <a:pt x="746304" y="220526"/>
                      <a:pt x="741541" y="187188"/>
                      <a:pt x="761544" y="194808"/>
                    </a:cubicBezTo>
                    <a:close/>
                    <a:moveTo>
                      <a:pt x="873343" y="184331"/>
                    </a:moveTo>
                    <a:cubicBezTo>
                      <a:pt x="879653" y="185283"/>
                      <a:pt x="886320" y="188617"/>
                      <a:pt x="891083" y="191951"/>
                    </a:cubicBezTo>
                    <a:cubicBezTo>
                      <a:pt x="904418" y="200523"/>
                      <a:pt x="892988" y="209096"/>
                      <a:pt x="888226" y="217668"/>
                    </a:cubicBezTo>
                    <a:lnTo>
                      <a:pt x="879241" y="234820"/>
                    </a:lnTo>
                    <a:lnTo>
                      <a:pt x="895370" y="235036"/>
                    </a:lnTo>
                    <a:cubicBezTo>
                      <a:pt x="907514" y="238206"/>
                      <a:pt x="906800" y="249815"/>
                      <a:pt x="899656" y="266246"/>
                    </a:cubicBezTo>
                    <a:cubicBezTo>
                      <a:pt x="894893" y="277676"/>
                      <a:pt x="884416" y="289106"/>
                      <a:pt x="892988" y="303393"/>
                    </a:cubicBezTo>
                    <a:cubicBezTo>
                      <a:pt x="897751" y="310061"/>
                      <a:pt x="901561" y="309108"/>
                      <a:pt x="905371" y="303393"/>
                    </a:cubicBezTo>
                    <a:cubicBezTo>
                      <a:pt x="923468" y="307203"/>
                      <a:pt x="923468" y="307203"/>
                      <a:pt x="915848" y="337683"/>
                    </a:cubicBezTo>
                    <a:cubicBezTo>
                      <a:pt x="926326" y="330063"/>
                      <a:pt x="936803" y="329111"/>
                      <a:pt x="946328" y="324348"/>
                    </a:cubicBezTo>
                    <a:lnTo>
                      <a:pt x="973409" y="303804"/>
                    </a:lnTo>
                    <a:lnTo>
                      <a:pt x="975260" y="292796"/>
                    </a:lnTo>
                    <a:cubicBezTo>
                      <a:pt x="974903" y="288629"/>
                      <a:pt x="972522" y="284819"/>
                      <a:pt x="965378" y="281485"/>
                    </a:cubicBezTo>
                    <a:cubicBezTo>
                      <a:pt x="944423" y="270055"/>
                      <a:pt x="942518" y="249100"/>
                      <a:pt x="962521" y="233860"/>
                    </a:cubicBezTo>
                    <a:cubicBezTo>
                      <a:pt x="977761" y="221478"/>
                      <a:pt x="993953" y="208143"/>
                      <a:pt x="1013956" y="203380"/>
                    </a:cubicBezTo>
                    <a:cubicBezTo>
                      <a:pt x="1018718" y="201475"/>
                      <a:pt x="1023481" y="200046"/>
                      <a:pt x="1028243" y="200165"/>
                    </a:cubicBezTo>
                    <a:cubicBezTo>
                      <a:pt x="1033006" y="200284"/>
                      <a:pt x="1037768" y="201951"/>
                      <a:pt x="1042531" y="206238"/>
                    </a:cubicBezTo>
                    <a:cubicBezTo>
                      <a:pt x="1037768" y="220525"/>
                      <a:pt x="1018718" y="221478"/>
                      <a:pt x="1016813" y="234813"/>
                    </a:cubicBezTo>
                    <a:cubicBezTo>
                      <a:pt x="1029196" y="212905"/>
                      <a:pt x="1052056" y="208143"/>
                      <a:pt x="1075868" y="204333"/>
                    </a:cubicBezTo>
                    <a:cubicBezTo>
                      <a:pt x="1082536" y="204333"/>
                      <a:pt x="1089203" y="204333"/>
                      <a:pt x="1095871" y="204333"/>
                    </a:cubicBezTo>
                    <a:cubicBezTo>
                      <a:pt x="1106348" y="211953"/>
                      <a:pt x="1099681" y="223383"/>
                      <a:pt x="1099681" y="232908"/>
                    </a:cubicBezTo>
                    <a:cubicBezTo>
                      <a:pt x="1112063" y="235765"/>
                      <a:pt x="1123493" y="229098"/>
                      <a:pt x="1133971" y="231003"/>
                    </a:cubicBezTo>
                    <a:cubicBezTo>
                      <a:pt x="1140638" y="231003"/>
                      <a:pt x="1146353" y="233860"/>
                      <a:pt x="1151116" y="238623"/>
                    </a:cubicBezTo>
                    <a:cubicBezTo>
                      <a:pt x="1162546" y="262435"/>
                      <a:pt x="1192073" y="265293"/>
                      <a:pt x="1205408" y="287200"/>
                    </a:cubicBezTo>
                    <a:cubicBezTo>
                      <a:pt x="1219696" y="305298"/>
                      <a:pt x="1210171" y="320538"/>
                      <a:pt x="1198741" y="334825"/>
                    </a:cubicBezTo>
                    <a:cubicBezTo>
                      <a:pt x="1205408" y="359590"/>
                      <a:pt x="1234936" y="358638"/>
                      <a:pt x="1248271" y="377688"/>
                    </a:cubicBezTo>
                    <a:cubicBezTo>
                      <a:pt x="1257796" y="391023"/>
                      <a:pt x="1257796" y="393880"/>
                      <a:pt x="1246366" y="402453"/>
                    </a:cubicBezTo>
                    <a:cubicBezTo>
                      <a:pt x="1226363" y="415788"/>
                      <a:pt x="1207313" y="445315"/>
                      <a:pt x="1187311" y="402453"/>
                    </a:cubicBezTo>
                    <a:cubicBezTo>
                      <a:pt x="1184453" y="396738"/>
                      <a:pt x="1176833" y="390070"/>
                      <a:pt x="1171118" y="396738"/>
                    </a:cubicBezTo>
                    <a:cubicBezTo>
                      <a:pt x="1161593" y="407215"/>
                      <a:pt x="1163498" y="418645"/>
                      <a:pt x="1171118" y="431028"/>
                    </a:cubicBezTo>
                    <a:cubicBezTo>
                      <a:pt x="1186358" y="457698"/>
                      <a:pt x="1180643" y="471033"/>
                      <a:pt x="1151116" y="479605"/>
                    </a:cubicBezTo>
                    <a:cubicBezTo>
                      <a:pt x="1147306" y="475795"/>
                      <a:pt x="1141591" y="474843"/>
                      <a:pt x="1136828" y="476748"/>
                    </a:cubicBezTo>
                    <a:cubicBezTo>
                      <a:pt x="1132066" y="478653"/>
                      <a:pt x="1134923" y="483415"/>
                      <a:pt x="1136828" y="487225"/>
                    </a:cubicBezTo>
                    <a:cubicBezTo>
                      <a:pt x="1135876" y="500560"/>
                      <a:pt x="1128256" y="503418"/>
                      <a:pt x="1118731" y="497703"/>
                    </a:cubicBezTo>
                    <a:cubicBezTo>
                      <a:pt x="1098728" y="487225"/>
                      <a:pt x="1074916" y="482463"/>
                      <a:pt x="1066343" y="455793"/>
                    </a:cubicBezTo>
                    <a:cubicBezTo>
                      <a:pt x="1058723" y="432933"/>
                      <a:pt x="1039673" y="427218"/>
                      <a:pt x="1016813" y="433885"/>
                    </a:cubicBezTo>
                    <a:cubicBezTo>
                      <a:pt x="1008241" y="436743"/>
                      <a:pt x="999668" y="438648"/>
                      <a:pt x="996811" y="428170"/>
                    </a:cubicBezTo>
                    <a:cubicBezTo>
                      <a:pt x="993001" y="415788"/>
                      <a:pt x="1007288" y="411025"/>
                      <a:pt x="1013003" y="411978"/>
                    </a:cubicBezTo>
                    <a:cubicBezTo>
                      <a:pt x="1055866" y="420550"/>
                      <a:pt x="1078726" y="386260"/>
                      <a:pt x="1109206" y="369115"/>
                    </a:cubicBezTo>
                    <a:cubicBezTo>
                      <a:pt x="1117778" y="343398"/>
                      <a:pt x="1089203" y="330063"/>
                      <a:pt x="1089203" y="307203"/>
                    </a:cubicBezTo>
                    <a:cubicBezTo>
                      <a:pt x="1085393" y="301488"/>
                      <a:pt x="1081583" y="296725"/>
                      <a:pt x="1077773" y="291010"/>
                    </a:cubicBezTo>
                    <a:cubicBezTo>
                      <a:pt x="1057771" y="307203"/>
                      <a:pt x="1036816" y="290058"/>
                      <a:pt x="1016813" y="292915"/>
                    </a:cubicBezTo>
                    <a:cubicBezTo>
                      <a:pt x="1012050" y="293391"/>
                      <a:pt x="1008717" y="294106"/>
                      <a:pt x="1007169" y="296011"/>
                    </a:cubicBezTo>
                    <a:lnTo>
                      <a:pt x="1007866" y="302667"/>
                    </a:lnTo>
                    <a:lnTo>
                      <a:pt x="1009193" y="303393"/>
                    </a:lnTo>
                    <a:cubicBezTo>
                      <a:pt x="1013003" y="324348"/>
                      <a:pt x="986333" y="363401"/>
                      <a:pt x="962521" y="370068"/>
                    </a:cubicBezTo>
                    <a:cubicBezTo>
                      <a:pt x="943471" y="375783"/>
                      <a:pt x="924421" y="377688"/>
                      <a:pt x="905371" y="371973"/>
                    </a:cubicBezTo>
                    <a:cubicBezTo>
                      <a:pt x="896798" y="389118"/>
                      <a:pt x="879653" y="396738"/>
                      <a:pt x="868223" y="410073"/>
                    </a:cubicBezTo>
                    <a:cubicBezTo>
                      <a:pt x="859651" y="419598"/>
                      <a:pt x="849173" y="424361"/>
                      <a:pt x="836791" y="426266"/>
                    </a:cubicBezTo>
                    <a:cubicBezTo>
                      <a:pt x="830123" y="425313"/>
                      <a:pt x="820598" y="421503"/>
                      <a:pt x="816788" y="424361"/>
                    </a:cubicBezTo>
                    <a:cubicBezTo>
                      <a:pt x="772973" y="455793"/>
                      <a:pt x="714871" y="464366"/>
                      <a:pt x="677723" y="507228"/>
                    </a:cubicBezTo>
                    <a:cubicBezTo>
                      <a:pt x="667246" y="519611"/>
                      <a:pt x="646291" y="531993"/>
                      <a:pt x="668198" y="553901"/>
                    </a:cubicBezTo>
                    <a:cubicBezTo>
                      <a:pt x="672961" y="558663"/>
                      <a:pt x="665341" y="574856"/>
                      <a:pt x="662483" y="586286"/>
                    </a:cubicBezTo>
                    <a:cubicBezTo>
                      <a:pt x="685343" y="585333"/>
                      <a:pt x="702488" y="596763"/>
                      <a:pt x="716776" y="612956"/>
                    </a:cubicBezTo>
                    <a:cubicBezTo>
                      <a:pt x="731063" y="630101"/>
                      <a:pt x="747256" y="644388"/>
                      <a:pt x="771068" y="645341"/>
                    </a:cubicBezTo>
                    <a:cubicBezTo>
                      <a:pt x="789166" y="646293"/>
                      <a:pt x="788213" y="653913"/>
                      <a:pt x="782498" y="667248"/>
                    </a:cubicBezTo>
                    <a:cubicBezTo>
                      <a:pt x="774878" y="685346"/>
                      <a:pt x="766306" y="702491"/>
                      <a:pt x="772973" y="726303"/>
                    </a:cubicBezTo>
                    <a:cubicBezTo>
                      <a:pt x="779641" y="752973"/>
                      <a:pt x="789166" y="747258"/>
                      <a:pt x="805358" y="736781"/>
                    </a:cubicBezTo>
                    <a:cubicBezTo>
                      <a:pt x="823456" y="725351"/>
                      <a:pt x="826313" y="706301"/>
                      <a:pt x="828218" y="689156"/>
                    </a:cubicBezTo>
                    <a:cubicBezTo>
                      <a:pt x="831076" y="669153"/>
                      <a:pt x="841553" y="660581"/>
                      <a:pt x="858698" y="652961"/>
                    </a:cubicBezTo>
                    <a:cubicBezTo>
                      <a:pt x="901561" y="638673"/>
                      <a:pt x="911086" y="619623"/>
                      <a:pt x="901561" y="573903"/>
                    </a:cubicBezTo>
                    <a:cubicBezTo>
                      <a:pt x="900608" y="569141"/>
                      <a:pt x="899656" y="563426"/>
                      <a:pt x="904418" y="561521"/>
                    </a:cubicBezTo>
                    <a:cubicBezTo>
                      <a:pt x="937756" y="550091"/>
                      <a:pt x="937756" y="514848"/>
                      <a:pt x="953948" y="491988"/>
                    </a:cubicBezTo>
                    <a:cubicBezTo>
                      <a:pt x="957758" y="486273"/>
                      <a:pt x="961568" y="480558"/>
                      <a:pt x="968236" y="478653"/>
                    </a:cubicBezTo>
                    <a:cubicBezTo>
                      <a:pt x="991096" y="471986"/>
                      <a:pt x="1037768" y="491036"/>
                      <a:pt x="1049198" y="512943"/>
                    </a:cubicBezTo>
                    <a:cubicBezTo>
                      <a:pt x="1061581" y="517706"/>
                      <a:pt x="1074916" y="522468"/>
                      <a:pt x="1063486" y="539613"/>
                    </a:cubicBezTo>
                    <a:cubicBezTo>
                      <a:pt x="1048246" y="555806"/>
                      <a:pt x="1052056" y="572951"/>
                      <a:pt x="1067296" y="583428"/>
                    </a:cubicBezTo>
                    <a:cubicBezTo>
                      <a:pt x="1084441" y="593906"/>
                      <a:pt x="1099681" y="578666"/>
                      <a:pt x="1112063" y="568188"/>
                    </a:cubicBezTo>
                    <a:cubicBezTo>
                      <a:pt x="1139686" y="545328"/>
                      <a:pt x="1138733" y="544376"/>
                      <a:pt x="1146353" y="580571"/>
                    </a:cubicBezTo>
                    <a:cubicBezTo>
                      <a:pt x="1149211" y="592953"/>
                      <a:pt x="1154926" y="606288"/>
                      <a:pt x="1151116" y="616766"/>
                    </a:cubicBezTo>
                    <a:cubicBezTo>
                      <a:pt x="1138733" y="656771"/>
                      <a:pt x="1163498" y="672011"/>
                      <a:pt x="1193026" y="684393"/>
                    </a:cubicBezTo>
                    <a:cubicBezTo>
                      <a:pt x="1193026" y="693918"/>
                      <a:pt x="1188501" y="696537"/>
                      <a:pt x="1182905" y="697847"/>
                    </a:cubicBezTo>
                    <a:lnTo>
                      <a:pt x="1179024" y="699159"/>
                    </a:lnTo>
                    <a:lnTo>
                      <a:pt x="1177845" y="699023"/>
                    </a:lnTo>
                    <a:cubicBezTo>
                      <a:pt x="1174214" y="699455"/>
                      <a:pt x="1170404" y="700824"/>
                      <a:pt x="1166356" y="703443"/>
                    </a:cubicBezTo>
                    <a:lnTo>
                      <a:pt x="1179024" y="699159"/>
                    </a:lnTo>
                    <a:lnTo>
                      <a:pt x="1188263" y="700229"/>
                    </a:lnTo>
                    <a:cubicBezTo>
                      <a:pt x="1194931" y="702491"/>
                      <a:pt x="1201122" y="707253"/>
                      <a:pt x="1207313" y="712016"/>
                    </a:cubicBezTo>
                    <a:cubicBezTo>
                      <a:pt x="1210647" y="727732"/>
                      <a:pt x="1209694" y="741781"/>
                      <a:pt x="1205051" y="754402"/>
                    </a:cubicBezTo>
                    <a:lnTo>
                      <a:pt x="1180854" y="787924"/>
                    </a:lnTo>
                    <a:lnTo>
                      <a:pt x="1187073" y="807504"/>
                    </a:lnTo>
                    <a:cubicBezTo>
                      <a:pt x="1190883" y="812504"/>
                      <a:pt x="1196836" y="815362"/>
                      <a:pt x="1206361" y="814886"/>
                    </a:cubicBezTo>
                    <a:cubicBezTo>
                      <a:pt x="1214934" y="814886"/>
                      <a:pt x="1223506" y="816791"/>
                      <a:pt x="1213981" y="828221"/>
                    </a:cubicBezTo>
                    <a:cubicBezTo>
                      <a:pt x="1208266" y="850128"/>
                      <a:pt x="1205409" y="874893"/>
                      <a:pt x="1172071" y="862511"/>
                    </a:cubicBezTo>
                    <a:cubicBezTo>
                      <a:pt x="1153021" y="859653"/>
                      <a:pt x="1123494" y="872036"/>
                      <a:pt x="1115874" y="854891"/>
                    </a:cubicBezTo>
                    <a:cubicBezTo>
                      <a:pt x="1109206" y="839651"/>
                      <a:pt x="1133971" y="821553"/>
                      <a:pt x="1148259" y="807266"/>
                    </a:cubicBezTo>
                    <a:cubicBezTo>
                      <a:pt x="1157784" y="799646"/>
                      <a:pt x="1159689" y="785358"/>
                      <a:pt x="1173024" y="780596"/>
                    </a:cubicBezTo>
                    <a:lnTo>
                      <a:pt x="1173125" y="780684"/>
                    </a:lnTo>
                    <a:lnTo>
                      <a:pt x="1174333" y="770475"/>
                    </a:lnTo>
                    <a:cubicBezTo>
                      <a:pt x="1173023" y="767975"/>
                      <a:pt x="1169689" y="766784"/>
                      <a:pt x="1163498" y="767261"/>
                    </a:cubicBezTo>
                    <a:cubicBezTo>
                      <a:pt x="1147306" y="769166"/>
                      <a:pt x="1137781" y="780596"/>
                      <a:pt x="1124446" y="787263"/>
                    </a:cubicBezTo>
                    <a:cubicBezTo>
                      <a:pt x="1097776" y="793931"/>
                      <a:pt x="1070153" y="791073"/>
                      <a:pt x="1043483" y="789168"/>
                    </a:cubicBezTo>
                    <a:cubicBezTo>
                      <a:pt x="1026338" y="788216"/>
                      <a:pt x="1010146" y="786311"/>
                      <a:pt x="993953" y="794883"/>
                    </a:cubicBezTo>
                    <a:cubicBezTo>
                      <a:pt x="987286" y="810123"/>
                      <a:pt x="971093" y="808218"/>
                      <a:pt x="959663" y="814886"/>
                    </a:cubicBezTo>
                    <a:cubicBezTo>
                      <a:pt x="951091" y="825363"/>
                      <a:pt x="939661" y="831078"/>
                      <a:pt x="929183" y="839651"/>
                    </a:cubicBezTo>
                    <a:lnTo>
                      <a:pt x="925100" y="843462"/>
                    </a:lnTo>
                    <a:lnTo>
                      <a:pt x="915848" y="851081"/>
                    </a:lnTo>
                    <a:cubicBezTo>
                      <a:pt x="915848" y="851081"/>
                      <a:pt x="912991" y="851081"/>
                      <a:pt x="912991" y="851081"/>
                    </a:cubicBezTo>
                    <a:cubicBezTo>
                      <a:pt x="912991" y="851081"/>
                      <a:pt x="914896" y="852986"/>
                      <a:pt x="914896" y="852986"/>
                    </a:cubicBezTo>
                    <a:lnTo>
                      <a:pt x="925100" y="843462"/>
                    </a:lnTo>
                    <a:lnTo>
                      <a:pt x="932041" y="837746"/>
                    </a:lnTo>
                    <a:cubicBezTo>
                      <a:pt x="942518" y="824411"/>
                      <a:pt x="959663" y="826316"/>
                      <a:pt x="972998" y="820601"/>
                    </a:cubicBezTo>
                    <a:cubicBezTo>
                      <a:pt x="979666" y="818696"/>
                      <a:pt x="986333" y="814886"/>
                      <a:pt x="992048" y="814886"/>
                    </a:cubicBezTo>
                    <a:cubicBezTo>
                      <a:pt x="1003478" y="813933"/>
                      <a:pt x="1017766" y="809171"/>
                      <a:pt x="1023481" y="819648"/>
                    </a:cubicBezTo>
                    <a:cubicBezTo>
                      <a:pt x="1032053" y="834888"/>
                      <a:pt x="1013003" y="835841"/>
                      <a:pt x="1005383" y="842508"/>
                    </a:cubicBezTo>
                    <a:cubicBezTo>
                      <a:pt x="1003478" y="844413"/>
                      <a:pt x="1005383" y="851081"/>
                      <a:pt x="1006336" y="854891"/>
                    </a:cubicBezTo>
                    <a:cubicBezTo>
                      <a:pt x="997763" y="866321"/>
                      <a:pt x="1011098" y="877751"/>
                      <a:pt x="1005383" y="889181"/>
                    </a:cubicBezTo>
                    <a:cubicBezTo>
                      <a:pt x="1001573" y="899658"/>
                      <a:pt x="992048" y="903468"/>
                      <a:pt x="984428" y="910136"/>
                    </a:cubicBezTo>
                    <a:cubicBezTo>
                      <a:pt x="974903" y="918708"/>
                      <a:pt x="961568" y="909183"/>
                      <a:pt x="952043" y="916803"/>
                    </a:cubicBezTo>
                    <a:cubicBezTo>
                      <a:pt x="937756" y="931091"/>
                      <a:pt x="916801" y="932043"/>
                      <a:pt x="899656" y="938711"/>
                    </a:cubicBezTo>
                    <a:cubicBezTo>
                      <a:pt x="876796" y="947283"/>
                      <a:pt x="858698" y="959666"/>
                      <a:pt x="855841" y="985383"/>
                    </a:cubicBezTo>
                    <a:cubicBezTo>
                      <a:pt x="853936" y="1001576"/>
                      <a:pt x="839648" y="1003481"/>
                      <a:pt x="831076" y="1003481"/>
                    </a:cubicBezTo>
                    <a:cubicBezTo>
                      <a:pt x="779641" y="1006338"/>
                      <a:pt x="763448" y="1048248"/>
                      <a:pt x="738683" y="1081586"/>
                    </a:cubicBezTo>
                    <a:cubicBezTo>
                      <a:pt x="708203" y="1076823"/>
                      <a:pt x="712013" y="1097778"/>
                      <a:pt x="711061" y="1115876"/>
                    </a:cubicBezTo>
                    <a:cubicBezTo>
                      <a:pt x="707251" y="1144451"/>
                      <a:pt x="692011" y="1163501"/>
                      <a:pt x="666293" y="1175883"/>
                    </a:cubicBezTo>
                    <a:cubicBezTo>
                      <a:pt x="636766" y="1191123"/>
                      <a:pt x="610096" y="1209221"/>
                      <a:pt x="585331" y="1230176"/>
                    </a:cubicBezTo>
                    <a:cubicBezTo>
                      <a:pt x="565328" y="1247320"/>
                      <a:pt x="557708" y="1270181"/>
                      <a:pt x="559613" y="1297803"/>
                    </a:cubicBezTo>
                    <a:cubicBezTo>
                      <a:pt x="561518" y="1327331"/>
                      <a:pt x="564376" y="1356858"/>
                      <a:pt x="557708" y="1386386"/>
                    </a:cubicBezTo>
                    <a:cubicBezTo>
                      <a:pt x="555803" y="1394958"/>
                      <a:pt x="551993" y="1406388"/>
                      <a:pt x="542468" y="1407341"/>
                    </a:cubicBezTo>
                    <a:cubicBezTo>
                      <a:pt x="530086" y="1409246"/>
                      <a:pt x="531038" y="1394958"/>
                      <a:pt x="528181" y="1387338"/>
                    </a:cubicBezTo>
                    <a:cubicBezTo>
                      <a:pt x="522466" y="1365431"/>
                      <a:pt x="516751" y="1344476"/>
                      <a:pt x="519608" y="1320663"/>
                    </a:cubicBezTo>
                    <a:cubicBezTo>
                      <a:pt x="521513" y="1300661"/>
                      <a:pt x="522466" y="1280658"/>
                      <a:pt x="488176" y="1283516"/>
                    </a:cubicBezTo>
                    <a:cubicBezTo>
                      <a:pt x="470078" y="1285421"/>
                      <a:pt x="452933" y="1262561"/>
                      <a:pt x="429121" y="1267323"/>
                    </a:cubicBezTo>
                    <a:cubicBezTo>
                      <a:pt x="422453" y="1268276"/>
                      <a:pt x="411023" y="1265418"/>
                      <a:pt x="409118" y="1268276"/>
                    </a:cubicBezTo>
                    <a:cubicBezTo>
                      <a:pt x="391973" y="1307328"/>
                      <a:pt x="364351" y="1288278"/>
                      <a:pt x="336728" y="1284468"/>
                    </a:cubicBezTo>
                    <a:cubicBezTo>
                      <a:pt x="279578" y="1275896"/>
                      <a:pt x="228143" y="1315901"/>
                      <a:pt x="215761" y="1373051"/>
                    </a:cubicBezTo>
                    <a:cubicBezTo>
                      <a:pt x="210998" y="1396863"/>
                      <a:pt x="193853" y="1415913"/>
                      <a:pt x="189091" y="1441631"/>
                    </a:cubicBezTo>
                    <a:cubicBezTo>
                      <a:pt x="182423" y="1476873"/>
                      <a:pt x="183376" y="1511163"/>
                      <a:pt x="196711" y="1544501"/>
                    </a:cubicBezTo>
                    <a:cubicBezTo>
                      <a:pt x="204331" y="1564503"/>
                      <a:pt x="219571" y="1574028"/>
                      <a:pt x="244336" y="1573076"/>
                    </a:cubicBezTo>
                    <a:cubicBezTo>
                      <a:pt x="284341" y="1571171"/>
                      <a:pt x="310058" y="1555931"/>
                      <a:pt x="320536" y="1514973"/>
                    </a:cubicBezTo>
                    <a:cubicBezTo>
                      <a:pt x="324346" y="1500686"/>
                      <a:pt x="374828" y="1487351"/>
                      <a:pt x="387211" y="1494971"/>
                    </a:cubicBezTo>
                    <a:cubicBezTo>
                      <a:pt x="396736" y="1500686"/>
                      <a:pt x="392926" y="1507353"/>
                      <a:pt x="389116" y="1515926"/>
                    </a:cubicBezTo>
                    <a:cubicBezTo>
                      <a:pt x="372923" y="1552121"/>
                      <a:pt x="358636" y="1589268"/>
                      <a:pt x="340538" y="1624511"/>
                    </a:cubicBezTo>
                    <a:cubicBezTo>
                      <a:pt x="329108" y="1646418"/>
                      <a:pt x="340538" y="1644513"/>
                      <a:pt x="354826" y="1644513"/>
                    </a:cubicBezTo>
                    <a:cubicBezTo>
                      <a:pt x="372923" y="1644513"/>
                      <a:pt x="391973" y="1642608"/>
                      <a:pt x="410071" y="1645466"/>
                    </a:cubicBezTo>
                    <a:cubicBezTo>
                      <a:pt x="432931" y="1649276"/>
                      <a:pt x="449123" y="1658801"/>
                      <a:pt x="439598" y="1687376"/>
                    </a:cubicBezTo>
                    <a:cubicBezTo>
                      <a:pt x="433883" y="1705473"/>
                      <a:pt x="432931" y="1725476"/>
                      <a:pt x="426263" y="1743573"/>
                    </a:cubicBezTo>
                    <a:cubicBezTo>
                      <a:pt x="414833" y="1774053"/>
                      <a:pt x="432931" y="1793103"/>
                      <a:pt x="450076" y="1813106"/>
                    </a:cubicBezTo>
                    <a:cubicBezTo>
                      <a:pt x="466268" y="1832156"/>
                      <a:pt x="483413" y="1819773"/>
                      <a:pt x="499606" y="1812153"/>
                    </a:cubicBezTo>
                    <a:cubicBezTo>
                      <a:pt x="512941" y="1806438"/>
                      <a:pt x="528181" y="1806438"/>
                      <a:pt x="536753" y="1818821"/>
                    </a:cubicBezTo>
                    <a:cubicBezTo>
                      <a:pt x="554851" y="1843586"/>
                      <a:pt x="571996" y="1829298"/>
                      <a:pt x="577711" y="1813106"/>
                    </a:cubicBezTo>
                    <a:cubicBezTo>
                      <a:pt x="591998" y="1771196"/>
                      <a:pt x="630098" y="1768338"/>
                      <a:pt x="661531" y="1754051"/>
                    </a:cubicBezTo>
                    <a:cubicBezTo>
                      <a:pt x="671056" y="1754051"/>
                      <a:pt x="673913" y="1755956"/>
                      <a:pt x="672008" y="1763576"/>
                    </a:cubicBezTo>
                    <a:cubicBezTo>
                      <a:pt x="676771" y="1783578"/>
                      <a:pt x="689153" y="1777863"/>
                      <a:pt x="695821" y="1768338"/>
                    </a:cubicBezTo>
                    <a:cubicBezTo>
                      <a:pt x="713918" y="1745478"/>
                      <a:pt x="729158" y="1761671"/>
                      <a:pt x="741541" y="1772148"/>
                    </a:cubicBezTo>
                    <a:cubicBezTo>
                      <a:pt x="769163" y="1795008"/>
                      <a:pt x="799643" y="1798818"/>
                      <a:pt x="832028" y="1788341"/>
                    </a:cubicBezTo>
                    <a:cubicBezTo>
                      <a:pt x="845363" y="1783578"/>
                      <a:pt x="854888" y="1779768"/>
                      <a:pt x="865366" y="1796913"/>
                    </a:cubicBezTo>
                    <a:cubicBezTo>
                      <a:pt x="875843" y="1814058"/>
                      <a:pt x="896798" y="1823583"/>
                      <a:pt x="910133" y="1838823"/>
                    </a:cubicBezTo>
                    <a:cubicBezTo>
                      <a:pt x="947281" y="1881686"/>
                      <a:pt x="990143" y="1906451"/>
                      <a:pt x="1047293" y="1918833"/>
                    </a:cubicBezTo>
                    <a:cubicBezTo>
                      <a:pt x="1093966" y="1928358"/>
                      <a:pt x="1124446" y="1995986"/>
                      <a:pt x="1116826" y="2036943"/>
                    </a:cubicBezTo>
                    <a:cubicBezTo>
                      <a:pt x="1113968" y="2044563"/>
                      <a:pt x="1111111" y="2051231"/>
                      <a:pt x="1106348" y="2056946"/>
                    </a:cubicBezTo>
                    <a:cubicBezTo>
                      <a:pt x="1092061" y="2071233"/>
                      <a:pt x="1112063" y="2086473"/>
                      <a:pt x="1104443" y="2099808"/>
                    </a:cubicBezTo>
                    <a:cubicBezTo>
                      <a:pt x="1110158" y="2107428"/>
                      <a:pt x="1117778" y="2102666"/>
                      <a:pt x="1124446" y="2102666"/>
                    </a:cubicBezTo>
                    <a:cubicBezTo>
                      <a:pt x="1147306" y="2095046"/>
                      <a:pt x="1161593" y="2062661"/>
                      <a:pt x="1193026" y="2077901"/>
                    </a:cubicBezTo>
                    <a:cubicBezTo>
                      <a:pt x="1225411" y="2087426"/>
                      <a:pt x="1244461" y="2125526"/>
                      <a:pt x="1280656" y="2123621"/>
                    </a:cubicBezTo>
                    <a:cubicBezTo>
                      <a:pt x="1325423" y="2121716"/>
                      <a:pt x="1360666" y="2136956"/>
                      <a:pt x="1387336" y="2172198"/>
                    </a:cubicBezTo>
                    <a:cubicBezTo>
                      <a:pt x="1398766" y="2187438"/>
                      <a:pt x="1427341" y="2172198"/>
                      <a:pt x="1434008" y="2199821"/>
                    </a:cubicBezTo>
                    <a:cubicBezTo>
                      <a:pt x="1440676" y="2228396"/>
                      <a:pt x="1444486" y="2256018"/>
                      <a:pt x="1430198" y="2282688"/>
                    </a:cubicBezTo>
                    <a:cubicBezTo>
                      <a:pt x="1413053" y="2315073"/>
                      <a:pt x="1388288" y="2341743"/>
                      <a:pt x="1370191" y="2373176"/>
                    </a:cubicBezTo>
                    <a:cubicBezTo>
                      <a:pt x="1359713" y="2391273"/>
                      <a:pt x="1356856" y="2406513"/>
                      <a:pt x="1358761" y="2423658"/>
                    </a:cubicBezTo>
                    <a:cubicBezTo>
                      <a:pt x="1366381" y="2486523"/>
                      <a:pt x="1352093" y="2544626"/>
                      <a:pt x="1327328" y="2600823"/>
                    </a:cubicBezTo>
                    <a:cubicBezTo>
                      <a:pt x="1321613" y="2612253"/>
                      <a:pt x="1313041" y="2629398"/>
                      <a:pt x="1293991" y="2626541"/>
                    </a:cubicBezTo>
                    <a:cubicBezTo>
                      <a:pt x="1261606" y="2622731"/>
                      <a:pt x="1241603" y="2647496"/>
                      <a:pt x="1218743" y="2661783"/>
                    </a:cubicBezTo>
                    <a:cubicBezTo>
                      <a:pt x="1203503" y="2671308"/>
                      <a:pt x="1187311" y="2690358"/>
                      <a:pt x="1193026" y="2710361"/>
                    </a:cubicBezTo>
                    <a:cubicBezTo>
                      <a:pt x="1205408" y="2757033"/>
                      <a:pt x="1178738" y="2793228"/>
                      <a:pt x="1164451" y="2832281"/>
                    </a:cubicBezTo>
                    <a:cubicBezTo>
                      <a:pt x="1154926" y="2859903"/>
                      <a:pt x="1136828" y="2884668"/>
                      <a:pt x="1122541" y="2910386"/>
                    </a:cubicBezTo>
                    <a:cubicBezTo>
                      <a:pt x="1116826" y="2920863"/>
                      <a:pt x="1109206" y="2929436"/>
                      <a:pt x="1095871" y="2929436"/>
                    </a:cubicBezTo>
                    <a:cubicBezTo>
                      <a:pt x="1085393" y="2920863"/>
                      <a:pt x="1072058" y="2930388"/>
                      <a:pt x="1061581" y="2922768"/>
                    </a:cubicBezTo>
                    <a:cubicBezTo>
                      <a:pt x="1053961" y="2919911"/>
                      <a:pt x="1044436" y="2911338"/>
                      <a:pt x="1047293" y="2929436"/>
                    </a:cubicBezTo>
                    <a:cubicBezTo>
                      <a:pt x="1052056" y="2938961"/>
                      <a:pt x="1062533" y="2944676"/>
                      <a:pt x="1061581" y="2956106"/>
                    </a:cubicBezTo>
                    <a:cubicBezTo>
                      <a:pt x="1055866" y="2964678"/>
                      <a:pt x="1048246" y="2962773"/>
                      <a:pt x="1040626" y="2959916"/>
                    </a:cubicBezTo>
                    <a:cubicBezTo>
                      <a:pt x="952043" y="2929436"/>
                      <a:pt x="865366" y="2895146"/>
                      <a:pt x="783451" y="2850378"/>
                    </a:cubicBezTo>
                    <a:cubicBezTo>
                      <a:pt x="762496" y="2838948"/>
                      <a:pt x="762496" y="2820851"/>
                      <a:pt x="752971" y="2805611"/>
                    </a:cubicBezTo>
                    <a:cubicBezTo>
                      <a:pt x="730111" y="2799896"/>
                      <a:pt x="738683" y="2779893"/>
                      <a:pt x="737731" y="2765606"/>
                    </a:cubicBezTo>
                    <a:cubicBezTo>
                      <a:pt x="736778" y="2697978"/>
                      <a:pt x="732968" y="2631303"/>
                      <a:pt x="721538" y="2564628"/>
                    </a:cubicBezTo>
                    <a:cubicBezTo>
                      <a:pt x="715823" y="2532243"/>
                      <a:pt x="700583" y="2503668"/>
                      <a:pt x="670103" y="2492238"/>
                    </a:cubicBezTo>
                    <a:cubicBezTo>
                      <a:pt x="596761" y="2464616"/>
                      <a:pt x="568186" y="2400798"/>
                      <a:pt x="539611" y="2337933"/>
                    </a:cubicBezTo>
                    <a:cubicBezTo>
                      <a:pt x="520561" y="2296976"/>
                      <a:pt x="502463" y="2256971"/>
                      <a:pt x="473888" y="2221728"/>
                    </a:cubicBezTo>
                    <a:cubicBezTo>
                      <a:pt x="456743" y="2200773"/>
                      <a:pt x="450076" y="2174103"/>
                      <a:pt x="468173" y="2148386"/>
                    </a:cubicBezTo>
                    <a:cubicBezTo>
                      <a:pt x="473888" y="2140766"/>
                      <a:pt x="477698" y="2133146"/>
                      <a:pt x="471983" y="2122668"/>
                    </a:cubicBezTo>
                    <a:cubicBezTo>
                      <a:pt x="452933" y="2083616"/>
                      <a:pt x="471983" y="2052183"/>
                      <a:pt x="493891" y="2021703"/>
                    </a:cubicBezTo>
                    <a:cubicBezTo>
                      <a:pt x="518656" y="1987413"/>
                      <a:pt x="546278" y="1955028"/>
                      <a:pt x="538658" y="1907403"/>
                    </a:cubicBezTo>
                    <a:cubicBezTo>
                      <a:pt x="535801" y="1889306"/>
                      <a:pt x="531991" y="1871208"/>
                      <a:pt x="524371" y="1854063"/>
                    </a:cubicBezTo>
                    <a:cubicBezTo>
                      <a:pt x="517703" y="1837871"/>
                      <a:pt x="507226" y="1834061"/>
                      <a:pt x="499606" y="1853111"/>
                    </a:cubicBezTo>
                    <a:cubicBezTo>
                      <a:pt x="489128" y="1876923"/>
                      <a:pt x="475793" y="1875018"/>
                      <a:pt x="459601" y="1860731"/>
                    </a:cubicBezTo>
                    <a:cubicBezTo>
                      <a:pt x="443408" y="1847396"/>
                      <a:pt x="425311" y="1838823"/>
                      <a:pt x="408166" y="1827393"/>
                    </a:cubicBezTo>
                    <a:cubicBezTo>
                      <a:pt x="375781" y="1806438"/>
                      <a:pt x="371971" y="1771196"/>
                      <a:pt x="354826" y="1742621"/>
                    </a:cubicBezTo>
                    <a:cubicBezTo>
                      <a:pt x="346253" y="1729286"/>
                      <a:pt x="337681" y="1720713"/>
                      <a:pt x="322441" y="1715951"/>
                    </a:cubicBezTo>
                    <a:cubicBezTo>
                      <a:pt x="289103" y="1705473"/>
                      <a:pt x="255766" y="1691186"/>
                      <a:pt x="234811" y="1658801"/>
                    </a:cubicBezTo>
                    <a:cubicBezTo>
                      <a:pt x="228143" y="1649276"/>
                      <a:pt x="218618" y="1639751"/>
                      <a:pt x="206236" y="1644513"/>
                    </a:cubicBezTo>
                    <a:cubicBezTo>
                      <a:pt x="170993" y="1656896"/>
                      <a:pt x="143371" y="1639751"/>
                      <a:pt x="116701" y="1622606"/>
                    </a:cubicBezTo>
                    <a:cubicBezTo>
                      <a:pt x="85268" y="1603556"/>
                      <a:pt x="54788" y="1583553"/>
                      <a:pt x="28118" y="1557836"/>
                    </a:cubicBezTo>
                    <a:cubicBezTo>
                      <a:pt x="11926" y="1541643"/>
                      <a:pt x="1448" y="1523546"/>
                      <a:pt x="12878" y="1499733"/>
                    </a:cubicBezTo>
                    <a:cubicBezTo>
                      <a:pt x="20498" y="1482588"/>
                      <a:pt x="16688" y="1463538"/>
                      <a:pt x="10021" y="1446393"/>
                    </a:cubicBezTo>
                    <a:cubicBezTo>
                      <a:pt x="6211" y="1434963"/>
                      <a:pt x="-1409" y="1423533"/>
                      <a:pt x="5258" y="1410198"/>
                    </a:cubicBezTo>
                    <a:cubicBezTo>
                      <a:pt x="-12839" y="1304471"/>
                      <a:pt x="19546" y="1205411"/>
                      <a:pt x="45263" y="1105398"/>
                    </a:cubicBezTo>
                    <a:cubicBezTo>
                      <a:pt x="94793" y="912993"/>
                      <a:pt x="185281" y="739638"/>
                      <a:pt x="304343" y="581523"/>
                    </a:cubicBezTo>
                    <a:cubicBezTo>
                      <a:pt x="374828" y="487226"/>
                      <a:pt x="458648" y="405311"/>
                      <a:pt x="548183" y="329111"/>
                    </a:cubicBezTo>
                    <a:cubicBezTo>
                      <a:pt x="568186" y="311966"/>
                      <a:pt x="591046" y="303393"/>
                      <a:pt x="617716" y="317681"/>
                    </a:cubicBezTo>
                    <a:cubicBezTo>
                      <a:pt x="628193" y="324348"/>
                      <a:pt x="628193" y="314823"/>
                      <a:pt x="631051" y="309108"/>
                    </a:cubicBezTo>
                    <a:cubicBezTo>
                      <a:pt x="652006" y="308156"/>
                      <a:pt x="669151" y="289106"/>
                      <a:pt x="692011" y="299583"/>
                    </a:cubicBezTo>
                    <a:cubicBezTo>
                      <a:pt x="712013" y="311966"/>
                      <a:pt x="732968" y="317681"/>
                      <a:pt x="756781" y="316728"/>
                    </a:cubicBezTo>
                    <a:cubicBezTo>
                      <a:pt x="764401" y="317681"/>
                      <a:pt x="772973" y="320538"/>
                      <a:pt x="780593" y="315776"/>
                    </a:cubicBezTo>
                    <a:cubicBezTo>
                      <a:pt x="786308" y="312918"/>
                      <a:pt x="792023" y="311966"/>
                      <a:pt x="797738" y="314823"/>
                    </a:cubicBezTo>
                    <a:cubicBezTo>
                      <a:pt x="808216" y="327206"/>
                      <a:pt x="819646" y="321491"/>
                      <a:pt x="831076" y="316728"/>
                    </a:cubicBezTo>
                    <a:cubicBezTo>
                      <a:pt x="837743" y="304346"/>
                      <a:pt x="858698" y="297678"/>
                      <a:pt x="841553" y="277676"/>
                    </a:cubicBezTo>
                    <a:cubicBezTo>
                      <a:pt x="834886" y="270056"/>
                      <a:pt x="846316" y="263388"/>
                      <a:pt x="852031" y="259578"/>
                    </a:cubicBezTo>
                    <a:cubicBezTo>
                      <a:pt x="857269" y="255768"/>
                      <a:pt x="862508" y="252434"/>
                      <a:pt x="867152" y="248624"/>
                    </a:cubicBezTo>
                    <a:lnTo>
                      <a:pt x="876026" y="238011"/>
                    </a:lnTo>
                    <a:lnTo>
                      <a:pt x="858921" y="241392"/>
                    </a:lnTo>
                    <a:cubicBezTo>
                      <a:pt x="840303" y="244874"/>
                      <a:pt x="823694" y="244338"/>
                      <a:pt x="821551" y="210048"/>
                    </a:cubicBezTo>
                    <a:cubicBezTo>
                      <a:pt x="833933" y="208143"/>
                      <a:pt x="848221" y="208143"/>
                      <a:pt x="857746" y="190998"/>
                    </a:cubicBezTo>
                    <a:cubicBezTo>
                      <a:pt x="861079" y="184807"/>
                      <a:pt x="867032" y="183378"/>
                      <a:pt x="873343" y="184331"/>
                    </a:cubicBezTo>
                    <a:close/>
                    <a:moveTo>
                      <a:pt x="798215" y="181949"/>
                    </a:moveTo>
                    <a:cubicBezTo>
                      <a:pt x="801310" y="182187"/>
                      <a:pt x="803930" y="183378"/>
                      <a:pt x="805359" y="187188"/>
                    </a:cubicBezTo>
                    <a:cubicBezTo>
                      <a:pt x="808216" y="194808"/>
                      <a:pt x="800596" y="194808"/>
                      <a:pt x="795834" y="196713"/>
                    </a:cubicBezTo>
                    <a:cubicBezTo>
                      <a:pt x="790119" y="193856"/>
                      <a:pt x="788214" y="189093"/>
                      <a:pt x="788214" y="182426"/>
                    </a:cubicBezTo>
                    <a:cubicBezTo>
                      <a:pt x="791547" y="182426"/>
                      <a:pt x="795119" y="181711"/>
                      <a:pt x="798215" y="181949"/>
                    </a:cubicBezTo>
                    <a:close/>
                    <a:moveTo>
                      <a:pt x="938708" y="121466"/>
                    </a:moveTo>
                    <a:cubicBezTo>
                      <a:pt x="943471" y="128133"/>
                      <a:pt x="953948" y="130038"/>
                      <a:pt x="952043" y="141468"/>
                    </a:cubicBezTo>
                    <a:lnTo>
                      <a:pt x="951037" y="142501"/>
                    </a:lnTo>
                    <a:lnTo>
                      <a:pt x="953949" y="140516"/>
                    </a:lnTo>
                    <a:cubicBezTo>
                      <a:pt x="952996" y="143373"/>
                      <a:pt x="952996" y="146231"/>
                      <a:pt x="952996" y="148136"/>
                    </a:cubicBezTo>
                    <a:cubicBezTo>
                      <a:pt x="952996" y="154803"/>
                      <a:pt x="952996" y="161471"/>
                      <a:pt x="952996" y="169091"/>
                    </a:cubicBezTo>
                    <a:cubicBezTo>
                      <a:pt x="949662" y="166709"/>
                      <a:pt x="947281" y="162899"/>
                      <a:pt x="944424" y="159804"/>
                    </a:cubicBezTo>
                    <a:lnTo>
                      <a:pt x="933131" y="154863"/>
                    </a:lnTo>
                    <a:lnTo>
                      <a:pt x="931088" y="155756"/>
                    </a:lnTo>
                    <a:cubicBezTo>
                      <a:pt x="931088" y="155756"/>
                      <a:pt x="930136" y="155756"/>
                      <a:pt x="930136" y="155756"/>
                    </a:cubicBezTo>
                    <a:cubicBezTo>
                      <a:pt x="925373" y="152898"/>
                      <a:pt x="906323" y="162423"/>
                      <a:pt x="918706" y="144326"/>
                    </a:cubicBezTo>
                    <a:cubicBezTo>
                      <a:pt x="923468" y="137658"/>
                      <a:pt x="931088" y="131943"/>
                      <a:pt x="931088" y="122418"/>
                    </a:cubicBezTo>
                    <a:cubicBezTo>
                      <a:pt x="934898" y="118608"/>
                      <a:pt x="936803" y="118608"/>
                      <a:pt x="938708" y="121466"/>
                    </a:cubicBezTo>
                    <a:close/>
                    <a:moveTo>
                      <a:pt x="925373" y="107178"/>
                    </a:moveTo>
                    <a:cubicBezTo>
                      <a:pt x="930136" y="111940"/>
                      <a:pt x="934898" y="116703"/>
                      <a:pt x="938708" y="121465"/>
                    </a:cubicBezTo>
                    <a:lnTo>
                      <a:pt x="935851" y="121465"/>
                    </a:lnTo>
                    <a:cubicBezTo>
                      <a:pt x="935851" y="121465"/>
                      <a:pt x="932993" y="121465"/>
                      <a:pt x="932993" y="121465"/>
                    </a:cubicBezTo>
                    <a:cubicBezTo>
                      <a:pt x="923468" y="125275"/>
                      <a:pt x="912991" y="131943"/>
                      <a:pt x="901561" y="123370"/>
                    </a:cubicBezTo>
                    <a:cubicBezTo>
                      <a:pt x="904418" y="109083"/>
                      <a:pt x="915848" y="109083"/>
                      <a:pt x="925373" y="107178"/>
                    </a:cubicBezTo>
                    <a:close/>
                    <a:moveTo>
                      <a:pt x="1021576" y="71936"/>
                    </a:moveTo>
                    <a:cubicBezTo>
                      <a:pt x="1037768" y="75746"/>
                      <a:pt x="1038721" y="87176"/>
                      <a:pt x="1031101" y="97653"/>
                    </a:cubicBezTo>
                    <a:cubicBezTo>
                      <a:pt x="1019671" y="115751"/>
                      <a:pt x="1011098" y="95748"/>
                      <a:pt x="1000621" y="92891"/>
                    </a:cubicBezTo>
                    <a:cubicBezTo>
                      <a:pt x="1002526" y="88128"/>
                      <a:pt x="1005383" y="83366"/>
                      <a:pt x="1007288" y="79556"/>
                    </a:cubicBezTo>
                    <a:cubicBezTo>
                      <a:pt x="1012051" y="76698"/>
                      <a:pt x="1016813" y="74793"/>
                      <a:pt x="1021576" y="71936"/>
                    </a:cubicBezTo>
                    <a:close/>
                    <a:moveTo>
                      <a:pt x="1113849" y="40265"/>
                    </a:moveTo>
                    <a:cubicBezTo>
                      <a:pt x="1128732" y="39074"/>
                      <a:pt x="1143972" y="42885"/>
                      <a:pt x="1159689" y="51933"/>
                    </a:cubicBezTo>
                    <a:cubicBezTo>
                      <a:pt x="1175881" y="68126"/>
                      <a:pt x="1166356" y="76698"/>
                      <a:pt x="1151116" y="84318"/>
                    </a:cubicBezTo>
                    <a:cubicBezTo>
                      <a:pt x="1137781" y="90986"/>
                      <a:pt x="1123494" y="86223"/>
                      <a:pt x="1111111" y="92891"/>
                    </a:cubicBezTo>
                    <a:cubicBezTo>
                      <a:pt x="1083489" y="98606"/>
                      <a:pt x="1067296" y="90033"/>
                      <a:pt x="1070153" y="58601"/>
                    </a:cubicBezTo>
                    <a:cubicBezTo>
                      <a:pt x="1084441" y="47647"/>
                      <a:pt x="1098967" y="41456"/>
                      <a:pt x="1113849" y="40265"/>
                    </a:cubicBezTo>
                    <a:close/>
                    <a:moveTo>
                      <a:pt x="1400760" y="96"/>
                    </a:moveTo>
                    <a:cubicBezTo>
                      <a:pt x="1426031" y="498"/>
                      <a:pt x="1451392" y="2164"/>
                      <a:pt x="1476871" y="5260"/>
                    </a:cubicBezTo>
                    <a:cubicBezTo>
                      <a:pt x="1521639" y="13833"/>
                      <a:pt x="1566406" y="14785"/>
                      <a:pt x="1611174" y="9070"/>
                    </a:cubicBezTo>
                    <a:cubicBezTo>
                      <a:pt x="1614984" y="7165"/>
                      <a:pt x="1619746" y="9070"/>
                      <a:pt x="1619746" y="17643"/>
                    </a:cubicBezTo>
                    <a:cubicBezTo>
                      <a:pt x="1631176" y="13833"/>
                      <a:pt x="1639748" y="20500"/>
                      <a:pt x="1646416" y="28120"/>
                    </a:cubicBezTo>
                    <a:cubicBezTo>
                      <a:pt x="1652131" y="36693"/>
                      <a:pt x="1659751" y="35740"/>
                      <a:pt x="1667371" y="31930"/>
                    </a:cubicBezTo>
                    <a:cubicBezTo>
                      <a:pt x="1693088" y="18119"/>
                      <a:pt x="1717377" y="11690"/>
                      <a:pt x="1742261" y="11690"/>
                    </a:cubicBezTo>
                    <a:cubicBezTo>
                      <a:pt x="1767145" y="11690"/>
                      <a:pt x="1792624" y="18119"/>
                      <a:pt x="1820723" y="30025"/>
                    </a:cubicBezTo>
                    <a:cubicBezTo>
                      <a:pt x="1845488" y="40503"/>
                      <a:pt x="1874063" y="40503"/>
                      <a:pt x="1901686" y="45265"/>
                    </a:cubicBezTo>
                    <a:cubicBezTo>
                      <a:pt x="1905496" y="54790"/>
                      <a:pt x="1888351" y="56695"/>
                      <a:pt x="1894066" y="69078"/>
                    </a:cubicBezTo>
                    <a:cubicBezTo>
                      <a:pt x="1913116" y="57648"/>
                      <a:pt x="1934071" y="52885"/>
                      <a:pt x="1955978" y="55743"/>
                    </a:cubicBezTo>
                    <a:cubicBezTo>
                      <a:pt x="1961693" y="62410"/>
                      <a:pt x="1959788" y="69078"/>
                      <a:pt x="1954073" y="71935"/>
                    </a:cubicBezTo>
                    <a:cubicBezTo>
                      <a:pt x="1939786" y="78603"/>
                      <a:pt x="1939786" y="91938"/>
                      <a:pt x="1935976" y="103368"/>
                    </a:cubicBezTo>
                    <a:cubicBezTo>
                      <a:pt x="1904543" y="124323"/>
                      <a:pt x="1914068" y="142420"/>
                      <a:pt x="1949311" y="161470"/>
                    </a:cubicBezTo>
                    <a:cubicBezTo>
                      <a:pt x="1923593" y="162423"/>
                      <a:pt x="1905496" y="153850"/>
                      <a:pt x="1894066" y="171948"/>
                    </a:cubicBezTo>
                    <a:cubicBezTo>
                      <a:pt x="1899781" y="177663"/>
                      <a:pt x="1909306" y="175758"/>
                      <a:pt x="1913116" y="183378"/>
                    </a:cubicBezTo>
                    <a:cubicBezTo>
                      <a:pt x="1917878" y="187188"/>
                      <a:pt x="1922641" y="195760"/>
                      <a:pt x="1907401" y="196713"/>
                    </a:cubicBezTo>
                    <a:cubicBezTo>
                      <a:pt x="1907401" y="221478"/>
                      <a:pt x="1903591" y="242433"/>
                      <a:pt x="1873111" y="245290"/>
                    </a:cubicBezTo>
                    <a:cubicBezTo>
                      <a:pt x="1842631" y="244338"/>
                      <a:pt x="1879778" y="263388"/>
                      <a:pt x="1866443" y="267198"/>
                    </a:cubicBezTo>
                    <a:cubicBezTo>
                      <a:pt x="1860728" y="271008"/>
                      <a:pt x="1855013" y="271960"/>
                      <a:pt x="1851203" y="270055"/>
                    </a:cubicBezTo>
                    <a:cubicBezTo>
                      <a:pt x="1860728" y="280533"/>
                      <a:pt x="1876921" y="291963"/>
                      <a:pt x="1866443" y="313870"/>
                    </a:cubicBezTo>
                    <a:cubicBezTo>
                      <a:pt x="1859776" y="319585"/>
                      <a:pt x="1852156" y="321490"/>
                      <a:pt x="1843583" y="319585"/>
                    </a:cubicBezTo>
                    <a:cubicBezTo>
                      <a:pt x="1833106" y="315775"/>
                      <a:pt x="1827391" y="307203"/>
                      <a:pt x="1819771" y="300535"/>
                    </a:cubicBezTo>
                    <a:cubicBezTo>
                      <a:pt x="1811198" y="310060"/>
                      <a:pt x="1800721" y="314823"/>
                      <a:pt x="1788338" y="313870"/>
                    </a:cubicBezTo>
                    <a:cubicBezTo>
                      <a:pt x="1791196" y="322443"/>
                      <a:pt x="1796911" y="313870"/>
                      <a:pt x="1800721" y="315775"/>
                    </a:cubicBezTo>
                    <a:cubicBezTo>
                      <a:pt x="1808341" y="314823"/>
                      <a:pt x="1815961" y="312918"/>
                      <a:pt x="1823581" y="314823"/>
                    </a:cubicBezTo>
                    <a:cubicBezTo>
                      <a:pt x="1826438" y="315775"/>
                      <a:pt x="1830248" y="316728"/>
                      <a:pt x="1833106" y="317680"/>
                    </a:cubicBezTo>
                    <a:cubicBezTo>
                      <a:pt x="1838821" y="322443"/>
                      <a:pt x="1842631" y="327205"/>
                      <a:pt x="1838821" y="334825"/>
                    </a:cubicBezTo>
                    <a:cubicBezTo>
                      <a:pt x="1800721" y="354828"/>
                      <a:pt x="1760716" y="371020"/>
                      <a:pt x="1715948" y="370068"/>
                    </a:cubicBezTo>
                    <a:cubicBezTo>
                      <a:pt x="1707376" y="370068"/>
                      <a:pt x="1695946" y="372925"/>
                      <a:pt x="1691183" y="379593"/>
                    </a:cubicBezTo>
                    <a:cubicBezTo>
                      <a:pt x="1662608" y="411025"/>
                      <a:pt x="1627366" y="425313"/>
                      <a:pt x="1586408" y="430075"/>
                    </a:cubicBezTo>
                    <a:cubicBezTo>
                      <a:pt x="1564501" y="432933"/>
                      <a:pt x="1554976" y="450078"/>
                      <a:pt x="1542593" y="468175"/>
                    </a:cubicBezTo>
                    <a:cubicBezTo>
                      <a:pt x="1522591" y="497703"/>
                      <a:pt x="1501636" y="527230"/>
                      <a:pt x="1480681" y="555805"/>
                    </a:cubicBezTo>
                    <a:cubicBezTo>
                      <a:pt x="1475918" y="562473"/>
                      <a:pt x="1469251" y="562473"/>
                      <a:pt x="1462583" y="562473"/>
                    </a:cubicBezTo>
                    <a:cubicBezTo>
                      <a:pt x="1419721" y="558663"/>
                      <a:pt x="1380668" y="507228"/>
                      <a:pt x="1385431" y="462460"/>
                    </a:cubicBezTo>
                    <a:cubicBezTo>
                      <a:pt x="1388288" y="441505"/>
                      <a:pt x="1374001" y="421503"/>
                      <a:pt x="1379716" y="398643"/>
                    </a:cubicBezTo>
                    <a:cubicBezTo>
                      <a:pt x="1387336" y="363400"/>
                      <a:pt x="1418768" y="354828"/>
                      <a:pt x="1441628" y="335778"/>
                    </a:cubicBezTo>
                    <a:cubicBezTo>
                      <a:pt x="1443533" y="331015"/>
                      <a:pt x="1445438" y="325300"/>
                      <a:pt x="1449248" y="321490"/>
                    </a:cubicBezTo>
                    <a:cubicBezTo>
                      <a:pt x="1454011" y="314823"/>
                      <a:pt x="1454963" y="306250"/>
                      <a:pt x="1461631" y="300535"/>
                    </a:cubicBezTo>
                    <a:cubicBezTo>
                      <a:pt x="1451153" y="280533"/>
                      <a:pt x="1439723" y="265293"/>
                      <a:pt x="1412101" y="280533"/>
                    </a:cubicBezTo>
                    <a:cubicBezTo>
                      <a:pt x="1425436" y="259578"/>
                      <a:pt x="1438771" y="241480"/>
                      <a:pt x="1434961" y="215763"/>
                    </a:cubicBezTo>
                    <a:cubicBezTo>
                      <a:pt x="1430198" y="178615"/>
                      <a:pt x="1409243" y="158613"/>
                      <a:pt x="1371143" y="160518"/>
                    </a:cubicBezTo>
                    <a:cubicBezTo>
                      <a:pt x="1357808" y="161470"/>
                      <a:pt x="1343521" y="159565"/>
                      <a:pt x="1331138" y="162423"/>
                    </a:cubicBezTo>
                    <a:cubicBezTo>
                      <a:pt x="1317803" y="165280"/>
                      <a:pt x="1310183" y="161470"/>
                      <a:pt x="1303516" y="150040"/>
                    </a:cubicBezTo>
                    <a:cubicBezTo>
                      <a:pt x="1296848" y="136705"/>
                      <a:pt x="1300658" y="131943"/>
                      <a:pt x="1313993" y="130038"/>
                    </a:cubicBezTo>
                    <a:cubicBezTo>
                      <a:pt x="1321613" y="129085"/>
                      <a:pt x="1316851" y="124323"/>
                      <a:pt x="1313041" y="121465"/>
                    </a:cubicBezTo>
                    <a:cubicBezTo>
                      <a:pt x="1283513" y="99558"/>
                      <a:pt x="1311136" y="99558"/>
                      <a:pt x="1323518" y="96700"/>
                    </a:cubicBezTo>
                    <a:cubicBezTo>
                      <a:pt x="1344473" y="92890"/>
                      <a:pt x="1365428" y="88128"/>
                      <a:pt x="1387336" y="88128"/>
                    </a:cubicBezTo>
                    <a:cubicBezTo>
                      <a:pt x="1399718" y="88128"/>
                      <a:pt x="1414006" y="81460"/>
                      <a:pt x="1394003" y="68125"/>
                    </a:cubicBezTo>
                    <a:cubicBezTo>
                      <a:pt x="1402576" y="42408"/>
                      <a:pt x="1427341" y="49075"/>
                      <a:pt x="1445438" y="41455"/>
                    </a:cubicBezTo>
                    <a:lnTo>
                      <a:pt x="1471104" y="35589"/>
                    </a:lnTo>
                    <a:lnTo>
                      <a:pt x="1469608" y="35026"/>
                    </a:lnTo>
                    <a:cubicBezTo>
                      <a:pt x="1465441" y="34550"/>
                      <a:pt x="1461155" y="34788"/>
                      <a:pt x="1456869" y="34788"/>
                    </a:cubicBezTo>
                    <a:cubicBezTo>
                      <a:pt x="1424484" y="38598"/>
                      <a:pt x="1396861" y="56695"/>
                      <a:pt x="1365429" y="60505"/>
                    </a:cubicBezTo>
                    <a:cubicBezTo>
                      <a:pt x="1307326" y="66220"/>
                      <a:pt x="1264464" y="112893"/>
                      <a:pt x="1208266" y="122418"/>
                    </a:cubicBezTo>
                    <a:cubicBezTo>
                      <a:pt x="1196836" y="130038"/>
                      <a:pt x="1186359" y="129085"/>
                      <a:pt x="1175881" y="122418"/>
                    </a:cubicBezTo>
                    <a:cubicBezTo>
                      <a:pt x="1178739" y="129085"/>
                      <a:pt x="1197789" y="127180"/>
                      <a:pt x="1187311" y="142420"/>
                    </a:cubicBezTo>
                    <a:cubicBezTo>
                      <a:pt x="1185406" y="144325"/>
                      <a:pt x="1182549" y="146230"/>
                      <a:pt x="1180644" y="149088"/>
                    </a:cubicBezTo>
                    <a:cubicBezTo>
                      <a:pt x="1173262" y="152183"/>
                      <a:pt x="1165939" y="153434"/>
                      <a:pt x="1158647" y="153642"/>
                    </a:cubicBezTo>
                    <a:lnTo>
                      <a:pt x="1143520" y="152466"/>
                    </a:lnTo>
                    <a:lnTo>
                      <a:pt x="1148259" y="153731"/>
                    </a:lnTo>
                    <a:cubicBezTo>
                      <a:pt x="1153498" y="157422"/>
                      <a:pt x="1155879" y="163851"/>
                      <a:pt x="1152069" y="175758"/>
                    </a:cubicBezTo>
                    <a:cubicBezTo>
                      <a:pt x="1112064" y="198618"/>
                      <a:pt x="1069201" y="175758"/>
                      <a:pt x="1029196" y="182425"/>
                    </a:cubicBezTo>
                    <a:cubicBezTo>
                      <a:pt x="1020624" y="171948"/>
                      <a:pt x="980619" y="182425"/>
                      <a:pt x="1006336" y="148135"/>
                    </a:cubicBezTo>
                    <a:cubicBezTo>
                      <a:pt x="1011099" y="141468"/>
                      <a:pt x="1003479" y="136705"/>
                      <a:pt x="995859" y="134800"/>
                    </a:cubicBezTo>
                    <a:cubicBezTo>
                      <a:pt x="984429" y="131943"/>
                      <a:pt x="981571" y="125275"/>
                      <a:pt x="987286" y="114798"/>
                    </a:cubicBezTo>
                    <a:cubicBezTo>
                      <a:pt x="1010146" y="115750"/>
                      <a:pt x="1027291" y="130990"/>
                      <a:pt x="1049199" y="134800"/>
                    </a:cubicBezTo>
                    <a:cubicBezTo>
                      <a:pt x="1053009" y="140515"/>
                      <a:pt x="1055866" y="147183"/>
                      <a:pt x="1064439" y="149088"/>
                    </a:cubicBezTo>
                    <a:cubicBezTo>
                      <a:pt x="1074916" y="150993"/>
                      <a:pt x="1085394" y="150278"/>
                      <a:pt x="1095871" y="149326"/>
                    </a:cubicBezTo>
                    <a:lnTo>
                      <a:pt x="1106484" y="148924"/>
                    </a:lnTo>
                    <a:lnTo>
                      <a:pt x="1093014" y="149088"/>
                    </a:lnTo>
                    <a:cubicBezTo>
                      <a:pt x="1081584" y="144325"/>
                      <a:pt x="1067296" y="146230"/>
                      <a:pt x="1062534" y="131943"/>
                    </a:cubicBezTo>
                    <a:cubicBezTo>
                      <a:pt x="1083489" y="115750"/>
                      <a:pt x="1102539" y="93843"/>
                      <a:pt x="1133971" y="110988"/>
                    </a:cubicBezTo>
                    <a:cubicBezTo>
                      <a:pt x="1150164" y="112893"/>
                      <a:pt x="1147306" y="91938"/>
                      <a:pt x="1158736" y="88128"/>
                    </a:cubicBezTo>
                    <a:cubicBezTo>
                      <a:pt x="1164451" y="84318"/>
                      <a:pt x="1172071" y="81460"/>
                      <a:pt x="1173024" y="73840"/>
                    </a:cubicBezTo>
                    <a:cubicBezTo>
                      <a:pt x="1176834" y="44313"/>
                      <a:pt x="1193979" y="46218"/>
                      <a:pt x="1214934" y="54790"/>
                    </a:cubicBezTo>
                    <a:cubicBezTo>
                      <a:pt x="1234936" y="51933"/>
                      <a:pt x="1254939" y="44313"/>
                      <a:pt x="1275894" y="44313"/>
                    </a:cubicBezTo>
                    <a:cubicBezTo>
                      <a:pt x="1253986" y="44313"/>
                      <a:pt x="1233031" y="51933"/>
                      <a:pt x="1211124" y="51933"/>
                    </a:cubicBezTo>
                    <a:cubicBezTo>
                      <a:pt x="1199694" y="46218"/>
                      <a:pt x="1184454" y="50028"/>
                      <a:pt x="1174929" y="39550"/>
                    </a:cubicBezTo>
                    <a:cubicBezTo>
                      <a:pt x="1174929" y="34788"/>
                      <a:pt x="1174929" y="30978"/>
                      <a:pt x="1174929" y="26215"/>
                    </a:cubicBezTo>
                    <a:cubicBezTo>
                      <a:pt x="1249938" y="9070"/>
                      <a:pt x="1324947" y="-1110"/>
                      <a:pt x="1400760" y="96"/>
                    </a:cubicBezTo>
                    <a:close/>
                  </a:path>
                </a:pathLst>
              </a:custGeom>
              <a:solidFill>
                <a:schemeClr val="accent4">
                  <a:lumMod val="40000"/>
                  <a:lumOff val="60000"/>
                </a:schemeClr>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0" name="그룹 47">
              <a:extLst>
                <a:ext uri="{FF2B5EF4-FFF2-40B4-BE49-F238E27FC236}">
                  <a16:creationId xmlns:a16="http://schemas.microsoft.com/office/drawing/2014/main" id="{4F2F0E4B-998D-F7C2-6A28-4697072BC51C}"/>
                </a:ext>
              </a:extLst>
            </p:cNvPr>
            <p:cNvGrpSpPr/>
            <p:nvPr/>
          </p:nvGrpSpPr>
          <p:grpSpPr>
            <a:xfrm>
              <a:off x="7504991" y="1553562"/>
              <a:ext cx="2943855" cy="1040245"/>
              <a:chOff x="7389382" y="1763600"/>
              <a:chExt cx="2943855" cy="1040245"/>
            </a:xfrm>
          </p:grpSpPr>
          <p:sp>
            <p:nvSpPr>
              <p:cNvPr id="20" name="자유형: 도형 57">
                <a:extLst>
                  <a:ext uri="{FF2B5EF4-FFF2-40B4-BE49-F238E27FC236}">
                    <a16:creationId xmlns:a16="http://schemas.microsoft.com/office/drawing/2014/main" id="{191BED45-EA76-E681-4CF7-63C0812F9A6F}"/>
                  </a:ext>
                </a:extLst>
              </p:cNvPr>
              <p:cNvSpPr/>
              <p:nvPr/>
            </p:nvSpPr>
            <p:spPr>
              <a:xfrm>
                <a:off x="7389382" y="1763600"/>
                <a:ext cx="2943855" cy="478089"/>
              </a:xfrm>
              <a:custGeom>
                <a:avLst/>
                <a:gdLst>
                  <a:gd name="connsiteX0" fmla="*/ 40989 w 4186687"/>
                  <a:gd name="connsiteY0" fmla="*/ 590150 h 679928"/>
                  <a:gd name="connsiteX1" fmla="*/ 89 w 4186687"/>
                  <a:gd name="connsiteY1" fmla="*/ 548754 h 679928"/>
                  <a:gd name="connsiteX2" fmla="*/ 12235 w 4186687"/>
                  <a:gd name="connsiteY2" fmla="*/ 41840 h 679928"/>
                  <a:gd name="connsiteX3" fmla="*/ 60984 w 4186687"/>
                  <a:gd name="connsiteY3" fmla="*/ 114 h 679928"/>
                  <a:gd name="connsiteX4" fmla="*/ 4125713 w 4186687"/>
                  <a:gd name="connsiteY4" fmla="*/ 87285 h 679928"/>
                  <a:gd name="connsiteX5" fmla="*/ 4186195 w 4186687"/>
                  <a:gd name="connsiteY5" fmla="*/ 151155 h 679928"/>
                  <a:gd name="connsiteX6" fmla="*/ 4174214 w 4186687"/>
                  <a:gd name="connsiteY6" fmla="*/ 641544 h 679928"/>
                  <a:gd name="connsiteX7" fmla="*/ 4134554 w 4186687"/>
                  <a:gd name="connsiteY7" fmla="*/ 679882 h 679928"/>
                  <a:gd name="connsiteX8" fmla="*/ 40989 w 4186687"/>
                  <a:gd name="connsiteY8" fmla="*/ 590150 h 679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86687" h="679928">
                    <a:moveTo>
                      <a:pt x="40989" y="590150"/>
                    </a:moveTo>
                    <a:cubicBezTo>
                      <a:pt x="8930" y="589654"/>
                      <a:pt x="-1068" y="581805"/>
                      <a:pt x="89" y="548754"/>
                    </a:cubicBezTo>
                    <a:cubicBezTo>
                      <a:pt x="5872" y="379865"/>
                      <a:pt x="10830" y="210812"/>
                      <a:pt x="12235" y="41840"/>
                    </a:cubicBezTo>
                    <a:cubicBezTo>
                      <a:pt x="12565" y="1105"/>
                      <a:pt x="29338" y="-630"/>
                      <a:pt x="60984" y="114"/>
                    </a:cubicBezTo>
                    <a:cubicBezTo>
                      <a:pt x="458500" y="9451"/>
                      <a:pt x="3875354" y="81666"/>
                      <a:pt x="4125713" y="87285"/>
                    </a:cubicBezTo>
                    <a:cubicBezTo>
                      <a:pt x="4188509" y="88690"/>
                      <a:pt x="4187930" y="88937"/>
                      <a:pt x="4186195" y="151155"/>
                    </a:cubicBezTo>
                    <a:cubicBezTo>
                      <a:pt x="4181651" y="314590"/>
                      <a:pt x="4176776" y="478108"/>
                      <a:pt x="4174214" y="641544"/>
                    </a:cubicBezTo>
                    <a:cubicBezTo>
                      <a:pt x="4173719" y="672528"/>
                      <a:pt x="4165291" y="680626"/>
                      <a:pt x="4134554" y="679882"/>
                    </a:cubicBezTo>
                    <a:cubicBezTo>
                      <a:pt x="3877255" y="673190"/>
                      <a:pt x="301014" y="594364"/>
                      <a:pt x="40989" y="590150"/>
                    </a:cubicBezTo>
                    <a:close/>
                  </a:path>
                </a:pathLst>
              </a:custGeom>
              <a:solidFill>
                <a:srgbClr val="474343"/>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21" name="자유형: 도형 58">
                <a:extLst>
                  <a:ext uri="{FF2B5EF4-FFF2-40B4-BE49-F238E27FC236}">
                    <a16:creationId xmlns:a16="http://schemas.microsoft.com/office/drawing/2014/main" id="{C6142F5B-7DAF-7533-1DFE-BA8FB507C74D}"/>
                  </a:ext>
                </a:extLst>
              </p:cNvPr>
              <p:cNvSpPr/>
              <p:nvPr/>
            </p:nvSpPr>
            <p:spPr>
              <a:xfrm>
                <a:off x="7951352" y="2175695"/>
                <a:ext cx="1832403" cy="628150"/>
              </a:xfrm>
              <a:custGeom>
                <a:avLst/>
                <a:gdLst>
                  <a:gd name="connsiteX0" fmla="*/ 61173 w 2606003"/>
                  <a:gd name="connsiteY0" fmla="*/ 2337 h 893342"/>
                  <a:gd name="connsiteX1" fmla="*/ 2563599 w 2606003"/>
                  <a:gd name="connsiteY1" fmla="*/ 51912 h 893342"/>
                  <a:gd name="connsiteX2" fmla="*/ 2548975 w 2606003"/>
                  <a:gd name="connsiteY2" fmla="*/ 676238 h 893342"/>
                  <a:gd name="connsiteX3" fmla="*/ 2564343 w 2606003"/>
                  <a:gd name="connsiteY3" fmla="*/ 722261 h 893342"/>
                  <a:gd name="connsiteX4" fmla="*/ 2581199 w 2606003"/>
                  <a:gd name="connsiteY4" fmla="*/ 833890 h 893342"/>
                  <a:gd name="connsiteX5" fmla="*/ 2351910 w 2606003"/>
                  <a:gd name="connsiteY5" fmla="*/ 876360 h 893342"/>
                  <a:gd name="connsiteX6" fmla="*/ 1700566 w 2606003"/>
                  <a:gd name="connsiteY6" fmla="*/ 893050 h 893342"/>
                  <a:gd name="connsiteX7" fmla="*/ 1264050 w 2606003"/>
                  <a:gd name="connsiteY7" fmla="*/ 885118 h 893342"/>
                  <a:gd name="connsiteX8" fmla="*/ 355571 w 2606003"/>
                  <a:gd name="connsiteY8" fmla="*/ 834633 h 893342"/>
                  <a:gd name="connsiteX9" fmla="*/ 70840 w 2606003"/>
                  <a:gd name="connsiteY9" fmla="*/ 799765 h 893342"/>
                  <a:gd name="connsiteX10" fmla="*/ 17050 w 2606003"/>
                  <a:gd name="connsiteY10" fmla="*/ 761261 h 893342"/>
                  <a:gd name="connsiteX11" fmla="*/ 33245 w 2606003"/>
                  <a:gd name="connsiteY11" fmla="*/ 662275 h 893342"/>
                  <a:gd name="connsiteX12" fmla="*/ 47374 w 2606003"/>
                  <a:gd name="connsiteY12" fmla="*/ 618152 h 893342"/>
                  <a:gd name="connsiteX13" fmla="*/ 61173 w 2606003"/>
                  <a:gd name="connsiteY13" fmla="*/ 2337 h 893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6003" h="893342">
                    <a:moveTo>
                      <a:pt x="61173" y="2337"/>
                    </a:moveTo>
                    <a:cubicBezTo>
                      <a:pt x="83647" y="-12701"/>
                      <a:pt x="2486757" y="49682"/>
                      <a:pt x="2563599" y="51912"/>
                    </a:cubicBezTo>
                    <a:cubicBezTo>
                      <a:pt x="2558642" y="260049"/>
                      <a:pt x="2553602" y="468102"/>
                      <a:pt x="2548975" y="676238"/>
                    </a:cubicBezTo>
                    <a:cubicBezTo>
                      <a:pt x="2548644" y="692599"/>
                      <a:pt x="2543191" y="708711"/>
                      <a:pt x="2564343" y="722261"/>
                    </a:cubicBezTo>
                    <a:cubicBezTo>
                      <a:pt x="2615076" y="754734"/>
                      <a:pt x="2617968" y="784810"/>
                      <a:pt x="2581199" y="833890"/>
                    </a:cubicBezTo>
                    <a:cubicBezTo>
                      <a:pt x="2508735" y="869419"/>
                      <a:pt x="2429497" y="870493"/>
                      <a:pt x="2351910" y="876360"/>
                    </a:cubicBezTo>
                    <a:cubicBezTo>
                      <a:pt x="2135098" y="892555"/>
                      <a:pt x="1917873" y="894207"/>
                      <a:pt x="1700566" y="893050"/>
                    </a:cubicBezTo>
                    <a:cubicBezTo>
                      <a:pt x="1690981" y="892968"/>
                      <a:pt x="1399970" y="888671"/>
                      <a:pt x="1264050" y="885118"/>
                    </a:cubicBezTo>
                    <a:cubicBezTo>
                      <a:pt x="960728" y="877269"/>
                      <a:pt x="657819" y="862065"/>
                      <a:pt x="355571" y="834633"/>
                    </a:cubicBezTo>
                    <a:cubicBezTo>
                      <a:pt x="331031" y="832403"/>
                      <a:pt x="129505" y="817612"/>
                      <a:pt x="70840" y="799765"/>
                    </a:cubicBezTo>
                    <a:cubicBezTo>
                      <a:pt x="49027" y="793155"/>
                      <a:pt x="25644" y="787123"/>
                      <a:pt x="17050" y="761261"/>
                    </a:cubicBezTo>
                    <a:cubicBezTo>
                      <a:pt x="-8564" y="714742"/>
                      <a:pt x="-6994" y="696234"/>
                      <a:pt x="33245" y="662275"/>
                    </a:cubicBezTo>
                    <a:cubicBezTo>
                      <a:pt x="49357" y="648724"/>
                      <a:pt x="46961" y="633603"/>
                      <a:pt x="47374" y="618152"/>
                    </a:cubicBezTo>
                    <a:cubicBezTo>
                      <a:pt x="52332" y="412825"/>
                      <a:pt x="56629" y="207581"/>
                      <a:pt x="61173" y="2337"/>
                    </a:cubicBezTo>
                    <a:close/>
                  </a:path>
                </a:pathLst>
              </a:custGeom>
              <a:solidFill>
                <a:srgbClr val="000000"/>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grpSp>
        <p:grpSp>
          <p:nvGrpSpPr>
            <p:cNvPr id="11" name="그룹 48">
              <a:extLst>
                <a:ext uri="{FF2B5EF4-FFF2-40B4-BE49-F238E27FC236}">
                  <a16:creationId xmlns:a16="http://schemas.microsoft.com/office/drawing/2014/main" id="{93BC43CD-7999-BEFB-CE81-1408221CA795}"/>
                </a:ext>
              </a:extLst>
            </p:cNvPr>
            <p:cNvGrpSpPr/>
            <p:nvPr/>
          </p:nvGrpSpPr>
          <p:grpSpPr>
            <a:xfrm flipH="1">
              <a:off x="6110127" y="3895561"/>
              <a:ext cx="4542854" cy="2622930"/>
              <a:chOff x="7422723" y="4330492"/>
              <a:chExt cx="3910228" cy="2257668"/>
            </a:xfrm>
          </p:grpSpPr>
          <p:sp>
            <p:nvSpPr>
              <p:cNvPr id="12" name="자유형: 도형 49">
                <a:extLst>
                  <a:ext uri="{FF2B5EF4-FFF2-40B4-BE49-F238E27FC236}">
                    <a16:creationId xmlns:a16="http://schemas.microsoft.com/office/drawing/2014/main" id="{062F1D28-966A-ABDA-7502-1975E4FA2945}"/>
                  </a:ext>
                </a:extLst>
              </p:cNvPr>
              <p:cNvSpPr/>
              <p:nvPr/>
            </p:nvSpPr>
            <p:spPr>
              <a:xfrm>
                <a:off x="10676438" y="4771152"/>
                <a:ext cx="656513" cy="947007"/>
              </a:xfrm>
              <a:custGeom>
                <a:avLst/>
                <a:gdLst>
                  <a:gd name="connsiteX0" fmla="*/ 933680 w 933679"/>
                  <a:gd name="connsiteY0" fmla="*/ 673406 h 1346812"/>
                  <a:gd name="connsiteX1" fmla="*/ 466840 w 933679"/>
                  <a:gd name="connsiteY1" fmla="*/ 1346812 h 1346812"/>
                  <a:gd name="connsiteX2" fmla="*/ 0 w 933679"/>
                  <a:gd name="connsiteY2" fmla="*/ 673406 h 1346812"/>
                  <a:gd name="connsiteX3" fmla="*/ 466840 w 933679"/>
                  <a:gd name="connsiteY3" fmla="*/ 0 h 1346812"/>
                  <a:gd name="connsiteX4" fmla="*/ 933680 w 933679"/>
                  <a:gd name="connsiteY4" fmla="*/ 673406 h 1346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3679" h="1346812">
                    <a:moveTo>
                      <a:pt x="933680" y="673406"/>
                    </a:moveTo>
                    <a:cubicBezTo>
                      <a:pt x="933680" y="1045318"/>
                      <a:pt x="724669" y="1346812"/>
                      <a:pt x="466840" y="1346812"/>
                    </a:cubicBezTo>
                    <a:cubicBezTo>
                      <a:pt x="209011" y="1346812"/>
                      <a:pt x="0" y="1045318"/>
                      <a:pt x="0" y="673406"/>
                    </a:cubicBezTo>
                    <a:cubicBezTo>
                      <a:pt x="0" y="301494"/>
                      <a:pt x="209011" y="0"/>
                      <a:pt x="466840" y="0"/>
                    </a:cubicBezTo>
                    <a:cubicBezTo>
                      <a:pt x="724669" y="0"/>
                      <a:pt x="933680" y="301494"/>
                      <a:pt x="933680" y="673406"/>
                    </a:cubicBezTo>
                    <a:close/>
                  </a:path>
                </a:pathLst>
              </a:custGeom>
              <a:solidFill>
                <a:schemeClr val="accent2"/>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13" name="자유형: 도형 50">
                <a:extLst>
                  <a:ext uri="{FF2B5EF4-FFF2-40B4-BE49-F238E27FC236}">
                    <a16:creationId xmlns:a16="http://schemas.microsoft.com/office/drawing/2014/main" id="{34B9F1BF-FC37-0DB6-9557-D65394C70817}"/>
                  </a:ext>
                </a:extLst>
              </p:cNvPr>
              <p:cNvSpPr/>
              <p:nvPr/>
            </p:nvSpPr>
            <p:spPr>
              <a:xfrm>
                <a:off x="10972683" y="5049965"/>
                <a:ext cx="63966" cy="255691"/>
              </a:xfrm>
              <a:custGeom>
                <a:avLst/>
                <a:gdLst>
                  <a:gd name="connsiteX0" fmla="*/ 67175 w 90971"/>
                  <a:gd name="connsiteY0" fmla="*/ 363639 h 363639"/>
                  <a:gd name="connsiteX1" fmla="*/ 23796 w 90971"/>
                  <a:gd name="connsiteY1" fmla="*/ 363639 h 363639"/>
                  <a:gd name="connsiteX2" fmla="*/ 0 w 90971"/>
                  <a:gd name="connsiteY2" fmla="*/ 339843 h 363639"/>
                  <a:gd name="connsiteX3" fmla="*/ 0 w 90971"/>
                  <a:gd name="connsiteY3" fmla="*/ 23796 h 363639"/>
                  <a:gd name="connsiteX4" fmla="*/ 23796 w 90971"/>
                  <a:gd name="connsiteY4" fmla="*/ 0 h 363639"/>
                  <a:gd name="connsiteX5" fmla="*/ 67175 w 90971"/>
                  <a:gd name="connsiteY5" fmla="*/ 0 h 363639"/>
                  <a:gd name="connsiteX6" fmla="*/ 90972 w 90971"/>
                  <a:gd name="connsiteY6" fmla="*/ 23796 h 363639"/>
                  <a:gd name="connsiteX7" fmla="*/ 90972 w 90971"/>
                  <a:gd name="connsiteY7" fmla="*/ 339843 h 363639"/>
                  <a:gd name="connsiteX8" fmla="*/ 67175 w 90971"/>
                  <a:gd name="connsiteY8" fmla="*/ 363639 h 363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971" h="363639">
                    <a:moveTo>
                      <a:pt x="67175" y="363639"/>
                    </a:moveTo>
                    <a:lnTo>
                      <a:pt x="23796" y="363639"/>
                    </a:lnTo>
                    <a:cubicBezTo>
                      <a:pt x="10659" y="363639"/>
                      <a:pt x="0" y="352981"/>
                      <a:pt x="0" y="339843"/>
                    </a:cubicBezTo>
                    <a:lnTo>
                      <a:pt x="0" y="23796"/>
                    </a:lnTo>
                    <a:cubicBezTo>
                      <a:pt x="0" y="10659"/>
                      <a:pt x="10659" y="0"/>
                      <a:pt x="23796" y="0"/>
                    </a:cubicBezTo>
                    <a:lnTo>
                      <a:pt x="67175" y="0"/>
                    </a:lnTo>
                    <a:cubicBezTo>
                      <a:pt x="80313" y="0"/>
                      <a:pt x="90972" y="10659"/>
                      <a:pt x="90972" y="23796"/>
                    </a:cubicBezTo>
                    <a:lnTo>
                      <a:pt x="90972" y="339843"/>
                    </a:lnTo>
                    <a:cubicBezTo>
                      <a:pt x="90972" y="353063"/>
                      <a:pt x="80313" y="363639"/>
                      <a:pt x="67175" y="363639"/>
                    </a:cubicBezTo>
                    <a:close/>
                  </a:path>
                </a:pathLst>
              </a:custGeom>
              <a:solidFill>
                <a:srgbClr val="010101"/>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14" name="자유형: 도형 51">
                <a:extLst>
                  <a:ext uri="{FF2B5EF4-FFF2-40B4-BE49-F238E27FC236}">
                    <a16:creationId xmlns:a16="http://schemas.microsoft.com/office/drawing/2014/main" id="{B9708069-D3FF-AB00-3A3A-BC40C144E633}"/>
                  </a:ext>
                </a:extLst>
              </p:cNvPr>
              <p:cNvSpPr/>
              <p:nvPr/>
            </p:nvSpPr>
            <p:spPr>
              <a:xfrm>
                <a:off x="10672712" y="5025797"/>
                <a:ext cx="200041" cy="546765"/>
              </a:xfrm>
              <a:custGeom>
                <a:avLst/>
                <a:gdLst>
                  <a:gd name="connsiteX0" fmla="*/ 55287 w 284493"/>
                  <a:gd name="connsiteY0" fmla="*/ 0 h 777597"/>
                  <a:gd name="connsiteX1" fmla="*/ 284493 w 284493"/>
                  <a:gd name="connsiteY1" fmla="*/ 0 h 777597"/>
                  <a:gd name="connsiteX2" fmla="*/ 142458 w 284493"/>
                  <a:gd name="connsiteY2" fmla="*/ 160956 h 777597"/>
                  <a:gd name="connsiteX3" fmla="*/ 68177 w 284493"/>
                  <a:gd name="connsiteY3" fmla="*/ 516581 h 777597"/>
                  <a:gd name="connsiteX4" fmla="*/ 137005 w 284493"/>
                  <a:gd name="connsiteY4" fmla="*/ 777598 h 777597"/>
                  <a:gd name="connsiteX5" fmla="*/ 31573 w 284493"/>
                  <a:gd name="connsiteY5" fmla="*/ 552358 h 777597"/>
                  <a:gd name="connsiteX6" fmla="*/ 176 w 284493"/>
                  <a:gd name="connsiteY6" fmla="*/ 317451 h 777597"/>
                  <a:gd name="connsiteX7" fmla="*/ 55287 w 284493"/>
                  <a:gd name="connsiteY7" fmla="*/ 0 h 777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4493" h="777597">
                    <a:moveTo>
                      <a:pt x="55287" y="0"/>
                    </a:moveTo>
                    <a:cubicBezTo>
                      <a:pt x="130064" y="0"/>
                      <a:pt x="204841" y="0"/>
                      <a:pt x="284493" y="0"/>
                    </a:cubicBezTo>
                    <a:cubicBezTo>
                      <a:pt x="241610" y="63705"/>
                      <a:pt x="186911" y="107827"/>
                      <a:pt x="142458" y="160956"/>
                    </a:cubicBezTo>
                    <a:cubicBezTo>
                      <a:pt x="53965" y="266884"/>
                      <a:pt x="43719" y="386857"/>
                      <a:pt x="68177" y="516581"/>
                    </a:cubicBezTo>
                    <a:cubicBezTo>
                      <a:pt x="84950" y="605405"/>
                      <a:pt x="116679" y="689931"/>
                      <a:pt x="137005" y="777598"/>
                    </a:cubicBezTo>
                    <a:cubicBezTo>
                      <a:pt x="79744" y="712902"/>
                      <a:pt x="56774" y="631845"/>
                      <a:pt x="31573" y="552358"/>
                    </a:cubicBezTo>
                    <a:cubicBezTo>
                      <a:pt x="7446" y="476177"/>
                      <a:pt x="-1394" y="395863"/>
                      <a:pt x="176" y="317451"/>
                    </a:cubicBezTo>
                    <a:cubicBezTo>
                      <a:pt x="2158" y="209872"/>
                      <a:pt x="11247" y="101300"/>
                      <a:pt x="55287" y="0"/>
                    </a:cubicBezTo>
                    <a:close/>
                  </a:path>
                </a:pathLst>
              </a:custGeom>
              <a:solidFill>
                <a:schemeClr val="bg1">
                  <a:lumMod val="50000"/>
                  <a:alpha val="40000"/>
                </a:schemeClr>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15" name="자유형: 도형 52">
                <a:extLst>
                  <a:ext uri="{FF2B5EF4-FFF2-40B4-BE49-F238E27FC236}">
                    <a16:creationId xmlns:a16="http://schemas.microsoft.com/office/drawing/2014/main" id="{C2188203-2A7D-2C2B-C7B1-884A0BDCA1DE}"/>
                  </a:ext>
                </a:extLst>
              </p:cNvPr>
              <p:cNvSpPr/>
              <p:nvPr/>
            </p:nvSpPr>
            <p:spPr>
              <a:xfrm>
                <a:off x="10721697" y="4782015"/>
                <a:ext cx="221537" cy="221614"/>
              </a:xfrm>
              <a:custGeom>
                <a:avLst/>
                <a:gdLst>
                  <a:gd name="connsiteX0" fmla="*/ 314642 w 315065"/>
                  <a:gd name="connsiteY0" fmla="*/ 0 h 315176"/>
                  <a:gd name="connsiteX1" fmla="*/ 272750 w 315065"/>
                  <a:gd name="connsiteY1" fmla="*/ 264405 h 315176"/>
                  <a:gd name="connsiteX2" fmla="*/ 200865 w 315065"/>
                  <a:gd name="connsiteY2" fmla="*/ 314890 h 315176"/>
                  <a:gd name="connsiteX3" fmla="*/ 0 w 315065"/>
                  <a:gd name="connsiteY3" fmla="*/ 312080 h 315176"/>
                  <a:gd name="connsiteX4" fmla="*/ 314642 w 315065"/>
                  <a:gd name="connsiteY4" fmla="*/ 0 h 315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5065" h="315176">
                    <a:moveTo>
                      <a:pt x="314642" y="0"/>
                    </a:moveTo>
                    <a:cubicBezTo>
                      <a:pt x="317616" y="90807"/>
                      <a:pt x="305057" y="179134"/>
                      <a:pt x="272750" y="264405"/>
                    </a:cubicBezTo>
                    <a:cubicBezTo>
                      <a:pt x="260191" y="297455"/>
                      <a:pt x="242757" y="317864"/>
                      <a:pt x="200865" y="314890"/>
                    </a:cubicBezTo>
                    <a:cubicBezTo>
                      <a:pt x="134185" y="310180"/>
                      <a:pt x="67010" y="312659"/>
                      <a:pt x="0" y="312080"/>
                    </a:cubicBezTo>
                    <a:cubicBezTo>
                      <a:pt x="61887" y="164757"/>
                      <a:pt x="149058" y="42883"/>
                      <a:pt x="314642" y="0"/>
                    </a:cubicBezTo>
                    <a:close/>
                  </a:path>
                </a:pathLst>
              </a:custGeom>
              <a:solidFill>
                <a:schemeClr val="bg1">
                  <a:lumMod val="50000"/>
                  <a:alpha val="40000"/>
                </a:schemeClr>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16" name="자유형: 도형 53">
                <a:extLst>
                  <a:ext uri="{FF2B5EF4-FFF2-40B4-BE49-F238E27FC236}">
                    <a16:creationId xmlns:a16="http://schemas.microsoft.com/office/drawing/2014/main" id="{A61CBACB-A230-DBF6-0B42-F59CE15A78E1}"/>
                  </a:ext>
                </a:extLst>
              </p:cNvPr>
              <p:cNvSpPr/>
              <p:nvPr/>
            </p:nvSpPr>
            <p:spPr>
              <a:xfrm>
                <a:off x="10969839" y="4723395"/>
                <a:ext cx="62439" cy="264407"/>
              </a:xfrm>
              <a:custGeom>
                <a:avLst/>
                <a:gdLst>
                  <a:gd name="connsiteX0" fmla="*/ 82951 w 88800"/>
                  <a:gd name="connsiteY0" fmla="*/ 67340 h 376033"/>
                  <a:gd name="connsiteX1" fmla="*/ 57750 w 88800"/>
                  <a:gd name="connsiteY1" fmla="*/ 97086 h 376033"/>
                  <a:gd name="connsiteX2" fmla="*/ 57667 w 88800"/>
                  <a:gd name="connsiteY2" fmla="*/ 347857 h 376033"/>
                  <a:gd name="connsiteX3" fmla="*/ 46017 w 88800"/>
                  <a:gd name="connsiteY3" fmla="*/ 376033 h 376033"/>
                  <a:gd name="connsiteX4" fmla="*/ 37589 w 88800"/>
                  <a:gd name="connsiteY4" fmla="*/ 348766 h 376033"/>
                  <a:gd name="connsiteX5" fmla="*/ 36763 w 88800"/>
                  <a:gd name="connsiteY5" fmla="*/ 97995 h 376033"/>
                  <a:gd name="connsiteX6" fmla="*/ 18090 w 88800"/>
                  <a:gd name="connsiteY6" fmla="*/ 69737 h 376033"/>
                  <a:gd name="connsiteX7" fmla="*/ 20568 w 88800"/>
                  <a:gd name="connsiteY7" fmla="*/ 1570 h 376033"/>
                  <a:gd name="connsiteX8" fmla="*/ 63286 w 88800"/>
                  <a:gd name="connsiteY8" fmla="*/ 0 h 376033"/>
                  <a:gd name="connsiteX9" fmla="*/ 82951 w 88800"/>
                  <a:gd name="connsiteY9" fmla="*/ 67340 h 3760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8800" h="376033">
                    <a:moveTo>
                      <a:pt x="82951" y="67340"/>
                    </a:moveTo>
                    <a:cubicBezTo>
                      <a:pt x="61964" y="76181"/>
                      <a:pt x="57667" y="78743"/>
                      <a:pt x="57750" y="97086"/>
                    </a:cubicBezTo>
                    <a:cubicBezTo>
                      <a:pt x="58329" y="180704"/>
                      <a:pt x="58246" y="264322"/>
                      <a:pt x="57667" y="347857"/>
                    </a:cubicBezTo>
                    <a:cubicBezTo>
                      <a:pt x="57585" y="358268"/>
                      <a:pt x="61964" y="373637"/>
                      <a:pt x="46017" y="376033"/>
                    </a:cubicBezTo>
                    <a:cubicBezTo>
                      <a:pt x="28914" y="373637"/>
                      <a:pt x="37672" y="358351"/>
                      <a:pt x="37589" y="348766"/>
                    </a:cubicBezTo>
                    <a:cubicBezTo>
                      <a:pt x="37011" y="265148"/>
                      <a:pt x="37589" y="181530"/>
                      <a:pt x="36763" y="97995"/>
                    </a:cubicBezTo>
                    <a:cubicBezTo>
                      <a:pt x="36681" y="86510"/>
                      <a:pt x="37094" y="76181"/>
                      <a:pt x="18090" y="69737"/>
                    </a:cubicBezTo>
                    <a:cubicBezTo>
                      <a:pt x="-7029" y="50319"/>
                      <a:pt x="-5790" y="16360"/>
                      <a:pt x="20568" y="1570"/>
                    </a:cubicBezTo>
                    <a:cubicBezTo>
                      <a:pt x="34780" y="1074"/>
                      <a:pt x="49075" y="578"/>
                      <a:pt x="63286" y="0"/>
                    </a:cubicBezTo>
                    <a:cubicBezTo>
                      <a:pt x="101129" y="13385"/>
                      <a:pt x="86752" y="59656"/>
                      <a:pt x="82951" y="67340"/>
                    </a:cubicBezTo>
                    <a:close/>
                  </a:path>
                </a:pathLst>
              </a:custGeom>
              <a:solidFill>
                <a:srgbClr val="151616"/>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17" name="자유형: 도형 54">
                <a:extLst>
                  <a:ext uri="{FF2B5EF4-FFF2-40B4-BE49-F238E27FC236}">
                    <a16:creationId xmlns:a16="http://schemas.microsoft.com/office/drawing/2014/main" id="{160A22F0-3E71-8ACF-E9CB-C952E2EB2B29}"/>
                  </a:ext>
                </a:extLst>
              </p:cNvPr>
              <p:cNvSpPr/>
              <p:nvPr/>
            </p:nvSpPr>
            <p:spPr>
              <a:xfrm>
                <a:off x="10715945" y="5014421"/>
                <a:ext cx="576164" cy="5334"/>
              </a:xfrm>
              <a:custGeom>
                <a:avLst/>
                <a:gdLst>
                  <a:gd name="connsiteX0" fmla="*/ 819242 w 819408"/>
                  <a:gd name="connsiteY0" fmla="*/ 7586 h 7585"/>
                  <a:gd name="connsiteX1" fmla="*/ 0 w 819408"/>
                  <a:gd name="connsiteY1" fmla="*/ 7503 h 7585"/>
                  <a:gd name="connsiteX2" fmla="*/ 1653 w 819408"/>
                  <a:gd name="connsiteY2" fmla="*/ 1058 h 7585"/>
                  <a:gd name="connsiteX3" fmla="*/ 814945 w 819408"/>
                  <a:gd name="connsiteY3" fmla="*/ 66 h 7585"/>
                  <a:gd name="connsiteX4" fmla="*/ 819242 w 819408"/>
                  <a:gd name="connsiteY4" fmla="*/ 7586 h 75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9408" h="7585">
                    <a:moveTo>
                      <a:pt x="819242" y="7586"/>
                    </a:moveTo>
                    <a:cubicBezTo>
                      <a:pt x="546161" y="7586"/>
                      <a:pt x="273081" y="7503"/>
                      <a:pt x="0" y="7503"/>
                    </a:cubicBezTo>
                    <a:cubicBezTo>
                      <a:pt x="1653" y="1058"/>
                      <a:pt x="-1570" y="10312"/>
                      <a:pt x="1653" y="1058"/>
                    </a:cubicBezTo>
                    <a:cubicBezTo>
                      <a:pt x="255151" y="728"/>
                      <a:pt x="561447" y="-264"/>
                      <a:pt x="814945" y="66"/>
                    </a:cubicBezTo>
                    <a:cubicBezTo>
                      <a:pt x="819655" y="9321"/>
                      <a:pt x="819655" y="1058"/>
                      <a:pt x="819242" y="7586"/>
                    </a:cubicBezTo>
                    <a:close/>
                  </a:path>
                </a:pathLst>
              </a:custGeom>
              <a:solidFill>
                <a:srgbClr val="151515"/>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18" name="자유형: 도형 55">
                <a:extLst>
                  <a:ext uri="{FF2B5EF4-FFF2-40B4-BE49-F238E27FC236}">
                    <a16:creationId xmlns:a16="http://schemas.microsoft.com/office/drawing/2014/main" id="{F4DC8577-F573-9403-1C22-4584E35A94C6}"/>
                  </a:ext>
                </a:extLst>
              </p:cNvPr>
              <p:cNvSpPr/>
              <p:nvPr/>
            </p:nvSpPr>
            <p:spPr>
              <a:xfrm>
                <a:off x="7422723" y="4330492"/>
                <a:ext cx="3591631" cy="2257668"/>
              </a:xfrm>
              <a:custGeom>
                <a:avLst/>
                <a:gdLst>
                  <a:gd name="connsiteX0" fmla="*/ 5089246 w 5107940"/>
                  <a:gd name="connsiteY0" fmla="*/ 329157 h 3210806"/>
                  <a:gd name="connsiteX1" fmla="*/ 4955722 w 5107940"/>
                  <a:gd name="connsiteY1" fmla="*/ 71693 h 3210806"/>
                  <a:gd name="connsiteX2" fmla="*/ 4446578 w 5107940"/>
                  <a:gd name="connsiteY2" fmla="*/ 110362 h 3210806"/>
                  <a:gd name="connsiteX3" fmla="*/ 4309087 w 5107940"/>
                  <a:gd name="connsiteY3" fmla="*/ 567700 h 3210806"/>
                  <a:gd name="connsiteX4" fmla="*/ 4400720 w 5107940"/>
                  <a:gd name="connsiteY4" fmla="*/ 998019 h 3210806"/>
                  <a:gd name="connsiteX5" fmla="*/ 4581093 w 5107940"/>
                  <a:gd name="connsiteY5" fmla="*/ 1900135 h 3210806"/>
                  <a:gd name="connsiteX6" fmla="*/ 4490617 w 5107940"/>
                  <a:gd name="connsiteY6" fmla="*/ 2381187 h 3210806"/>
                  <a:gd name="connsiteX7" fmla="*/ 4044930 w 5107940"/>
                  <a:gd name="connsiteY7" fmla="*/ 2811919 h 3210806"/>
                  <a:gd name="connsiteX8" fmla="*/ 3219656 w 5107940"/>
                  <a:gd name="connsiteY8" fmla="*/ 3076736 h 3210806"/>
                  <a:gd name="connsiteX9" fmla="*/ 2458170 w 5107940"/>
                  <a:gd name="connsiteY9" fmla="*/ 3162916 h 3210806"/>
                  <a:gd name="connsiteX10" fmla="*/ 1493093 w 5107940"/>
                  <a:gd name="connsiteY10" fmla="*/ 3100698 h 3210806"/>
                  <a:gd name="connsiteX11" fmla="*/ 1110450 w 5107940"/>
                  <a:gd name="connsiteY11" fmla="*/ 2954862 h 3210806"/>
                  <a:gd name="connsiteX12" fmla="*/ 997912 w 5107940"/>
                  <a:gd name="connsiteY12" fmla="*/ 2663687 h 3210806"/>
                  <a:gd name="connsiteX13" fmla="*/ 1098303 w 5107940"/>
                  <a:gd name="connsiteY13" fmla="*/ 2443818 h 3210806"/>
                  <a:gd name="connsiteX14" fmla="*/ 1584230 w 5107940"/>
                  <a:gd name="connsiteY14" fmla="*/ 1906414 h 3210806"/>
                  <a:gd name="connsiteX15" fmla="*/ 1697676 w 5107940"/>
                  <a:gd name="connsiteY15" fmla="*/ 1865018 h 3210806"/>
                  <a:gd name="connsiteX16" fmla="*/ 1821368 w 5107940"/>
                  <a:gd name="connsiteY16" fmla="*/ 1869894 h 3210806"/>
                  <a:gd name="connsiteX17" fmla="*/ 3578916 w 5107940"/>
                  <a:gd name="connsiteY17" fmla="*/ 1821227 h 3210806"/>
                  <a:gd name="connsiteX18" fmla="*/ 4089879 w 5107940"/>
                  <a:gd name="connsiteY18" fmla="*/ 1755704 h 3210806"/>
                  <a:gd name="connsiteX19" fmla="*/ 4255462 w 5107940"/>
                  <a:gd name="connsiteY19" fmla="*/ 1706541 h 3210806"/>
                  <a:gd name="connsiteX20" fmla="*/ 4305286 w 5107940"/>
                  <a:gd name="connsiteY20" fmla="*/ 1652751 h 3210806"/>
                  <a:gd name="connsiteX21" fmla="*/ 4254058 w 5107940"/>
                  <a:gd name="connsiteY21" fmla="*/ 1599953 h 3210806"/>
                  <a:gd name="connsiteX22" fmla="*/ 4184403 w 5107940"/>
                  <a:gd name="connsiteY22" fmla="*/ 1574752 h 3210806"/>
                  <a:gd name="connsiteX23" fmla="*/ 3745739 w 5107940"/>
                  <a:gd name="connsiteY23" fmla="*/ 1501627 h 3210806"/>
                  <a:gd name="connsiteX24" fmla="*/ 3124388 w 5107940"/>
                  <a:gd name="connsiteY24" fmla="*/ 1456844 h 3210806"/>
                  <a:gd name="connsiteX25" fmla="*/ 3073738 w 5107940"/>
                  <a:gd name="connsiteY25" fmla="*/ 1483449 h 3210806"/>
                  <a:gd name="connsiteX26" fmla="*/ 3081422 w 5107940"/>
                  <a:gd name="connsiteY26" fmla="*/ 1498074 h 3210806"/>
                  <a:gd name="connsiteX27" fmla="*/ 3649479 w 5107940"/>
                  <a:gd name="connsiteY27" fmla="*/ 1534512 h 3210806"/>
                  <a:gd name="connsiteX28" fmla="*/ 4171266 w 5107940"/>
                  <a:gd name="connsiteY28" fmla="*/ 1608629 h 3210806"/>
                  <a:gd name="connsiteX29" fmla="*/ 4218281 w 5107940"/>
                  <a:gd name="connsiteY29" fmla="*/ 1623584 h 3210806"/>
                  <a:gd name="connsiteX30" fmla="*/ 4259759 w 5107940"/>
                  <a:gd name="connsiteY30" fmla="*/ 1652586 h 3210806"/>
                  <a:gd name="connsiteX31" fmla="*/ 4216215 w 5107940"/>
                  <a:gd name="connsiteY31" fmla="*/ 1683984 h 3210806"/>
                  <a:gd name="connsiteX32" fmla="*/ 4048152 w 5107940"/>
                  <a:gd name="connsiteY32" fmla="*/ 1723893 h 3210806"/>
                  <a:gd name="connsiteX33" fmla="*/ 3256425 w 5107940"/>
                  <a:gd name="connsiteY33" fmla="*/ 1799496 h 3210806"/>
                  <a:gd name="connsiteX34" fmla="*/ 1965221 w 5107940"/>
                  <a:gd name="connsiteY34" fmla="*/ 1829242 h 3210806"/>
                  <a:gd name="connsiteX35" fmla="*/ 1684043 w 5107940"/>
                  <a:gd name="connsiteY35" fmla="*/ 1829159 h 3210806"/>
                  <a:gd name="connsiteX36" fmla="*/ 1749979 w 5107940"/>
                  <a:gd name="connsiteY36" fmla="*/ 1789002 h 3210806"/>
                  <a:gd name="connsiteX37" fmla="*/ 2270030 w 5107940"/>
                  <a:gd name="connsiteY37" fmla="*/ 1794869 h 3210806"/>
                  <a:gd name="connsiteX38" fmla="*/ 3122818 w 5107940"/>
                  <a:gd name="connsiteY38" fmla="*/ 1755456 h 3210806"/>
                  <a:gd name="connsiteX39" fmla="*/ 3406557 w 5107940"/>
                  <a:gd name="connsiteY39" fmla="*/ 1706128 h 3210806"/>
                  <a:gd name="connsiteX40" fmla="*/ 3471667 w 5107940"/>
                  <a:gd name="connsiteY40" fmla="*/ 1653578 h 3210806"/>
                  <a:gd name="connsiteX41" fmla="*/ 3406971 w 5107940"/>
                  <a:gd name="connsiteY41" fmla="*/ 1600696 h 3210806"/>
                  <a:gd name="connsiteX42" fmla="*/ 2975165 w 5107940"/>
                  <a:gd name="connsiteY42" fmla="*/ 1539553 h 3210806"/>
                  <a:gd name="connsiteX43" fmla="*/ 2975165 w 5107940"/>
                  <a:gd name="connsiteY43" fmla="*/ 1539553 h 3210806"/>
                  <a:gd name="connsiteX44" fmla="*/ 2975165 w 5107940"/>
                  <a:gd name="connsiteY44" fmla="*/ 1539553 h 3210806"/>
                  <a:gd name="connsiteX45" fmla="*/ 2891299 w 5107940"/>
                  <a:gd name="connsiteY45" fmla="*/ 1575495 h 3210806"/>
                  <a:gd name="connsiteX46" fmla="*/ 3165371 w 5107940"/>
                  <a:gd name="connsiteY46" fmla="*/ 1600366 h 3210806"/>
                  <a:gd name="connsiteX47" fmla="*/ 3425396 w 5107940"/>
                  <a:gd name="connsiteY47" fmla="*/ 1650933 h 3210806"/>
                  <a:gd name="connsiteX48" fmla="*/ 3289310 w 5107940"/>
                  <a:gd name="connsiteY48" fmla="*/ 1690016 h 3210806"/>
                  <a:gd name="connsiteX49" fmla="*/ 2896091 w 5107940"/>
                  <a:gd name="connsiteY49" fmla="*/ 1729842 h 3210806"/>
                  <a:gd name="connsiteX50" fmla="*/ 2187321 w 5107940"/>
                  <a:gd name="connsiteY50" fmla="*/ 1749011 h 3210806"/>
                  <a:gd name="connsiteX51" fmla="*/ 2187321 w 5107940"/>
                  <a:gd name="connsiteY51" fmla="*/ 1749011 h 3210806"/>
                  <a:gd name="connsiteX52" fmla="*/ 2187238 w 5107940"/>
                  <a:gd name="connsiteY52" fmla="*/ 1749011 h 3210806"/>
                  <a:gd name="connsiteX53" fmla="*/ 1680572 w 5107940"/>
                  <a:gd name="connsiteY53" fmla="*/ 1741905 h 3210806"/>
                  <a:gd name="connsiteX54" fmla="*/ 976347 w 5107940"/>
                  <a:gd name="connsiteY54" fmla="*/ 1682084 h 3210806"/>
                  <a:gd name="connsiteX55" fmla="*/ 882566 w 5107940"/>
                  <a:gd name="connsiteY55" fmla="*/ 1651595 h 3210806"/>
                  <a:gd name="connsiteX56" fmla="*/ 1191093 w 5107940"/>
                  <a:gd name="connsiteY56" fmla="*/ 1592434 h 3210806"/>
                  <a:gd name="connsiteX57" fmla="*/ 1191093 w 5107940"/>
                  <a:gd name="connsiteY57" fmla="*/ 1592434 h 3210806"/>
                  <a:gd name="connsiteX58" fmla="*/ 1110202 w 5107940"/>
                  <a:gd name="connsiteY58" fmla="*/ 1559053 h 3210806"/>
                  <a:gd name="connsiteX59" fmla="*/ 916029 w 5107940"/>
                  <a:gd name="connsiteY59" fmla="*/ 1596069 h 3210806"/>
                  <a:gd name="connsiteX60" fmla="*/ 865792 w 5107940"/>
                  <a:gd name="connsiteY60" fmla="*/ 1614330 h 3210806"/>
                  <a:gd name="connsiteX61" fmla="*/ 834642 w 5107940"/>
                  <a:gd name="connsiteY61" fmla="*/ 1653578 h 3210806"/>
                  <a:gd name="connsiteX62" fmla="*/ 866371 w 5107940"/>
                  <a:gd name="connsiteY62" fmla="*/ 1692577 h 3210806"/>
                  <a:gd name="connsiteX63" fmla="*/ 1066162 w 5107940"/>
                  <a:gd name="connsiteY63" fmla="*/ 1739922 h 3210806"/>
                  <a:gd name="connsiteX64" fmla="*/ 1650496 w 5107940"/>
                  <a:gd name="connsiteY64" fmla="*/ 1784706 h 3210806"/>
                  <a:gd name="connsiteX65" fmla="*/ 1586874 w 5107940"/>
                  <a:gd name="connsiteY65" fmla="*/ 1822466 h 3210806"/>
                  <a:gd name="connsiteX66" fmla="*/ 705332 w 5107940"/>
                  <a:gd name="connsiteY66" fmla="*/ 1775534 h 3210806"/>
                  <a:gd name="connsiteX67" fmla="*/ 174209 w 5107940"/>
                  <a:gd name="connsiteY67" fmla="*/ 1707037 h 3210806"/>
                  <a:gd name="connsiteX68" fmla="*/ 94970 w 5107940"/>
                  <a:gd name="connsiteY68" fmla="*/ 1684645 h 3210806"/>
                  <a:gd name="connsiteX69" fmla="*/ 47790 w 5107940"/>
                  <a:gd name="connsiteY69" fmla="*/ 1652338 h 3210806"/>
                  <a:gd name="connsiteX70" fmla="*/ 93235 w 5107940"/>
                  <a:gd name="connsiteY70" fmla="*/ 1622427 h 3210806"/>
                  <a:gd name="connsiteX71" fmla="*/ 310212 w 5107940"/>
                  <a:gd name="connsiteY71" fmla="*/ 1574752 h 3210806"/>
                  <a:gd name="connsiteX72" fmla="*/ 1007745 w 5107940"/>
                  <a:gd name="connsiteY72" fmla="*/ 1507824 h 3210806"/>
                  <a:gd name="connsiteX73" fmla="*/ 1007745 w 5107940"/>
                  <a:gd name="connsiteY73" fmla="*/ 1507824 h 3210806"/>
                  <a:gd name="connsiteX74" fmla="*/ 935281 w 5107940"/>
                  <a:gd name="connsiteY74" fmla="*/ 1468411 h 3210806"/>
                  <a:gd name="connsiteX75" fmla="*/ 912146 w 5107940"/>
                  <a:gd name="connsiteY75" fmla="*/ 1475600 h 3210806"/>
                  <a:gd name="connsiteX76" fmla="*/ 260553 w 5107940"/>
                  <a:gd name="connsiteY76" fmla="*/ 1543436 h 3210806"/>
                  <a:gd name="connsiteX77" fmla="*/ 32587 w 5107940"/>
                  <a:gd name="connsiteY77" fmla="*/ 1611273 h 3210806"/>
                  <a:gd name="connsiteX78" fmla="*/ 33165 w 5107940"/>
                  <a:gd name="connsiteY78" fmla="*/ 1695634 h 3210806"/>
                  <a:gd name="connsiteX79" fmla="*/ 112652 w 5107940"/>
                  <a:gd name="connsiteY79" fmla="*/ 1729098 h 3210806"/>
                  <a:gd name="connsiteX80" fmla="*/ 485380 w 5107940"/>
                  <a:gd name="connsiteY80" fmla="*/ 1796687 h 3210806"/>
                  <a:gd name="connsiteX81" fmla="*/ 1395098 w 5107940"/>
                  <a:gd name="connsiteY81" fmla="*/ 1857747 h 3210806"/>
                  <a:gd name="connsiteX82" fmla="*/ 1557789 w 5107940"/>
                  <a:gd name="connsiteY82" fmla="*/ 1865432 h 3210806"/>
                  <a:gd name="connsiteX83" fmla="*/ 1528292 w 5107940"/>
                  <a:gd name="connsiteY83" fmla="*/ 1901457 h 3210806"/>
                  <a:gd name="connsiteX84" fmla="*/ 1199769 w 5107940"/>
                  <a:gd name="connsiteY84" fmla="*/ 2237829 h 3210806"/>
                  <a:gd name="connsiteX85" fmla="*/ 964531 w 5107940"/>
                  <a:gd name="connsiteY85" fmla="*/ 2621960 h 3210806"/>
                  <a:gd name="connsiteX86" fmla="*/ 1104005 w 5107940"/>
                  <a:gd name="connsiteY86" fmla="*/ 3002786 h 3210806"/>
                  <a:gd name="connsiteX87" fmla="*/ 1232406 w 5107940"/>
                  <a:gd name="connsiteY87" fmla="*/ 3068143 h 3210806"/>
                  <a:gd name="connsiteX88" fmla="*/ 1802860 w 5107940"/>
                  <a:gd name="connsiteY88" fmla="*/ 3191092 h 3210806"/>
                  <a:gd name="connsiteX89" fmla="*/ 2524520 w 5107940"/>
                  <a:gd name="connsiteY89" fmla="*/ 3202494 h 3210806"/>
                  <a:gd name="connsiteX90" fmla="*/ 3389536 w 5107940"/>
                  <a:gd name="connsiteY90" fmla="*/ 3084834 h 3210806"/>
                  <a:gd name="connsiteX91" fmla="*/ 4158211 w 5107940"/>
                  <a:gd name="connsiteY91" fmla="*/ 2796302 h 3210806"/>
                  <a:gd name="connsiteX92" fmla="*/ 4605385 w 5107940"/>
                  <a:gd name="connsiteY92" fmla="*/ 2159086 h 3210806"/>
                  <a:gd name="connsiteX93" fmla="*/ 4580515 w 5107940"/>
                  <a:gd name="connsiteY93" fmla="*/ 1533025 h 3210806"/>
                  <a:gd name="connsiteX94" fmla="*/ 4415262 w 5107940"/>
                  <a:gd name="connsiteY94" fmla="*/ 887051 h 3210806"/>
                  <a:gd name="connsiteX95" fmla="*/ 4353457 w 5107940"/>
                  <a:gd name="connsiteY95" fmla="*/ 399803 h 3210806"/>
                  <a:gd name="connsiteX96" fmla="*/ 4642816 w 5107940"/>
                  <a:gd name="connsiteY96" fmla="*/ 54424 h 3210806"/>
                  <a:gd name="connsiteX97" fmla="*/ 5034630 w 5107940"/>
                  <a:gd name="connsiteY97" fmla="*/ 282804 h 3210806"/>
                  <a:gd name="connsiteX98" fmla="*/ 5065119 w 5107940"/>
                  <a:gd name="connsiteY98" fmla="*/ 560346 h 3210806"/>
                  <a:gd name="connsiteX99" fmla="*/ 5107837 w 5107940"/>
                  <a:gd name="connsiteY99" fmla="*/ 558776 h 3210806"/>
                  <a:gd name="connsiteX100" fmla="*/ 5089246 w 5107940"/>
                  <a:gd name="connsiteY100" fmla="*/ 329157 h 3210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5107940" h="3210806">
                    <a:moveTo>
                      <a:pt x="5089246" y="329157"/>
                    </a:moveTo>
                    <a:cubicBezTo>
                      <a:pt x="5070242" y="230253"/>
                      <a:pt x="5039010" y="137051"/>
                      <a:pt x="4955722" y="71693"/>
                    </a:cubicBezTo>
                    <a:cubicBezTo>
                      <a:pt x="4816496" y="-37457"/>
                      <a:pt x="4580185" y="-19940"/>
                      <a:pt x="4446578" y="110362"/>
                    </a:cubicBezTo>
                    <a:cubicBezTo>
                      <a:pt x="4316771" y="237029"/>
                      <a:pt x="4295619" y="397985"/>
                      <a:pt x="4309087" y="567700"/>
                    </a:cubicBezTo>
                    <a:cubicBezTo>
                      <a:pt x="4320820" y="714858"/>
                      <a:pt x="4362216" y="856232"/>
                      <a:pt x="4400720" y="998019"/>
                    </a:cubicBezTo>
                    <a:cubicBezTo>
                      <a:pt x="4481281" y="1294648"/>
                      <a:pt x="4572831" y="1589046"/>
                      <a:pt x="4581093" y="1900135"/>
                    </a:cubicBezTo>
                    <a:cubicBezTo>
                      <a:pt x="4585473" y="2067123"/>
                      <a:pt x="4563163" y="2228989"/>
                      <a:pt x="4490617" y="2381187"/>
                    </a:cubicBezTo>
                    <a:cubicBezTo>
                      <a:pt x="4395845" y="2580069"/>
                      <a:pt x="4236128" y="2712519"/>
                      <a:pt x="4044930" y="2811919"/>
                    </a:cubicBezTo>
                    <a:cubicBezTo>
                      <a:pt x="3784987" y="2947013"/>
                      <a:pt x="3505461" y="3022203"/>
                      <a:pt x="3219656" y="3076736"/>
                    </a:cubicBezTo>
                    <a:cubicBezTo>
                      <a:pt x="2968141" y="3124825"/>
                      <a:pt x="2714230" y="3152257"/>
                      <a:pt x="2458170" y="3162916"/>
                    </a:cubicBezTo>
                    <a:cubicBezTo>
                      <a:pt x="2134109" y="3176384"/>
                      <a:pt x="1811618" y="3166551"/>
                      <a:pt x="1493093" y="3100698"/>
                    </a:cubicBezTo>
                    <a:cubicBezTo>
                      <a:pt x="1358164" y="3072771"/>
                      <a:pt x="1225466" y="3035754"/>
                      <a:pt x="1110450" y="2954862"/>
                    </a:cubicBezTo>
                    <a:cubicBezTo>
                      <a:pt x="1007580" y="2882481"/>
                      <a:pt x="971141" y="2786139"/>
                      <a:pt x="997912" y="2663687"/>
                    </a:cubicBezTo>
                    <a:cubicBezTo>
                      <a:pt x="1015512" y="2583043"/>
                      <a:pt x="1053685" y="2511902"/>
                      <a:pt x="1098303" y="2443818"/>
                    </a:cubicBezTo>
                    <a:cubicBezTo>
                      <a:pt x="1232158" y="2239317"/>
                      <a:pt x="1409144" y="2073816"/>
                      <a:pt x="1584230" y="1906414"/>
                    </a:cubicBezTo>
                    <a:cubicBezTo>
                      <a:pt x="1617776" y="1874355"/>
                      <a:pt x="1651653" y="1859731"/>
                      <a:pt x="1697676" y="1865018"/>
                    </a:cubicBezTo>
                    <a:cubicBezTo>
                      <a:pt x="1738576" y="1869728"/>
                      <a:pt x="1780137" y="1869398"/>
                      <a:pt x="1821368" y="1869894"/>
                    </a:cubicBezTo>
                    <a:cubicBezTo>
                      <a:pt x="2407851" y="1876256"/>
                      <a:pt x="2994003" y="1867415"/>
                      <a:pt x="3578916" y="1821227"/>
                    </a:cubicBezTo>
                    <a:cubicBezTo>
                      <a:pt x="3750201" y="1807676"/>
                      <a:pt x="3921155" y="1789416"/>
                      <a:pt x="4089879" y="1755704"/>
                    </a:cubicBezTo>
                    <a:cubicBezTo>
                      <a:pt x="4146478" y="1744384"/>
                      <a:pt x="4202912" y="1731329"/>
                      <a:pt x="4255462" y="1706541"/>
                    </a:cubicBezTo>
                    <a:cubicBezTo>
                      <a:pt x="4278598" y="1695634"/>
                      <a:pt x="4305947" y="1685389"/>
                      <a:pt x="4305286" y="1652751"/>
                    </a:cubicBezTo>
                    <a:cubicBezTo>
                      <a:pt x="4304625" y="1620527"/>
                      <a:pt x="4277276" y="1610777"/>
                      <a:pt x="4254058" y="1599953"/>
                    </a:cubicBezTo>
                    <a:cubicBezTo>
                      <a:pt x="4231749" y="1589625"/>
                      <a:pt x="4208117" y="1581527"/>
                      <a:pt x="4184403" y="1574752"/>
                    </a:cubicBezTo>
                    <a:cubicBezTo>
                      <a:pt x="4040964" y="1533934"/>
                      <a:pt x="3893310" y="1517409"/>
                      <a:pt x="3745739" y="1501627"/>
                    </a:cubicBezTo>
                    <a:cubicBezTo>
                      <a:pt x="3539173" y="1479566"/>
                      <a:pt x="3331946" y="1466015"/>
                      <a:pt x="3124388" y="1456844"/>
                    </a:cubicBezTo>
                    <a:cubicBezTo>
                      <a:pt x="3107367" y="1465602"/>
                      <a:pt x="3089107" y="1472543"/>
                      <a:pt x="3073738" y="1483449"/>
                    </a:cubicBezTo>
                    <a:cubicBezTo>
                      <a:pt x="3050768" y="1499810"/>
                      <a:pt x="3083240" y="1490721"/>
                      <a:pt x="3081422" y="1498074"/>
                    </a:cubicBezTo>
                    <a:cubicBezTo>
                      <a:pt x="3271050" y="1505759"/>
                      <a:pt x="3460513" y="1516996"/>
                      <a:pt x="3649479" y="1534512"/>
                    </a:cubicBezTo>
                    <a:cubicBezTo>
                      <a:pt x="3824482" y="1550707"/>
                      <a:pt x="3999816" y="1566572"/>
                      <a:pt x="4171266" y="1608629"/>
                    </a:cubicBezTo>
                    <a:cubicBezTo>
                      <a:pt x="4187213" y="1612512"/>
                      <a:pt x="4202994" y="1617717"/>
                      <a:pt x="4218281" y="1623584"/>
                    </a:cubicBezTo>
                    <a:cubicBezTo>
                      <a:pt x="4234723" y="1629864"/>
                      <a:pt x="4259759" y="1634904"/>
                      <a:pt x="4259759" y="1652586"/>
                    </a:cubicBezTo>
                    <a:cubicBezTo>
                      <a:pt x="4259759" y="1673325"/>
                      <a:pt x="4233649" y="1677457"/>
                      <a:pt x="4216215" y="1683984"/>
                    </a:cubicBezTo>
                    <a:cubicBezTo>
                      <a:pt x="4161929" y="1704228"/>
                      <a:pt x="4105082" y="1714721"/>
                      <a:pt x="4048152" y="1723893"/>
                    </a:cubicBezTo>
                    <a:cubicBezTo>
                      <a:pt x="3785896" y="1765867"/>
                      <a:pt x="3521408" y="1784623"/>
                      <a:pt x="3256425" y="1799496"/>
                    </a:cubicBezTo>
                    <a:cubicBezTo>
                      <a:pt x="2826354" y="1823705"/>
                      <a:pt x="2395870" y="1831225"/>
                      <a:pt x="1965221" y="1829242"/>
                    </a:cubicBezTo>
                    <a:cubicBezTo>
                      <a:pt x="1873671" y="1828828"/>
                      <a:pt x="1782120" y="1829159"/>
                      <a:pt x="1684043" y="1829159"/>
                    </a:cubicBezTo>
                    <a:cubicBezTo>
                      <a:pt x="1702386" y="1793960"/>
                      <a:pt x="1723208" y="1788589"/>
                      <a:pt x="1749979" y="1789002"/>
                    </a:cubicBezTo>
                    <a:cubicBezTo>
                      <a:pt x="1923329" y="1791894"/>
                      <a:pt x="2096679" y="1796687"/>
                      <a:pt x="2270030" y="1794869"/>
                    </a:cubicBezTo>
                    <a:cubicBezTo>
                      <a:pt x="2554678" y="1791894"/>
                      <a:pt x="2839409" y="1784458"/>
                      <a:pt x="3122818" y="1755456"/>
                    </a:cubicBezTo>
                    <a:cubicBezTo>
                      <a:pt x="3218417" y="1745706"/>
                      <a:pt x="3314181" y="1734469"/>
                      <a:pt x="3406557" y="1706128"/>
                    </a:cubicBezTo>
                    <a:cubicBezTo>
                      <a:pt x="3434237" y="1697618"/>
                      <a:pt x="3471419" y="1692412"/>
                      <a:pt x="3471667" y="1653578"/>
                    </a:cubicBezTo>
                    <a:cubicBezTo>
                      <a:pt x="3471915" y="1614660"/>
                      <a:pt x="3434733" y="1608298"/>
                      <a:pt x="3406971" y="1600696"/>
                    </a:cubicBezTo>
                    <a:cubicBezTo>
                      <a:pt x="3265845" y="1561614"/>
                      <a:pt x="3120587" y="1549881"/>
                      <a:pt x="2975165" y="1539553"/>
                    </a:cubicBezTo>
                    <a:cubicBezTo>
                      <a:pt x="2975165" y="1539553"/>
                      <a:pt x="2975165" y="1539553"/>
                      <a:pt x="2975165" y="1539553"/>
                    </a:cubicBezTo>
                    <a:cubicBezTo>
                      <a:pt x="2975165" y="1539553"/>
                      <a:pt x="2975165" y="1539553"/>
                      <a:pt x="2975165" y="1539553"/>
                    </a:cubicBezTo>
                    <a:cubicBezTo>
                      <a:pt x="2944675" y="1545667"/>
                      <a:pt x="2917904" y="1560457"/>
                      <a:pt x="2891299" y="1575495"/>
                    </a:cubicBezTo>
                    <a:cubicBezTo>
                      <a:pt x="2982684" y="1583675"/>
                      <a:pt x="3074234" y="1590451"/>
                      <a:pt x="3165371" y="1600366"/>
                    </a:cubicBezTo>
                    <a:cubicBezTo>
                      <a:pt x="3250889" y="1609703"/>
                      <a:pt x="3336986" y="1617800"/>
                      <a:pt x="3425396" y="1650933"/>
                    </a:cubicBezTo>
                    <a:cubicBezTo>
                      <a:pt x="3379704" y="1679440"/>
                      <a:pt x="3333516" y="1682744"/>
                      <a:pt x="3289310" y="1690016"/>
                    </a:cubicBezTo>
                    <a:cubicBezTo>
                      <a:pt x="3159174" y="1711581"/>
                      <a:pt x="3027632" y="1722075"/>
                      <a:pt x="2896091" y="1729842"/>
                    </a:cubicBezTo>
                    <a:cubicBezTo>
                      <a:pt x="2660110" y="1743888"/>
                      <a:pt x="2423880" y="1752894"/>
                      <a:pt x="2187321" y="1749011"/>
                    </a:cubicBezTo>
                    <a:cubicBezTo>
                      <a:pt x="2187321" y="1749011"/>
                      <a:pt x="2187321" y="1749011"/>
                      <a:pt x="2187321" y="1749011"/>
                    </a:cubicBezTo>
                    <a:cubicBezTo>
                      <a:pt x="2187321" y="1749011"/>
                      <a:pt x="2187238" y="1749011"/>
                      <a:pt x="2187238" y="1749011"/>
                    </a:cubicBezTo>
                    <a:cubicBezTo>
                      <a:pt x="2125599" y="1747937"/>
                      <a:pt x="1692553" y="1742318"/>
                      <a:pt x="1680572" y="1741905"/>
                    </a:cubicBezTo>
                    <a:cubicBezTo>
                      <a:pt x="1444839" y="1733643"/>
                      <a:pt x="1209271" y="1722736"/>
                      <a:pt x="976347" y="1682084"/>
                    </a:cubicBezTo>
                    <a:cubicBezTo>
                      <a:pt x="945775" y="1676713"/>
                      <a:pt x="914377" y="1672333"/>
                      <a:pt x="882566" y="1651595"/>
                    </a:cubicBezTo>
                    <a:cubicBezTo>
                      <a:pt x="984361" y="1610199"/>
                      <a:pt x="1089710" y="1611025"/>
                      <a:pt x="1191093" y="1592434"/>
                    </a:cubicBezTo>
                    <a:lnTo>
                      <a:pt x="1191093" y="1592434"/>
                    </a:lnTo>
                    <a:cubicBezTo>
                      <a:pt x="1165231" y="1578553"/>
                      <a:pt x="1139947" y="1563432"/>
                      <a:pt x="1110202" y="1559053"/>
                    </a:cubicBezTo>
                    <a:cubicBezTo>
                      <a:pt x="1045257" y="1570455"/>
                      <a:pt x="979569" y="1577891"/>
                      <a:pt x="916029" y="1596069"/>
                    </a:cubicBezTo>
                    <a:cubicBezTo>
                      <a:pt x="898926" y="1600944"/>
                      <a:pt x="882070" y="1607306"/>
                      <a:pt x="865792" y="1614330"/>
                    </a:cubicBezTo>
                    <a:cubicBezTo>
                      <a:pt x="848854" y="1621684"/>
                      <a:pt x="834477" y="1632177"/>
                      <a:pt x="834642" y="1653578"/>
                    </a:cubicBezTo>
                    <a:cubicBezTo>
                      <a:pt x="834807" y="1674978"/>
                      <a:pt x="849432" y="1685141"/>
                      <a:pt x="866371" y="1692577"/>
                    </a:cubicBezTo>
                    <a:cubicBezTo>
                      <a:pt x="930076" y="1720422"/>
                      <a:pt x="998160" y="1730420"/>
                      <a:pt x="1066162" y="1739922"/>
                    </a:cubicBezTo>
                    <a:cubicBezTo>
                      <a:pt x="1258268" y="1766776"/>
                      <a:pt x="1451614" y="1778096"/>
                      <a:pt x="1650496" y="1784706"/>
                    </a:cubicBezTo>
                    <a:cubicBezTo>
                      <a:pt x="1632980" y="1809659"/>
                      <a:pt x="1616537" y="1823540"/>
                      <a:pt x="1586874" y="1822466"/>
                    </a:cubicBezTo>
                    <a:cubicBezTo>
                      <a:pt x="1292724" y="1811972"/>
                      <a:pt x="998656" y="1801314"/>
                      <a:pt x="705332" y="1775534"/>
                    </a:cubicBezTo>
                    <a:cubicBezTo>
                      <a:pt x="527272" y="1759918"/>
                      <a:pt x="349459" y="1743558"/>
                      <a:pt x="174209" y="1707037"/>
                    </a:cubicBezTo>
                    <a:cubicBezTo>
                      <a:pt x="147355" y="1701418"/>
                      <a:pt x="120997" y="1693321"/>
                      <a:pt x="94970" y="1684645"/>
                    </a:cubicBezTo>
                    <a:cubicBezTo>
                      <a:pt x="76048" y="1678365"/>
                      <a:pt x="47625" y="1674317"/>
                      <a:pt x="47790" y="1652338"/>
                    </a:cubicBezTo>
                    <a:cubicBezTo>
                      <a:pt x="47873" y="1633912"/>
                      <a:pt x="75139" y="1628872"/>
                      <a:pt x="93235" y="1622427"/>
                    </a:cubicBezTo>
                    <a:cubicBezTo>
                      <a:pt x="163550" y="1597392"/>
                      <a:pt x="236839" y="1585989"/>
                      <a:pt x="310212" y="1574752"/>
                    </a:cubicBezTo>
                    <a:cubicBezTo>
                      <a:pt x="541483" y="1539470"/>
                      <a:pt x="774738" y="1525011"/>
                      <a:pt x="1007745" y="1507824"/>
                    </a:cubicBezTo>
                    <a:cubicBezTo>
                      <a:pt x="1007745" y="1507824"/>
                      <a:pt x="1007745" y="1507824"/>
                      <a:pt x="1007745" y="1507824"/>
                    </a:cubicBezTo>
                    <a:cubicBezTo>
                      <a:pt x="986262" y="1489729"/>
                      <a:pt x="959739" y="1480971"/>
                      <a:pt x="935281" y="1468411"/>
                    </a:cubicBezTo>
                    <a:cubicBezTo>
                      <a:pt x="927597" y="1470890"/>
                      <a:pt x="919913" y="1475352"/>
                      <a:pt x="912146" y="1475600"/>
                    </a:cubicBezTo>
                    <a:cubicBezTo>
                      <a:pt x="693268" y="1482292"/>
                      <a:pt x="476208" y="1506915"/>
                      <a:pt x="260553" y="1543436"/>
                    </a:cubicBezTo>
                    <a:cubicBezTo>
                      <a:pt x="182141" y="1556739"/>
                      <a:pt x="102819" y="1570455"/>
                      <a:pt x="32587" y="1611273"/>
                    </a:cubicBezTo>
                    <a:cubicBezTo>
                      <a:pt x="-11123" y="1636639"/>
                      <a:pt x="-10792" y="1670599"/>
                      <a:pt x="33165" y="1695634"/>
                    </a:cubicBezTo>
                    <a:cubicBezTo>
                      <a:pt x="58036" y="1709763"/>
                      <a:pt x="85220" y="1720918"/>
                      <a:pt x="112652" y="1729098"/>
                    </a:cubicBezTo>
                    <a:cubicBezTo>
                      <a:pt x="234278" y="1765288"/>
                      <a:pt x="359788" y="1782475"/>
                      <a:pt x="485380" y="1796687"/>
                    </a:cubicBezTo>
                    <a:cubicBezTo>
                      <a:pt x="787628" y="1830894"/>
                      <a:pt x="1091032" y="1849072"/>
                      <a:pt x="1395098" y="1857747"/>
                    </a:cubicBezTo>
                    <a:cubicBezTo>
                      <a:pt x="1449383" y="1859317"/>
                      <a:pt x="1503586" y="1862788"/>
                      <a:pt x="1557789" y="1865432"/>
                    </a:cubicBezTo>
                    <a:cubicBezTo>
                      <a:pt x="1551179" y="1882949"/>
                      <a:pt x="1539116" y="1891542"/>
                      <a:pt x="1528292" y="1901457"/>
                    </a:cubicBezTo>
                    <a:cubicBezTo>
                      <a:pt x="1412780" y="2007715"/>
                      <a:pt x="1300821" y="2117525"/>
                      <a:pt x="1199769" y="2237829"/>
                    </a:cubicBezTo>
                    <a:cubicBezTo>
                      <a:pt x="1102104" y="2354002"/>
                      <a:pt x="1010058" y="2474224"/>
                      <a:pt x="964531" y="2621960"/>
                    </a:cubicBezTo>
                    <a:cubicBezTo>
                      <a:pt x="914790" y="2783247"/>
                      <a:pt x="962300" y="2910575"/>
                      <a:pt x="1104005" y="3002786"/>
                    </a:cubicBezTo>
                    <a:cubicBezTo>
                      <a:pt x="1144492" y="3029061"/>
                      <a:pt x="1187623" y="3050379"/>
                      <a:pt x="1232406" y="3068143"/>
                    </a:cubicBezTo>
                    <a:cubicBezTo>
                      <a:pt x="1415672" y="3141020"/>
                      <a:pt x="1608274" y="3172005"/>
                      <a:pt x="1802860" y="3191092"/>
                    </a:cubicBezTo>
                    <a:cubicBezTo>
                      <a:pt x="2042972" y="3214640"/>
                      <a:pt x="2283581" y="3215301"/>
                      <a:pt x="2524520" y="3202494"/>
                    </a:cubicBezTo>
                    <a:cubicBezTo>
                      <a:pt x="2816191" y="3186960"/>
                      <a:pt x="3104888" y="3150356"/>
                      <a:pt x="3389536" y="3084834"/>
                    </a:cubicBezTo>
                    <a:cubicBezTo>
                      <a:pt x="3658403" y="3022947"/>
                      <a:pt x="3920494" y="2941477"/>
                      <a:pt x="4158211" y="2796302"/>
                    </a:cubicBezTo>
                    <a:cubicBezTo>
                      <a:pt x="4399646" y="2648814"/>
                      <a:pt x="4554653" y="2440925"/>
                      <a:pt x="4605385" y="2159086"/>
                    </a:cubicBezTo>
                    <a:cubicBezTo>
                      <a:pt x="4643394" y="1948223"/>
                      <a:pt x="4620341" y="1740335"/>
                      <a:pt x="4580515" y="1533025"/>
                    </a:cubicBezTo>
                    <a:cubicBezTo>
                      <a:pt x="4538458" y="1314396"/>
                      <a:pt x="4470787" y="1102211"/>
                      <a:pt x="4415262" y="887051"/>
                    </a:cubicBezTo>
                    <a:cubicBezTo>
                      <a:pt x="4374114" y="727417"/>
                      <a:pt x="4334288" y="567948"/>
                      <a:pt x="4353457" y="399803"/>
                    </a:cubicBezTo>
                    <a:cubicBezTo>
                      <a:pt x="4373453" y="224883"/>
                      <a:pt x="4478223" y="93258"/>
                      <a:pt x="4642816" y="54424"/>
                    </a:cubicBezTo>
                    <a:cubicBezTo>
                      <a:pt x="4803689" y="16416"/>
                      <a:pt x="4982410" y="66983"/>
                      <a:pt x="5034630" y="282804"/>
                    </a:cubicBezTo>
                    <a:cubicBezTo>
                      <a:pt x="5056774" y="374271"/>
                      <a:pt x="5066607" y="466565"/>
                      <a:pt x="5065119" y="560346"/>
                    </a:cubicBezTo>
                    <a:cubicBezTo>
                      <a:pt x="5079827" y="572079"/>
                      <a:pt x="5094039" y="572740"/>
                      <a:pt x="5107837" y="558776"/>
                    </a:cubicBezTo>
                    <a:cubicBezTo>
                      <a:pt x="5108746" y="481686"/>
                      <a:pt x="5103789" y="405008"/>
                      <a:pt x="5089246" y="329157"/>
                    </a:cubicBezTo>
                    <a:close/>
                  </a:path>
                </a:pathLst>
              </a:custGeom>
              <a:solidFill>
                <a:srgbClr val="3B434C"/>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19" name="자유형: 도형 56">
                <a:extLst>
                  <a:ext uri="{FF2B5EF4-FFF2-40B4-BE49-F238E27FC236}">
                    <a16:creationId xmlns:a16="http://schemas.microsoft.com/office/drawing/2014/main" id="{EE04B7C7-51FD-0FE1-6E06-29DD418166AE}"/>
                  </a:ext>
                </a:extLst>
              </p:cNvPr>
              <p:cNvSpPr/>
              <p:nvPr/>
            </p:nvSpPr>
            <p:spPr>
              <a:xfrm>
                <a:off x="10989705" y="5072377"/>
                <a:ext cx="27890" cy="192464"/>
              </a:xfrm>
              <a:custGeom>
                <a:avLst/>
                <a:gdLst>
                  <a:gd name="connsiteX0" fmla="*/ 39661 w 39664"/>
                  <a:gd name="connsiteY0" fmla="*/ 248726 h 273718"/>
                  <a:gd name="connsiteX1" fmla="*/ 20987 w 39664"/>
                  <a:gd name="connsiteY1" fmla="*/ 273679 h 273718"/>
                  <a:gd name="connsiteX2" fmla="*/ 0 w 39664"/>
                  <a:gd name="connsiteY2" fmla="*/ 247404 h 273718"/>
                  <a:gd name="connsiteX3" fmla="*/ 83 w 39664"/>
                  <a:gd name="connsiteY3" fmla="*/ 24973 h 273718"/>
                  <a:gd name="connsiteX4" fmla="*/ 18178 w 39664"/>
                  <a:gd name="connsiteY4" fmla="*/ 21 h 273718"/>
                  <a:gd name="connsiteX5" fmla="*/ 39661 w 39664"/>
                  <a:gd name="connsiteY5" fmla="*/ 26296 h 273718"/>
                  <a:gd name="connsiteX6" fmla="*/ 39661 w 39664"/>
                  <a:gd name="connsiteY6" fmla="*/ 248726 h 273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64" h="273718">
                    <a:moveTo>
                      <a:pt x="39661" y="248726"/>
                    </a:moveTo>
                    <a:cubicBezTo>
                      <a:pt x="39661" y="261781"/>
                      <a:pt x="39413" y="272853"/>
                      <a:pt x="20987" y="273679"/>
                    </a:cubicBezTo>
                    <a:cubicBezTo>
                      <a:pt x="83" y="274506"/>
                      <a:pt x="0" y="262277"/>
                      <a:pt x="0" y="247404"/>
                    </a:cubicBezTo>
                    <a:cubicBezTo>
                      <a:pt x="248" y="173288"/>
                      <a:pt x="165" y="99090"/>
                      <a:pt x="83" y="24973"/>
                    </a:cubicBezTo>
                    <a:cubicBezTo>
                      <a:pt x="83" y="12249"/>
                      <a:pt x="-826" y="516"/>
                      <a:pt x="18178" y="21"/>
                    </a:cubicBezTo>
                    <a:cubicBezTo>
                      <a:pt x="38752" y="-558"/>
                      <a:pt x="39743" y="11175"/>
                      <a:pt x="39661" y="26296"/>
                    </a:cubicBezTo>
                    <a:cubicBezTo>
                      <a:pt x="39413" y="63312"/>
                      <a:pt x="39578" y="211627"/>
                      <a:pt x="39661" y="248726"/>
                    </a:cubicBezTo>
                    <a:close/>
                  </a:path>
                </a:pathLst>
              </a:custGeom>
              <a:solidFill>
                <a:srgbClr val="7A8892"/>
              </a:solidFill>
              <a:ln w="826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grpSp>
      </p:grpSp>
      <p:sp>
        <p:nvSpPr>
          <p:cNvPr id="3" name="TextBox 2">
            <a:extLst>
              <a:ext uri="{FF2B5EF4-FFF2-40B4-BE49-F238E27FC236}">
                <a16:creationId xmlns:a16="http://schemas.microsoft.com/office/drawing/2014/main" id="{520BF7B3-7A2D-58F8-46C2-5D8B2E0E5F00}"/>
              </a:ext>
            </a:extLst>
          </p:cNvPr>
          <p:cNvSpPr txBox="1"/>
          <p:nvPr/>
        </p:nvSpPr>
        <p:spPr>
          <a:xfrm>
            <a:off x="7243826" y="2631784"/>
            <a:ext cx="4774130" cy="402546"/>
          </a:xfrm>
          <a:prstGeom prst="rect">
            <a:avLst/>
          </a:prstGeom>
          <a:solidFill>
            <a:srgbClr val="D4D4D4"/>
          </a:solid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Pct val="125000"/>
              <a:buFontTx/>
              <a:buNone/>
              <a:tabLst/>
              <a:defRPr/>
            </a:pP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hlinkClick r:id="rId2">
                  <a:extLst>
                    <a:ext uri="{A12FA001-AC4F-418D-AE19-62706E023703}">
                      <ahyp:hlinkClr xmlns:ahyp="http://schemas.microsoft.com/office/drawing/2018/hyperlinkcolor" xmlns="" val="tx"/>
                    </a:ext>
                  </a:extLst>
                </a:hlinkClick>
              </a:rPr>
              <a:t>http://www.moec.gov.cy/ysea/spoudes_exoteriko.html</a:t>
            </a:r>
            <a:r>
              <a:rPr kumimoji="0" lang="el-GR" sz="16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l-GR"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313574217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A0118C5-4F8D-4CF4-BADD-53FEACC6C42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EAED1919-54A1-41C9-B30B-A3FF3F58E38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26220" y="98104"/>
            <a:ext cx="4288094" cy="4288094"/>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A45C32AD-8BDE-1B32-0CB7-2D2D066DC9CF}"/>
              </a:ext>
            </a:extLst>
          </p:cNvPr>
          <p:cNvPicPr>
            <a:picLocks noChangeAspect="1"/>
          </p:cNvPicPr>
          <p:nvPr/>
        </p:nvPicPr>
        <p:blipFill>
          <a:blip r:embed="rId2"/>
          <a:stretch>
            <a:fillRect/>
          </a:stretch>
        </p:blipFill>
        <p:spPr>
          <a:xfrm>
            <a:off x="3260619" y="941355"/>
            <a:ext cx="1819295" cy="2601592"/>
          </a:xfrm>
          <a:prstGeom prst="rect">
            <a:avLst/>
          </a:prstGeom>
        </p:spPr>
      </p:pic>
      <p:grpSp>
        <p:nvGrpSpPr>
          <p:cNvPr id="14" name="Group 13">
            <a:extLst>
              <a:ext uri="{FF2B5EF4-FFF2-40B4-BE49-F238E27FC236}">
                <a16:creationId xmlns:a16="http://schemas.microsoft.com/office/drawing/2014/main" id="{C4751043-2EE3-4222-9979-8E61D93DA8D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1848" y="2813300"/>
            <a:ext cx="3757487" cy="3757487"/>
            <a:chOff x="1881974" y="1174396"/>
            <a:chExt cx="5290997" cy="5290997"/>
          </a:xfrm>
        </p:grpSpPr>
        <p:sp>
          <p:nvSpPr>
            <p:cNvPr id="15" name="Oval 14">
              <a:extLst>
                <a:ext uri="{FF2B5EF4-FFF2-40B4-BE49-F238E27FC236}">
                  <a16:creationId xmlns:a16="http://schemas.microsoft.com/office/drawing/2014/main" id="{03FD8213-DB67-4E29-9615-984DB59917F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84EDB257-28CF-422F-AE6A-B99E3FE811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1881974" y="1174396"/>
              <a:ext cx="5290997" cy="5290997"/>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8" name="Oval 17">
            <a:extLst>
              <a:ext uri="{FF2B5EF4-FFF2-40B4-BE49-F238E27FC236}">
                <a16:creationId xmlns:a16="http://schemas.microsoft.com/office/drawing/2014/main" id="{FFFEB18F-F81F-4CED-BE64-EB888A77C3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4350" y="2762501"/>
            <a:ext cx="3744592" cy="3744592"/>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6489E1-A3D7-1C07-36C0-B34A88CF8997}"/>
              </a:ext>
            </a:extLst>
          </p:cNvPr>
          <p:cNvSpPr>
            <a:spLocks noGrp="1"/>
          </p:cNvSpPr>
          <p:nvPr>
            <p:ph type="title"/>
          </p:nvPr>
        </p:nvSpPr>
        <p:spPr>
          <a:xfrm>
            <a:off x="702591" y="3404608"/>
            <a:ext cx="3520789" cy="2666087"/>
          </a:xfrm>
        </p:spPr>
        <p:txBody>
          <a:bodyPr>
            <a:normAutofit fontScale="90000"/>
          </a:bodyPr>
          <a:lstStyle/>
          <a:p>
            <a:pPr algn="ctr"/>
            <a:r>
              <a:rPr lang="el-GR" dirty="0">
                <a:solidFill>
                  <a:schemeClr val="bg1"/>
                </a:solidFill>
              </a:rPr>
              <a:t>Πληροφορίες για Υποτροφίες στην Ιστοσελίδα της ΥΣΕΑ</a:t>
            </a:r>
            <a:endParaRPr lang="en-CY" dirty="0">
              <a:solidFill>
                <a:schemeClr val="bg1"/>
              </a:solidFill>
            </a:endParaRPr>
          </a:p>
        </p:txBody>
      </p:sp>
      <p:grpSp>
        <p:nvGrpSpPr>
          <p:cNvPr id="20"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21" name="Freeform: Shape 20">
              <a:extLst>
                <a:ext uri="{FF2B5EF4-FFF2-40B4-BE49-F238E27FC236}">
                  <a16:creationId xmlns:a16="http://schemas.microsoft.com/office/drawing/2014/main" id="{3FE6F571-2BB7-46DA-A3D9-B32ADDC16A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A905CC16-753C-4B9F-B3E2-C456795AED6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24"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25" name="Freeform: Shape 24">
              <a:extLst>
                <a:ext uri="{FF2B5EF4-FFF2-40B4-BE49-F238E27FC236}">
                  <a16:creationId xmlns:a16="http://schemas.microsoft.com/office/drawing/2014/main" id="{29D439AD-5D67-497C-B831-D17FC3E592A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23F54BF2-C71C-45C5-9408-3B5E011B0FE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2BBABE17-DB56-44AB-934B-63C07C79F0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CB483D20-A128-4076-AF54-88646172B80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E5EFA818-FDDA-49E9-B11F-E9DC1854A9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EA1F8728-F8F7-4828-A718-A15E7663EAB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8DA1F73F-AA1D-41D7-BAAB-292FD94A3E5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D9441DEA-C85E-4B9C-A48D-8437854C4C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15EBAA20-1368-4495-8D7C-820FAD8ECF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0FB92591-626C-4D2B-A3E6-EC8742D67B2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D392448D-513F-4528-9D8D-A151982041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61946BAE-1546-4EA4-A108-A799BF5D2C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Freeform: Shape 36">
              <a:extLst>
                <a:ext uri="{FF2B5EF4-FFF2-40B4-BE49-F238E27FC236}">
                  <a16:creationId xmlns:a16="http://schemas.microsoft.com/office/drawing/2014/main" id="{42A8EC93-6A35-4D37-A8CB-59362BF8750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Freeform: Shape 37">
              <a:extLst>
                <a:ext uri="{FF2B5EF4-FFF2-40B4-BE49-F238E27FC236}">
                  <a16:creationId xmlns:a16="http://schemas.microsoft.com/office/drawing/2014/main" id="{AFC3ECA2-E914-4D83-ABF9-B9FFD96E92B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Freeform: Shape 38">
              <a:extLst>
                <a:ext uri="{FF2B5EF4-FFF2-40B4-BE49-F238E27FC236}">
                  <a16:creationId xmlns:a16="http://schemas.microsoft.com/office/drawing/2014/main" id="{712B1108-9AAC-4F10-A64F-0D6963E518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Freeform: Shape 39">
              <a:extLst>
                <a:ext uri="{FF2B5EF4-FFF2-40B4-BE49-F238E27FC236}">
                  <a16:creationId xmlns:a16="http://schemas.microsoft.com/office/drawing/2014/main" id="{284CDA0C-B2AB-4791-83B1-C053C061D61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Freeform: Shape 40">
              <a:extLst>
                <a:ext uri="{FF2B5EF4-FFF2-40B4-BE49-F238E27FC236}">
                  <a16:creationId xmlns:a16="http://schemas.microsoft.com/office/drawing/2014/main" id="{F857BF6B-E0CA-49C0-8827-B44CE8B9285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Freeform: Shape 41">
              <a:extLst>
                <a:ext uri="{FF2B5EF4-FFF2-40B4-BE49-F238E27FC236}">
                  <a16:creationId xmlns:a16="http://schemas.microsoft.com/office/drawing/2014/main" id="{6D7B06A7-ADDF-4F27-B11F-08422FC1808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E8B0DA6C-71D7-4FCB-AE4C-035E0ADB50E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Freeform: Shape 43">
              <a:extLst>
                <a:ext uri="{FF2B5EF4-FFF2-40B4-BE49-F238E27FC236}">
                  <a16:creationId xmlns:a16="http://schemas.microsoft.com/office/drawing/2014/main" id="{EB078173-ADFB-480D-91A4-4D71C010988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Freeform: Shape 44">
              <a:extLst>
                <a:ext uri="{FF2B5EF4-FFF2-40B4-BE49-F238E27FC236}">
                  <a16:creationId xmlns:a16="http://schemas.microsoft.com/office/drawing/2014/main" id="{AAA4027A-C97B-4C9A-B04C-EBE2112200A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Freeform: Shape 45">
              <a:extLst>
                <a:ext uri="{FF2B5EF4-FFF2-40B4-BE49-F238E27FC236}">
                  <a16:creationId xmlns:a16="http://schemas.microsoft.com/office/drawing/2014/main" id="{C06DA92D-C6D0-4C7D-98CF-D9576912EB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Freeform: Shape 46">
              <a:extLst>
                <a:ext uri="{FF2B5EF4-FFF2-40B4-BE49-F238E27FC236}">
                  <a16:creationId xmlns:a16="http://schemas.microsoft.com/office/drawing/2014/main" id="{D6601653-3941-4C9B-BD39-62EECE23AE6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Shape 47">
              <a:extLst>
                <a:ext uri="{FF2B5EF4-FFF2-40B4-BE49-F238E27FC236}">
                  <a16:creationId xmlns:a16="http://schemas.microsoft.com/office/drawing/2014/main" id="{2BC4A394-4FFE-4BFE-9A59-2B624E0711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Freeform: Shape 48">
              <a:extLst>
                <a:ext uri="{FF2B5EF4-FFF2-40B4-BE49-F238E27FC236}">
                  <a16:creationId xmlns:a16="http://schemas.microsoft.com/office/drawing/2014/main" id="{EB4EABA5-FDCF-4F6F-8FF1-6FDFF50580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Freeform: Shape 49">
              <a:extLst>
                <a:ext uri="{FF2B5EF4-FFF2-40B4-BE49-F238E27FC236}">
                  <a16:creationId xmlns:a16="http://schemas.microsoft.com/office/drawing/2014/main" id="{10F3C940-2320-488A-B24C-AB0A4FB539B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Freeform: Shape 50">
              <a:extLst>
                <a:ext uri="{FF2B5EF4-FFF2-40B4-BE49-F238E27FC236}">
                  <a16:creationId xmlns:a16="http://schemas.microsoft.com/office/drawing/2014/main" id="{F525BA82-37D8-47ED-AFF6-AE57124A4E7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Freeform: Shape 51">
              <a:extLst>
                <a:ext uri="{FF2B5EF4-FFF2-40B4-BE49-F238E27FC236}">
                  <a16:creationId xmlns:a16="http://schemas.microsoft.com/office/drawing/2014/main" id="{C2D78955-C80F-4DA3-83AA-D28A5A6FADA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3" name="Freeform: Shape 52">
              <a:extLst>
                <a:ext uri="{FF2B5EF4-FFF2-40B4-BE49-F238E27FC236}">
                  <a16:creationId xmlns:a16="http://schemas.microsoft.com/office/drawing/2014/main" id="{BC23DAAC-7C06-4012-8CBB-8E3126B68B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 name="Freeform: Shape 53">
              <a:extLst>
                <a:ext uri="{FF2B5EF4-FFF2-40B4-BE49-F238E27FC236}">
                  <a16:creationId xmlns:a16="http://schemas.microsoft.com/office/drawing/2014/main" id="{60D19F80-DC80-49EC-8EDD-7889092C181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5" name="Freeform: Shape 54">
              <a:extLst>
                <a:ext uri="{FF2B5EF4-FFF2-40B4-BE49-F238E27FC236}">
                  <a16:creationId xmlns:a16="http://schemas.microsoft.com/office/drawing/2014/main" id="{11F50BB3-EA39-4693-BAE1-1101EF0A41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6" name="Freeform: Shape 55">
              <a:extLst>
                <a:ext uri="{FF2B5EF4-FFF2-40B4-BE49-F238E27FC236}">
                  <a16:creationId xmlns:a16="http://schemas.microsoft.com/office/drawing/2014/main" id="{00EFD45B-69A8-47F6-A5BF-779F7EB49F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7" name="Freeform: Shape 56">
              <a:extLst>
                <a:ext uri="{FF2B5EF4-FFF2-40B4-BE49-F238E27FC236}">
                  <a16:creationId xmlns:a16="http://schemas.microsoft.com/office/drawing/2014/main" id="{9E53C464-7272-4EBC-830B-CB29A969886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8" name="Freeform: Shape 57">
              <a:extLst>
                <a:ext uri="{FF2B5EF4-FFF2-40B4-BE49-F238E27FC236}">
                  <a16:creationId xmlns:a16="http://schemas.microsoft.com/office/drawing/2014/main" id="{B6BF10CE-C2AD-487A-9402-8D5C746ECF0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9" name="Freeform: Shape 58">
              <a:extLst>
                <a:ext uri="{FF2B5EF4-FFF2-40B4-BE49-F238E27FC236}">
                  <a16:creationId xmlns:a16="http://schemas.microsoft.com/office/drawing/2014/main" id="{1064C7FE-F8EB-47EF-97FA-348A520599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0" name="Freeform: Shape 59">
              <a:extLst>
                <a:ext uri="{FF2B5EF4-FFF2-40B4-BE49-F238E27FC236}">
                  <a16:creationId xmlns:a16="http://schemas.microsoft.com/office/drawing/2014/main" id="{A991C553-06A1-4F26-BBBC-80F7E11E7A3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1" name="Freeform: Shape 60">
              <a:extLst>
                <a:ext uri="{FF2B5EF4-FFF2-40B4-BE49-F238E27FC236}">
                  <a16:creationId xmlns:a16="http://schemas.microsoft.com/office/drawing/2014/main" id="{BCE9C081-2191-4C84-956E-F106BB015C9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2" name="Freeform: Shape 61">
              <a:extLst>
                <a:ext uri="{FF2B5EF4-FFF2-40B4-BE49-F238E27FC236}">
                  <a16:creationId xmlns:a16="http://schemas.microsoft.com/office/drawing/2014/main" id="{292F6F03-BC34-40C6-8F17-7A169CD72FE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3" name="Freeform: Shape 62">
              <a:extLst>
                <a:ext uri="{FF2B5EF4-FFF2-40B4-BE49-F238E27FC236}">
                  <a16:creationId xmlns:a16="http://schemas.microsoft.com/office/drawing/2014/main" id="{A5101B80-7351-4F0F-AB7D-3E40B4D2664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4" name="Freeform: Shape 63">
              <a:extLst>
                <a:ext uri="{FF2B5EF4-FFF2-40B4-BE49-F238E27FC236}">
                  <a16:creationId xmlns:a16="http://schemas.microsoft.com/office/drawing/2014/main" id="{0570EE1D-95AC-4660-8E96-7C8A36FEB6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5" name="Freeform: Shape 64">
              <a:extLst>
                <a:ext uri="{FF2B5EF4-FFF2-40B4-BE49-F238E27FC236}">
                  <a16:creationId xmlns:a16="http://schemas.microsoft.com/office/drawing/2014/main" id="{385D9A56-2D15-4E0A-B981-E168F09064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6" name="Freeform: Shape 65">
              <a:extLst>
                <a:ext uri="{FF2B5EF4-FFF2-40B4-BE49-F238E27FC236}">
                  <a16:creationId xmlns:a16="http://schemas.microsoft.com/office/drawing/2014/main" id="{28D0BA2F-9273-4EAA-AD17-C4EFE11403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7" name="Freeform: Shape 66">
              <a:extLst>
                <a:ext uri="{FF2B5EF4-FFF2-40B4-BE49-F238E27FC236}">
                  <a16:creationId xmlns:a16="http://schemas.microsoft.com/office/drawing/2014/main" id="{512CC54E-7976-4DC9-984C-45C2A23A721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8" name="Freeform: Shape 67">
              <a:extLst>
                <a:ext uri="{FF2B5EF4-FFF2-40B4-BE49-F238E27FC236}">
                  <a16:creationId xmlns:a16="http://schemas.microsoft.com/office/drawing/2014/main" id="{C8A3FC72-9FF9-41F6-97E0-45A0FEE9463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9" name="Freeform: Shape 68">
              <a:extLst>
                <a:ext uri="{FF2B5EF4-FFF2-40B4-BE49-F238E27FC236}">
                  <a16:creationId xmlns:a16="http://schemas.microsoft.com/office/drawing/2014/main" id="{48918C16-C9B6-40D5-93A0-DB547B644A3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0" name="Freeform: Shape 69">
              <a:extLst>
                <a:ext uri="{FF2B5EF4-FFF2-40B4-BE49-F238E27FC236}">
                  <a16:creationId xmlns:a16="http://schemas.microsoft.com/office/drawing/2014/main" id="{A05612C6-4858-4854-A3D3-90CF1E1C755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1" name="Freeform: Shape 70">
              <a:extLst>
                <a:ext uri="{FF2B5EF4-FFF2-40B4-BE49-F238E27FC236}">
                  <a16:creationId xmlns:a16="http://schemas.microsoft.com/office/drawing/2014/main" id="{A8E88D77-C726-4008-849C-DA7361F885D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2" name="Freeform: Shape 71">
              <a:extLst>
                <a:ext uri="{FF2B5EF4-FFF2-40B4-BE49-F238E27FC236}">
                  <a16:creationId xmlns:a16="http://schemas.microsoft.com/office/drawing/2014/main" id="{24CFE7CA-C955-4365-90C3-6272CB9A3C5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38B43FC8-B81C-490A-A346-4C6235DA8A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4" name="Freeform: Shape 73">
              <a:extLst>
                <a:ext uri="{FF2B5EF4-FFF2-40B4-BE49-F238E27FC236}">
                  <a16:creationId xmlns:a16="http://schemas.microsoft.com/office/drawing/2014/main" id="{214D0221-0C97-4C71-B535-7506956EF8B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5" name="Freeform: Shape 74">
              <a:extLst>
                <a:ext uri="{FF2B5EF4-FFF2-40B4-BE49-F238E27FC236}">
                  <a16:creationId xmlns:a16="http://schemas.microsoft.com/office/drawing/2014/main" id="{ED0C44EA-BD25-49A3-9EB8-9D8DED7C19D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6" name="Freeform: Shape 75">
              <a:extLst>
                <a:ext uri="{FF2B5EF4-FFF2-40B4-BE49-F238E27FC236}">
                  <a16:creationId xmlns:a16="http://schemas.microsoft.com/office/drawing/2014/main" id="{A3C9CCF2-15CC-4F7D-87F5-7FFEBAC9C2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7" name="Freeform: Shape 76">
              <a:extLst>
                <a:ext uri="{FF2B5EF4-FFF2-40B4-BE49-F238E27FC236}">
                  <a16:creationId xmlns:a16="http://schemas.microsoft.com/office/drawing/2014/main" id="{8AA321D8-1D2C-472C-A2DB-EBB74498DD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8" name="Freeform: Shape 77">
              <a:extLst>
                <a:ext uri="{FF2B5EF4-FFF2-40B4-BE49-F238E27FC236}">
                  <a16:creationId xmlns:a16="http://schemas.microsoft.com/office/drawing/2014/main" id="{724680C1-4BB5-45DB-A558-82514418CF2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9" name="Freeform: Shape 78">
              <a:extLst>
                <a:ext uri="{FF2B5EF4-FFF2-40B4-BE49-F238E27FC236}">
                  <a16:creationId xmlns:a16="http://schemas.microsoft.com/office/drawing/2014/main" id="{C94F4CEF-82DD-4CFB-8EE3-4AB115F6A07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0" name="Freeform: Shape 79">
              <a:extLst>
                <a:ext uri="{FF2B5EF4-FFF2-40B4-BE49-F238E27FC236}">
                  <a16:creationId xmlns:a16="http://schemas.microsoft.com/office/drawing/2014/main" id="{4F186C9C-C620-4426-A674-E40F808F668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1" name="Freeform: Shape 80">
              <a:extLst>
                <a:ext uri="{FF2B5EF4-FFF2-40B4-BE49-F238E27FC236}">
                  <a16:creationId xmlns:a16="http://schemas.microsoft.com/office/drawing/2014/main" id="{8929942C-BA3F-40EF-94DD-4A5C22C5B74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2" name="Freeform: Shape 81">
              <a:extLst>
                <a:ext uri="{FF2B5EF4-FFF2-40B4-BE49-F238E27FC236}">
                  <a16:creationId xmlns:a16="http://schemas.microsoft.com/office/drawing/2014/main" id="{D234974B-3555-465B-95A7-1C63CE73867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3" name="Freeform: Shape 82">
              <a:extLst>
                <a:ext uri="{FF2B5EF4-FFF2-40B4-BE49-F238E27FC236}">
                  <a16:creationId xmlns:a16="http://schemas.microsoft.com/office/drawing/2014/main" id="{0E38F9FD-48AC-4C3E-9E75-D1C0B555E06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4" name="Freeform: Shape 83">
              <a:extLst>
                <a:ext uri="{FF2B5EF4-FFF2-40B4-BE49-F238E27FC236}">
                  <a16:creationId xmlns:a16="http://schemas.microsoft.com/office/drawing/2014/main" id="{3AA72E26-5C3D-4231-9042-E00AE43E801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5" name="Freeform: Shape 84">
              <a:extLst>
                <a:ext uri="{FF2B5EF4-FFF2-40B4-BE49-F238E27FC236}">
                  <a16:creationId xmlns:a16="http://schemas.microsoft.com/office/drawing/2014/main" id="{6684433D-3C9E-4C19-A801-D51CF3064F1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6" name="Freeform: Shape 85">
              <a:extLst>
                <a:ext uri="{FF2B5EF4-FFF2-40B4-BE49-F238E27FC236}">
                  <a16:creationId xmlns:a16="http://schemas.microsoft.com/office/drawing/2014/main" id="{DADB0C3D-A021-4F40-93B3-76B61334FD9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7" name="Freeform: Shape 86">
              <a:extLst>
                <a:ext uri="{FF2B5EF4-FFF2-40B4-BE49-F238E27FC236}">
                  <a16:creationId xmlns:a16="http://schemas.microsoft.com/office/drawing/2014/main" id="{41781C18-F408-401D-8A86-99FFBB98956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8" name="Freeform: Shape 87">
              <a:extLst>
                <a:ext uri="{FF2B5EF4-FFF2-40B4-BE49-F238E27FC236}">
                  <a16:creationId xmlns:a16="http://schemas.microsoft.com/office/drawing/2014/main" id="{9D958D9F-E4B0-48B1-ADA4-3053AFB5D9C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Freeform: Shape 88">
              <a:extLst>
                <a:ext uri="{FF2B5EF4-FFF2-40B4-BE49-F238E27FC236}">
                  <a16:creationId xmlns:a16="http://schemas.microsoft.com/office/drawing/2014/main" id="{43EFCD46-F0FB-499C-81B9-3508FE5C8C5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0" name="Freeform: Shape 89">
              <a:extLst>
                <a:ext uri="{FF2B5EF4-FFF2-40B4-BE49-F238E27FC236}">
                  <a16:creationId xmlns:a16="http://schemas.microsoft.com/office/drawing/2014/main" id="{2B6A130F-CB85-4BDA-8DDF-8DAAB2F7D04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1" name="Freeform: Shape 90">
              <a:extLst>
                <a:ext uri="{FF2B5EF4-FFF2-40B4-BE49-F238E27FC236}">
                  <a16:creationId xmlns:a16="http://schemas.microsoft.com/office/drawing/2014/main" id="{9359DA40-CA94-4B1F-9BE6-C800BEEC776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2" name="Freeform: Shape 91">
              <a:extLst>
                <a:ext uri="{FF2B5EF4-FFF2-40B4-BE49-F238E27FC236}">
                  <a16:creationId xmlns:a16="http://schemas.microsoft.com/office/drawing/2014/main" id="{73304FCD-8DAD-4BC8-A16E-84DDCA07FF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3" name="Freeform: Shape 92">
              <a:extLst>
                <a:ext uri="{FF2B5EF4-FFF2-40B4-BE49-F238E27FC236}">
                  <a16:creationId xmlns:a16="http://schemas.microsoft.com/office/drawing/2014/main" id="{BCB4864C-8F67-4BE7-89CC-664EA25EC5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4" name="Freeform: Shape 93">
              <a:extLst>
                <a:ext uri="{FF2B5EF4-FFF2-40B4-BE49-F238E27FC236}">
                  <a16:creationId xmlns:a16="http://schemas.microsoft.com/office/drawing/2014/main" id="{845F543D-67FC-4640-A2A1-69DA6D05286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5" name="Freeform: Shape 94">
              <a:extLst>
                <a:ext uri="{FF2B5EF4-FFF2-40B4-BE49-F238E27FC236}">
                  <a16:creationId xmlns:a16="http://schemas.microsoft.com/office/drawing/2014/main" id="{DBDB2A9C-60E5-4F7E-BA2B-4DD1595FB9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6" name="Freeform: Shape 95">
              <a:extLst>
                <a:ext uri="{FF2B5EF4-FFF2-40B4-BE49-F238E27FC236}">
                  <a16:creationId xmlns:a16="http://schemas.microsoft.com/office/drawing/2014/main" id="{72B10DA2-D88E-4952-BDB5-102E61B4B2F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7" name="Freeform: Shape 96">
              <a:extLst>
                <a:ext uri="{FF2B5EF4-FFF2-40B4-BE49-F238E27FC236}">
                  <a16:creationId xmlns:a16="http://schemas.microsoft.com/office/drawing/2014/main" id="{AC5F5BED-3698-4F52-9977-D8CA2DC031B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8" name="Freeform: Shape 97">
              <a:extLst>
                <a:ext uri="{FF2B5EF4-FFF2-40B4-BE49-F238E27FC236}">
                  <a16:creationId xmlns:a16="http://schemas.microsoft.com/office/drawing/2014/main" id="{E19CCEBC-AD20-45B2-A751-42B40BB31CC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9" name="Freeform: Shape 98">
              <a:extLst>
                <a:ext uri="{FF2B5EF4-FFF2-40B4-BE49-F238E27FC236}">
                  <a16:creationId xmlns:a16="http://schemas.microsoft.com/office/drawing/2014/main" id="{3A978AD9-9A35-4B89-B3BC-61E54AD9EBF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0" name="Freeform: Shape 99">
              <a:extLst>
                <a:ext uri="{FF2B5EF4-FFF2-40B4-BE49-F238E27FC236}">
                  <a16:creationId xmlns:a16="http://schemas.microsoft.com/office/drawing/2014/main" id="{77D8C808-AFC9-42DD-B253-0048903791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1" name="Freeform: Shape 100">
              <a:extLst>
                <a:ext uri="{FF2B5EF4-FFF2-40B4-BE49-F238E27FC236}">
                  <a16:creationId xmlns:a16="http://schemas.microsoft.com/office/drawing/2014/main" id="{EECD0BF1-7C64-407E-8306-4C447B1D32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2" name="Freeform: Shape 101">
              <a:extLst>
                <a:ext uri="{FF2B5EF4-FFF2-40B4-BE49-F238E27FC236}">
                  <a16:creationId xmlns:a16="http://schemas.microsoft.com/office/drawing/2014/main" id="{953B0F94-AC35-4CB2-878D-1DC7D68BE9A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3" name="Freeform: Shape 102">
              <a:extLst>
                <a:ext uri="{FF2B5EF4-FFF2-40B4-BE49-F238E27FC236}">
                  <a16:creationId xmlns:a16="http://schemas.microsoft.com/office/drawing/2014/main" id="{08EA50C2-BB5F-4368-AA91-67B207C1AB3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4" name="Freeform: Shape 103">
              <a:extLst>
                <a:ext uri="{FF2B5EF4-FFF2-40B4-BE49-F238E27FC236}">
                  <a16:creationId xmlns:a16="http://schemas.microsoft.com/office/drawing/2014/main" id="{DE45A7FE-0A45-45F6-8417-EBDA5A12D83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5" name="Freeform: Shape 104">
              <a:extLst>
                <a:ext uri="{FF2B5EF4-FFF2-40B4-BE49-F238E27FC236}">
                  <a16:creationId xmlns:a16="http://schemas.microsoft.com/office/drawing/2014/main" id="{DA8B8DC8-F88C-432E-A8C2-8D13FE874F0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6" name="Freeform: Shape 105">
              <a:extLst>
                <a:ext uri="{FF2B5EF4-FFF2-40B4-BE49-F238E27FC236}">
                  <a16:creationId xmlns:a16="http://schemas.microsoft.com/office/drawing/2014/main" id="{D02C5430-233D-49F7-B852-181D2B2F61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7" name="Freeform: Shape 106">
              <a:extLst>
                <a:ext uri="{FF2B5EF4-FFF2-40B4-BE49-F238E27FC236}">
                  <a16:creationId xmlns:a16="http://schemas.microsoft.com/office/drawing/2014/main" id="{76DB286F-9E15-441C-8697-57007B76C14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8" name="Freeform: Shape 107">
              <a:extLst>
                <a:ext uri="{FF2B5EF4-FFF2-40B4-BE49-F238E27FC236}">
                  <a16:creationId xmlns:a16="http://schemas.microsoft.com/office/drawing/2014/main" id="{534DC0EE-15B7-44AE-A7DC-8B5E22688A1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9" name="Freeform: Shape 108">
              <a:extLst>
                <a:ext uri="{FF2B5EF4-FFF2-40B4-BE49-F238E27FC236}">
                  <a16:creationId xmlns:a16="http://schemas.microsoft.com/office/drawing/2014/main" id="{4FBE9900-F640-4248-9C4C-EDBE5E00AF6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0" name="Freeform: Shape 109">
              <a:extLst>
                <a:ext uri="{FF2B5EF4-FFF2-40B4-BE49-F238E27FC236}">
                  <a16:creationId xmlns:a16="http://schemas.microsoft.com/office/drawing/2014/main" id="{37FF04AF-F86B-49F8-AAB5-DA696591A1F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1" name="Freeform: Shape 110">
              <a:extLst>
                <a:ext uri="{FF2B5EF4-FFF2-40B4-BE49-F238E27FC236}">
                  <a16:creationId xmlns:a16="http://schemas.microsoft.com/office/drawing/2014/main" id="{710DCFEA-4572-47A3-A6BE-7B21F5758CE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2" name="Freeform: Shape 111">
              <a:extLst>
                <a:ext uri="{FF2B5EF4-FFF2-40B4-BE49-F238E27FC236}">
                  <a16:creationId xmlns:a16="http://schemas.microsoft.com/office/drawing/2014/main" id="{BA42ED8E-CCC8-478F-9EF4-625B633071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3" name="Freeform: Shape 112">
              <a:extLst>
                <a:ext uri="{FF2B5EF4-FFF2-40B4-BE49-F238E27FC236}">
                  <a16:creationId xmlns:a16="http://schemas.microsoft.com/office/drawing/2014/main" id="{146DF8F4-DF09-4E6C-887F-C9269E56A5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4" name="Freeform: Shape 113">
              <a:extLst>
                <a:ext uri="{FF2B5EF4-FFF2-40B4-BE49-F238E27FC236}">
                  <a16:creationId xmlns:a16="http://schemas.microsoft.com/office/drawing/2014/main" id="{7FF3916E-5C82-4956-A88B-81BFAC91B8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5" name="Freeform: Shape 114">
              <a:extLst>
                <a:ext uri="{FF2B5EF4-FFF2-40B4-BE49-F238E27FC236}">
                  <a16:creationId xmlns:a16="http://schemas.microsoft.com/office/drawing/2014/main" id="{7E5CF7AE-ED45-4AB5-9AEB-56FC964BFAA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6" name="Freeform: Shape 115">
              <a:extLst>
                <a:ext uri="{FF2B5EF4-FFF2-40B4-BE49-F238E27FC236}">
                  <a16:creationId xmlns:a16="http://schemas.microsoft.com/office/drawing/2014/main" id="{7CFB132C-BEB1-4897-B1A4-97422811F6B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7" name="Freeform: Shape 116">
              <a:extLst>
                <a:ext uri="{FF2B5EF4-FFF2-40B4-BE49-F238E27FC236}">
                  <a16:creationId xmlns:a16="http://schemas.microsoft.com/office/drawing/2014/main" id="{4EE49F21-E336-41BC-8256-85A9AB597F3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 name="Freeform: Shape 117">
              <a:extLst>
                <a:ext uri="{FF2B5EF4-FFF2-40B4-BE49-F238E27FC236}">
                  <a16:creationId xmlns:a16="http://schemas.microsoft.com/office/drawing/2014/main" id="{C62510EE-BDCD-4393-9AD7-2D0C9A722D2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 name="Freeform: Shape 118">
              <a:extLst>
                <a:ext uri="{FF2B5EF4-FFF2-40B4-BE49-F238E27FC236}">
                  <a16:creationId xmlns:a16="http://schemas.microsoft.com/office/drawing/2014/main" id="{2420F94B-4F00-4C6C-97E3-BA5B5E6871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 name="Freeform: Shape 119">
              <a:extLst>
                <a:ext uri="{FF2B5EF4-FFF2-40B4-BE49-F238E27FC236}">
                  <a16:creationId xmlns:a16="http://schemas.microsoft.com/office/drawing/2014/main" id="{E712560A-A110-4132-85D5-21BBBFA8C8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 name="Freeform: Shape 120">
              <a:extLst>
                <a:ext uri="{FF2B5EF4-FFF2-40B4-BE49-F238E27FC236}">
                  <a16:creationId xmlns:a16="http://schemas.microsoft.com/office/drawing/2014/main" id="{D1E3102B-23D5-43AE-A67D-583AAA52BA2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 name="Freeform: Shape 121">
              <a:extLst>
                <a:ext uri="{FF2B5EF4-FFF2-40B4-BE49-F238E27FC236}">
                  <a16:creationId xmlns:a16="http://schemas.microsoft.com/office/drawing/2014/main" id="{9D5ABE4E-EB80-423C-BBCE-9C1B77D9B0C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3" name="Freeform: Shape 122">
              <a:extLst>
                <a:ext uri="{FF2B5EF4-FFF2-40B4-BE49-F238E27FC236}">
                  <a16:creationId xmlns:a16="http://schemas.microsoft.com/office/drawing/2014/main" id="{BEB8CCC5-38F5-4892-A00B-14B645BBDF5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4" name="Freeform: Shape 123">
              <a:extLst>
                <a:ext uri="{FF2B5EF4-FFF2-40B4-BE49-F238E27FC236}">
                  <a16:creationId xmlns:a16="http://schemas.microsoft.com/office/drawing/2014/main" id="{8860175F-F7D5-4464-AD61-5B435528FE5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5" name="Freeform: Shape 124">
              <a:extLst>
                <a:ext uri="{FF2B5EF4-FFF2-40B4-BE49-F238E27FC236}">
                  <a16:creationId xmlns:a16="http://schemas.microsoft.com/office/drawing/2014/main" id="{E28C20B0-98AA-4A5B-8CE1-236A3F6CAAC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6" name="Freeform: Shape 125">
              <a:extLst>
                <a:ext uri="{FF2B5EF4-FFF2-40B4-BE49-F238E27FC236}">
                  <a16:creationId xmlns:a16="http://schemas.microsoft.com/office/drawing/2014/main" id="{8A56719F-13F0-4B75-8C04-DAACD8FD868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7" name="Freeform: Shape 126">
              <a:extLst>
                <a:ext uri="{FF2B5EF4-FFF2-40B4-BE49-F238E27FC236}">
                  <a16:creationId xmlns:a16="http://schemas.microsoft.com/office/drawing/2014/main" id="{B30555DA-285C-4859-83DE-B16FF6DB138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8" name="Freeform: Shape 127">
              <a:extLst>
                <a:ext uri="{FF2B5EF4-FFF2-40B4-BE49-F238E27FC236}">
                  <a16:creationId xmlns:a16="http://schemas.microsoft.com/office/drawing/2014/main" id="{67AF00E9-C8D6-41C4-9703-5468F51639D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9" name="Freeform: Shape 128">
              <a:extLst>
                <a:ext uri="{FF2B5EF4-FFF2-40B4-BE49-F238E27FC236}">
                  <a16:creationId xmlns:a16="http://schemas.microsoft.com/office/drawing/2014/main" id="{D07F88BD-A2E8-4F25-BB43-9372C6C9F30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0" name="Freeform: Shape 129">
              <a:extLst>
                <a:ext uri="{FF2B5EF4-FFF2-40B4-BE49-F238E27FC236}">
                  <a16:creationId xmlns:a16="http://schemas.microsoft.com/office/drawing/2014/main" id="{DFAE35DA-8283-4F4B-8C00-FF8EFE39B3C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1" name="Freeform: Shape 130">
              <a:extLst>
                <a:ext uri="{FF2B5EF4-FFF2-40B4-BE49-F238E27FC236}">
                  <a16:creationId xmlns:a16="http://schemas.microsoft.com/office/drawing/2014/main" id="{4340DEBE-A255-48E2-B7B2-AE881651CEC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2" name="Freeform: Shape 131">
              <a:extLst>
                <a:ext uri="{FF2B5EF4-FFF2-40B4-BE49-F238E27FC236}">
                  <a16:creationId xmlns:a16="http://schemas.microsoft.com/office/drawing/2014/main" id="{FE968FB9-507A-4F2E-B346-15995081B1C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3" name="Freeform: Shape 132">
              <a:extLst>
                <a:ext uri="{FF2B5EF4-FFF2-40B4-BE49-F238E27FC236}">
                  <a16:creationId xmlns:a16="http://schemas.microsoft.com/office/drawing/2014/main" id="{4DA99BD8-9C2B-46BF-AA27-ED405540D1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4" name="Freeform: Shape 133">
              <a:extLst>
                <a:ext uri="{FF2B5EF4-FFF2-40B4-BE49-F238E27FC236}">
                  <a16:creationId xmlns:a16="http://schemas.microsoft.com/office/drawing/2014/main" id="{50C84F67-D2C2-48DF-8537-DF99C60240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5" name="Freeform: Shape 134">
              <a:extLst>
                <a:ext uri="{FF2B5EF4-FFF2-40B4-BE49-F238E27FC236}">
                  <a16:creationId xmlns:a16="http://schemas.microsoft.com/office/drawing/2014/main" id="{F5CAEB9A-26A6-4FBF-916B-19FC9B0BFC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6" name="Freeform: Shape 135">
              <a:extLst>
                <a:ext uri="{FF2B5EF4-FFF2-40B4-BE49-F238E27FC236}">
                  <a16:creationId xmlns:a16="http://schemas.microsoft.com/office/drawing/2014/main" id="{E4DEDE1B-4819-4E4B-849E-330D7DF56C2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7" name="Freeform: Shape 136">
              <a:extLst>
                <a:ext uri="{FF2B5EF4-FFF2-40B4-BE49-F238E27FC236}">
                  <a16:creationId xmlns:a16="http://schemas.microsoft.com/office/drawing/2014/main" id="{C441B73E-F19C-4313-8F46-F600603B360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8" name="Freeform: Shape 137">
              <a:extLst>
                <a:ext uri="{FF2B5EF4-FFF2-40B4-BE49-F238E27FC236}">
                  <a16:creationId xmlns:a16="http://schemas.microsoft.com/office/drawing/2014/main" id="{014FE805-EF51-4859-A6DF-CF75F9A0F5D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9" name="Freeform: Shape 138">
              <a:extLst>
                <a:ext uri="{FF2B5EF4-FFF2-40B4-BE49-F238E27FC236}">
                  <a16:creationId xmlns:a16="http://schemas.microsoft.com/office/drawing/2014/main" id="{624CF2A5-BD9E-4570-8560-063BC70F268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0" name="Freeform: Shape 139">
              <a:extLst>
                <a:ext uri="{FF2B5EF4-FFF2-40B4-BE49-F238E27FC236}">
                  <a16:creationId xmlns:a16="http://schemas.microsoft.com/office/drawing/2014/main" id="{6BEC415C-7946-43B2-9AC8-348B6B5CD0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1" name="Freeform: Shape 140">
              <a:extLst>
                <a:ext uri="{FF2B5EF4-FFF2-40B4-BE49-F238E27FC236}">
                  <a16:creationId xmlns:a16="http://schemas.microsoft.com/office/drawing/2014/main" id="{1B615AD5-3365-43D4-8E16-377A2A2F97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2" name="Freeform: Shape 141">
              <a:extLst>
                <a:ext uri="{FF2B5EF4-FFF2-40B4-BE49-F238E27FC236}">
                  <a16:creationId xmlns:a16="http://schemas.microsoft.com/office/drawing/2014/main" id="{9D184DFD-DD33-491E-90FF-6E4ECA26687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3" name="Freeform: Shape 142">
              <a:extLst>
                <a:ext uri="{FF2B5EF4-FFF2-40B4-BE49-F238E27FC236}">
                  <a16:creationId xmlns:a16="http://schemas.microsoft.com/office/drawing/2014/main" id="{31B62FE1-0262-4B09-ABEA-8AA010137DA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4" name="Freeform: Shape 143">
              <a:extLst>
                <a:ext uri="{FF2B5EF4-FFF2-40B4-BE49-F238E27FC236}">
                  <a16:creationId xmlns:a16="http://schemas.microsoft.com/office/drawing/2014/main" id="{20C539C6-FAA9-4EBE-93D9-1F946E1449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5" name="Freeform: Shape 144">
              <a:extLst>
                <a:ext uri="{FF2B5EF4-FFF2-40B4-BE49-F238E27FC236}">
                  <a16:creationId xmlns:a16="http://schemas.microsoft.com/office/drawing/2014/main" id="{8C6EF3FF-09E5-4099-A49B-CA364A6E837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6" name="Freeform: Shape 145">
              <a:extLst>
                <a:ext uri="{FF2B5EF4-FFF2-40B4-BE49-F238E27FC236}">
                  <a16:creationId xmlns:a16="http://schemas.microsoft.com/office/drawing/2014/main" id="{B3C5E06F-8F1E-4771-AAE4-B34B1D6A3D8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7" name="Freeform: Shape 146">
              <a:extLst>
                <a:ext uri="{FF2B5EF4-FFF2-40B4-BE49-F238E27FC236}">
                  <a16:creationId xmlns:a16="http://schemas.microsoft.com/office/drawing/2014/main" id="{538D5AE9-76CC-4AE4-B026-656EDCB01B8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8" name="Freeform: Shape 147">
              <a:extLst>
                <a:ext uri="{FF2B5EF4-FFF2-40B4-BE49-F238E27FC236}">
                  <a16:creationId xmlns:a16="http://schemas.microsoft.com/office/drawing/2014/main" id="{30F1A9B9-52AB-4527-BD4A-1802F7C9602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9" name="Freeform: Shape 148">
              <a:extLst>
                <a:ext uri="{FF2B5EF4-FFF2-40B4-BE49-F238E27FC236}">
                  <a16:creationId xmlns:a16="http://schemas.microsoft.com/office/drawing/2014/main" id="{46A57D78-C020-4EEF-971D-0C8802889AA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0" name="Freeform: Shape 149">
              <a:extLst>
                <a:ext uri="{FF2B5EF4-FFF2-40B4-BE49-F238E27FC236}">
                  <a16:creationId xmlns:a16="http://schemas.microsoft.com/office/drawing/2014/main" id="{7666D7A3-5ABF-4EDE-A0C5-F2099B2D86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1" name="Freeform: Shape 150">
              <a:extLst>
                <a:ext uri="{FF2B5EF4-FFF2-40B4-BE49-F238E27FC236}">
                  <a16:creationId xmlns:a16="http://schemas.microsoft.com/office/drawing/2014/main" id="{13BC460A-E0FF-4658-A2FD-A3AF4D51DF4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2" name="Freeform: Shape 151">
              <a:extLst>
                <a:ext uri="{FF2B5EF4-FFF2-40B4-BE49-F238E27FC236}">
                  <a16:creationId xmlns:a16="http://schemas.microsoft.com/office/drawing/2014/main" id="{26467CC2-3AB3-4D37-8323-385B7399F7D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3" name="Freeform: Shape 152">
              <a:extLst>
                <a:ext uri="{FF2B5EF4-FFF2-40B4-BE49-F238E27FC236}">
                  <a16:creationId xmlns:a16="http://schemas.microsoft.com/office/drawing/2014/main" id="{563A1F58-33CE-4EDF-B902-3F43F69DA2A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4" name="Freeform: Shape 153">
              <a:extLst>
                <a:ext uri="{FF2B5EF4-FFF2-40B4-BE49-F238E27FC236}">
                  <a16:creationId xmlns:a16="http://schemas.microsoft.com/office/drawing/2014/main" id="{DDCFAB2F-7E88-4A57-999A-2506A1FE719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5" name="Freeform: Shape 154">
              <a:extLst>
                <a:ext uri="{FF2B5EF4-FFF2-40B4-BE49-F238E27FC236}">
                  <a16:creationId xmlns:a16="http://schemas.microsoft.com/office/drawing/2014/main" id="{571BEB66-3787-441F-BB54-80C05C6F130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6" name="Freeform: Shape 155">
              <a:extLst>
                <a:ext uri="{FF2B5EF4-FFF2-40B4-BE49-F238E27FC236}">
                  <a16:creationId xmlns:a16="http://schemas.microsoft.com/office/drawing/2014/main" id="{641DC095-611E-4979-8664-6C0EB878FC1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7" name="Freeform: Shape 156">
              <a:extLst>
                <a:ext uri="{FF2B5EF4-FFF2-40B4-BE49-F238E27FC236}">
                  <a16:creationId xmlns:a16="http://schemas.microsoft.com/office/drawing/2014/main" id="{210B9ECF-D859-4919-A9D6-3208548F00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8" name="Freeform: Shape 157">
              <a:extLst>
                <a:ext uri="{FF2B5EF4-FFF2-40B4-BE49-F238E27FC236}">
                  <a16:creationId xmlns:a16="http://schemas.microsoft.com/office/drawing/2014/main" id="{4FBC31D4-7E98-452C-8A87-822DE0432C9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9" name="Freeform: Shape 158">
              <a:extLst>
                <a:ext uri="{FF2B5EF4-FFF2-40B4-BE49-F238E27FC236}">
                  <a16:creationId xmlns:a16="http://schemas.microsoft.com/office/drawing/2014/main" id="{E302346C-F328-435B-87ED-447C6F8542C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0" name="Freeform: Shape 159">
              <a:extLst>
                <a:ext uri="{FF2B5EF4-FFF2-40B4-BE49-F238E27FC236}">
                  <a16:creationId xmlns:a16="http://schemas.microsoft.com/office/drawing/2014/main" id="{B94F507E-9E94-432E-AE8A-A6CB2C5D05C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1" name="Freeform: Shape 160">
              <a:extLst>
                <a:ext uri="{FF2B5EF4-FFF2-40B4-BE49-F238E27FC236}">
                  <a16:creationId xmlns:a16="http://schemas.microsoft.com/office/drawing/2014/main" id="{1FFAC4F0-FD7F-4943-B60E-E276F8B23FD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2" name="Freeform: Shape 161">
              <a:extLst>
                <a:ext uri="{FF2B5EF4-FFF2-40B4-BE49-F238E27FC236}">
                  <a16:creationId xmlns:a16="http://schemas.microsoft.com/office/drawing/2014/main" id="{A8A5D871-92FD-43C3-BF94-0B524FA7D3F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3" name="Freeform: Shape 162">
              <a:extLst>
                <a:ext uri="{FF2B5EF4-FFF2-40B4-BE49-F238E27FC236}">
                  <a16:creationId xmlns:a16="http://schemas.microsoft.com/office/drawing/2014/main" id="{6A79A241-1665-453E-ADD4-18892D4F856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4" name="Freeform: Shape 163">
              <a:extLst>
                <a:ext uri="{FF2B5EF4-FFF2-40B4-BE49-F238E27FC236}">
                  <a16:creationId xmlns:a16="http://schemas.microsoft.com/office/drawing/2014/main" id="{81EABE18-4189-4E07-93C9-9B76673E3E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5" name="Freeform: Shape 164">
              <a:extLst>
                <a:ext uri="{FF2B5EF4-FFF2-40B4-BE49-F238E27FC236}">
                  <a16:creationId xmlns:a16="http://schemas.microsoft.com/office/drawing/2014/main" id="{B658A0EE-6F09-4EF7-B5E7-F23A556BDA8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6" name="Freeform: Shape 165">
              <a:extLst>
                <a:ext uri="{FF2B5EF4-FFF2-40B4-BE49-F238E27FC236}">
                  <a16:creationId xmlns:a16="http://schemas.microsoft.com/office/drawing/2014/main" id="{15EB019C-C95B-4DE3-BD17-DC20F8007A1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7" name="Freeform: Shape 166">
              <a:extLst>
                <a:ext uri="{FF2B5EF4-FFF2-40B4-BE49-F238E27FC236}">
                  <a16:creationId xmlns:a16="http://schemas.microsoft.com/office/drawing/2014/main" id="{2948B3ED-79C1-47C8-B712-0BFB5536C3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8" name="Freeform: Shape 167">
              <a:extLst>
                <a:ext uri="{FF2B5EF4-FFF2-40B4-BE49-F238E27FC236}">
                  <a16:creationId xmlns:a16="http://schemas.microsoft.com/office/drawing/2014/main" id="{13387DB9-900B-422D-90F7-C5C7EB5D59B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9" name="Freeform: Shape 168">
              <a:extLst>
                <a:ext uri="{FF2B5EF4-FFF2-40B4-BE49-F238E27FC236}">
                  <a16:creationId xmlns:a16="http://schemas.microsoft.com/office/drawing/2014/main" id="{48FDCCF3-E6D6-4CD0-9D47-02FE785C7A0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0" name="Freeform: Shape 169">
              <a:extLst>
                <a:ext uri="{FF2B5EF4-FFF2-40B4-BE49-F238E27FC236}">
                  <a16:creationId xmlns:a16="http://schemas.microsoft.com/office/drawing/2014/main" id="{BC14E8F6-33F6-47CE-9A24-EA71D714969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1" name="Freeform: Shape 170">
              <a:extLst>
                <a:ext uri="{FF2B5EF4-FFF2-40B4-BE49-F238E27FC236}">
                  <a16:creationId xmlns:a16="http://schemas.microsoft.com/office/drawing/2014/main" id="{F78CC38F-63FC-4552-B17B-8D79D3C8F8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2" name="Freeform: Shape 171">
              <a:extLst>
                <a:ext uri="{FF2B5EF4-FFF2-40B4-BE49-F238E27FC236}">
                  <a16:creationId xmlns:a16="http://schemas.microsoft.com/office/drawing/2014/main" id="{89042823-A002-49CE-B03D-ED1291DC13C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3" name="Freeform: Shape 172">
              <a:extLst>
                <a:ext uri="{FF2B5EF4-FFF2-40B4-BE49-F238E27FC236}">
                  <a16:creationId xmlns:a16="http://schemas.microsoft.com/office/drawing/2014/main" id="{96EFC6CE-198B-489B-B1EE-72CE842628B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4" name="Freeform: Shape 173">
              <a:extLst>
                <a:ext uri="{FF2B5EF4-FFF2-40B4-BE49-F238E27FC236}">
                  <a16:creationId xmlns:a16="http://schemas.microsoft.com/office/drawing/2014/main" id="{49FEA23D-54D9-45D7-9325-1E2F638C9C1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5" name="Freeform: Shape 174">
              <a:extLst>
                <a:ext uri="{FF2B5EF4-FFF2-40B4-BE49-F238E27FC236}">
                  <a16:creationId xmlns:a16="http://schemas.microsoft.com/office/drawing/2014/main" id="{2DB04EE3-370F-49CE-BCFE-C2999C3CF28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6" name="Freeform: Shape 175">
              <a:extLst>
                <a:ext uri="{FF2B5EF4-FFF2-40B4-BE49-F238E27FC236}">
                  <a16:creationId xmlns:a16="http://schemas.microsoft.com/office/drawing/2014/main" id="{8BCBCC34-797D-41A8-8AD1-7E03E1BBFFA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7" name="Freeform: Shape 176">
              <a:extLst>
                <a:ext uri="{FF2B5EF4-FFF2-40B4-BE49-F238E27FC236}">
                  <a16:creationId xmlns:a16="http://schemas.microsoft.com/office/drawing/2014/main" id="{AFF5C1F8-0EDE-4835-89E6-1FCB2EA395F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8" name="Freeform: Shape 177">
              <a:extLst>
                <a:ext uri="{FF2B5EF4-FFF2-40B4-BE49-F238E27FC236}">
                  <a16:creationId xmlns:a16="http://schemas.microsoft.com/office/drawing/2014/main" id="{6171D504-6300-457C-AFCC-064DBB3FCC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9" name="Freeform: Shape 178">
              <a:extLst>
                <a:ext uri="{FF2B5EF4-FFF2-40B4-BE49-F238E27FC236}">
                  <a16:creationId xmlns:a16="http://schemas.microsoft.com/office/drawing/2014/main" id="{62ACE739-C8C4-4495-B04C-C3AFC44811C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0" name="Freeform: Shape 179">
              <a:extLst>
                <a:ext uri="{FF2B5EF4-FFF2-40B4-BE49-F238E27FC236}">
                  <a16:creationId xmlns:a16="http://schemas.microsoft.com/office/drawing/2014/main" id="{3F4771CD-CDCA-4FFE-8EF5-E42D1781E7E1}"/>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1" name="Freeform: Shape 180">
              <a:extLst>
                <a:ext uri="{FF2B5EF4-FFF2-40B4-BE49-F238E27FC236}">
                  <a16:creationId xmlns:a16="http://schemas.microsoft.com/office/drawing/2014/main" id="{A10C0BFE-A8F9-4E21-9DFD-37A4D26C62C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2" name="Freeform: Shape 181">
              <a:extLst>
                <a:ext uri="{FF2B5EF4-FFF2-40B4-BE49-F238E27FC236}">
                  <a16:creationId xmlns:a16="http://schemas.microsoft.com/office/drawing/2014/main" id="{4D8D4EF9-4EF7-4538-A4AE-439F9335EA9E}"/>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3" name="Freeform: Shape 182">
              <a:extLst>
                <a:ext uri="{FF2B5EF4-FFF2-40B4-BE49-F238E27FC236}">
                  <a16:creationId xmlns:a16="http://schemas.microsoft.com/office/drawing/2014/main" id="{7E0500AB-5662-43B9-95C2-2EC80CC54FF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4" name="Freeform: Shape 183">
              <a:extLst>
                <a:ext uri="{FF2B5EF4-FFF2-40B4-BE49-F238E27FC236}">
                  <a16:creationId xmlns:a16="http://schemas.microsoft.com/office/drawing/2014/main" id="{984021AD-A6A2-4CDA-A953-72FBA7598B9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5" name="Freeform: Shape 184">
              <a:extLst>
                <a:ext uri="{FF2B5EF4-FFF2-40B4-BE49-F238E27FC236}">
                  <a16:creationId xmlns:a16="http://schemas.microsoft.com/office/drawing/2014/main" id="{FD1FBF47-CAC8-4385-9DC7-C9BB6167EA6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6" name="Freeform: Shape 185">
              <a:extLst>
                <a:ext uri="{FF2B5EF4-FFF2-40B4-BE49-F238E27FC236}">
                  <a16:creationId xmlns:a16="http://schemas.microsoft.com/office/drawing/2014/main" id="{FBAEE482-005F-4288-8D66-09EA246C45E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7" name="Freeform: Shape 186">
              <a:extLst>
                <a:ext uri="{FF2B5EF4-FFF2-40B4-BE49-F238E27FC236}">
                  <a16:creationId xmlns:a16="http://schemas.microsoft.com/office/drawing/2014/main" id="{2C5DCF49-33DE-4AFF-818E-42F59F28040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8" name="Freeform: Shape 187">
              <a:extLst>
                <a:ext uri="{FF2B5EF4-FFF2-40B4-BE49-F238E27FC236}">
                  <a16:creationId xmlns:a16="http://schemas.microsoft.com/office/drawing/2014/main" id="{866903F3-208B-46D5-925B-254DC742914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9" name="Freeform: Shape 188">
              <a:extLst>
                <a:ext uri="{FF2B5EF4-FFF2-40B4-BE49-F238E27FC236}">
                  <a16:creationId xmlns:a16="http://schemas.microsoft.com/office/drawing/2014/main" id="{2550D219-E342-4A38-BB89-575C1EE7AAC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0" name="Freeform: Shape 189">
              <a:extLst>
                <a:ext uri="{FF2B5EF4-FFF2-40B4-BE49-F238E27FC236}">
                  <a16:creationId xmlns:a16="http://schemas.microsoft.com/office/drawing/2014/main" id="{5B5485FC-95D0-4660-9594-2C9BD3B776F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1" name="Freeform: Shape 190">
              <a:extLst>
                <a:ext uri="{FF2B5EF4-FFF2-40B4-BE49-F238E27FC236}">
                  <a16:creationId xmlns:a16="http://schemas.microsoft.com/office/drawing/2014/main" id="{2EA358DA-C7E8-4DF8-B7D6-CC582956554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2" name="Freeform: Shape 191">
              <a:extLst>
                <a:ext uri="{FF2B5EF4-FFF2-40B4-BE49-F238E27FC236}">
                  <a16:creationId xmlns:a16="http://schemas.microsoft.com/office/drawing/2014/main" id="{7990E8BB-4369-4845-8436-A6F3FE1D11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3" name="Freeform: Shape 192">
              <a:extLst>
                <a:ext uri="{FF2B5EF4-FFF2-40B4-BE49-F238E27FC236}">
                  <a16:creationId xmlns:a16="http://schemas.microsoft.com/office/drawing/2014/main" id="{D6C050C5-1951-434B-A7FE-D271E73F82A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3" name="Content Placeholder 2">
            <a:extLst>
              <a:ext uri="{FF2B5EF4-FFF2-40B4-BE49-F238E27FC236}">
                <a16:creationId xmlns:a16="http://schemas.microsoft.com/office/drawing/2014/main" id="{03169B43-D9A7-0E47-A531-675D22093068}"/>
              </a:ext>
            </a:extLst>
          </p:cNvPr>
          <p:cNvSpPr>
            <a:spLocks noGrp="1"/>
          </p:cNvSpPr>
          <p:nvPr>
            <p:ph idx="1"/>
          </p:nvPr>
        </p:nvSpPr>
        <p:spPr>
          <a:xfrm>
            <a:off x="6477270" y="1130846"/>
            <a:ext cx="4974771" cy="5225504"/>
          </a:xfrm>
        </p:spPr>
        <p:txBody>
          <a:bodyPr>
            <a:normAutofit/>
          </a:bodyPr>
          <a:lstStyle/>
          <a:p>
            <a:r>
              <a:rPr lang="el-GR" u="sng" dirty="0">
                <a:solidFill>
                  <a:schemeClr val="bg1"/>
                </a:solidFill>
              </a:rPr>
              <a:t>Έκδοση ΥΣΕΑ «</a:t>
            </a:r>
            <a:r>
              <a:rPr lang="el-GR" i="1" u="sng" dirty="0">
                <a:solidFill>
                  <a:schemeClr val="bg1"/>
                </a:solidFill>
              </a:rPr>
              <a:t>Υποτροφίες για </a:t>
            </a:r>
            <a:r>
              <a:rPr lang="el-GR" i="1" u="sng" dirty="0" err="1">
                <a:solidFill>
                  <a:schemeClr val="bg1"/>
                </a:solidFill>
              </a:rPr>
              <a:t>Μεταλυκειακές</a:t>
            </a:r>
            <a:r>
              <a:rPr lang="el-GR" i="1" u="sng" dirty="0">
                <a:solidFill>
                  <a:schemeClr val="bg1"/>
                </a:solidFill>
              </a:rPr>
              <a:t> Σπουδές»</a:t>
            </a:r>
            <a:endParaRPr lang="el-GR" u="sng" dirty="0">
              <a:solidFill>
                <a:schemeClr val="bg1"/>
              </a:solidFill>
            </a:endParaRPr>
          </a:p>
          <a:p>
            <a:pPr marL="0" indent="0">
              <a:buNone/>
            </a:pPr>
            <a:r>
              <a:rPr lang="en-US" dirty="0">
                <a:solidFill>
                  <a:schemeClr val="bg1"/>
                </a:solidFill>
                <a:hlinkClick r:id="rId3"/>
              </a:rPr>
              <a:t>https://sch.cy/mc/49/ypotrofies_metalykeiakes_spoudes.pdf</a:t>
            </a:r>
            <a:endParaRPr lang="el-GR" dirty="0">
              <a:solidFill>
                <a:schemeClr val="bg1"/>
              </a:solidFill>
            </a:endParaRPr>
          </a:p>
          <a:p>
            <a:endParaRPr lang="el-GR" dirty="0">
              <a:solidFill>
                <a:schemeClr val="bg1"/>
              </a:solidFill>
              <a:hlinkClick r:id="rId4">
                <a:extLst>
                  <a:ext uri="{A12FA001-AC4F-418D-AE19-62706E023703}">
                    <ahyp:hlinkClr xmlns:ahyp="http://schemas.microsoft.com/office/drawing/2018/hyperlinkcolor" xmlns="" val="tx"/>
                  </a:ext>
                </a:extLst>
              </a:hlinkClick>
            </a:endParaRPr>
          </a:p>
          <a:p>
            <a:endParaRPr lang="el-GR" dirty="0">
              <a:solidFill>
                <a:schemeClr val="bg1"/>
              </a:solidFill>
              <a:hlinkClick r:id="rId4">
                <a:extLst>
                  <a:ext uri="{A12FA001-AC4F-418D-AE19-62706E023703}">
                    <ahyp:hlinkClr xmlns:ahyp="http://schemas.microsoft.com/office/drawing/2018/hyperlinkcolor" xmlns="" val="tx"/>
                  </a:ext>
                </a:extLst>
              </a:hlinkClick>
            </a:endParaRPr>
          </a:p>
          <a:p>
            <a:r>
              <a:rPr lang="el-GR" dirty="0">
                <a:solidFill>
                  <a:schemeClr val="bg1"/>
                </a:solidFill>
                <a:hlinkClick r:id="rId4">
                  <a:extLst>
                    <a:ext uri="{A12FA001-AC4F-418D-AE19-62706E023703}">
                      <ahyp:hlinkClr xmlns:ahyp="http://schemas.microsoft.com/office/drawing/2018/hyperlinkcolor" xmlns="" val="tx"/>
                    </a:ext>
                  </a:extLst>
                </a:hlinkClick>
              </a:rPr>
              <a:t>Υποτροφίες στα Ιδιωτικά Παν/μια</a:t>
            </a:r>
            <a:r>
              <a:rPr lang="en-US" dirty="0">
                <a:solidFill>
                  <a:schemeClr val="bg1"/>
                </a:solidFill>
                <a:hlinkClick r:id="rId4">
                  <a:extLst>
                    <a:ext uri="{A12FA001-AC4F-418D-AE19-62706E023703}">
                      <ahyp:hlinkClr xmlns:ahyp="http://schemas.microsoft.com/office/drawing/2018/hyperlinkcolor" xmlns="" val="tx"/>
                    </a:ext>
                  </a:extLst>
                </a:hlinkClick>
              </a:rPr>
              <a:t> </a:t>
            </a:r>
            <a:r>
              <a:rPr lang="el-GR" dirty="0">
                <a:solidFill>
                  <a:schemeClr val="bg1"/>
                </a:solidFill>
                <a:hlinkClick r:id="rId4">
                  <a:extLst>
                    <a:ext uri="{A12FA001-AC4F-418D-AE19-62706E023703}">
                      <ahyp:hlinkClr xmlns:ahyp="http://schemas.microsoft.com/office/drawing/2018/hyperlinkcolor" xmlns="" val="tx"/>
                    </a:ext>
                  </a:extLst>
                </a:hlinkClick>
              </a:rPr>
              <a:t>Κύπρου</a:t>
            </a:r>
          </a:p>
          <a:p>
            <a:pPr marL="0" indent="0">
              <a:buNone/>
            </a:pPr>
            <a:r>
              <a:rPr lang="en-CY" dirty="0">
                <a:solidFill>
                  <a:srgbClr val="0563C1"/>
                </a:solidFill>
                <a:hlinkClick r:id="rId4">
                  <a:extLst>
                    <a:ext uri="{A12FA001-AC4F-418D-AE19-62706E023703}">
                      <ahyp:hlinkClr xmlns:ahyp="http://schemas.microsoft.com/office/drawing/2018/hyperlinkcolor" xmlns="" val="tx"/>
                    </a:ext>
                  </a:extLst>
                </a:hlinkClick>
              </a:rPr>
              <a:t>https://www.moec.gov.cy/ysea/ypotrofies.html</a:t>
            </a:r>
            <a:r>
              <a:rPr lang="el-GR" dirty="0">
                <a:solidFill>
                  <a:schemeClr val="bg1"/>
                </a:solidFill>
              </a:rPr>
              <a:t> </a:t>
            </a:r>
            <a:endParaRPr lang="en-CY" dirty="0">
              <a:solidFill>
                <a:schemeClr val="bg1"/>
              </a:solidFill>
            </a:endParaRPr>
          </a:p>
        </p:txBody>
      </p:sp>
      <p:sp>
        <p:nvSpPr>
          <p:cNvPr id="4" name="Footer Placeholder 3">
            <a:extLst>
              <a:ext uri="{FF2B5EF4-FFF2-40B4-BE49-F238E27FC236}">
                <a16:creationId xmlns:a16="http://schemas.microsoft.com/office/drawing/2014/main" id="{E62E006B-9DA0-559B-0964-FA256F77D744}"/>
              </a:ext>
            </a:extLst>
          </p:cNvPr>
          <p:cNvSpPr>
            <a:spLocks noGrp="1"/>
          </p:cNvSpPr>
          <p:nvPr>
            <p:ph type="ftr" sz="quarter" idx="11"/>
          </p:nvPr>
        </p:nvSpPr>
        <p:spPr>
          <a:xfrm>
            <a:off x="4038600" y="6356350"/>
            <a:ext cx="4114800" cy="365125"/>
          </a:xfrm>
        </p:spPr>
        <p:txBody>
          <a:bodyPr>
            <a:norm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l-GR" sz="1000" b="0" i="0" u="none" strike="noStrike" kern="1200" cap="none" spc="0" normalizeH="0" baseline="0" noProof="0">
                <a:ln>
                  <a:noFill/>
                </a:ln>
                <a:solidFill>
                  <a:prstClr val="white"/>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10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333548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D7B6173-1D58-48E2-83CF-37350F315F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E4CBDBB-4FBD-4B9E-BD01-054A81D431C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3" name="Picture 12">
            <a:extLst>
              <a:ext uri="{FF2B5EF4-FFF2-40B4-BE49-F238E27FC236}">
                <a16:creationId xmlns:a16="http://schemas.microsoft.com/office/drawing/2014/main" id="{B01A6F03-171F-40B2-8B2C-A061B89241F6}"/>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5" name="Rectangle 14">
            <a:extLst>
              <a:ext uri="{FF2B5EF4-FFF2-40B4-BE49-F238E27FC236}">
                <a16:creationId xmlns:a16="http://schemas.microsoft.com/office/drawing/2014/main" id="{72C4834C-B602-4125-8264-BD0D55A588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53172EE5-132F-4DD4-8855-4DBBD9C346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5844" y="1110000"/>
            <a:ext cx="10195740" cy="4629235"/>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w="22225">
                <a:solidFill>
                  <a:srgbClr val="ED7D31"/>
                </a:solidFill>
                <a:prstDash val="solid"/>
              </a:ln>
              <a:solidFill>
                <a:srgbClr val="ED7D31">
                  <a:lumMod val="40000"/>
                  <a:lumOff val="60000"/>
                </a:srgbClr>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DD01823-8240-7F32-FC92-E968E254C87B}"/>
              </a:ext>
            </a:extLst>
          </p:cNvPr>
          <p:cNvSpPr>
            <a:spLocks noGrp="1"/>
          </p:cNvSpPr>
          <p:nvPr>
            <p:ph type="title"/>
          </p:nvPr>
        </p:nvSpPr>
        <p:spPr>
          <a:xfrm>
            <a:off x="1998875" y="1302871"/>
            <a:ext cx="8188026" cy="2044650"/>
          </a:xfrm>
        </p:spPr>
        <p:txBody>
          <a:bodyPr anchor="b">
            <a:normAutofit/>
          </a:bodyPr>
          <a:lstStyle/>
          <a:p>
            <a:pPr algn="ctr"/>
            <a:r>
              <a:rPr lang="el-GR" sz="3400" dirty="0">
                <a:latin typeface="+mn-lt"/>
              </a:rPr>
              <a:t>ΕΣΠΕΡΙΝΑ ΣΧΟΛΕΙΑ </a:t>
            </a:r>
            <a:br>
              <a:rPr lang="el-GR" sz="3400" dirty="0">
                <a:latin typeface="+mn-lt"/>
              </a:rPr>
            </a:br>
            <a:r>
              <a:rPr lang="el-GR" sz="3400" dirty="0">
                <a:latin typeface="+mn-lt"/>
              </a:rPr>
              <a:t>(ΓΥΜΝΑΣΙΟ - ΛΥΚΕΙΟ ΚΑΙ ΕΣΠΕΡΙΝΗ ΣΧΟΛΗ ΤΕΧΝΙΚΗΣ ΚΑΙ ΕΠΑΓΓΕΛΜΑΤΙΚΗΣ ΕΚΠΑΙΔΕΥΣΗΣ)</a:t>
            </a:r>
            <a:endParaRPr lang="en-CY" sz="3400" dirty="0">
              <a:latin typeface="+mn-lt"/>
            </a:endParaRPr>
          </a:p>
        </p:txBody>
      </p:sp>
      <p:sp>
        <p:nvSpPr>
          <p:cNvPr id="3" name="Content Placeholder 2">
            <a:extLst>
              <a:ext uri="{FF2B5EF4-FFF2-40B4-BE49-F238E27FC236}">
                <a16:creationId xmlns:a16="http://schemas.microsoft.com/office/drawing/2014/main" id="{39942B17-266A-F4E5-CA96-FF105DBFDB9B}"/>
              </a:ext>
            </a:extLst>
          </p:cNvPr>
          <p:cNvSpPr>
            <a:spLocks noGrp="1"/>
          </p:cNvSpPr>
          <p:nvPr>
            <p:ph idx="1"/>
          </p:nvPr>
        </p:nvSpPr>
        <p:spPr>
          <a:xfrm>
            <a:off x="1993641" y="3519236"/>
            <a:ext cx="8192843" cy="2057046"/>
          </a:xfrm>
        </p:spPr>
        <p:txBody>
          <a:bodyPr>
            <a:normAutofit lnSpcReduction="10000"/>
          </a:bodyPr>
          <a:lstStyle/>
          <a:p>
            <a:pPr algn="ctr"/>
            <a:r>
              <a:rPr lang="el-GR" sz="1800" b="1" dirty="0">
                <a:ea typeface="Arial Unicode MS" panose="020B0604020202020204" pitchFamily="34" charset="-128"/>
                <a:cs typeface="Times New Roman" panose="02020603050405020304" pitchFamily="18" charset="0"/>
              </a:rPr>
              <a:t>Τα Εσπερινά Σχολεία είναι σχολεία Δεύτερης Ευκαιρίας. </a:t>
            </a:r>
          </a:p>
          <a:p>
            <a:pPr algn="ctr"/>
            <a:endParaRPr lang="el-GR" sz="1500" dirty="0">
              <a:ea typeface="Arial Unicode MS" panose="020B0604020202020204" pitchFamily="34" charset="-128"/>
              <a:cs typeface="Times New Roman" panose="02020603050405020304" pitchFamily="18" charset="0"/>
            </a:endParaRPr>
          </a:p>
          <a:p>
            <a:pPr marL="342900" indent="-342900" algn="ctr">
              <a:buFont typeface="Arial" panose="020B0604020202020204" pitchFamily="34" charset="0"/>
              <a:buChar char="•"/>
            </a:pPr>
            <a:r>
              <a:rPr lang="el-GR" sz="1500" dirty="0">
                <a:ea typeface="Arial Unicode MS" panose="020B0604020202020204" pitchFamily="34" charset="-128"/>
                <a:cs typeface="Times New Roman" panose="02020603050405020304" pitchFamily="18" charset="0"/>
              </a:rPr>
              <a:t>Στοχεύουν στην αντιμετώπιση του φαινομένου της πρόωρης εγκατάλειψης του σχολείου και του κοινωνικού αποκλεισμού. </a:t>
            </a:r>
          </a:p>
          <a:p>
            <a:pPr algn="ctr"/>
            <a:endParaRPr lang="el-GR" sz="1500" dirty="0">
              <a:ea typeface="Arial Unicode MS" panose="020B0604020202020204" pitchFamily="34" charset="-128"/>
              <a:cs typeface="Times New Roman" panose="02020603050405020304" pitchFamily="18" charset="0"/>
            </a:endParaRPr>
          </a:p>
          <a:p>
            <a:pPr marL="342900" indent="-342900" algn="ctr">
              <a:buFont typeface="Arial" panose="020B0604020202020204" pitchFamily="34" charset="0"/>
              <a:buChar char="•"/>
            </a:pPr>
            <a:r>
              <a:rPr lang="el-GR" sz="1500" dirty="0">
                <a:ea typeface="Arial Unicode MS" panose="020B0604020202020204" pitchFamily="34" charset="-128"/>
                <a:cs typeface="Times New Roman" panose="02020603050405020304" pitchFamily="18" charset="0"/>
              </a:rPr>
              <a:t>Δίνεται η ευκαιρία στους ενήλικες (18 ετών και άνω) εκπαιδευόμενους να ενισχύσουν τις δεξιότητές τους και να αποκτήσουν προσόντα τα οποία θα βελτιώσουν την ποιότητα ζωής τους.</a:t>
            </a:r>
            <a:endParaRPr lang="en-US" sz="1500" dirty="0">
              <a:ea typeface="Arial Unicode MS" panose="020B0604020202020204" pitchFamily="34" charset="-128"/>
              <a:cs typeface="Times New Roman" panose="02020603050405020304" pitchFamily="18" charset="0"/>
            </a:endParaRPr>
          </a:p>
          <a:p>
            <a:pPr algn="ctr"/>
            <a:endParaRPr lang="en-CY" sz="1500" dirty="0"/>
          </a:p>
        </p:txBody>
      </p:sp>
      <p:sp>
        <p:nvSpPr>
          <p:cNvPr id="4" name="Footer Placeholder 3">
            <a:extLst>
              <a:ext uri="{FF2B5EF4-FFF2-40B4-BE49-F238E27FC236}">
                <a16:creationId xmlns:a16="http://schemas.microsoft.com/office/drawing/2014/main" id="{235AB312-28AB-D9B8-BEAE-36598F5851EE}"/>
              </a:ext>
            </a:extLst>
          </p:cNvPr>
          <p:cNvSpPr>
            <a:spLocks noGrp="1"/>
          </p:cNvSpPr>
          <p:nvPr>
            <p:ph type="ftr" sz="quarter" idx="11"/>
          </p:nvPr>
        </p:nvSpPr>
        <p:spPr>
          <a:xfrm rot="5400000">
            <a:off x="10269029" y="3246438"/>
            <a:ext cx="3474720" cy="365125"/>
          </a:xfrm>
        </p:spPr>
        <p:txBody>
          <a:bodyPr>
            <a:norm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l-GR" sz="900" b="0" i="0" u="none" strike="noStrike" kern="1200" cap="none" spc="0" normalizeH="0" baseline="0" noProof="0">
                <a:ln>
                  <a:noFill/>
                </a:ln>
                <a:solidFill>
                  <a:prstClr val="black">
                    <a:alpha val="70000"/>
                  </a:prstClr>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900" b="0" i="0" u="none" strike="noStrike" kern="1200" cap="none" spc="0" normalizeH="0" baseline="0" noProof="0">
              <a:ln>
                <a:noFill/>
              </a:ln>
              <a:solidFill>
                <a:prstClr val="black">
                  <a:alpha val="70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ACD38C09-7E5B-634C-5C6A-963F727D7649}"/>
              </a:ext>
            </a:extLst>
          </p:cNvPr>
          <p:cNvPicPr>
            <a:picLocks noChangeAspect="1"/>
          </p:cNvPicPr>
          <p:nvPr/>
        </p:nvPicPr>
        <p:blipFill>
          <a:blip r:embed="rId3"/>
          <a:stretch>
            <a:fillRect/>
          </a:stretch>
        </p:blipFill>
        <p:spPr>
          <a:xfrm>
            <a:off x="0" y="-40029"/>
            <a:ext cx="1147665" cy="1618207"/>
          </a:xfrm>
          <a:prstGeom prst="rect">
            <a:avLst/>
          </a:prstGeom>
        </p:spPr>
      </p:pic>
    </p:spTree>
    <p:extLst>
      <p:ext uri="{BB962C8B-B14F-4D97-AF65-F5344CB8AC3E}">
        <p14:creationId xmlns:p14="http://schemas.microsoft.com/office/powerpoint/2010/main" val="8999930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A09FEBA4-CA1D-B28D-6586-38EBDA9DB448}"/>
              </a:ext>
            </a:extLst>
          </p:cNvPr>
          <p:cNvSpPr>
            <a:spLocks noGrp="1"/>
          </p:cNvSpPr>
          <p:nvPr>
            <p:ph type="ftr" sz="quarter" idx="11"/>
          </p:nvPr>
        </p:nvSpPr>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l-GR" sz="1000" b="0" i="0" u="none" strike="noStrike" kern="1200" cap="none" spc="0" normalizeH="0" baseline="0" noProof="0">
                <a:ln>
                  <a:noFill/>
                </a:ln>
                <a:solidFill>
                  <a:srgbClr val="FFFFFF"/>
                </a:solidFill>
                <a:effectLst/>
                <a:uLnTx/>
                <a:uFillTx/>
                <a:latin typeface="Calibri" panose="020F0502020204030204"/>
                <a:ea typeface="+mn-ea"/>
                <a:cs typeface="+mn-cs"/>
              </a:rPr>
              <a:t>Υπηρεσία Συμβουλευτικής &amp; Επαγγελματικής Αγωγής, Οκτώβριος 2026</a:t>
            </a:r>
            <a:endParaRPr kumimoji="0" lang="en-US" sz="1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A8EAB7C-5766-4485-88C1-DD945047F6F2}"/>
              </a:ext>
            </a:extLst>
          </p:cNvPr>
          <p:cNvSpPr>
            <a:spLocks noGrp="1"/>
          </p:cNvSpPr>
          <p:nvPr>
            <p:ph type="title" idx="4294967295"/>
          </p:nvPr>
        </p:nvSpPr>
        <p:spPr>
          <a:xfrm>
            <a:off x="1959624" y="388581"/>
            <a:ext cx="8089446" cy="1033463"/>
          </a:xfrm>
          <a:gradFill>
            <a:gsLst>
              <a:gs pos="0">
                <a:srgbClr val="A2A2A2"/>
              </a:gs>
              <a:gs pos="55000">
                <a:srgbClr val="FFC6C6"/>
              </a:gs>
              <a:gs pos="100000">
                <a:schemeClr val="accent1">
                  <a:lumMod val="45000"/>
                  <a:lumOff val="55000"/>
                </a:schemeClr>
              </a:gs>
              <a:gs pos="100000">
                <a:schemeClr val="accent1">
                  <a:lumMod val="30000"/>
                  <a:lumOff val="70000"/>
                </a:schemeClr>
              </a:gs>
            </a:gsLst>
            <a:lin ang="5400000" scaled="1"/>
          </a:gradFill>
        </p:spPr>
        <p:txBody>
          <a:bodyPr>
            <a:normAutofit/>
          </a:bodyPr>
          <a:lstStyle/>
          <a:p>
            <a:r>
              <a:rPr lang="el-GR" sz="3400" dirty="0">
                <a:latin typeface="+mn-lt"/>
              </a:rPr>
              <a:t>ΣΥΣΤΗΜΑ ΜΑΘΗΤΕΙΑΣ ΕΠΑΓΓΕΛΜΑΤΙΚΗΣ ΕΚΠΑΙΔΕΥΣΗΣ ΚΑΙ ΚΑΤΑΡΤΙΣΗΣ</a:t>
            </a:r>
            <a:endParaRPr lang="en-CY" sz="3400" dirty="0">
              <a:latin typeface="+mn-lt"/>
            </a:endParaRPr>
          </a:p>
        </p:txBody>
      </p:sp>
      <p:sp>
        <p:nvSpPr>
          <p:cNvPr id="3" name="Content Placeholder 2">
            <a:extLst>
              <a:ext uri="{FF2B5EF4-FFF2-40B4-BE49-F238E27FC236}">
                <a16:creationId xmlns:a16="http://schemas.microsoft.com/office/drawing/2014/main" id="{5D927D77-D874-3A42-4C33-EE5465DA194F}"/>
              </a:ext>
            </a:extLst>
          </p:cNvPr>
          <p:cNvSpPr>
            <a:spLocks noGrp="1"/>
          </p:cNvSpPr>
          <p:nvPr>
            <p:ph idx="4294967295"/>
          </p:nvPr>
        </p:nvSpPr>
        <p:spPr>
          <a:xfrm>
            <a:off x="836516" y="1627285"/>
            <a:ext cx="10674350" cy="4244975"/>
          </a:xfrm>
          <a:gradFill>
            <a:gsLst>
              <a:gs pos="70000">
                <a:srgbClr val="FFC6C6"/>
              </a:gs>
              <a:gs pos="91000">
                <a:schemeClr val="accent1">
                  <a:lumMod val="45000"/>
                  <a:lumOff val="55000"/>
                </a:schemeClr>
              </a:gs>
              <a:gs pos="98000">
                <a:schemeClr val="accent1">
                  <a:lumMod val="45000"/>
                  <a:lumOff val="55000"/>
                </a:schemeClr>
              </a:gs>
              <a:gs pos="100000">
                <a:schemeClr val="accent1">
                  <a:lumMod val="30000"/>
                  <a:lumOff val="70000"/>
                </a:schemeClr>
              </a:gs>
            </a:gsLst>
            <a:lin ang="5400000" scaled="1"/>
          </a:gradFill>
        </p:spPr>
        <p:txBody>
          <a:bodyPr anchor="ctr">
            <a:normAutofit/>
          </a:bodyPr>
          <a:lstStyle/>
          <a:p>
            <a:pPr>
              <a:buClr>
                <a:schemeClr val="accent2">
                  <a:lumMod val="75000"/>
                </a:schemeClr>
              </a:buClr>
            </a:pPr>
            <a:r>
              <a:rPr lang="el-GR" sz="1900" b="1" dirty="0">
                <a:ea typeface="Arial Unicode MS" panose="020B0604020202020204" pitchFamily="34" charset="-128"/>
                <a:cs typeface="Times New Roman" panose="02020603050405020304" pitchFamily="18" charset="0"/>
              </a:rPr>
              <a:t>Επιλέγεται από μαθητές που εγκαταλείπουν το επίσημο Εκπαιδευτικό Σύστημα. </a:t>
            </a:r>
            <a:endParaRPr lang="el-GR" sz="1900" b="1" dirty="0">
              <a:highlight>
                <a:srgbClr val="FFFF00"/>
              </a:highlight>
              <a:ea typeface="Arial Unicode MS" panose="020B0604020202020204" pitchFamily="34" charset="-128"/>
              <a:cs typeface="Times New Roman" panose="02020603050405020304" pitchFamily="18" charset="0"/>
            </a:endParaRPr>
          </a:p>
          <a:p>
            <a:pPr marL="0" indent="0">
              <a:buClr>
                <a:schemeClr val="accent2">
                  <a:lumMod val="75000"/>
                </a:schemeClr>
              </a:buClr>
              <a:buNone/>
            </a:pPr>
            <a:endParaRPr lang="el-GR" sz="1800" dirty="0">
              <a:ea typeface="Arial Unicode MS" panose="020B0604020202020204" pitchFamily="34" charset="-128"/>
              <a:cs typeface="Times New Roman" panose="02020603050405020304" pitchFamily="18" charset="0"/>
            </a:endParaRPr>
          </a:p>
          <a:p>
            <a:pPr>
              <a:buClr>
                <a:schemeClr val="accent2">
                  <a:lumMod val="75000"/>
                </a:schemeClr>
              </a:buClr>
            </a:pPr>
            <a:r>
              <a:rPr lang="el-GR" sz="1800" b="1" dirty="0">
                <a:ea typeface="Arial Unicode MS" panose="020B0604020202020204" pitchFamily="34" charset="-128"/>
                <a:cs typeface="Times New Roman" panose="02020603050405020304" pitchFamily="18" charset="0"/>
              </a:rPr>
              <a:t>Κεντρικός Κορμός Μαθητείας – 3 χρόνια, 15-18 χρονών.</a:t>
            </a:r>
            <a:r>
              <a:rPr lang="el-GR" sz="1800" dirty="0">
                <a:ea typeface="Arial Unicode MS" panose="020B0604020202020204" pitchFamily="34" charset="-128"/>
                <a:cs typeface="Times New Roman" panose="02020603050405020304" pitchFamily="18" charset="0"/>
              </a:rPr>
              <a:t>  Οι μαθητευόμενοι εξασκούνται στη Βιομηχανία, όπου αμείβονται για την εργασία τους, για τρεις ημέρες την εβδομάδα και παρακολουθούν μαθήματα σε Τεχνική Σχολή για δύο ημέρες την εβδομάδα. Μπορούν να εισαχθούν όσοι τέλειωσαν το Γυμνάσιο ή ολοκλήρωσαν την Προπαρασκευαστική</a:t>
            </a:r>
            <a:r>
              <a:rPr lang="en-US" sz="1800" dirty="0">
                <a:ea typeface="Arial Unicode MS" panose="020B0604020202020204" pitchFamily="34" charset="-128"/>
                <a:cs typeface="Times New Roman" panose="02020603050405020304" pitchFamily="18" charset="0"/>
              </a:rPr>
              <a:t> </a:t>
            </a:r>
            <a:r>
              <a:rPr lang="el-GR" sz="1800" dirty="0">
                <a:ea typeface="Arial Unicode MS" panose="020B0604020202020204" pitchFamily="34" charset="-128"/>
                <a:cs typeface="Times New Roman" panose="02020603050405020304" pitchFamily="18" charset="0"/>
              </a:rPr>
              <a:t>Μαθητεία.</a:t>
            </a:r>
          </a:p>
          <a:p>
            <a:pPr>
              <a:buClr>
                <a:schemeClr val="accent2">
                  <a:lumMod val="75000"/>
                </a:schemeClr>
              </a:buClr>
            </a:pPr>
            <a:endParaRPr lang="en-CY" sz="1800" dirty="0"/>
          </a:p>
        </p:txBody>
      </p:sp>
      <p:pic>
        <p:nvPicPr>
          <p:cNvPr id="6" name="Picture 5">
            <a:extLst>
              <a:ext uri="{FF2B5EF4-FFF2-40B4-BE49-F238E27FC236}">
                <a16:creationId xmlns:a16="http://schemas.microsoft.com/office/drawing/2014/main" id="{7A5ABDF2-6C73-F304-D42B-41F1C1C4508D}"/>
              </a:ext>
            </a:extLst>
          </p:cNvPr>
          <p:cNvPicPr>
            <a:picLocks noChangeAspect="1"/>
          </p:cNvPicPr>
          <p:nvPr/>
        </p:nvPicPr>
        <p:blipFill>
          <a:blip r:embed="rId2"/>
          <a:stretch>
            <a:fillRect/>
          </a:stretch>
        </p:blipFill>
        <p:spPr>
          <a:xfrm>
            <a:off x="0" y="-1"/>
            <a:ext cx="1008542" cy="1422045"/>
          </a:xfrm>
          <a:prstGeom prst="rect">
            <a:avLst/>
          </a:prstGeom>
        </p:spPr>
      </p:pic>
      <p:pic>
        <p:nvPicPr>
          <p:cNvPr id="8" name="Picture 7">
            <a:extLst>
              <a:ext uri="{FF2B5EF4-FFF2-40B4-BE49-F238E27FC236}">
                <a16:creationId xmlns:a16="http://schemas.microsoft.com/office/drawing/2014/main" id="{8448F0C9-287D-07FC-C0E5-42FCEEB01516}"/>
              </a:ext>
            </a:extLst>
          </p:cNvPr>
          <p:cNvPicPr>
            <a:picLocks noChangeAspect="1"/>
          </p:cNvPicPr>
          <p:nvPr/>
        </p:nvPicPr>
        <p:blipFill>
          <a:blip r:embed="rId3"/>
          <a:stretch>
            <a:fillRect/>
          </a:stretch>
        </p:blipFill>
        <p:spPr>
          <a:xfrm>
            <a:off x="3273558" y="5402424"/>
            <a:ext cx="5489329" cy="1455576"/>
          </a:xfrm>
          <a:prstGeom prst="rect">
            <a:avLst/>
          </a:prstGeom>
        </p:spPr>
      </p:pic>
    </p:spTree>
    <p:extLst>
      <p:ext uri="{BB962C8B-B14F-4D97-AF65-F5344CB8AC3E}">
        <p14:creationId xmlns:p14="http://schemas.microsoft.com/office/powerpoint/2010/main" val="225164250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881" y="457200"/>
            <a:ext cx="10909640" cy="1368614"/>
          </a:xfrm>
        </p:spPr>
        <p:txBody>
          <a:bodyPr vert="horz" lIns="91440" tIns="45720" rIns="91440" bIns="45720" rtlCol="0" anchor="ctr">
            <a:normAutofit fontScale="90000"/>
          </a:bodyPr>
          <a:lstStyle/>
          <a:p>
            <a:pPr algn="ctr"/>
            <a:r>
              <a:rPr lang="el-GR" sz="3600" b="1" dirty="0">
                <a:effectLst>
                  <a:outerShdw blurRad="38100" dist="38100" dir="2700000" algn="tl">
                    <a:srgbClr val="000000">
                      <a:alpha val="43137"/>
                    </a:srgbClr>
                  </a:outerShdw>
                </a:effectLst>
              </a:rPr>
              <a:t>ΕΝΟΤΗΤΑ</a:t>
            </a:r>
            <a:r>
              <a:rPr lang="en-US" sz="3600" b="1" dirty="0">
                <a:effectLst>
                  <a:outerShdw blurRad="38100" dist="38100" dir="2700000" algn="tl">
                    <a:srgbClr val="000000">
                      <a:alpha val="43137"/>
                    </a:srgbClr>
                  </a:outerShdw>
                </a:effectLst>
              </a:rPr>
              <a:t> 4</a:t>
            </a:r>
            <a:r>
              <a:rPr lang="en-US" sz="3600" b="1" baseline="30000" dirty="0">
                <a:effectLst>
                  <a:outerShdw blurRad="38100" dist="38100" dir="2700000" algn="tl">
                    <a:srgbClr val="000000">
                      <a:alpha val="43137"/>
                    </a:srgbClr>
                  </a:outerShdw>
                </a:effectLst>
              </a:rPr>
              <a:t> </a:t>
            </a:r>
            <a:r>
              <a:rPr lang="el-GR" sz="3600" baseline="30000" dirty="0"/>
              <a:t/>
            </a:r>
            <a:br>
              <a:rPr lang="el-GR" sz="3600" baseline="30000" dirty="0"/>
            </a:br>
            <a:r>
              <a:rPr lang="en-US" sz="3600" dirty="0" err="1"/>
              <a:t>Φορείς</a:t>
            </a:r>
            <a:r>
              <a:rPr lang="en-US" sz="3600" dirty="0"/>
              <a:t> / «</a:t>
            </a:r>
            <a:r>
              <a:rPr lang="en-US" sz="3600" dirty="0" err="1"/>
              <a:t>Εργ</a:t>
            </a:r>
            <a:r>
              <a:rPr lang="en-US" sz="3600" dirty="0"/>
              <a:t>αλεία» που συνδέονται με την Αγορά Εργασίας – Κοινωνία των επαγγελμάτων</a:t>
            </a:r>
          </a:p>
        </p:txBody>
      </p:sp>
      <p:pic>
        <p:nvPicPr>
          <p:cNvPr id="5" name="Content Placeholder 4"/>
          <p:cNvPicPr>
            <a:picLocks noGrp="1" noChangeAspect="1"/>
          </p:cNvPicPr>
          <p:nvPr>
            <p:ph idx="1"/>
          </p:nvPr>
        </p:nvPicPr>
        <p:blipFill rotWithShape="1">
          <a:blip r:embed="rId2"/>
          <a:srcRect l="-1434" r="979" b="46300"/>
          <a:stretch>
            <a:fillRect/>
          </a:stretch>
        </p:blipFill>
        <p:spPr>
          <a:xfrm>
            <a:off x="638881" y="2131960"/>
            <a:ext cx="5379323" cy="3605784"/>
          </a:xfrm>
          <a:prstGeom prst="rect">
            <a:avLst/>
          </a:prstGeom>
        </p:spPr>
      </p:pic>
      <p:pic>
        <p:nvPicPr>
          <p:cNvPr id="7" name="Picture 6"/>
          <p:cNvPicPr>
            <a:picLocks noChangeAspect="1"/>
          </p:cNvPicPr>
          <p:nvPr/>
        </p:nvPicPr>
        <p:blipFill rotWithShape="1">
          <a:blip r:embed="rId2"/>
          <a:srcRect t="53644" r="978"/>
          <a:stretch>
            <a:fillRect/>
          </a:stretch>
        </p:blipFill>
        <p:spPr>
          <a:xfrm>
            <a:off x="6296370" y="2200219"/>
            <a:ext cx="5614416" cy="3295706"/>
          </a:xfrm>
          <a:prstGeom prst="rect">
            <a:avLst/>
          </a:prstGeom>
        </p:spPr>
      </p:pic>
      <p:sp>
        <p:nvSpPr>
          <p:cNvPr id="3" name="Footer Placeholder 2">
            <a:extLst>
              <a:ext uri="{FF2B5EF4-FFF2-40B4-BE49-F238E27FC236}">
                <a16:creationId xmlns:a16="http://schemas.microsoft.com/office/drawing/2014/main" id="{DC17BA4B-CB2A-5457-2F46-6FBB2976EDC7}"/>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lnSpc>
                <a:spcPct val="90000"/>
              </a:lnSpc>
              <a:spcAft>
                <a:spcPts val="600"/>
              </a:spcAft>
            </a:pPr>
            <a:r>
              <a:rPr lang="el-GR" sz="1000" kern="1200">
                <a:solidFill>
                  <a:schemeClr val="tx1">
                    <a:tint val="75000"/>
                  </a:schemeClr>
                </a:solidFill>
                <a:latin typeface="+mn-lt"/>
                <a:ea typeface="+mn-ea"/>
                <a:cs typeface="+mn-cs"/>
              </a:rPr>
              <a:t>Υπηρεσία Συμβουλευτικής &amp; Επαγγελματικής Αγωγής, Οκτώβριος 2026</a:t>
            </a:r>
            <a:endParaRPr lang="en-US" sz="1000" kern="1200" dirty="0">
              <a:solidFill>
                <a:schemeClr val="tx1">
                  <a:tint val="75000"/>
                </a:schemeClr>
              </a:solidFill>
              <a:latin typeface="+mn-lt"/>
              <a:ea typeface="+mn-ea"/>
              <a:cs typeface="+mn-cs"/>
            </a:endParaRPr>
          </a:p>
        </p:txBody>
      </p:sp>
      <p:pic>
        <p:nvPicPr>
          <p:cNvPr id="6" name="Picture 5">
            <a:extLst>
              <a:ext uri="{FF2B5EF4-FFF2-40B4-BE49-F238E27FC236}">
                <a16:creationId xmlns:a16="http://schemas.microsoft.com/office/drawing/2014/main" id="{889CFD29-ED89-6BC2-186F-360126B91810}"/>
              </a:ext>
            </a:extLst>
          </p:cNvPr>
          <p:cNvPicPr>
            <a:picLocks noChangeAspect="1"/>
          </p:cNvPicPr>
          <p:nvPr/>
        </p:nvPicPr>
        <p:blipFill>
          <a:blip r:embed="rId3"/>
          <a:stretch>
            <a:fillRect/>
          </a:stretch>
        </p:blipFill>
        <p:spPr>
          <a:xfrm>
            <a:off x="11239500" y="5495925"/>
            <a:ext cx="952500" cy="1362075"/>
          </a:xfrm>
          <a:prstGeom prst="rect">
            <a:avLst/>
          </a:prstGeom>
        </p:spPr>
      </p:pic>
      <p:sp>
        <p:nvSpPr>
          <p:cNvPr id="9" name="TextBox 8">
            <a:extLst>
              <a:ext uri="{FF2B5EF4-FFF2-40B4-BE49-F238E27FC236}">
                <a16:creationId xmlns:a16="http://schemas.microsoft.com/office/drawing/2014/main" id="{939224A0-3F42-7C80-DF88-C707C6940046}"/>
              </a:ext>
            </a:extLst>
          </p:cNvPr>
          <p:cNvSpPr txBox="1"/>
          <p:nvPr/>
        </p:nvSpPr>
        <p:spPr>
          <a:xfrm>
            <a:off x="7023726" y="5368412"/>
            <a:ext cx="3650494" cy="369332"/>
          </a:xfrm>
          <a:prstGeom prst="rect">
            <a:avLst/>
          </a:prstGeom>
          <a:noFill/>
          <a:ln>
            <a:solidFill>
              <a:srgbClr val="0070C0"/>
            </a:solidFill>
          </a:ln>
        </p:spPr>
        <p:txBody>
          <a:bodyPr wrap="square">
            <a:spAutoFit/>
          </a:bodyPr>
          <a:lstStyle/>
          <a:p>
            <a:r>
              <a:rPr lang="en-US" dirty="0">
                <a:hlinkClick r:id="rId4"/>
              </a:rPr>
              <a:t>https://www.eschoolcounselor.com/</a:t>
            </a:r>
            <a:r>
              <a:rPr lang="en-US" dirty="0"/>
              <a:t> </a:t>
            </a:r>
          </a:p>
        </p:txBody>
      </p:sp>
      <p:pic>
        <p:nvPicPr>
          <p:cNvPr id="11" name="Picture 10">
            <a:extLst>
              <a:ext uri="{FF2B5EF4-FFF2-40B4-BE49-F238E27FC236}">
                <a16:creationId xmlns:a16="http://schemas.microsoft.com/office/drawing/2014/main" id="{ECA93905-1426-D3D9-9E12-3C0352F643AE}"/>
              </a:ext>
            </a:extLst>
          </p:cNvPr>
          <p:cNvPicPr>
            <a:picLocks noChangeAspect="1"/>
          </p:cNvPicPr>
          <p:nvPr/>
        </p:nvPicPr>
        <p:blipFill>
          <a:blip r:embed="rId5"/>
          <a:stretch>
            <a:fillRect/>
          </a:stretch>
        </p:blipFill>
        <p:spPr>
          <a:xfrm>
            <a:off x="8195180" y="5769559"/>
            <a:ext cx="1501270" cy="586791"/>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852405-8E43-FA53-301D-3FB505C496C0}"/>
              </a:ext>
            </a:extLst>
          </p:cNvPr>
          <p:cNvPicPr>
            <a:picLocks noChangeAspect="1"/>
          </p:cNvPicPr>
          <p:nvPr/>
        </p:nvPicPr>
        <p:blipFill>
          <a:blip r:embed="rId2"/>
          <a:stretch>
            <a:fillRect/>
          </a:stretch>
        </p:blipFill>
        <p:spPr>
          <a:xfrm>
            <a:off x="7224712" y="3546475"/>
            <a:ext cx="4967288" cy="3311525"/>
          </a:xfrm>
          <a:prstGeom prst="rect">
            <a:avLst/>
          </a:prstGeom>
        </p:spPr>
      </p:pic>
      <p:sp>
        <p:nvSpPr>
          <p:cNvPr id="2" name="Title 1"/>
          <p:cNvSpPr>
            <a:spLocks noGrp="1"/>
          </p:cNvSpPr>
          <p:nvPr>
            <p:ph type="title"/>
          </p:nvPr>
        </p:nvSpPr>
        <p:spPr/>
        <p:txBody>
          <a:bodyPr>
            <a:normAutofit fontScale="90000"/>
          </a:bodyPr>
          <a:lstStyle/>
          <a:p>
            <a:r>
              <a:rPr lang="en-US" altLang="en-US" b="1" dirty="0"/>
              <a:t>ΕΠΑΓΓΕΛΜΑΤΑ ΤΟΥ ΜΕΛΛΟΝΤΟΣ</a:t>
            </a:r>
            <a:r>
              <a:rPr lang="el-GR" altLang="en-US" b="1" dirty="0"/>
              <a:t/>
            </a:r>
            <a:br>
              <a:rPr lang="el-GR" altLang="en-US" b="1" dirty="0"/>
            </a:br>
            <a:r>
              <a:rPr lang="el-GR" altLang="en-US" b="1" dirty="0"/>
              <a:t/>
            </a:r>
            <a:br>
              <a:rPr lang="el-GR" altLang="en-US" b="1" dirty="0"/>
            </a:br>
            <a:r>
              <a:rPr lang="el-GR" altLang="en-US" sz="3200" b="1" i="1" dirty="0">
                <a:effectLst>
                  <a:outerShdw blurRad="38100" dist="38100" dir="2700000" algn="tl">
                    <a:srgbClr val="000000">
                      <a:alpha val="43137"/>
                    </a:srgbClr>
                  </a:outerShdw>
                </a:effectLst>
              </a:rPr>
              <a:t>Ενδεικτικά:</a:t>
            </a:r>
            <a:endParaRPr lang="en-US" altLang="en-US" sz="3200" b="1" i="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239252" y="1949116"/>
            <a:ext cx="5914023" cy="4018547"/>
          </a:xfrm>
        </p:spPr>
        <p:txBody>
          <a:bodyPr>
            <a:normAutofit fontScale="77500" lnSpcReduction="20000"/>
          </a:bodyPr>
          <a:lstStyle/>
          <a:p>
            <a:r>
              <a:rPr lang="en-US" altLang="en-US" dirty="0" err="1"/>
              <a:t>Αν</a:t>
            </a:r>
            <a:r>
              <a:rPr lang="en-US" altLang="en-US" dirty="0"/>
              <a:t>αλυτές </a:t>
            </a:r>
            <a:r>
              <a:rPr lang="el-GR" altLang="en-US" dirty="0"/>
              <a:t>Δ</a:t>
            </a:r>
            <a:r>
              <a:rPr lang="en-US" altLang="en-US" dirty="0" err="1"/>
              <a:t>εδομένων</a:t>
            </a:r>
            <a:endParaRPr lang="en-US" altLang="en-US" dirty="0"/>
          </a:p>
          <a:p>
            <a:r>
              <a:rPr lang="en-US" altLang="en-US" dirty="0" err="1"/>
              <a:t>Ειδικοί</a:t>
            </a:r>
            <a:r>
              <a:rPr lang="en-US" altLang="en-US" dirty="0"/>
              <a:t> </a:t>
            </a:r>
            <a:r>
              <a:rPr lang="en-US" altLang="en-US" dirty="0" err="1"/>
              <a:t>στην</a:t>
            </a:r>
            <a:r>
              <a:rPr lang="en-US" altLang="en-US" dirty="0"/>
              <a:t> </a:t>
            </a:r>
            <a:r>
              <a:rPr lang="el-GR" altLang="en-US" dirty="0"/>
              <a:t>Τ</a:t>
            </a:r>
            <a:r>
              <a:rPr lang="en-US" altLang="en-US" dirty="0" err="1"/>
              <a:t>εχν</a:t>
            </a:r>
            <a:r>
              <a:rPr lang="el-GR" altLang="en-US" dirty="0"/>
              <a:t>η</a:t>
            </a:r>
            <a:r>
              <a:rPr lang="en-US" altLang="en-US" dirty="0" err="1"/>
              <a:t>τή</a:t>
            </a:r>
            <a:r>
              <a:rPr lang="en-US" altLang="en-US" dirty="0"/>
              <a:t> </a:t>
            </a:r>
            <a:r>
              <a:rPr lang="el-GR" altLang="en-US" dirty="0"/>
              <a:t>Ν</a:t>
            </a:r>
            <a:r>
              <a:rPr lang="en-US" altLang="en-US" dirty="0" err="1"/>
              <a:t>οημοσύνη</a:t>
            </a:r>
            <a:endParaRPr lang="en-US" altLang="en-US" dirty="0"/>
          </a:p>
          <a:p>
            <a:r>
              <a:rPr lang="en-US" altLang="en-US" dirty="0" err="1"/>
              <a:t>Αν</a:t>
            </a:r>
            <a:r>
              <a:rPr lang="en-US" altLang="en-US" dirty="0"/>
              <a:t>αλυτές </a:t>
            </a:r>
            <a:r>
              <a:rPr lang="el-GR" altLang="en-US" dirty="0"/>
              <a:t>Ψ</a:t>
            </a:r>
            <a:r>
              <a:rPr lang="en-US" altLang="en-US" dirty="0" err="1"/>
              <a:t>ηφι</a:t>
            </a:r>
            <a:r>
              <a:rPr lang="en-US" altLang="en-US" dirty="0"/>
              <a:t>ακών </a:t>
            </a:r>
            <a:r>
              <a:rPr lang="el-GR" altLang="en-US" dirty="0"/>
              <a:t>Σ</a:t>
            </a:r>
            <a:r>
              <a:rPr lang="en-US" altLang="en-US" dirty="0" err="1"/>
              <a:t>υστημάτων</a:t>
            </a:r>
            <a:endParaRPr lang="en-US" altLang="en-US" dirty="0"/>
          </a:p>
          <a:p>
            <a:r>
              <a:rPr lang="en-US" altLang="en-US" dirty="0" err="1"/>
              <a:t>Ειδικοί</a:t>
            </a:r>
            <a:r>
              <a:rPr lang="en-US" altLang="en-US" dirty="0"/>
              <a:t> </a:t>
            </a:r>
            <a:r>
              <a:rPr lang="en-US" altLang="en-US" dirty="0" err="1"/>
              <a:t>στην</a:t>
            </a:r>
            <a:r>
              <a:rPr lang="en-US" altLang="en-US" dirty="0"/>
              <a:t> </a:t>
            </a:r>
            <a:r>
              <a:rPr lang="en-US" altLang="en-US" dirty="0" err="1"/>
              <a:t>Πράσινη</a:t>
            </a:r>
            <a:r>
              <a:rPr lang="en-US" altLang="en-US" dirty="0"/>
              <a:t> </a:t>
            </a:r>
            <a:r>
              <a:rPr lang="en-US" altLang="en-US" dirty="0" err="1"/>
              <a:t>Ανά</a:t>
            </a:r>
            <a:r>
              <a:rPr lang="en-US" altLang="en-US" dirty="0"/>
              <a:t>πτυξη και Διαχείριση Περιβάλλοντος </a:t>
            </a:r>
          </a:p>
          <a:p>
            <a:r>
              <a:rPr lang="en-US" altLang="en-US" dirty="0"/>
              <a:t>Επα</a:t>
            </a:r>
            <a:r>
              <a:rPr lang="en-US" altLang="en-US" dirty="0" err="1"/>
              <a:t>γγελμ</a:t>
            </a:r>
            <a:r>
              <a:rPr lang="en-US" altLang="en-US" dirty="0"/>
              <a:t>ατίες Υγείας</a:t>
            </a:r>
          </a:p>
          <a:p>
            <a:r>
              <a:rPr lang="en-US" altLang="en-US" dirty="0"/>
              <a:t>Κατα</a:t>
            </a:r>
            <a:r>
              <a:rPr lang="en-US" altLang="en-US" dirty="0" err="1"/>
              <a:t>σκευ</a:t>
            </a:r>
            <a:r>
              <a:rPr lang="en-US" altLang="en-US" dirty="0"/>
              <a:t>αστές Μελών Ανθρώπινου Σώματος</a:t>
            </a:r>
          </a:p>
          <a:p>
            <a:r>
              <a:rPr lang="en-US" altLang="en-US" dirty="0" err="1"/>
              <a:t>Σύμ</a:t>
            </a:r>
            <a:r>
              <a:rPr lang="en-US" altLang="en-US" dirty="0"/>
              <a:t>βουλοι Ηλικιωμένων</a:t>
            </a:r>
            <a:endParaRPr lang="el-GR" altLang="en-US" dirty="0"/>
          </a:p>
          <a:p>
            <a:r>
              <a:rPr lang="el-GR" altLang="en-US" dirty="0"/>
              <a:t>Επιστήμονες </a:t>
            </a:r>
            <a:r>
              <a:rPr lang="en-US" altLang="en-US" dirty="0"/>
              <a:t>STEM</a:t>
            </a:r>
          </a:p>
          <a:p>
            <a:endParaRPr lang="en-US" altLang="en-US" sz="1600" dirty="0"/>
          </a:p>
          <a:p>
            <a:pPr marL="0" indent="0">
              <a:buNone/>
            </a:pPr>
            <a:r>
              <a:rPr lang="en-US" altLang="en-US" sz="1600" dirty="0">
                <a:hlinkClick r:id="rId3">
                  <a:extLst>
                    <a:ext uri="{A12FA001-AC4F-418D-AE19-62706E023703}">
                      <ahyp:hlinkClr xmlns:ahyp="http://schemas.microsoft.com/office/drawing/2018/hyperlinkcolor" xmlns="" val="tx"/>
                    </a:ext>
                  </a:extLst>
                </a:hlinkClick>
              </a:rPr>
              <a:t>https://www.mckinsey.com/featured-insights/future-of-work</a:t>
            </a:r>
            <a:r>
              <a:rPr lang="el-GR" altLang="en-US" sz="1600" dirty="0"/>
              <a:t> </a:t>
            </a:r>
            <a:r>
              <a:rPr lang="en-US" altLang="en-US" sz="1600" dirty="0"/>
              <a:t> </a:t>
            </a:r>
          </a:p>
        </p:txBody>
      </p:sp>
      <p:sp>
        <p:nvSpPr>
          <p:cNvPr id="5" name="TextBox 4">
            <a:extLst>
              <a:ext uri="{FF2B5EF4-FFF2-40B4-BE49-F238E27FC236}">
                <a16:creationId xmlns:a16="http://schemas.microsoft.com/office/drawing/2014/main" id="{A18F78CB-6FAC-FE2D-492D-D8A16125317F}"/>
              </a:ext>
            </a:extLst>
          </p:cNvPr>
          <p:cNvSpPr txBox="1"/>
          <p:nvPr/>
        </p:nvSpPr>
        <p:spPr>
          <a:xfrm rot="1444137">
            <a:off x="7798945" y="2130862"/>
            <a:ext cx="3235371" cy="461665"/>
          </a:xfrm>
          <a:prstGeom prst="rect">
            <a:avLst/>
          </a:prstGeom>
          <a:solidFill>
            <a:srgbClr val="DBE8FF"/>
          </a:solidFill>
          <a:ln w="28575">
            <a:solidFill>
              <a:schemeClr val="accent1">
                <a:lumMod val="50000"/>
              </a:schemeClr>
            </a:solidFill>
          </a:ln>
        </p:spPr>
        <p:txBody>
          <a:bodyPr wrap="square" rtlCol="0">
            <a:spAutoFit/>
          </a:bodyPr>
          <a:lstStyle/>
          <a:p>
            <a:r>
              <a:rPr lang="el-GR" sz="2400" b="1" dirty="0">
                <a:solidFill>
                  <a:srgbClr val="0070C0"/>
                </a:solidFill>
              </a:rPr>
              <a:t>ΤΕΧΝΙΚΑ ΕΠΑΓΓΕΛΜΑΤΑ</a:t>
            </a:r>
            <a:endParaRPr lang="en-US" sz="2400" b="1" dirty="0">
              <a:solidFill>
                <a:srgbClr val="0070C0"/>
              </a:solidFill>
            </a:endParaRPr>
          </a:p>
        </p:txBody>
      </p:sp>
      <p:sp>
        <p:nvSpPr>
          <p:cNvPr id="6" name="Footer Placeholder 5">
            <a:extLst>
              <a:ext uri="{FF2B5EF4-FFF2-40B4-BE49-F238E27FC236}">
                <a16:creationId xmlns:a16="http://schemas.microsoft.com/office/drawing/2014/main" id="{A3384200-3F56-DE9B-0E74-1203101AFF53}"/>
              </a:ext>
            </a:extLst>
          </p:cNvPr>
          <p:cNvSpPr>
            <a:spLocks noGrp="1"/>
          </p:cNvSpPr>
          <p:nvPr>
            <p:ph type="ftr" sz="quarter" idx="11"/>
          </p:nvPr>
        </p:nvSpPr>
        <p:spPr/>
        <p:txBody>
          <a:bodyPr/>
          <a:lstStyle/>
          <a:p>
            <a:r>
              <a:rPr lang="el-GR"/>
              <a:t>Υπηρεσία Συμβουλευτικής &amp; Επαγγελματικής Αγωγής, Οκτώβριος 2026</a:t>
            </a:r>
            <a:endParaRPr lang="en-US" dirty="0"/>
          </a:p>
        </p:txBody>
      </p:sp>
    </p:spTree>
    <p:extLst>
      <p:ext uri="{BB962C8B-B14F-4D97-AF65-F5344CB8AC3E}">
        <p14:creationId xmlns:p14="http://schemas.microsoft.com/office/powerpoint/2010/main" val="213450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424845" y="1418283"/>
            <a:ext cx="7342307" cy="1133856"/>
          </a:xfrm>
        </p:spPr>
        <p:txBody>
          <a:bodyPr anchor="b">
            <a:noAutofit/>
          </a:bodyPr>
          <a:lstStyle/>
          <a:p>
            <a:pPr algn="ctr">
              <a:defRPr/>
            </a:pPr>
            <a:r>
              <a:rPr lang="el-GR" sz="2800" b="1" dirty="0">
                <a:effectLst>
                  <a:outerShdw blurRad="38100" dist="38100" dir="2700000" algn="tl">
                    <a:srgbClr val="000000">
                      <a:alpha val="43137"/>
                    </a:srgbClr>
                  </a:outerShdw>
                </a:effectLst>
              </a:rPr>
              <a:t>ΠΡΟΕΤΟΙΜΑΣΙΑ ΜΑΘΗΤΩΝ/ΤΡΙΩΝ Α΄ ΈΤΟΥΣ ΤΕΣΕΚ </a:t>
            </a:r>
            <a:r>
              <a:rPr lang="el-GR" sz="2400" b="1" dirty="0">
                <a:effectLst>
                  <a:outerShdw blurRad="38100" dist="38100" dir="2700000" algn="tl">
                    <a:srgbClr val="000000">
                      <a:alpha val="43137"/>
                    </a:srgbClr>
                  </a:outerShdw>
                </a:effectLst>
              </a:rPr>
              <a:t/>
            </a:r>
            <a:br>
              <a:rPr lang="el-GR" sz="2400" b="1" dirty="0">
                <a:effectLst>
                  <a:outerShdw blurRad="38100" dist="38100" dir="2700000" algn="tl">
                    <a:srgbClr val="000000">
                      <a:alpha val="43137"/>
                    </a:srgbClr>
                  </a:outerShdw>
                </a:effectLst>
              </a:rPr>
            </a:br>
            <a:r>
              <a:rPr lang="el-GR" sz="2400" b="1" dirty="0">
                <a:effectLst>
                  <a:outerShdw blurRad="38100" dist="38100" dir="2700000" algn="tl">
                    <a:srgbClr val="000000">
                      <a:alpha val="43137"/>
                    </a:srgbClr>
                  </a:outerShdw>
                </a:effectLst>
              </a:rPr>
              <a:t/>
            </a:r>
            <a:br>
              <a:rPr lang="el-GR" sz="2400" b="1" dirty="0">
                <a:effectLst>
                  <a:outerShdw blurRad="38100" dist="38100" dir="2700000" algn="tl">
                    <a:srgbClr val="000000">
                      <a:alpha val="43137"/>
                    </a:srgbClr>
                  </a:outerShdw>
                </a:effectLst>
              </a:rPr>
            </a:br>
            <a:r>
              <a:rPr lang="el-GR" altLang="en-US" sz="2400" b="1" dirty="0">
                <a:effectLst>
                  <a:outerShdw blurRad="38100" dist="38100" dir="2700000" algn="tl">
                    <a:srgbClr val="000000">
                      <a:alpha val="43137"/>
                    </a:srgbClr>
                  </a:outerShdw>
                </a:effectLst>
              </a:rPr>
              <a:t>Συνεργασία με Καθηγητή/</a:t>
            </a:r>
            <a:r>
              <a:rPr lang="el-GR" altLang="en-US" sz="2400" b="1" dirty="0" err="1">
                <a:effectLst>
                  <a:outerShdw blurRad="38100" dist="38100" dir="2700000" algn="tl">
                    <a:srgbClr val="000000">
                      <a:alpha val="43137"/>
                    </a:srgbClr>
                  </a:outerShdw>
                </a:effectLst>
              </a:rPr>
              <a:t>τρια</a:t>
            </a:r>
            <a:r>
              <a:rPr lang="el-GR" altLang="en-US" sz="2400" b="1" dirty="0">
                <a:effectLst>
                  <a:outerShdw blurRad="38100" dist="38100" dir="2700000" algn="tl">
                    <a:srgbClr val="000000">
                      <a:alpha val="43137"/>
                    </a:srgbClr>
                  </a:outerShdw>
                </a:effectLst>
              </a:rPr>
              <a:t> ΣΕΑ:</a:t>
            </a:r>
            <a:br>
              <a:rPr lang="el-GR" altLang="en-US" sz="2400" b="1" dirty="0">
                <a:effectLst>
                  <a:outerShdw blurRad="38100" dist="38100" dir="2700000" algn="tl">
                    <a:srgbClr val="000000">
                      <a:alpha val="43137"/>
                    </a:srgbClr>
                  </a:outerShdw>
                </a:effectLst>
              </a:rPr>
            </a:br>
            <a:r>
              <a:rPr lang="el-GR" sz="2400" b="1" dirty="0">
                <a:effectLst>
                  <a:outerShdw blurRad="38100" dist="38100" dir="2700000" algn="tl">
                    <a:srgbClr val="000000">
                      <a:alpha val="43137"/>
                    </a:srgbClr>
                  </a:outerShdw>
                </a:effectLst>
              </a:rPr>
              <a:t/>
            </a:r>
            <a:br>
              <a:rPr lang="el-GR" sz="2400" b="1" dirty="0">
                <a:effectLst>
                  <a:outerShdw blurRad="38100" dist="38100" dir="2700000" algn="tl">
                    <a:srgbClr val="000000">
                      <a:alpha val="43137"/>
                    </a:srgbClr>
                  </a:outerShdw>
                </a:effectLst>
              </a:rPr>
            </a:br>
            <a:endParaRPr lang="en-US" sz="2400" b="1" dirty="0">
              <a:effectLst>
                <a:outerShdw blurRad="38100" dist="38100" dir="2700000" algn="tl">
                  <a:srgbClr val="000000">
                    <a:alpha val="43137"/>
                  </a:srgbClr>
                </a:outerShdw>
              </a:effectLst>
            </a:endParaRPr>
          </a:p>
        </p:txBody>
      </p:sp>
      <p:sp>
        <p:nvSpPr>
          <p:cNvPr id="91152" name="Footer Placeholder 2">
            <a:extLst>
              <a:ext uri="{FF2B5EF4-FFF2-40B4-BE49-F238E27FC236}">
                <a16:creationId xmlns:a16="http://schemas.microsoft.com/office/drawing/2014/main" id="{2FCDDA5D-5F86-23BF-78DF-7AB536C8800B}"/>
              </a:ext>
            </a:extLst>
          </p:cNvPr>
          <p:cNvSpPr>
            <a:spLocks noGrp="1"/>
          </p:cNvSpPr>
          <p:nvPr>
            <p:ph type="ftr" sz="quarter" idx="11"/>
          </p:nvPr>
        </p:nvSpPr>
        <p:spPr>
          <a:xfrm rot="16200000">
            <a:off x="-1131161" y="1592957"/>
            <a:ext cx="2973522" cy="365125"/>
          </a:xfrm>
        </p:spPr>
        <p:txBody>
          <a:bodyPr/>
          <a:lstStyle/>
          <a:p>
            <a:pPr>
              <a:spcAft>
                <a:spcPts val="600"/>
              </a:spcAft>
            </a:pPr>
            <a:endParaRPr lang="en-US" dirty="0"/>
          </a:p>
        </p:txBody>
      </p:sp>
      <p:graphicFrame>
        <p:nvGraphicFramePr>
          <p:cNvPr id="91153" name="Content Placeholder 5">
            <a:extLst>
              <a:ext uri="{FF2B5EF4-FFF2-40B4-BE49-F238E27FC236}">
                <a16:creationId xmlns:a16="http://schemas.microsoft.com/office/drawing/2014/main" id="{329EDA0F-E9DE-0FAA-252E-2D86E55D515E}"/>
              </a:ext>
            </a:extLst>
          </p:cNvPr>
          <p:cNvGraphicFramePr>
            <a:graphicFrameLocks noGrp="1"/>
          </p:cNvGraphicFramePr>
          <p:nvPr>
            <p:ph sz="quarter" idx="13"/>
            <p:extLst>
              <p:ext uri="{D42A27DB-BD31-4B8C-83A1-F6EECF244321}">
                <p14:modId xmlns:p14="http://schemas.microsoft.com/office/powerpoint/2010/main" val="1819659565"/>
              </p:ext>
            </p:extLst>
          </p:nvPr>
        </p:nvGraphicFramePr>
        <p:xfrm>
          <a:off x="0" y="1985211"/>
          <a:ext cx="12191999" cy="48727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E9EC07EE-394E-0573-71BF-B94D89B7BA43}"/>
              </a:ext>
            </a:extLst>
          </p:cNvPr>
          <p:cNvSpPr txBox="1"/>
          <p:nvPr/>
        </p:nvSpPr>
        <p:spPr>
          <a:xfrm>
            <a:off x="4451684" y="974558"/>
            <a:ext cx="184731" cy="369332"/>
          </a:xfrm>
          <a:prstGeom prst="rect">
            <a:avLst/>
          </a:prstGeom>
          <a:noFill/>
        </p:spPr>
        <p:txBody>
          <a:bodyPr wrap="none" rtlCol="0">
            <a:spAutoFit/>
          </a:bodyPr>
          <a:lstStyle/>
          <a:p>
            <a:endParaRPr lang="en-US" dirty="0"/>
          </a:p>
        </p:txBody>
      </p:sp>
      <p:pic>
        <p:nvPicPr>
          <p:cNvPr id="6" name="Picture 5" descr="Έκθεση Επαγγελμάτων «Σταδιοδρομία 2026» - Gov.cy">
            <a:extLst>
              <a:ext uri="{FF2B5EF4-FFF2-40B4-BE49-F238E27FC236}">
                <a16:creationId xmlns:a16="http://schemas.microsoft.com/office/drawing/2014/main" id="{6615AAA2-3B32-8234-5A86-82ACE851DC53}"/>
              </a:ext>
            </a:extLst>
          </p:cNvPr>
          <p:cNvPicPr>
            <a:picLocks noChangeAspect="1"/>
          </p:cNvPicPr>
          <p:nvPr/>
        </p:nvPicPr>
        <p:blipFill>
          <a:blip r:embed="rId8"/>
          <a:stretch>
            <a:fillRect/>
          </a:stretch>
        </p:blipFill>
        <p:spPr>
          <a:xfrm>
            <a:off x="10265009" y="5656430"/>
            <a:ext cx="1926990" cy="1201570"/>
          </a:xfrm>
          <a:prstGeom prst="rect">
            <a:avLst/>
          </a:prstGeom>
        </p:spPr>
      </p:pic>
      <p:pic>
        <p:nvPicPr>
          <p:cNvPr id="4" name="Picture 3">
            <a:extLst>
              <a:ext uri="{FF2B5EF4-FFF2-40B4-BE49-F238E27FC236}">
                <a16:creationId xmlns:a16="http://schemas.microsoft.com/office/drawing/2014/main" id="{F8865069-4167-9324-E4E2-88C402702E9E}"/>
              </a:ext>
            </a:extLst>
          </p:cNvPr>
          <p:cNvPicPr>
            <a:picLocks noChangeAspect="1"/>
          </p:cNvPicPr>
          <p:nvPr/>
        </p:nvPicPr>
        <p:blipFill>
          <a:blip r:embed="rId9"/>
          <a:stretch>
            <a:fillRect/>
          </a:stretch>
        </p:blipFill>
        <p:spPr>
          <a:xfrm>
            <a:off x="9832979" y="5656430"/>
            <a:ext cx="864060" cy="1201570"/>
          </a:xfrm>
          <a:prstGeom prst="rect">
            <a:avLst/>
          </a:prstGeom>
        </p:spPr>
      </p:pic>
    </p:spTree>
    <p:extLst>
      <p:ext uri="{BB962C8B-B14F-4D97-AF65-F5344CB8AC3E}">
        <p14:creationId xmlns:p14="http://schemas.microsoft.com/office/powerpoint/2010/main" val="91732496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1166327" y="1363662"/>
            <a:ext cx="9379347" cy="1827213"/>
          </a:xfrm>
        </p:spPr>
        <p:txBody>
          <a:bodyPr>
            <a:normAutofit fontScale="90000"/>
          </a:bodyPr>
          <a:lstStyle/>
          <a:p>
            <a:pPr>
              <a:defRPr/>
            </a:pPr>
            <a:r>
              <a:rPr lang="el-GR" sz="3100" b="1" dirty="0">
                <a:effectLst>
                  <a:outerShdw blurRad="38100" dist="38100" dir="2700000" algn="tl">
                    <a:srgbClr val="000000">
                      <a:alpha val="43137"/>
                    </a:srgbClr>
                  </a:outerShdw>
                </a:effectLst>
              </a:rPr>
              <a:t>1. ΔΗΛΩΣΗ ΕΠΙΛΟΓΗΣ ΜΑΘΗΜΑΤΩΝ</a:t>
            </a:r>
            <a:br>
              <a:rPr lang="el-GR" sz="3100" b="1" dirty="0">
                <a:effectLst>
                  <a:outerShdw blurRad="38100" dist="38100" dir="2700000" algn="tl">
                    <a:srgbClr val="000000">
                      <a:alpha val="43137"/>
                    </a:srgbClr>
                  </a:outerShdw>
                </a:effectLst>
              </a:rPr>
            </a:br>
            <a:r>
              <a:rPr lang="el-GR" sz="3100" b="1" dirty="0">
                <a:effectLst>
                  <a:outerShdw blurRad="38100" dist="38100" dir="2700000" algn="tl">
                    <a:srgbClr val="000000">
                      <a:alpha val="43137"/>
                    </a:srgbClr>
                  </a:outerShdw>
                </a:effectLst>
              </a:rPr>
              <a:t> </a:t>
            </a:r>
            <a:r>
              <a:rPr lang="en-US" sz="2400" dirty="0">
                <a:effectLst>
                  <a:outerShdw blurRad="38100" dist="38100" dir="2700000" algn="tl">
                    <a:srgbClr val="000000">
                      <a:alpha val="43137"/>
                    </a:srgbClr>
                  </a:outerShdw>
                </a:effectLst>
              </a:rPr>
              <a:t/>
            </a:r>
            <a:br>
              <a:rPr lang="en-US" sz="2400" dirty="0">
                <a:effectLst>
                  <a:outerShdw blurRad="38100" dist="38100" dir="2700000" algn="tl">
                    <a:srgbClr val="000000">
                      <a:alpha val="43137"/>
                    </a:srgbClr>
                  </a:outerShdw>
                </a:effectLst>
              </a:rPr>
            </a:br>
            <a:r>
              <a:rPr lang="el-GR" sz="2400" b="1" dirty="0"/>
              <a:t> </a:t>
            </a:r>
            <a:br>
              <a:rPr lang="el-GR" sz="2400" b="1" dirty="0"/>
            </a:br>
            <a:r>
              <a:rPr lang="el-GR" sz="2400" b="1" dirty="0"/>
              <a:t>2. Πιθανή Συμμετοχή σε Εξετάσεις Μετάταξης </a:t>
            </a:r>
            <a:br>
              <a:rPr lang="el-GR" sz="2400" b="1" dirty="0"/>
            </a:br>
            <a:r>
              <a:rPr lang="el-GR" sz="2400" b="1" dirty="0"/>
              <a:t>    Δήλωση μαθήματος/μαθημάτων που επιθυμεί να εξεταστεί ο/η μαθητής/</a:t>
            </a:r>
            <a:r>
              <a:rPr lang="el-GR" sz="2400" b="1" dirty="0" err="1"/>
              <a:t>τρια</a:t>
            </a:r>
            <a:r>
              <a:rPr lang="el-GR" sz="2400" b="1" dirty="0"/>
              <a:t/>
            </a:r>
            <a:br>
              <a:rPr lang="el-GR" sz="2400" b="1" dirty="0"/>
            </a:br>
            <a:r>
              <a:rPr lang="el-GR" sz="2400" b="1" dirty="0"/>
              <a:t/>
            </a:r>
            <a:br>
              <a:rPr lang="el-GR" sz="2400" b="1" dirty="0"/>
            </a:br>
            <a:r>
              <a:rPr lang="el-GR" sz="2400" b="1" dirty="0"/>
              <a:t/>
            </a:r>
            <a:br>
              <a:rPr lang="el-GR" sz="2400" b="1" dirty="0"/>
            </a:br>
            <a:r>
              <a:rPr lang="el-GR" sz="2400" b="1" dirty="0"/>
              <a:t/>
            </a:r>
            <a:br>
              <a:rPr lang="el-GR" sz="2400" b="1" dirty="0"/>
            </a:br>
            <a:endParaRPr lang="en-US" sz="2400" b="1" dirty="0"/>
          </a:p>
        </p:txBody>
      </p:sp>
      <p:sp>
        <p:nvSpPr>
          <p:cNvPr id="5" name="Text Placeholder 4"/>
          <p:cNvSpPr>
            <a:spLocks noGrp="1"/>
          </p:cNvSpPr>
          <p:nvPr>
            <p:ph type="body" idx="4294967295"/>
          </p:nvPr>
        </p:nvSpPr>
        <p:spPr>
          <a:xfrm>
            <a:off x="747713" y="3944938"/>
            <a:ext cx="11444287" cy="1549400"/>
          </a:xfrm>
        </p:spPr>
        <p:txBody>
          <a:bodyPr>
            <a:noAutofit/>
          </a:bodyPr>
          <a:lstStyle/>
          <a:p>
            <a:pPr>
              <a:defRPr/>
            </a:pPr>
            <a:r>
              <a:rPr lang="el-GR" sz="2400" b="1">
                <a:solidFill>
                  <a:srgbClr val="FF0000"/>
                </a:solidFill>
              </a:rPr>
              <a:t>Μην Ξεχάσετε!</a:t>
            </a:r>
          </a:p>
          <a:p>
            <a:pPr>
              <a:defRPr/>
            </a:pPr>
            <a:endParaRPr lang="en-US" sz="2400" b="1" i="1">
              <a:solidFill>
                <a:srgbClr val="FF0000"/>
              </a:solidFill>
              <a:effectLst>
                <a:outerShdw blurRad="38100" dist="38100" dir="2700000" algn="tl">
                  <a:srgbClr val="000000">
                    <a:alpha val="43137"/>
                  </a:srgbClr>
                </a:outerShdw>
              </a:effectLst>
            </a:endParaRPr>
          </a:p>
          <a:p>
            <a:pPr>
              <a:defRPr/>
            </a:pPr>
            <a:r>
              <a:rPr lang="el-GR" sz="2400" b="1" i="1">
                <a:solidFill>
                  <a:srgbClr val="0070C0"/>
                </a:solidFill>
                <a:effectLst>
                  <a:outerShdw blurRad="38100" dist="38100" dir="2700000" algn="tl">
                    <a:srgbClr val="000000">
                      <a:alpha val="43137"/>
                    </a:srgbClr>
                  </a:outerShdw>
                </a:effectLst>
              </a:rPr>
              <a:t>ΦΕΒΡΟΥΑΡΙΟΣ </a:t>
            </a:r>
            <a:r>
              <a:rPr lang="en-US" sz="2400" b="1" i="1">
                <a:solidFill>
                  <a:srgbClr val="0070C0"/>
                </a:solidFill>
                <a:effectLst>
                  <a:outerShdw blurRad="38100" dist="38100" dir="2700000" algn="tl">
                    <a:srgbClr val="000000">
                      <a:alpha val="43137"/>
                    </a:srgbClr>
                  </a:outerShdw>
                </a:effectLst>
              </a:rPr>
              <a:t>202</a:t>
            </a:r>
            <a:r>
              <a:rPr lang="el-GR" sz="2400" b="1" i="1">
                <a:solidFill>
                  <a:srgbClr val="0070C0"/>
                </a:solidFill>
                <a:effectLst>
                  <a:outerShdw blurRad="38100" dist="38100" dir="2700000" algn="tl">
                    <a:srgbClr val="000000">
                      <a:alpha val="43137"/>
                    </a:srgbClr>
                  </a:outerShdw>
                </a:effectLst>
              </a:rPr>
              <a:t>7</a:t>
            </a:r>
            <a:endParaRPr lang="en-US" sz="2000" dirty="0">
              <a:solidFill>
                <a:srgbClr val="0070C0"/>
              </a:solidFill>
            </a:endParaRPr>
          </a:p>
        </p:txBody>
      </p:sp>
      <p:pic>
        <p:nvPicPr>
          <p:cNvPr id="1026" name="Picture 2">
            <a:extLst>
              <a:ext uri="{FF2B5EF4-FFF2-40B4-BE49-F238E27FC236}">
                <a16:creationId xmlns:a16="http://schemas.microsoft.com/office/drawing/2014/main" id="{BF189EF1-89F8-F702-AB06-2C377207CE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0074" y="4098663"/>
            <a:ext cx="2658428" cy="1395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4159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p:cTn id="7"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l-GR" b="1" dirty="0"/>
              <a:t>Δημιουργία και Επεξεργασία Υλικού </a:t>
            </a:r>
            <a:endParaRPr lang="el-GR" dirty="0"/>
          </a:p>
          <a:p>
            <a:pPr marL="0" indent="0">
              <a:buNone/>
            </a:pPr>
            <a:r>
              <a:rPr lang="el-GR" dirty="0" err="1"/>
              <a:t>Ζίζιρου</a:t>
            </a:r>
            <a:r>
              <a:rPr lang="el-GR" dirty="0"/>
              <a:t> Διαμάντω, Καθηγήτρια Σ.Ε.Α., ΥΣΕΑ</a:t>
            </a:r>
          </a:p>
          <a:p>
            <a:pPr marL="0" indent="0">
              <a:buNone/>
            </a:pPr>
            <a:r>
              <a:rPr lang="el-GR" dirty="0"/>
              <a:t>Καραγιάννη Αντιγόνη, Καθηγήτρια Σ.Ε.Α., ΥΣΕΑ</a:t>
            </a:r>
          </a:p>
          <a:p>
            <a:pPr marL="0" indent="0">
              <a:buNone/>
            </a:pPr>
            <a:r>
              <a:rPr lang="el-GR" dirty="0" err="1"/>
              <a:t>Καταλάνου</a:t>
            </a:r>
            <a:r>
              <a:rPr lang="el-GR" dirty="0"/>
              <a:t> Μαριάννα, Καθηγήτρια Σ.Ε.Α., ΥΣΕΑ</a:t>
            </a:r>
          </a:p>
          <a:p>
            <a:pPr marL="0" indent="0">
              <a:buNone/>
            </a:pPr>
            <a:r>
              <a:rPr lang="el-GR" dirty="0" err="1"/>
              <a:t>Λοΐζου</a:t>
            </a:r>
            <a:r>
              <a:rPr lang="el-GR" dirty="0"/>
              <a:t> Βασιλική, Καθηγήτρια Σ.Ε.Α., ΥΣΕΑ</a:t>
            </a:r>
          </a:p>
          <a:p>
            <a:pPr marL="0" indent="0">
              <a:buNone/>
            </a:pPr>
            <a:r>
              <a:rPr lang="el-GR" dirty="0"/>
              <a:t>Μαυρομάτη Κική, Καθηγήτρια Σ.Ε.Α., ΥΣΕΑ</a:t>
            </a:r>
          </a:p>
          <a:p>
            <a:pPr marL="0" indent="0">
              <a:buNone/>
            </a:pPr>
            <a:endParaRPr lang="el-GR" dirty="0"/>
          </a:p>
          <a:p>
            <a:pPr marL="0" indent="0">
              <a:buNone/>
            </a:pPr>
            <a:endParaRPr lang="el-GR" dirty="0"/>
          </a:p>
          <a:p>
            <a:r>
              <a:rPr lang="el-GR" b="1" dirty="0"/>
              <a:t>Επιμέλεια:</a:t>
            </a:r>
            <a:r>
              <a:rPr lang="el-GR" dirty="0"/>
              <a:t> </a:t>
            </a:r>
            <a:r>
              <a:rPr lang="el-GR" dirty="0" err="1"/>
              <a:t>Δρ</a:t>
            </a:r>
            <a:r>
              <a:rPr lang="el-GR" dirty="0"/>
              <a:t> Ανδρέας </a:t>
            </a:r>
            <a:r>
              <a:rPr lang="el-GR" dirty="0" err="1"/>
              <a:t>Ονουφρίου</a:t>
            </a:r>
            <a:r>
              <a:rPr lang="el-GR" dirty="0"/>
              <a:t>, ΕΜΕ Σ.Ε.Α.</a:t>
            </a:r>
          </a:p>
          <a:p>
            <a:r>
              <a:rPr lang="el-GR" b="1" dirty="0"/>
              <a:t>Γενική Επιμέλεια</a:t>
            </a:r>
            <a:r>
              <a:rPr lang="el-GR" dirty="0"/>
              <a:t>: Δρ. Ειρήνη </a:t>
            </a:r>
            <a:r>
              <a:rPr lang="el-GR" dirty="0" err="1"/>
              <a:t>Ροδοσθένους</a:t>
            </a:r>
            <a:r>
              <a:rPr lang="el-GR" dirty="0"/>
              <a:t>, ΠΛΕ- Προϊσταμένη ΥΣΕΑ</a:t>
            </a:r>
          </a:p>
        </p:txBody>
      </p:sp>
      <p:sp>
        <p:nvSpPr>
          <p:cNvPr id="4" name="Footer Placeholder 3"/>
          <p:cNvSpPr>
            <a:spLocks noGrp="1"/>
          </p:cNvSpPr>
          <p:nvPr>
            <p:ph type="ftr" sz="quarter" idx="11"/>
          </p:nvPr>
        </p:nvSpPr>
        <p:spPr/>
        <p:txBody>
          <a:bodyPr/>
          <a:lstStyle/>
          <a:p>
            <a:r>
              <a:rPr lang="el-GR"/>
              <a:t>Υπηρεσία Συμβουλευτικής και Επαγγελματικής Αγωγής, Οκτώβριος 2026</a:t>
            </a:r>
            <a:endParaRPr lang="en-US" dirty="0"/>
          </a:p>
        </p:txBody>
      </p:sp>
    </p:spTree>
    <p:extLst>
      <p:ext uri="{BB962C8B-B14F-4D97-AF65-F5344CB8AC3E}">
        <p14:creationId xmlns:p14="http://schemas.microsoft.com/office/powerpoint/2010/main" val="306764137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7204</TotalTime>
  <Words>3701</Words>
  <Application>Microsoft Office PowerPoint</Application>
  <PresentationFormat>Widescreen</PresentationFormat>
  <Paragraphs>477</Paragraphs>
  <Slides>68</Slides>
  <Notes>8</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68</vt:i4>
      </vt:variant>
    </vt:vector>
  </HeadingPairs>
  <TitlesOfParts>
    <vt:vector size="82" baseType="lpstr">
      <vt:lpstr>Arial Unicode MS</vt:lpstr>
      <vt:lpstr>맑은 고딕</vt:lpstr>
      <vt:lpstr>Arial</vt:lpstr>
      <vt:lpstr>Calibri</vt:lpstr>
      <vt:lpstr>Calibri Light</vt:lpstr>
      <vt:lpstr>Comic Sans MS</vt:lpstr>
      <vt:lpstr>Segoe Script</vt:lpstr>
      <vt:lpstr>Times New Roman</vt:lpstr>
      <vt:lpstr>Trebuchet MS</vt:lpstr>
      <vt:lpstr>Tw Cen MT</vt:lpstr>
      <vt:lpstr>1_Office Theme</vt:lpstr>
      <vt:lpstr>Office Theme</vt:lpstr>
      <vt:lpstr>2_Office Theme</vt:lpstr>
      <vt:lpstr>3_Office Theme</vt:lpstr>
      <vt:lpstr>PowerPoint Presentation</vt:lpstr>
      <vt:lpstr>  Δομολειτουργικά στοιχεία  Επαγγελματικής Αγωγής   Αυτογνωσία - Πληροφόρηση - Λήψη Απόφασης </vt:lpstr>
      <vt:lpstr>PowerPoint Presentation</vt:lpstr>
      <vt:lpstr>PowerPoint Presentation</vt:lpstr>
      <vt:lpstr>PowerPoint Presentation</vt:lpstr>
      <vt:lpstr>Δεξιότητες που αναζητούν τα Ανώτερα Εκπαιδευτικά Ιδρύματα/οι Εργοδότες</vt:lpstr>
      <vt:lpstr>Χάσμα Δεξιοτήτων  - Skills Mismatch</vt:lpstr>
      <vt:lpstr>ΑΥΤΟΓΝΩΣΙΑ  Επαγγελματικές Θεωρίες - Θεωρία της Τυπολογίας   Θυμάστε Το Εξάγωνο του John Holland;</vt:lpstr>
      <vt:lpstr>PowerPoint Presentation</vt:lpstr>
      <vt:lpstr>ΕΝΟΤΗΤΑ 2 ΠΛΗΡΟΦΟΡΗΣΗ</vt:lpstr>
      <vt:lpstr>PowerPoint Presentation</vt:lpstr>
      <vt:lpstr>ΠΛΗΡΟΦΟΡΗΣΗ: ΜΕΣΗ ΤΕΧΝΙΚΗ ΚΑΙ ΕΠΑΓΓΕΛΜΑΤΙΚΗ ΕΚΠΑΙΔΕΥΣΗ (ΜΤΕΕ)</vt:lpstr>
      <vt:lpstr>PowerPoint Presentation</vt:lpstr>
      <vt:lpstr>PowerPoint Presentation</vt:lpstr>
      <vt:lpstr>PowerPoint Presentation</vt:lpstr>
      <vt:lpstr>ΝΕΟ ΩΡΟΛΟΓΙΟ ΠΡΟΓΡΑΜΜΑ ΘΕΩΡΗΤΙΚΗΣ ΚΑΤΕΥΘΥΝΣΗΣ ΜΕΣΗΣ ΤΕΧΝΙΚΗΣ ΚΑΙ ΕΠΑΓΓΕΛΜΑΤΙΚΗΣ ΕΚΠΑΙΔΕΥΣΗΣ</vt:lpstr>
      <vt:lpstr>ΝΕΟ ΩΡΟΛΟΓΙΟ ΠΡΟΓΡΑΜΜΑ ΠΡΑΚΤΙΚΗΣ ΚΑΤΕΥΘΥΝΣΗΣ ΜΕΣΗΣ ΤΕΧΝΙΚΗΣ ΚΑΙ ΕΠΑΓΓΕΛΜΑΤΙΚΗΣ ΕΚΠΑΙΔΕΥΣΗΣ</vt:lpstr>
      <vt:lpstr>ΕΙΔΙΚΟΤΗΤΕΣ ΘΕΩΡΗΤΙΚΗΣ ΚΑΤΕΥΘΥΝΣΗΣ</vt:lpstr>
      <vt:lpstr>ΕΙΔΙΚΟΤΗΤΕΣ ΠΡΑΚΤΙΚΗΣ ΚΑΤΕΥΘΥΝΣΗΣ</vt:lpstr>
      <vt:lpstr>Πρακτική Εξάσκηση  ΠΕΠ / ΠΕΚ</vt:lpstr>
      <vt:lpstr>ΕΞΕΤΑΖΟΜΕΝΑ ΜΑΘΗΜΑΤΑ  ΘΕΩΡΗΤΙΚΗΣ ΚΑΤΕΥΘΥΝΣΗΣ</vt:lpstr>
      <vt:lpstr>ΕΞΕΤΑΖΟΜΕΝΑ ΜΑΘΗΜΑΤΑ  ΠΡΑΚΤΙΚΗΣ ΚΑΤΕΥΘΥΝΣΗΣ</vt:lpstr>
      <vt:lpstr>Επιλεγομενα μαθηματα στο β’ &amp; γ’ ετοσ </vt:lpstr>
      <vt:lpstr>Επιλεγομενα μαθηματα στο β’ &amp; Γ’ ετοσ</vt:lpstr>
      <vt:lpstr>Κλάδοι Θεωρητικής Κατεύθυνσης που δεν απαιτούν επιλογή μαθημάτων στο Β’- Γ’ έτος:</vt:lpstr>
      <vt:lpstr>ΕΝΟΤΗΤΑ 3   ΒΑΘΜΙΔΕΣ   ΕΚΠΑΙΔΕΥΣΗΣ   &amp; ΤΡΟΠΟΣ ΠΡΟΣΒΑΣΗΣ  </vt:lpstr>
      <vt:lpstr>PowerPoint Presentation</vt:lpstr>
      <vt:lpstr>PowerPoint Presentation</vt:lpstr>
      <vt:lpstr>ΔΗΜΟΣΙΑ  ΤΡΙΤΟΒΑΘΜΙΑ   ΕΚΠΑΙΔΕΥΣΗ  ΚΥΠΡΟΥ  ΚΑΙ  ΕΛΛΑΔΑΣ   ΠΑΓΚΥΠΡΙΕΣ ΕΞΕΤΑΣΕΙΣ ΠΡΟΣΒΑΣΗΣ  (2027)</vt:lpstr>
      <vt:lpstr>ΠΑΓΚΥΠΡΙΕΣ ΕΞΕΤΑΣΕΙΣ   (ΔΙΑΧΩΡΙΣΤΗΚΑΝ από το 2022)</vt:lpstr>
      <vt:lpstr>ΔΙΑΔΙΚΑΣΙΑ ΠΡΟΣΒΑΣΗΣ  ΠΑΓΚΥΠΡΙΕΣ ΕΞΕΤΑΣΕΙΣ 2027  </vt:lpstr>
      <vt:lpstr>PowerPoint Presentation</vt:lpstr>
      <vt:lpstr>ΘΕΩΡΗΤΙΚΗ ΚΑΤΕΥΘΥΝΣΗ - ΕΝΔΕΙΚΤΙΚΕΣ ΣΠΟΥΔΕΣ  (αναλόγως μαθημάτων!) </vt:lpstr>
      <vt:lpstr>ΘΕΩΡΗΤΙΚΗ ΚΑΤΕΥΘΥΝΣΗ - ΕΝΔΕΙΚΤΙΚΕΣ ΣΠΟΥΔΕΣ ΠΛΑΙΣΙΟ 18 </vt:lpstr>
      <vt:lpstr>ΘΕΩΡΗΤΙΚΗ ΚΑΤΕΥΘΥΝΣΗ - ΕΝΔΕΙΚΤΙΚΕΣ ΣΠΟΥΔΕΣ ΠΛΑΙΣΙΟ 19 </vt:lpstr>
      <vt:lpstr>ΘΕΩΡΗΤΙΚΗ ΚΑΤΕΥΘΥΝΣΗ - ΕΝΔΕΙΚΤΙΚΕΣ ΣΠΟΥΔΕΣ ΠΛΑΙΣΙΟ 22 </vt:lpstr>
      <vt:lpstr>ΘΕΩΡΗΤΙΚΗ ΚΑΤΕΥΘΥΝΣΗ - ΕΝΔΕΙΚΤΙΚΕΣ ΣΠΟΥΔΕΣ ΠΛΑΙΣΙΟ 23 </vt:lpstr>
      <vt:lpstr>ΘΕΩΡΗΤΙΚΗ ΚΑΤΕΥΘΥΝΣΗ - ΕΝΔΕΙΚΤΙΚΕΣ ΣΠΟΥΔΕΣ ΠΛΑΙΣΙΟ 27 </vt:lpstr>
      <vt:lpstr>Θεωρητικη κατευθυνση – προσοχη !</vt:lpstr>
      <vt:lpstr>ΠΡΑΚΤΙΚΗ ΚΑΤΕΥΘΥΝΣΗ - ΕΝΔΕΙΚΤΙΚΕΣ ΣΠΟΥΔΕΣ (αναλόγως μαθημάτων επιλογής!)</vt:lpstr>
      <vt:lpstr>ΠΡΑΚΤΙΚΗ ΚΑΤΕΥΘΥΝΣΗ - ΕΝΔΕΙΚΤΙΚΕΣ ΣΠΟΥΔΕΣ ΠΛΑΙΣΙΟ 11</vt:lpstr>
      <vt:lpstr>ΠΡΑΚΤΙΚΗ ΚΑΤΕΥΘΥΝΣΗ  - ΕΝΔΕΙΚΤΙΚΕΣ ΣΠΟΥΔΕΣ ΠΛΑΙΣΙΟ 20</vt:lpstr>
      <vt:lpstr>ΠΡΑΚΤΙΚΗ ΚΑΤΕΥΘΥΝΣΗ - ΕΝΔΕΙΚΤΙΚΕΣ ΣΠΟΥΔΕΣ ΠΛΑΙΣΙΑ 25 &amp; 26 </vt:lpstr>
      <vt:lpstr>ΠΡΑΚΤΙΚΗ ΚΑΤΕΥΘΥΝΣΗ - ΕΝΔΕΙΚΤΙΚΕΣ ΣΠΟΥΔΕΣ ΠΛΑΙΣΙΟ 27 </vt:lpstr>
      <vt:lpstr>ΠΡΑΚΤΙΚΗ ΚΑΤΕΥΘΥΝΣΗ - ΕΝΔΕΙΚΤΙΚΕΣ ΣΠΟΥΔΕΣ ΠΛΑΙΣΙΟ 28 </vt:lpstr>
      <vt:lpstr>πρακτικη κατευθυνση – προσοχη !</vt:lpstr>
      <vt:lpstr>Στα Πλαίσια Πρόσβασης, όπου Τεχνολογία Τ.Σ. = το Τεχνολογικό μάθημα της Ειδικότητας:</vt:lpstr>
      <vt:lpstr>Στα Πλαίσια Πρόσβασης, όπου Τεχνολογία Τ.Σ. = το Τεχνολογικό μάθημα της Ειδικότητας:</vt:lpstr>
      <vt:lpstr> ΔΙΑΔΙΚΑΣΙΑ ΠΡΟΣΒΑΣΗΣ  ΠΑΓΚΥΠΡΙΕΣ ΕΞΕΤΑΣΕΙΣ 2027  </vt:lpstr>
      <vt:lpstr>ΜΑΘΗΜΑ ΣΧΕΔΙΑΣΜΟΣ ΚΑΙ ΤΕΧΝΟΛΟΓΙΑ  ΣΤΑ ΠΛΑΙΣΙΑ ΠΡΟΣΒΑΣΗΣ:  </vt:lpstr>
      <vt:lpstr> ΕΠΙΣΤΗΜΟΝΙΚΑ ΠΕΔΙΑ:  Ομαδοποίηση Τμημάτων που ανήκουν σε διάφορες Σχολές στα Δημόσια ΑΑΕΙ Ελλάδας.  Επιλογή από ένα μόνο Επιστημονικό Πεδίο κατά την υποβολή της Δήλωσης Προτίμησης των Σχολών/Τμημάτων των ΑΑΕΙ Ελλάδας. </vt:lpstr>
      <vt:lpstr>1Ο  ΕΠΙΣΤΗΜΟΝΙΚΟ ΠΕΔΙΟ    ΑΝΘΡΩΠΙΣΤΙΚΩΝ, ΝΟΜΙΚΩΝ ΚΑΙ ΚΟΙΝΩΝΙΚΩΝ ΕΠΙΣΤΗΜΩΝ</vt:lpstr>
      <vt:lpstr>2ο ΕΠΙΣΤΗΜΟΝΙΚΟ ΠΕΔΙΟ  ΘΕΤΙΚΩΝ ΚΑΙ ΤΕΧΝΟΛΟΓΙΚΩΝ ΕΠΙΣΤΗΜΩΝ</vt:lpstr>
      <vt:lpstr>3ο  Επιστημονικο πεδιο   επιστημων υγειασ και ζωησ </vt:lpstr>
      <vt:lpstr>4ο επιστημονικο πεδιο  επιστημων οικονομιασ και πληροφορικησ </vt:lpstr>
      <vt:lpstr>PowerPoint Presentation</vt:lpstr>
      <vt:lpstr> ΔΙΑΔΙΚΑΣΙΑ ΠΡΟΣΒΑΣΗΣ  ΠΑΓΚΥΠΡΙΕΣ ΕΞΕΤΑΣΕΙΣ 2027  </vt:lpstr>
      <vt:lpstr>ΕΛΛΗΝΕΣ ΤΟΥ ΕΞΩΤΕΡΙΚΟΥ - ΟΜΟΓΕΝΕΙΣ</vt:lpstr>
      <vt:lpstr>ΔΗΜΟΣΙΑ ΣΧΟΛΗ ΑΝΩΤΕΡΗΣ ΕΠΑΓΓΕΛΜΑΤΙΚΗΣ ΕΚΠΑΙΔΕΥΣΗΣ ΚΑΙ ΚΑΤΑΡΤΙΣΗΣ – ΜΙΕΕΚ https://www.mieek.ac.cy/el/  </vt:lpstr>
      <vt:lpstr>PowerPoint Presentation</vt:lpstr>
      <vt:lpstr>Πληροφορίες για Υποτροφίες στην Ιστοσελίδα της ΥΣΕΑ</vt:lpstr>
      <vt:lpstr>ΕΣΠΕΡΙΝΑ ΣΧΟΛΕΙΑ  (ΓΥΜΝΑΣΙΟ - ΛΥΚΕΙΟ ΚΑΙ ΕΣΠΕΡΙΝΗ ΣΧΟΛΗ ΤΕΧΝΙΚΗΣ ΚΑΙ ΕΠΑΓΓΕΛΜΑΤΙΚΗΣ ΕΚΠΑΙΔΕΥΣΗΣ)</vt:lpstr>
      <vt:lpstr>ΣΥΣΤΗΜΑ ΜΑΘΗΤΕΙΑΣ ΕΠΑΓΓΕΛΜΑΤΙΚΗΣ ΕΚΠΑΙΔΕΥΣΗΣ ΚΑΙ ΚΑΤΑΡΤΙΣΗΣ</vt:lpstr>
      <vt:lpstr>ΕΝΟΤΗΤΑ 4  Φορείς / «Εργαλεία» που συνδέονται με την Αγορά Εργασίας – Κοινωνία των επαγγελμάτων</vt:lpstr>
      <vt:lpstr>ΕΠΑΓΓΕΛΜΑΤΑ ΤΟΥ ΜΕΛΛΟΝΤΟΣ  Ενδεικτικά:</vt:lpstr>
      <vt:lpstr>ΠΡΟΕΤΟΙΜΑΣΙΑ ΜΑΘΗΤΩΝ/ΤΡΙΩΝ Α΄ ΈΤΟΥΣ ΤΕΣΕΚ   Συνεργασία με Καθηγητή/τρια ΣΕΑ:  </vt:lpstr>
      <vt:lpstr>1. ΔΗΛΩΣΗ ΕΠΙΛΟΓΗΣ ΜΑΘΗΜΑΤΩΝ     2. Πιθανή Συμμετοχή σε Εξετάσεις Μετάταξης      Δήλωση μαθήματος/μαθημάτων που επιθυμεί να εξεταστεί ο/η μαθητής/τρια    </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Vasiliki Loizou</dc:creator>
  <cp:lastModifiedBy>Demetra Evagorou</cp:lastModifiedBy>
  <cp:revision>253</cp:revision>
  <cp:lastPrinted>2024-11-05T09:45:53Z</cp:lastPrinted>
  <dcterms:created xsi:type="dcterms:W3CDTF">2023-11-01T05:51:50Z</dcterms:created>
  <dcterms:modified xsi:type="dcterms:W3CDTF">2026-10-30T12:03:17Z</dcterms:modified>
</cp:coreProperties>
</file>